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autoCompressPictures="0">
  <p:sldMasterIdLst>
    <p:sldMasterId id="2147483660" r:id="rId1"/>
  </p:sldMasterIdLst>
  <p:notesMasterIdLst>
    <p:notesMasterId r:id="rId70"/>
  </p:notesMasterIdLst>
  <p:sldIdLst>
    <p:sldId id="292" r:id="rId2"/>
    <p:sldId id="324" r:id="rId3"/>
    <p:sldId id="325" r:id="rId4"/>
    <p:sldId id="326" r:id="rId5"/>
    <p:sldId id="296" r:id="rId6"/>
    <p:sldId id="327" r:id="rId7"/>
    <p:sldId id="328" r:id="rId8"/>
    <p:sldId id="329" r:id="rId9"/>
    <p:sldId id="330" r:id="rId10"/>
    <p:sldId id="331" r:id="rId11"/>
    <p:sldId id="332" r:id="rId12"/>
    <p:sldId id="334" r:id="rId13"/>
    <p:sldId id="333" r:id="rId14"/>
    <p:sldId id="335" r:id="rId15"/>
    <p:sldId id="336" r:id="rId16"/>
    <p:sldId id="337" r:id="rId17"/>
    <p:sldId id="338" r:id="rId18"/>
    <p:sldId id="339" r:id="rId19"/>
    <p:sldId id="340" r:id="rId20"/>
    <p:sldId id="341" r:id="rId21"/>
    <p:sldId id="342" r:id="rId22"/>
    <p:sldId id="343" r:id="rId23"/>
    <p:sldId id="344" r:id="rId24"/>
    <p:sldId id="345" r:id="rId25"/>
    <p:sldId id="346" r:id="rId26"/>
    <p:sldId id="347" r:id="rId27"/>
    <p:sldId id="348" r:id="rId28"/>
    <p:sldId id="349" r:id="rId29"/>
    <p:sldId id="350" r:id="rId30"/>
    <p:sldId id="352" r:id="rId31"/>
    <p:sldId id="354" r:id="rId32"/>
    <p:sldId id="353" r:id="rId33"/>
    <p:sldId id="355" r:id="rId34"/>
    <p:sldId id="356" r:id="rId35"/>
    <p:sldId id="357" r:id="rId36"/>
    <p:sldId id="358" r:id="rId37"/>
    <p:sldId id="361" r:id="rId38"/>
    <p:sldId id="363" r:id="rId39"/>
    <p:sldId id="364" r:id="rId40"/>
    <p:sldId id="365" r:id="rId41"/>
    <p:sldId id="366" r:id="rId42"/>
    <p:sldId id="362" r:id="rId43"/>
    <p:sldId id="367" r:id="rId44"/>
    <p:sldId id="360" r:id="rId45"/>
    <p:sldId id="369" r:id="rId46"/>
    <p:sldId id="373" r:id="rId47"/>
    <p:sldId id="372" r:id="rId48"/>
    <p:sldId id="371" r:id="rId49"/>
    <p:sldId id="370" r:id="rId50"/>
    <p:sldId id="374" r:id="rId51"/>
    <p:sldId id="377" r:id="rId52"/>
    <p:sldId id="376" r:id="rId53"/>
    <p:sldId id="375" r:id="rId54"/>
    <p:sldId id="378" r:id="rId55"/>
    <p:sldId id="381" r:id="rId56"/>
    <p:sldId id="380" r:id="rId57"/>
    <p:sldId id="379" r:id="rId58"/>
    <p:sldId id="382" r:id="rId59"/>
    <p:sldId id="384" r:id="rId60"/>
    <p:sldId id="383" r:id="rId61"/>
    <p:sldId id="385" r:id="rId62"/>
    <p:sldId id="386" r:id="rId63"/>
    <p:sldId id="390" r:id="rId64"/>
    <p:sldId id="392" r:id="rId65"/>
    <p:sldId id="389" r:id="rId66"/>
    <p:sldId id="391" r:id="rId67"/>
    <p:sldId id="393" r:id="rId68"/>
    <p:sldId id="394" r:id="rId6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40FF"/>
    <a:srgbClr val="00FD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940"/>
    <p:restoredTop sz="94717"/>
  </p:normalViewPr>
  <p:slideViewPr>
    <p:cSldViewPr snapToGrid="0" snapToObjects="1">
      <p:cViewPr varScale="1">
        <p:scale>
          <a:sx n="174" d="100"/>
          <a:sy n="174" d="100"/>
        </p:scale>
        <p:origin x="832" y="176"/>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207CC87-99FE-A94A-8F28-E365FF72B77C}" type="datetimeFigureOut">
              <a:rPr lang="en-US" smtClean="0"/>
              <a:t>3/2/21</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0B2F266-852D-F542-B5B0-6E854D2A25C7}" type="slidenum">
              <a:rPr lang="en-US" smtClean="0"/>
              <a:t>‹#›</a:t>
            </a:fld>
            <a:endParaRPr lang="en-US"/>
          </a:p>
        </p:txBody>
      </p:sp>
    </p:spTree>
    <p:extLst>
      <p:ext uri="{BB962C8B-B14F-4D97-AF65-F5344CB8AC3E}">
        <p14:creationId xmlns:p14="http://schemas.microsoft.com/office/powerpoint/2010/main" val="13387429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Without programs that can harness the computational power of modern computers understanding large and complex datasets that describe the behavior of neural systems is practically inconceivable.</a:t>
            </a:r>
          </a:p>
        </p:txBody>
      </p:sp>
      <p:sp>
        <p:nvSpPr>
          <p:cNvPr id="4" name="Slide Number Placeholder 3"/>
          <p:cNvSpPr>
            <a:spLocks noGrp="1"/>
          </p:cNvSpPr>
          <p:nvPr>
            <p:ph type="sldNum" sz="quarter" idx="5"/>
          </p:nvPr>
        </p:nvSpPr>
        <p:spPr/>
        <p:txBody>
          <a:bodyPr/>
          <a:lstStyle/>
          <a:p>
            <a:fld id="{50B2F266-852D-F542-B5B0-6E854D2A25C7}" type="slidenum">
              <a:rPr lang="en-US" smtClean="0"/>
              <a:t>1</a:t>
            </a:fld>
            <a:endParaRPr lang="en-US"/>
          </a:p>
        </p:txBody>
      </p:sp>
    </p:spTree>
    <p:extLst>
      <p:ext uri="{BB962C8B-B14F-4D97-AF65-F5344CB8AC3E}">
        <p14:creationId xmlns:p14="http://schemas.microsoft.com/office/powerpoint/2010/main" val="5354821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Without programs that can harness the computational power of modern computers understanding large and complex datasets that describe the behavior of neural systems is practically inconceivable.</a:t>
            </a:r>
          </a:p>
        </p:txBody>
      </p:sp>
      <p:sp>
        <p:nvSpPr>
          <p:cNvPr id="4" name="Slide Number Placeholder 3"/>
          <p:cNvSpPr>
            <a:spLocks noGrp="1"/>
          </p:cNvSpPr>
          <p:nvPr>
            <p:ph type="sldNum" sz="quarter" idx="5"/>
          </p:nvPr>
        </p:nvSpPr>
        <p:spPr/>
        <p:txBody>
          <a:bodyPr/>
          <a:lstStyle/>
          <a:p>
            <a:fld id="{50B2F266-852D-F542-B5B0-6E854D2A25C7}" type="slidenum">
              <a:rPr lang="en-US" smtClean="0"/>
              <a:t>10</a:t>
            </a:fld>
            <a:endParaRPr lang="en-US"/>
          </a:p>
        </p:txBody>
      </p:sp>
    </p:spTree>
    <p:extLst>
      <p:ext uri="{BB962C8B-B14F-4D97-AF65-F5344CB8AC3E}">
        <p14:creationId xmlns:p14="http://schemas.microsoft.com/office/powerpoint/2010/main" val="24100324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Without programs that can harness the computational power of modern computers understanding large and complex datasets that describe the behavior of neural systems is practically inconceivable.</a:t>
            </a:r>
          </a:p>
        </p:txBody>
      </p:sp>
      <p:sp>
        <p:nvSpPr>
          <p:cNvPr id="4" name="Slide Number Placeholder 3"/>
          <p:cNvSpPr>
            <a:spLocks noGrp="1"/>
          </p:cNvSpPr>
          <p:nvPr>
            <p:ph type="sldNum" sz="quarter" idx="5"/>
          </p:nvPr>
        </p:nvSpPr>
        <p:spPr/>
        <p:txBody>
          <a:bodyPr/>
          <a:lstStyle/>
          <a:p>
            <a:fld id="{50B2F266-852D-F542-B5B0-6E854D2A25C7}" type="slidenum">
              <a:rPr lang="en-US" smtClean="0"/>
              <a:t>11</a:t>
            </a:fld>
            <a:endParaRPr lang="en-US"/>
          </a:p>
        </p:txBody>
      </p:sp>
    </p:spTree>
    <p:extLst>
      <p:ext uri="{BB962C8B-B14F-4D97-AF65-F5344CB8AC3E}">
        <p14:creationId xmlns:p14="http://schemas.microsoft.com/office/powerpoint/2010/main" val="14841724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Without programs that can harness the computational power of modern computers understanding large and complex datasets that describe the behavior of neural systems is practically inconceivable.</a:t>
            </a:r>
          </a:p>
        </p:txBody>
      </p:sp>
      <p:sp>
        <p:nvSpPr>
          <p:cNvPr id="4" name="Slide Number Placeholder 3"/>
          <p:cNvSpPr>
            <a:spLocks noGrp="1"/>
          </p:cNvSpPr>
          <p:nvPr>
            <p:ph type="sldNum" sz="quarter" idx="5"/>
          </p:nvPr>
        </p:nvSpPr>
        <p:spPr/>
        <p:txBody>
          <a:bodyPr/>
          <a:lstStyle/>
          <a:p>
            <a:fld id="{50B2F266-852D-F542-B5B0-6E854D2A25C7}" type="slidenum">
              <a:rPr lang="en-US" smtClean="0"/>
              <a:t>12</a:t>
            </a:fld>
            <a:endParaRPr lang="en-US"/>
          </a:p>
        </p:txBody>
      </p:sp>
    </p:spTree>
    <p:extLst>
      <p:ext uri="{BB962C8B-B14F-4D97-AF65-F5344CB8AC3E}">
        <p14:creationId xmlns:p14="http://schemas.microsoft.com/office/powerpoint/2010/main" val="41271709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Without programs that can harness the computational power of modern computers understanding large and complex datasets that describe the behavior of neural systems is practically inconceivable.</a:t>
            </a:r>
          </a:p>
        </p:txBody>
      </p:sp>
      <p:sp>
        <p:nvSpPr>
          <p:cNvPr id="4" name="Slide Number Placeholder 3"/>
          <p:cNvSpPr>
            <a:spLocks noGrp="1"/>
          </p:cNvSpPr>
          <p:nvPr>
            <p:ph type="sldNum" sz="quarter" idx="5"/>
          </p:nvPr>
        </p:nvSpPr>
        <p:spPr/>
        <p:txBody>
          <a:bodyPr/>
          <a:lstStyle/>
          <a:p>
            <a:fld id="{50B2F266-852D-F542-B5B0-6E854D2A25C7}" type="slidenum">
              <a:rPr lang="en-US" smtClean="0"/>
              <a:t>13</a:t>
            </a:fld>
            <a:endParaRPr lang="en-US"/>
          </a:p>
        </p:txBody>
      </p:sp>
    </p:spTree>
    <p:extLst>
      <p:ext uri="{BB962C8B-B14F-4D97-AF65-F5344CB8AC3E}">
        <p14:creationId xmlns:p14="http://schemas.microsoft.com/office/powerpoint/2010/main" val="25843653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Without programs that can harness the computational power of modern computers understanding large and complex datasets that describe the behavior of neural systems is practically inconceivable.</a:t>
            </a:r>
          </a:p>
        </p:txBody>
      </p:sp>
      <p:sp>
        <p:nvSpPr>
          <p:cNvPr id="4" name="Slide Number Placeholder 3"/>
          <p:cNvSpPr>
            <a:spLocks noGrp="1"/>
          </p:cNvSpPr>
          <p:nvPr>
            <p:ph type="sldNum" sz="quarter" idx="5"/>
          </p:nvPr>
        </p:nvSpPr>
        <p:spPr/>
        <p:txBody>
          <a:bodyPr/>
          <a:lstStyle/>
          <a:p>
            <a:fld id="{50B2F266-852D-F542-B5B0-6E854D2A25C7}" type="slidenum">
              <a:rPr lang="en-US" smtClean="0"/>
              <a:t>14</a:t>
            </a:fld>
            <a:endParaRPr lang="en-US"/>
          </a:p>
        </p:txBody>
      </p:sp>
    </p:spTree>
    <p:extLst>
      <p:ext uri="{BB962C8B-B14F-4D97-AF65-F5344CB8AC3E}">
        <p14:creationId xmlns:p14="http://schemas.microsoft.com/office/powerpoint/2010/main" val="34133998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Without programs that can harness the computational power of modern computers understanding large and complex datasets that describe the behavior of neural systems is practically inconceivable.</a:t>
            </a:r>
          </a:p>
        </p:txBody>
      </p:sp>
      <p:sp>
        <p:nvSpPr>
          <p:cNvPr id="4" name="Slide Number Placeholder 3"/>
          <p:cNvSpPr>
            <a:spLocks noGrp="1"/>
          </p:cNvSpPr>
          <p:nvPr>
            <p:ph type="sldNum" sz="quarter" idx="5"/>
          </p:nvPr>
        </p:nvSpPr>
        <p:spPr/>
        <p:txBody>
          <a:bodyPr/>
          <a:lstStyle/>
          <a:p>
            <a:fld id="{50B2F266-852D-F542-B5B0-6E854D2A25C7}" type="slidenum">
              <a:rPr lang="en-US" smtClean="0"/>
              <a:t>15</a:t>
            </a:fld>
            <a:endParaRPr lang="en-US"/>
          </a:p>
        </p:txBody>
      </p:sp>
    </p:spTree>
    <p:extLst>
      <p:ext uri="{BB962C8B-B14F-4D97-AF65-F5344CB8AC3E}">
        <p14:creationId xmlns:p14="http://schemas.microsoft.com/office/powerpoint/2010/main" val="42197581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Without programs that can harness the computational power of modern computers understanding large and complex datasets that describe the behavior of neural systems is practically inconceivable.</a:t>
            </a:r>
          </a:p>
        </p:txBody>
      </p:sp>
      <p:sp>
        <p:nvSpPr>
          <p:cNvPr id="4" name="Slide Number Placeholder 3"/>
          <p:cNvSpPr>
            <a:spLocks noGrp="1"/>
          </p:cNvSpPr>
          <p:nvPr>
            <p:ph type="sldNum" sz="quarter" idx="5"/>
          </p:nvPr>
        </p:nvSpPr>
        <p:spPr/>
        <p:txBody>
          <a:bodyPr/>
          <a:lstStyle/>
          <a:p>
            <a:fld id="{50B2F266-852D-F542-B5B0-6E854D2A25C7}" type="slidenum">
              <a:rPr lang="en-US" smtClean="0"/>
              <a:t>16</a:t>
            </a:fld>
            <a:endParaRPr lang="en-US"/>
          </a:p>
        </p:txBody>
      </p:sp>
    </p:spTree>
    <p:extLst>
      <p:ext uri="{BB962C8B-B14F-4D97-AF65-F5344CB8AC3E}">
        <p14:creationId xmlns:p14="http://schemas.microsoft.com/office/powerpoint/2010/main" val="5029897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Without programs that can harness the computational power of modern computers understanding large and complex datasets that describe the behavior of neural systems is practically inconceivable.</a:t>
            </a:r>
          </a:p>
        </p:txBody>
      </p:sp>
      <p:sp>
        <p:nvSpPr>
          <p:cNvPr id="4" name="Slide Number Placeholder 3"/>
          <p:cNvSpPr>
            <a:spLocks noGrp="1"/>
          </p:cNvSpPr>
          <p:nvPr>
            <p:ph type="sldNum" sz="quarter" idx="5"/>
          </p:nvPr>
        </p:nvSpPr>
        <p:spPr/>
        <p:txBody>
          <a:bodyPr/>
          <a:lstStyle/>
          <a:p>
            <a:fld id="{50B2F266-852D-F542-B5B0-6E854D2A25C7}" type="slidenum">
              <a:rPr lang="en-US" smtClean="0"/>
              <a:t>17</a:t>
            </a:fld>
            <a:endParaRPr lang="en-US"/>
          </a:p>
        </p:txBody>
      </p:sp>
    </p:spTree>
    <p:extLst>
      <p:ext uri="{BB962C8B-B14F-4D97-AF65-F5344CB8AC3E}">
        <p14:creationId xmlns:p14="http://schemas.microsoft.com/office/powerpoint/2010/main" val="19583594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Without programs that can harness the computational power of modern computers understanding large and complex datasets that describe the behavior of neural systems is practically inconceivable.</a:t>
            </a:r>
          </a:p>
        </p:txBody>
      </p:sp>
      <p:sp>
        <p:nvSpPr>
          <p:cNvPr id="4" name="Slide Number Placeholder 3"/>
          <p:cNvSpPr>
            <a:spLocks noGrp="1"/>
          </p:cNvSpPr>
          <p:nvPr>
            <p:ph type="sldNum" sz="quarter" idx="5"/>
          </p:nvPr>
        </p:nvSpPr>
        <p:spPr/>
        <p:txBody>
          <a:bodyPr/>
          <a:lstStyle/>
          <a:p>
            <a:fld id="{50B2F266-852D-F542-B5B0-6E854D2A25C7}" type="slidenum">
              <a:rPr lang="en-US" smtClean="0"/>
              <a:t>18</a:t>
            </a:fld>
            <a:endParaRPr lang="en-US"/>
          </a:p>
        </p:txBody>
      </p:sp>
    </p:spTree>
    <p:extLst>
      <p:ext uri="{BB962C8B-B14F-4D97-AF65-F5344CB8AC3E}">
        <p14:creationId xmlns:p14="http://schemas.microsoft.com/office/powerpoint/2010/main" val="37361309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Without programs that can harness the computational power of modern computers understanding large and complex datasets that describe the behavior of neural systems is practically inconceivable.</a:t>
            </a:r>
          </a:p>
        </p:txBody>
      </p:sp>
      <p:sp>
        <p:nvSpPr>
          <p:cNvPr id="4" name="Slide Number Placeholder 3"/>
          <p:cNvSpPr>
            <a:spLocks noGrp="1"/>
          </p:cNvSpPr>
          <p:nvPr>
            <p:ph type="sldNum" sz="quarter" idx="5"/>
          </p:nvPr>
        </p:nvSpPr>
        <p:spPr/>
        <p:txBody>
          <a:bodyPr/>
          <a:lstStyle/>
          <a:p>
            <a:fld id="{50B2F266-852D-F542-B5B0-6E854D2A25C7}" type="slidenum">
              <a:rPr lang="en-US" smtClean="0"/>
              <a:t>19</a:t>
            </a:fld>
            <a:endParaRPr lang="en-US"/>
          </a:p>
        </p:txBody>
      </p:sp>
    </p:spTree>
    <p:extLst>
      <p:ext uri="{BB962C8B-B14F-4D97-AF65-F5344CB8AC3E}">
        <p14:creationId xmlns:p14="http://schemas.microsoft.com/office/powerpoint/2010/main" val="35472163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Without programs that can harness the computational power of modern computers understanding large and complex datasets that describe the behavior of neural systems is practically inconceivable.</a:t>
            </a:r>
          </a:p>
        </p:txBody>
      </p:sp>
      <p:sp>
        <p:nvSpPr>
          <p:cNvPr id="4" name="Slide Number Placeholder 3"/>
          <p:cNvSpPr>
            <a:spLocks noGrp="1"/>
          </p:cNvSpPr>
          <p:nvPr>
            <p:ph type="sldNum" sz="quarter" idx="5"/>
          </p:nvPr>
        </p:nvSpPr>
        <p:spPr/>
        <p:txBody>
          <a:bodyPr/>
          <a:lstStyle/>
          <a:p>
            <a:fld id="{50B2F266-852D-F542-B5B0-6E854D2A25C7}" type="slidenum">
              <a:rPr lang="en-US" smtClean="0"/>
              <a:t>2</a:t>
            </a:fld>
            <a:endParaRPr lang="en-US"/>
          </a:p>
        </p:txBody>
      </p:sp>
    </p:spTree>
    <p:extLst>
      <p:ext uri="{BB962C8B-B14F-4D97-AF65-F5344CB8AC3E}">
        <p14:creationId xmlns:p14="http://schemas.microsoft.com/office/powerpoint/2010/main" val="114863864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Without programs that can harness the computational power of modern computers understanding large and complex datasets that describe the behavior of neural systems is practically inconceivable.</a:t>
            </a:r>
          </a:p>
        </p:txBody>
      </p:sp>
      <p:sp>
        <p:nvSpPr>
          <p:cNvPr id="4" name="Slide Number Placeholder 3"/>
          <p:cNvSpPr>
            <a:spLocks noGrp="1"/>
          </p:cNvSpPr>
          <p:nvPr>
            <p:ph type="sldNum" sz="quarter" idx="5"/>
          </p:nvPr>
        </p:nvSpPr>
        <p:spPr/>
        <p:txBody>
          <a:bodyPr/>
          <a:lstStyle/>
          <a:p>
            <a:fld id="{50B2F266-852D-F542-B5B0-6E854D2A25C7}" type="slidenum">
              <a:rPr lang="en-US" smtClean="0"/>
              <a:t>20</a:t>
            </a:fld>
            <a:endParaRPr lang="en-US"/>
          </a:p>
        </p:txBody>
      </p:sp>
    </p:spTree>
    <p:extLst>
      <p:ext uri="{BB962C8B-B14F-4D97-AF65-F5344CB8AC3E}">
        <p14:creationId xmlns:p14="http://schemas.microsoft.com/office/powerpoint/2010/main" val="136818562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Without programs that can harness the computational power of modern computers understanding large and complex datasets that describe the behavior of neural systems is practically inconceivable.</a:t>
            </a:r>
          </a:p>
        </p:txBody>
      </p:sp>
      <p:sp>
        <p:nvSpPr>
          <p:cNvPr id="4" name="Slide Number Placeholder 3"/>
          <p:cNvSpPr>
            <a:spLocks noGrp="1"/>
          </p:cNvSpPr>
          <p:nvPr>
            <p:ph type="sldNum" sz="quarter" idx="5"/>
          </p:nvPr>
        </p:nvSpPr>
        <p:spPr/>
        <p:txBody>
          <a:bodyPr/>
          <a:lstStyle/>
          <a:p>
            <a:fld id="{50B2F266-852D-F542-B5B0-6E854D2A25C7}" type="slidenum">
              <a:rPr lang="en-US" smtClean="0"/>
              <a:t>21</a:t>
            </a:fld>
            <a:endParaRPr lang="en-US"/>
          </a:p>
        </p:txBody>
      </p:sp>
    </p:spTree>
    <p:extLst>
      <p:ext uri="{BB962C8B-B14F-4D97-AF65-F5344CB8AC3E}">
        <p14:creationId xmlns:p14="http://schemas.microsoft.com/office/powerpoint/2010/main" val="421125538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Without programs that can harness the computational power of modern computers understanding large and complex datasets that describe the behavior of neural systems is practically inconceivable.</a:t>
            </a:r>
          </a:p>
        </p:txBody>
      </p:sp>
      <p:sp>
        <p:nvSpPr>
          <p:cNvPr id="4" name="Slide Number Placeholder 3"/>
          <p:cNvSpPr>
            <a:spLocks noGrp="1"/>
          </p:cNvSpPr>
          <p:nvPr>
            <p:ph type="sldNum" sz="quarter" idx="5"/>
          </p:nvPr>
        </p:nvSpPr>
        <p:spPr/>
        <p:txBody>
          <a:bodyPr/>
          <a:lstStyle/>
          <a:p>
            <a:fld id="{50B2F266-852D-F542-B5B0-6E854D2A25C7}" type="slidenum">
              <a:rPr lang="en-US" smtClean="0"/>
              <a:t>22</a:t>
            </a:fld>
            <a:endParaRPr lang="en-US"/>
          </a:p>
        </p:txBody>
      </p:sp>
    </p:spTree>
    <p:extLst>
      <p:ext uri="{BB962C8B-B14F-4D97-AF65-F5344CB8AC3E}">
        <p14:creationId xmlns:p14="http://schemas.microsoft.com/office/powerpoint/2010/main" val="102157297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Without programs that can harness the computational power of modern computers understanding large and complex datasets that describe the behavior of neural systems is practically inconceivable.</a:t>
            </a:r>
          </a:p>
        </p:txBody>
      </p:sp>
      <p:sp>
        <p:nvSpPr>
          <p:cNvPr id="4" name="Slide Number Placeholder 3"/>
          <p:cNvSpPr>
            <a:spLocks noGrp="1"/>
          </p:cNvSpPr>
          <p:nvPr>
            <p:ph type="sldNum" sz="quarter" idx="5"/>
          </p:nvPr>
        </p:nvSpPr>
        <p:spPr/>
        <p:txBody>
          <a:bodyPr/>
          <a:lstStyle/>
          <a:p>
            <a:fld id="{50B2F266-852D-F542-B5B0-6E854D2A25C7}" type="slidenum">
              <a:rPr lang="en-US" smtClean="0"/>
              <a:t>23</a:t>
            </a:fld>
            <a:endParaRPr lang="en-US"/>
          </a:p>
        </p:txBody>
      </p:sp>
    </p:spTree>
    <p:extLst>
      <p:ext uri="{BB962C8B-B14F-4D97-AF65-F5344CB8AC3E}">
        <p14:creationId xmlns:p14="http://schemas.microsoft.com/office/powerpoint/2010/main" val="29925577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Without programs that can harness the computational power of modern computers understanding large and complex datasets that describe the behavior of neural systems is practically inconceivable.</a:t>
            </a:r>
          </a:p>
        </p:txBody>
      </p:sp>
      <p:sp>
        <p:nvSpPr>
          <p:cNvPr id="4" name="Slide Number Placeholder 3"/>
          <p:cNvSpPr>
            <a:spLocks noGrp="1"/>
          </p:cNvSpPr>
          <p:nvPr>
            <p:ph type="sldNum" sz="quarter" idx="5"/>
          </p:nvPr>
        </p:nvSpPr>
        <p:spPr/>
        <p:txBody>
          <a:bodyPr/>
          <a:lstStyle/>
          <a:p>
            <a:fld id="{50B2F266-852D-F542-B5B0-6E854D2A25C7}" type="slidenum">
              <a:rPr lang="en-US" smtClean="0"/>
              <a:t>24</a:t>
            </a:fld>
            <a:endParaRPr lang="en-US"/>
          </a:p>
        </p:txBody>
      </p:sp>
    </p:spTree>
    <p:extLst>
      <p:ext uri="{BB962C8B-B14F-4D97-AF65-F5344CB8AC3E}">
        <p14:creationId xmlns:p14="http://schemas.microsoft.com/office/powerpoint/2010/main" val="90834322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Without programs that can harness the computational power of modern computers understanding large and complex datasets that describe the behavior of neural systems is practically inconceivable.</a:t>
            </a:r>
          </a:p>
        </p:txBody>
      </p:sp>
      <p:sp>
        <p:nvSpPr>
          <p:cNvPr id="4" name="Slide Number Placeholder 3"/>
          <p:cNvSpPr>
            <a:spLocks noGrp="1"/>
          </p:cNvSpPr>
          <p:nvPr>
            <p:ph type="sldNum" sz="quarter" idx="5"/>
          </p:nvPr>
        </p:nvSpPr>
        <p:spPr/>
        <p:txBody>
          <a:bodyPr/>
          <a:lstStyle/>
          <a:p>
            <a:fld id="{50B2F266-852D-F542-B5B0-6E854D2A25C7}" type="slidenum">
              <a:rPr lang="en-US" smtClean="0"/>
              <a:t>25</a:t>
            </a:fld>
            <a:endParaRPr lang="en-US"/>
          </a:p>
        </p:txBody>
      </p:sp>
    </p:spTree>
    <p:extLst>
      <p:ext uri="{BB962C8B-B14F-4D97-AF65-F5344CB8AC3E}">
        <p14:creationId xmlns:p14="http://schemas.microsoft.com/office/powerpoint/2010/main" val="205415253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Without programs that can harness the computational power of modern computers understanding large and complex datasets that describe the behavior of neural systems is practically inconceivable.</a:t>
            </a:r>
          </a:p>
        </p:txBody>
      </p:sp>
      <p:sp>
        <p:nvSpPr>
          <p:cNvPr id="4" name="Slide Number Placeholder 3"/>
          <p:cNvSpPr>
            <a:spLocks noGrp="1"/>
          </p:cNvSpPr>
          <p:nvPr>
            <p:ph type="sldNum" sz="quarter" idx="5"/>
          </p:nvPr>
        </p:nvSpPr>
        <p:spPr/>
        <p:txBody>
          <a:bodyPr/>
          <a:lstStyle/>
          <a:p>
            <a:fld id="{50B2F266-852D-F542-B5B0-6E854D2A25C7}" type="slidenum">
              <a:rPr lang="en-US" smtClean="0"/>
              <a:t>26</a:t>
            </a:fld>
            <a:endParaRPr lang="en-US"/>
          </a:p>
        </p:txBody>
      </p:sp>
    </p:spTree>
    <p:extLst>
      <p:ext uri="{BB962C8B-B14F-4D97-AF65-F5344CB8AC3E}">
        <p14:creationId xmlns:p14="http://schemas.microsoft.com/office/powerpoint/2010/main" val="265033826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Without programs that can harness the computational power of modern computers understanding large and complex datasets that describe the behavior of neural systems is practically inconceivable.</a:t>
            </a:r>
          </a:p>
        </p:txBody>
      </p:sp>
      <p:sp>
        <p:nvSpPr>
          <p:cNvPr id="4" name="Slide Number Placeholder 3"/>
          <p:cNvSpPr>
            <a:spLocks noGrp="1"/>
          </p:cNvSpPr>
          <p:nvPr>
            <p:ph type="sldNum" sz="quarter" idx="5"/>
          </p:nvPr>
        </p:nvSpPr>
        <p:spPr/>
        <p:txBody>
          <a:bodyPr/>
          <a:lstStyle/>
          <a:p>
            <a:fld id="{50B2F266-852D-F542-B5B0-6E854D2A25C7}" type="slidenum">
              <a:rPr lang="en-US" smtClean="0"/>
              <a:t>27</a:t>
            </a:fld>
            <a:endParaRPr lang="en-US"/>
          </a:p>
        </p:txBody>
      </p:sp>
    </p:spTree>
    <p:extLst>
      <p:ext uri="{BB962C8B-B14F-4D97-AF65-F5344CB8AC3E}">
        <p14:creationId xmlns:p14="http://schemas.microsoft.com/office/powerpoint/2010/main" val="202148932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Without programs that can harness the computational power of modern computers understanding large and complex datasets that describe the behavior of neural systems is practically inconceivable.</a:t>
            </a:r>
          </a:p>
        </p:txBody>
      </p:sp>
      <p:sp>
        <p:nvSpPr>
          <p:cNvPr id="4" name="Slide Number Placeholder 3"/>
          <p:cNvSpPr>
            <a:spLocks noGrp="1"/>
          </p:cNvSpPr>
          <p:nvPr>
            <p:ph type="sldNum" sz="quarter" idx="5"/>
          </p:nvPr>
        </p:nvSpPr>
        <p:spPr/>
        <p:txBody>
          <a:bodyPr/>
          <a:lstStyle/>
          <a:p>
            <a:fld id="{50B2F266-852D-F542-B5B0-6E854D2A25C7}" type="slidenum">
              <a:rPr lang="en-US" smtClean="0"/>
              <a:t>28</a:t>
            </a:fld>
            <a:endParaRPr lang="en-US"/>
          </a:p>
        </p:txBody>
      </p:sp>
    </p:spTree>
    <p:extLst>
      <p:ext uri="{BB962C8B-B14F-4D97-AF65-F5344CB8AC3E}">
        <p14:creationId xmlns:p14="http://schemas.microsoft.com/office/powerpoint/2010/main" val="322070244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Without programs that can harness the computational power of modern computers understanding large and complex datasets that describe the behavior of neural systems is practically inconceivable.</a:t>
            </a:r>
          </a:p>
        </p:txBody>
      </p:sp>
      <p:sp>
        <p:nvSpPr>
          <p:cNvPr id="4" name="Slide Number Placeholder 3"/>
          <p:cNvSpPr>
            <a:spLocks noGrp="1"/>
          </p:cNvSpPr>
          <p:nvPr>
            <p:ph type="sldNum" sz="quarter" idx="5"/>
          </p:nvPr>
        </p:nvSpPr>
        <p:spPr/>
        <p:txBody>
          <a:bodyPr/>
          <a:lstStyle/>
          <a:p>
            <a:fld id="{50B2F266-852D-F542-B5B0-6E854D2A25C7}" type="slidenum">
              <a:rPr lang="en-US" smtClean="0"/>
              <a:t>29</a:t>
            </a:fld>
            <a:endParaRPr lang="en-US"/>
          </a:p>
        </p:txBody>
      </p:sp>
    </p:spTree>
    <p:extLst>
      <p:ext uri="{BB962C8B-B14F-4D97-AF65-F5344CB8AC3E}">
        <p14:creationId xmlns:p14="http://schemas.microsoft.com/office/powerpoint/2010/main" val="11998048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Without programs that can harness the computational power of modern computers understanding large and complex datasets that describe the behavior of neural systems is practically inconceivable.</a:t>
            </a:r>
          </a:p>
        </p:txBody>
      </p:sp>
      <p:sp>
        <p:nvSpPr>
          <p:cNvPr id="4" name="Slide Number Placeholder 3"/>
          <p:cNvSpPr>
            <a:spLocks noGrp="1"/>
          </p:cNvSpPr>
          <p:nvPr>
            <p:ph type="sldNum" sz="quarter" idx="5"/>
          </p:nvPr>
        </p:nvSpPr>
        <p:spPr/>
        <p:txBody>
          <a:bodyPr/>
          <a:lstStyle/>
          <a:p>
            <a:fld id="{50B2F266-852D-F542-B5B0-6E854D2A25C7}" type="slidenum">
              <a:rPr lang="en-US" smtClean="0"/>
              <a:t>3</a:t>
            </a:fld>
            <a:endParaRPr lang="en-US"/>
          </a:p>
        </p:txBody>
      </p:sp>
    </p:spTree>
    <p:extLst>
      <p:ext uri="{BB962C8B-B14F-4D97-AF65-F5344CB8AC3E}">
        <p14:creationId xmlns:p14="http://schemas.microsoft.com/office/powerpoint/2010/main" val="56425869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Without programs that can harness the computational power of modern computers understanding large and complex datasets that describe the behavior of neural systems is practically inconceivable.</a:t>
            </a:r>
          </a:p>
        </p:txBody>
      </p:sp>
      <p:sp>
        <p:nvSpPr>
          <p:cNvPr id="4" name="Slide Number Placeholder 3"/>
          <p:cNvSpPr>
            <a:spLocks noGrp="1"/>
          </p:cNvSpPr>
          <p:nvPr>
            <p:ph type="sldNum" sz="quarter" idx="5"/>
          </p:nvPr>
        </p:nvSpPr>
        <p:spPr/>
        <p:txBody>
          <a:bodyPr/>
          <a:lstStyle/>
          <a:p>
            <a:fld id="{50B2F266-852D-F542-B5B0-6E854D2A25C7}" type="slidenum">
              <a:rPr lang="en-US" smtClean="0"/>
              <a:t>30</a:t>
            </a:fld>
            <a:endParaRPr lang="en-US"/>
          </a:p>
        </p:txBody>
      </p:sp>
    </p:spTree>
    <p:extLst>
      <p:ext uri="{BB962C8B-B14F-4D97-AF65-F5344CB8AC3E}">
        <p14:creationId xmlns:p14="http://schemas.microsoft.com/office/powerpoint/2010/main" val="341448228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Without programs that can harness the computational power of modern computers understanding large and complex datasets that describe the behavior of neural systems is practically inconceivable.</a:t>
            </a:r>
          </a:p>
        </p:txBody>
      </p:sp>
      <p:sp>
        <p:nvSpPr>
          <p:cNvPr id="4" name="Slide Number Placeholder 3"/>
          <p:cNvSpPr>
            <a:spLocks noGrp="1"/>
          </p:cNvSpPr>
          <p:nvPr>
            <p:ph type="sldNum" sz="quarter" idx="5"/>
          </p:nvPr>
        </p:nvSpPr>
        <p:spPr/>
        <p:txBody>
          <a:bodyPr/>
          <a:lstStyle/>
          <a:p>
            <a:fld id="{50B2F266-852D-F542-B5B0-6E854D2A25C7}" type="slidenum">
              <a:rPr lang="en-US" smtClean="0"/>
              <a:t>31</a:t>
            </a:fld>
            <a:endParaRPr lang="en-US"/>
          </a:p>
        </p:txBody>
      </p:sp>
    </p:spTree>
    <p:extLst>
      <p:ext uri="{BB962C8B-B14F-4D97-AF65-F5344CB8AC3E}">
        <p14:creationId xmlns:p14="http://schemas.microsoft.com/office/powerpoint/2010/main" val="282831432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Without programs that can harness the computational power of modern computers understanding large and complex datasets that describe the behavior of neural systems is practically inconceivable.</a:t>
            </a:r>
          </a:p>
        </p:txBody>
      </p:sp>
      <p:sp>
        <p:nvSpPr>
          <p:cNvPr id="4" name="Slide Number Placeholder 3"/>
          <p:cNvSpPr>
            <a:spLocks noGrp="1"/>
          </p:cNvSpPr>
          <p:nvPr>
            <p:ph type="sldNum" sz="quarter" idx="5"/>
          </p:nvPr>
        </p:nvSpPr>
        <p:spPr/>
        <p:txBody>
          <a:bodyPr/>
          <a:lstStyle/>
          <a:p>
            <a:fld id="{50B2F266-852D-F542-B5B0-6E854D2A25C7}" type="slidenum">
              <a:rPr lang="en-US" smtClean="0"/>
              <a:t>32</a:t>
            </a:fld>
            <a:endParaRPr lang="en-US"/>
          </a:p>
        </p:txBody>
      </p:sp>
    </p:spTree>
    <p:extLst>
      <p:ext uri="{BB962C8B-B14F-4D97-AF65-F5344CB8AC3E}">
        <p14:creationId xmlns:p14="http://schemas.microsoft.com/office/powerpoint/2010/main" val="198124322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Without programs that can harness the computational power of modern computers understanding large and complex datasets that describe the behavior of neural systems is practically inconceivable.</a:t>
            </a:r>
          </a:p>
        </p:txBody>
      </p:sp>
      <p:sp>
        <p:nvSpPr>
          <p:cNvPr id="4" name="Slide Number Placeholder 3"/>
          <p:cNvSpPr>
            <a:spLocks noGrp="1"/>
          </p:cNvSpPr>
          <p:nvPr>
            <p:ph type="sldNum" sz="quarter" idx="5"/>
          </p:nvPr>
        </p:nvSpPr>
        <p:spPr/>
        <p:txBody>
          <a:bodyPr/>
          <a:lstStyle/>
          <a:p>
            <a:fld id="{50B2F266-852D-F542-B5B0-6E854D2A25C7}" type="slidenum">
              <a:rPr lang="en-US" smtClean="0"/>
              <a:t>33</a:t>
            </a:fld>
            <a:endParaRPr lang="en-US"/>
          </a:p>
        </p:txBody>
      </p:sp>
    </p:spTree>
    <p:extLst>
      <p:ext uri="{BB962C8B-B14F-4D97-AF65-F5344CB8AC3E}">
        <p14:creationId xmlns:p14="http://schemas.microsoft.com/office/powerpoint/2010/main" val="20779481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Without programs that can harness the computational power of modern computers understanding large and complex datasets that describe the behavior of neural systems is practically inconceivable.</a:t>
            </a:r>
          </a:p>
        </p:txBody>
      </p:sp>
      <p:sp>
        <p:nvSpPr>
          <p:cNvPr id="4" name="Slide Number Placeholder 3"/>
          <p:cNvSpPr>
            <a:spLocks noGrp="1"/>
          </p:cNvSpPr>
          <p:nvPr>
            <p:ph type="sldNum" sz="quarter" idx="5"/>
          </p:nvPr>
        </p:nvSpPr>
        <p:spPr/>
        <p:txBody>
          <a:bodyPr/>
          <a:lstStyle/>
          <a:p>
            <a:fld id="{50B2F266-852D-F542-B5B0-6E854D2A25C7}" type="slidenum">
              <a:rPr lang="en-US" smtClean="0"/>
              <a:t>34</a:t>
            </a:fld>
            <a:endParaRPr lang="en-US"/>
          </a:p>
        </p:txBody>
      </p:sp>
    </p:spTree>
    <p:extLst>
      <p:ext uri="{BB962C8B-B14F-4D97-AF65-F5344CB8AC3E}">
        <p14:creationId xmlns:p14="http://schemas.microsoft.com/office/powerpoint/2010/main" val="350462493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Without programs that can harness the computational power of modern computers understanding large and complex datasets that describe the behavior of neural systems is practically inconceivable.</a:t>
            </a:r>
          </a:p>
        </p:txBody>
      </p:sp>
      <p:sp>
        <p:nvSpPr>
          <p:cNvPr id="4" name="Slide Number Placeholder 3"/>
          <p:cNvSpPr>
            <a:spLocks noGrp="1"/>
          </p:cNvSpPr>
          <p:nvPr>
            <p:ph type="sldNum" sz="quarter" idx="5"/>
          </p:nvPr>
        </p:nvSpPr>
        <p:spPr/>
        <p:txBody>
          <a:bodyPr/>
          <a:lstStyle/>
          <a:p>
            <a:fld id="{50B2F266-852D-F542-B5B0-6E854D2A25C7}" type="slidenum">
              <a:rPr lang="en-US" smtClean="0"/>
              <a:t>35</a:t>
            </a:fld>
            <a:endParaRPr lang="en-US"/>
          </a:p>
        </p:txBody>
      </p:sp>
    </p:spTree>
    <p:extLst>
      <p:ext uri="{BB962C8B-B14F-4D97-AF65-F5344CB8AC3E}">
        <p14:creationId xmlns:p14="http://schemas.microsoft.com/office/powerpoint/2010/main" val="162451568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0B2F266-852D-F542-B5B0-6E854D2A25C7}" type="slidenum">
              <a:rPr lang="en-US" smtClean="0"/>
              <a:t>36</a:t>
            </a:fld>
            <a:endParaRPr lang="en-US"/>
          </a:p>
        </p:txBody>
      </p:sp>
    </p:spTree>
    <p:extLst>
      <p:ext uri="{BB962C8B-B14F-4D97-AF65-F5344CB8AC3E}">
        <p14:creationId xmlns:p14="http://schemas.microsoft.com/office/powerpoint/2010/main" val="181463578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0B2F266-852D-F542-B5B0-6E854D2A25C7}" type="slidenum">
              <a:rPr lang="en-US" smtClean="0"/>
              <a:t>37</a:t>
            </a:fld>
            <a:endParaRPr lang="en-US"/>
          </a:p>
        </p:txBody>
      </p:sp>
    </p:spTree>
    <p:extLst>
      <p:ext uri="{BB962C8B-B14F-4D97-AF65-F5344CB8AC3E}">
        <p14:creationId xmlns:p14="http://schemas.microsoft.com/office/powerpoint/2010/main" val="53630237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0B2F266-852D-F542-B5B0-6E854D2A25C7}" type="slidenum">
              <a:rPr lang="en-US" smtClean="0"/>
              <a:t>38</a:t>
            </a:fld>
            <a:endParaRPr lang="en-US"/>
          </a:p>
        </p:txBody>
      </p:sp>
    </p:spTree>
    <p:extLst>
      <p:ext uri="{BB962C8B-B14F-4D97-AF65-F5344CB8AC3E}">
        <p14:creationId xmlns:p14="http://schemas.microsoft.com/office/powerpoint/2010/main" val="263829861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0B2F266-852D-F542-B5B0-6E854D2A25C7}" type="slidenum">
              <a:rPr lang="en-US" smtClean="0"/>
              <a:t>39</a:t>
            </a:fld>
            <a:endParaRPr lang="en-US"/>
          </a:p>
        </p:txBody>
      </p:sp>
    </p:spTree>
    <p:extLst>
      <p:ext uri="{BB962C8B-B14F-4D97-AF65-F5344CB8AC3E}">
        <p14:creationId xmlns:p14="http://schemas.microsoft.com/office/powerpoint/2010/main" val="36091545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Without programs that can harness the computational power of modern computers understanding large and complex datasets that describe the behavior of neural systems is practically inconceivable.</a:t>
            </a:r>
          </a:p>
        </p:txBody>
      </p:sp>
      <p:sp>
        <p:nvSpPr>
          <p:cNvPr id="4" name="Slide Number Placeholder 3"/>
          <p:cNvSpPr>
            <a:spLocks noGrp="1"/>
          </p:cNvSpPr>
          <p:nvPr>
            <p:ph type="sldNum" sz="quarter" idx="5"/>
          </p:nvPr>
        </p:nvSpPr>
        <p:spPr/>
        <p:txBody>
          <a:bodyPr/>
          <a:lstStyle/>
          <a:p>
            <a:fld id="{50B2F266-852D-F542-B5B0-6E854D2A25C7}" type="slidenum">
              <a:rPr lang="en-US" smtClean="0"/>
              <a:t>4</a:t>
            </a:fld>
            <a:endParaRPr lang="en-US"/>
          </a:p>
        </p:txBody>
      </p:sp>
    </p:spTree>
    <p:extLst>
      <p:ext uri="{BB962C8B-B14F-4D97-AF65-F5344CB8AC3E}">
        <p14:creationId xmlns:p14="http://schemas.microsoft.com/office/powerpoint/2010/main" val="228976186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0B2F266-852D-F542-B5B0-6E854D2A25C7}" type="slidenum">
              <a:rPr lang="en-US" smtClean="0"/>
              <a:t>40</a:t>
            </a:fld>
            <a:endParaRPr lang="en-US"/>
          </a:p>
        </p:txBody>
      </p:sp>
    </p:spTree>
    <p:extLst>
      <p:ext uri="{BB962C8B-B14F-4D97-AF65-F5344CB8AC3E}">
        <p14:creationId xmlns:p14="http://schemas.microsoft.com/office/powerpoint/2010/main" val="273324564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0B2F266-852D-F542-B5B0-6E854D2A25C7}" type="slidenum">
              <a:rPr lang="en-US" smtClean="0"/>
              <a:t>41</a:t>
            </a:fld>
            <a:endParaRPr lang="en-US"/>
          </a:p>
        </p:txBody>
      </p:sp>
    </p:spTree>
    <p:extLst>
      <p:ext uri="{BB962C8B-B14F-4D97-AF65-F5344CB8AC3E}">
        <p14:creationId xmlns:p14="http://schemas.microsoft.com/office/powerpoint/2010/main" val="304050938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0B2F266-852D-F542-B5B0-6E854D2A25C7}" type="slidenum">
              <a:rPr lang="en-US" smtClean="0"/>
              <a:t>42</a:t>
            </a:fld>
            <a:endParaRPr lang="en-US"/>
          </a:p>
        </p:txBody>
      </p:sp>
    </p:spTree>
    <p:extLst>
      <p:ext uri="{BB962C8B-B14F-4D97-AF65-F5344CB8AC3E}">
        <p14:creationId xmlns:p14="http://schemas.microsoft.com/office/powerpoint/2010/main" val="281583756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0B2F266-852D-F542-B5B0-6E854D2A25C7}" type="slidenum">
              <a:rPr lang="en-US" smtClean="0"/>
              <a:t>43</a:t>
            </a:fld>
            <a:endParaRPr lang="en-US"/>
          </a:p>
        </p:txBody>
      </p:sp>
    </p:spTree>
    <p:extLst>
      <p:ext uri="{BB962C8B-B14F-4D97-AF65-F5344CB8AC3E}">
        <p14:creationId xmlns:p14="http://schemas.microsoft.com/office/powerpoint/2010/main" val="199752196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0B2F266-852D-F542-B5B0-6E854D2A25C7}" type="slidenum">
              <a:rPr lang="en-US" smtClean="0"/>
              <a:t>44</a:t>
            </a:fld>
            <a:endParaRPr lang="en-US"/>
          </a:p>
        </p:txBody>
      </p:sp>
    </p:spTree>
    <p:extLst>
      <p:ext uri="{BB962C8B-B14F-4D97-AF65-F5344CB8AC3E}">
        <p14:creationId xmlns:p14="http://schemas.microsoft.com/office/powerpoint/2010/main" val="254603960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0B2F266-852D-F542-B5B0-6E854D2A25C7}" type="slidenum">
              <a:rPr lang="en-US" smtClean="0"/>
              <a:t>45</a:t>
            </a:fld>
            <a:endParaRPr lang="en-US"/>
          </a:p>
        </p:txBody>
      </p:sp>
    </p:spTree>
    <p:extLst>
      <p:ext uri="{BB962C8B-B14F-4D97-AF65-F5344CB8AC3E}">
        <p14:creationId xmlns:p14="http://schemas.microsoft.com/office/powerpoint/2010/main" val="237147004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0B2F266-852D-F542-B5B0-6E854D2A25C7}" type="slidenum">
              <a:rPr lang="en-US" smtClean="0"/>
              <a:t>46</a:t>
            </a:fld>
            <a:endParaRPr lang="en-US"/>
          </a:p>
        </p:txBody>
      </p:sp>
    </p:spTree>
    <p:extLst>
      <p:ext uri="{BB962C8B-B14F-4D97-AF65-F5344CB8AC3E}">
        <p14:creationId xmlns:p14="http://schemas.microsoft.com/office/powerpoint/2010/main" val="418836485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0B2F266-852D-F542-B5B0-6E854D2A25C7}" type="slidenum">
              <a:rPr lang="en-US" smtClean="0"/>
              <a:t>47</a:t>
            </a:fld>
            <a:endParaRPr lang="en-US"/>
          </a:p>
        </p:txBody>
      </p:sp>
    </p:spTree>
    <p:extLst>
      <p:ext uri="{BB962C8B-B14F-4D97-AF65-F5344CB8AC3E}">
        <p14:creationId xmlns:p14="http://schemas.microsoft.com/office/powerpoint/2010/main" val="406213714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0B2F266-852D-F542-B5B0-6E854D2A25C7}" type="slidenum">
              <a:rPr lang="en-US" smtClean="0"/>
              <a:t>48</a:t>
            </a:fld>
            <a:endParaRPr lang="en-US"/>
          </a:p>
        </p:txBody>
      </p:sp>
    </p:spTree>
    <p:extLst>
      <p:ext uri="{BB962C8B-B14F-4D97-AF65-F5344CB8AC3E}">
        <p14:creationId xmlns:p14="http://schemas.microsoft.com/office/powerpoint/2010/main" val="186217091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0B2F266-852D-F542-B5B0-6E854D2A25C7}" type="slidenum">
              <a:rPr lang="en-US" smtClean="0"/>
              <a:t>49</a:t>
            </a:fld>
            <a:endParaRPr lang="en-US"/>
          </a:p>
        </p:txBody>
      </p:sp>
    </p:spTree>
    <p:extLst>
      <p:ext uri="{BB962C8B-B14F-4D97-AF65-F5344CB8AC3E}">
        <p14:creationId xmlns:p14="http://schemas.microsoft.com/office/powerpoint/2010/main" val="3610591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Without programs that can harness the computational power of modern computers understanding large and complex datasets that describe the behavior of neural systems is practically inconceivable.</a:t>
            </a:r>
          </a:p>
        </p:txBody>
      </p:sp>
      <p:sp>
        <p:nvSpPr>
          <p:cNvPr id="4" name="Slide Number Placeholder 3"/>
          <p:cNvSpPr>
            <a:spLocks noGrp="1"/>
          </p:cNvSpPr>
          <p:nvPr>
            <p:ph type="sldNum" sz="quarter" idx="5"/>
          </p:nvPr>
        </p:nvSpPr>
        <p:spPr/>
        <p:txBody>
          <a:bodyPr/>
          <a:lstStyle/>
          <a:p>
            <a:fld id="{50B2F266-852D-F542-B5B0-6E854D2A25C7}" type="slidenum">
              <a:rPr lang="en-US" smtClean="0"/>
              <a:t>5</a:t>
            </a:fld>
            <a:endParaRPr lang="en-US"/>
          </a:p>
        </p:txBody>
      </p:sp>
    </p:spTree>
    <p:extLst>
      <p:ext uri="{BB962C8B-B14F-4D97-AF65-F5344CB8AC3E}">
        <p14:creationId xmlns:p14="http://schemas.microsoft.com/office/powerpoint/2010/main" val="115581969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0B2F266-852D-F542-B5B0-6E854D2A25C7}" type="slidenum">
              <a:rPr lang="en-US" smtClean="0"/>
              <a:t>50</a:t>
            </a:fld>
            <a:endParaRPr lang="en-US"/>
          </a:p>
        </p:txBody>
      </p:sp>
    </p:spTree>
    <p:extLst>
      <p:ext uri="{BB962C8B-B14F-4D97-AF65-F5344CB8AC3E}">
        <p14:creationId xmlns:p14="http://schemas.microsoft.com/office/powerpoint/2010/main" val="214631253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0B2F266-852D-F542-B5B0-6E854D2A25C7}" type="slidenum">
              <a:rPr lang="en-US" smtClean="0"/>
              <a:t>51</a:t>
            </a:fld>
            <a:endParaRPr lang="en-US"/>
          </a:p>
        </p:txBody>
      </p:sp>
    </p:spTree>
    <p:extLst>
      <p:ext uri="{BB962C8B-B14F-4D97-AF65-F5344CB8AC3E}">
        <p14:creationId xmlns:p14="http://schemas.microsoft.com/office/powerpoint/2010/main" val="303191144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0B2F266-852D-F542-B5B0-6E854D2A25C7}" type="slidenum">
              <a:rPr lang="en-US" smtClean="0"/>
              <a:t>52</a:t>
            </a:fld>
            <a:endParaRPr lang="en-US"/>
          </a:p>
        </p:txBody>
      </p:sp>
    </p:spTree>
    <p:extLst>
      <p:ext uri="{BB962C8B-B14F-4D97-AF65-F5344CB8AC3E}">
        <p14:creationId xmlns:p14="http://schemas.microsoft.com/office/powerpoint/2010/main" val="162435144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0B2F266-852D-F542-B5B0-6E854D2A25C7}" type="slidenum">
              <a:rPr lang="en-US" smtClean="0"/>
              <a:t>53</a:t>
            </a:fld>
            <a:endParaRPr lang="en-US"/>
          </a:p>
        </p:txBody>
      </p:sp>
    </p:spTree>
    <p:extLst>
      <p:ext uri="{BB962C8B-B14F-4D97-AF65-F5344CB8AC3E}">
        <p14:creationId xmlns:p14="http://schemas.microsoft.com/office/powerpoint/2010/main" val="219553221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0B2F266-852D-F542-B5B0-6E854D2A25C7}" type="slidenum">
              <a:rPr lang="en-US" smtClean="0"/>
              <a:t>54</a:t>
            </a:fld>
            <a:endParaRPr lang="en-US"/>
          </a:p>
        </p:txBody>
      </p:sp>
    </p:spTree>
    <p:extLst>
      <p:ext uri="{BB962C8B-B14F-4D97-AF65-F5344CB8AC3E}">
        <p14:creationId xmlns:p14="http://schemas.microsoft.com/office/powerpoint/2010/main" val="161296502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0B2F266-852D-F542-B5B0-6E854D2A25C7}" type="slidenum">
              <a:rPr lang="en-US" smtClean="0"/>
              <a:t>55</a:t>
            </a:fld>
            <a:endParaRPr lang="en-US"/>
          </a:p>
        </p:txBody>
      </p:sp>
    </p:spTree>
    <p:extLst>
      <p:ext uri="{BB962C8B-B14F-4D97-AF65-F5344CB8AC3E}">
        <p14:creationId xmlns:p14="http://schemas.microsoft.com/office/powerpoint/2010/main" val="123294872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0B2F266-852D-F542-B5B0-6E854D2A25C7}" type="slidenum">
              <a:rPr lang="en-US" smtClean="0"/>
              <a:t>56</a:t>
            </a:fld>
            <a:endParaRPr lang="en-US"/>
          </a:p>
        </p:txBody>
      </p:sp>
    </p:spTree>
    <p:extLst>
      <p:ext uri="{BB962C8B-B14F-4D97-AF65-F5344CB8AC3E}">
        <p14:creationId xmlns:p14="http://schemas.microsoft.com/office/powerpoint/2010/main" val="415338487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0B2F266-852D-F542-B5B0-6E854D2A25C7}" type="slidenum">
              <a:rPr lang="en-US" smtClean="0"/>
              <a:t>57</a:t>
            </a:fld>
            <a:endParaRPr lang="en-US"/>
          </a:p>
        </p:txBody>
      </p:sp>
    </p:spTree>
    <p:extLst>
      <p:ext uri="{BB962C8B-B14F-4D97-AF65-F5344CB8AC3E}">
        <p14:creationId xmlns:p14="http://schemas.microsoft.com/office/powerpoint/2010/main" val="280689511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0B2F266-852D-F542-B5B0-6E854D2A25C7}" type="slidenum">
              <a:rPr lang="en-US" smtClean="0"/>
              <a:t>58</a:t>
            </a:fld>
            <a:endParaRPr lang="en-US"/>
          </a:p>
        </p:txBody>
      </p:sp>
    </p:spTree>
    <p:extLst>
      <p:ext uri="{BB962C8B-B14F-4D97-AF65-F5344CB8AC3E}">
        <p14:creationId xmlns:p14="http://schemas.microsoft.com/office/powerpoint/2010/main" val="367251512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0B2F266-852D-F542-B5B0-6E854D2A25C7}" type="slidenum">
              <a:rPr lang="en-US" smtClean="0"/>
              <a:t>59</a:t>
            </a:fld>
            <a:endParaRPr lang="en-US"/>
          </a:p>
        </p:txBody>
      </p:sp>
    </p:spTree>
    <p:extLst>
      <p:ext uri="{BB962C8B-B14F-4D97-AF65-F5344CB8AC3E}">
        <p14:creationId xmlns:p14="http://schemas.microsoft.com/office/powerpoint/2010/main" val="15349311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Without programs that can harness the computational power of modern computers understanding large and complex datasets that describe the behavior of neural systems is practically inconceivable.</a:t>
            </a:r>
          </a:p>
        </p:txBody>
      </p:sp>
      <p:sp>
        <p:nvSpPr>
          <p:cNvPr id="4" name="Slide Number Placeholder 3"/>
          <p:cNvSpPr>
            <a:spLocks noGrp="1"/>
          </p:cNvSpPr>
          <p:nvPr>
            <p:ph type="sldNum" sz="quarter" idx="5"/>
          </p:nvPr>
        </p:nvSpPr>
        <p:spPr/>
        <p:txBody>
          <a:bodyPr/>
          <a:lstStyle/>
          <a:p>
            <a:fld id="{50B2F266-852D-F542-B5B0-6E854D2A25C7}" type="slidenum">
              <a:rPr lang="en-US" smtClean="0"/>
              <a:t>6</a:t>
            </a:fld>
            <a:endParaRPr lang="en-US"/>
          </a:p>
        </p:txBody>
      </p:sp>
    </p:spTree>
    <p:extLst>
      <p:ext uri="{BB962C8B-B14F-4D97-AF65-F5344CB8AC3E}">
        <p14:creationId xmlns:p14="http://schemas.microsoft.com/office/powerpoint/2010/main" val="264865046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0B2F266-852D-F542-B5B0-6E854D2A25C7}" type="slidenum">
              <a:rPr lang="en-US" smtClean="0"/>
              <a:t>60</a:t>
            </a:fld>
            <a:endParaRPr lang="en-US"/>
          </a:p>
        </p:txBody>
      </p:sp>
    </p:spTree>
    <p:extLst>
      <p:ext uri="{BB962C8B-B14F-4D97-AF65-F5344CB8AC3E}">
        <p14:creationId xmlns:p14="http://schemas.microsoft.com/office/powerpoint/2010/main" val="130461590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0B2F266-852D-F542-B5B0-6E854D2A25C7}" type="slidenum">
              <a:rPr lang="en-US" smtClean="0"/>
              <a:t>61</a:t>
            </a:fld>
            <a:endParaRPr lang="en-US"/>
          </a:p>
        </p:txBody>
      </p:sp>
    </p:spTree>
    <p:extLst>
      <p:ext uri="{BB962C8B-B14F-4D97-AF65-F5344CB8AC3E}">
        <p14:creationId xmlns:p14="http://schemas.microsoft.com/office/powerpoint/2010/main" val="4551140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0B2F266-852D-F542-B5B0-6E854D2A25C7}" type="slidenum">
              <a:rPr lang="en-US" smtClean="0"/>
              <a:t>62</a:t>
            </a:fld>
            <a:endParaRPr lang="en-US"/>
          </a:p>
        </p:txBody>
      </p:sp>
    </p:spTree>
    <p:extLst>
      <p:ext uri="{BB962C8B-B14F-4D97-AF65-F5344CB8AC3E}">
        <p14:creationId xmlns:p14="http://schemas.microsoft.com/office/powerpoint/2010/main" val="286862476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0B2F266-852D-F542-B5B0-6E854D2A25C7}" type="slidenum">
              <a:rPr lang="en-US" smtClean="0"/>
              <a:t>63</a:t>
            </a:fld>
            <a:endParaRPr lang="en-US"/>
          </a:p>
        </p:txBody>
      </p:sp>
    </p:spTree>
    <p:extLst>
      <p:ext uri="{BB962C8B-B14F-4D97-AF65-F5344CB8AC3E}">
        <p14:creationId xmlns:p14="http://schemas.microsoft.com/office/powerpoint/2010/main" val="302727839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0B2F266-852D-F542-B5B0-6E854D2A25C7}" type="slidenum">
              <a:rPr lang="en-US" smtClean="0"/>
              <a:t>64</a:t>
            </a:fld>
            <a:endParaRPr lang="en-US"/>
          </a:p>
        </p:txBody>
      </p:sp>
    </p:spTree>
    <p:extLst>
      <p:ext uri="{BB962C8B-B14F-4D97-AF65-F5344CB8AC3E}">
        <p14:creationId xmlns:p14="http://schemas.microsoft.com/office/powerpoint/2010/main" val="10076224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0B2F266-852D-F542-B5B0-6E854D2A25C7}" type="slidenum">
              <a:rPr lang="en-US" smtClean="0"/>
              <a:t>65</a:t>
            </a:fld>
            <a:endParaRPr lang="en-US"/>
          </a:p>
        </p:txBody>
      </p:sp>
    </p:spTree>
    <p:extLst>
      <p:ext uri="{BB962C8B-B14F-4D97-AF65-F5344CB8AC3E}">
        <p14:creationId xmlns:p14="http://schemas.microsoft.com/office/powerpoint/2010/main" val="200236089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0B2F266-852D-F542-B5B0-6E854D2A25C7}" type="slidenum">
              <a:rPr lang="en-US" smtClean="0"/>
              <a:t>66</a:t>
            </a:fld>
            <a:endParaRPr lang="en-US"/>
          </a:p>
        </p:txBody>
      </p:sp>
    </p:spTree>
    <p:extLst>
      <p:ext uri="{BB962C8B-B14F-4D97-AF65-F5344CB8AC3E}">
        <p14:creationId xmlns:p14="http://schemas.microsoft.com/office/powerpoint/2010/main" val="205113685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0B2F266-852D-F542-B5B0-6E854D2A25C7}" type="slidenum">
              <a:rPr lang="en-US" smtClean="0"/>
              <a:t>67</a:t>
            </a:fld>
            <a:endParaRPr lang="en-US"/>
          </a:p>
        </p:txBody>
      </p:sp>
    </p:spTree>
    <p:extLst>
      <p:ext uri="{BB962C8B-B14F-4D97-AF65-F5344CB8AC3E}">
        <p14:creationId xmlns:p14="http://schemas.microsoft.com/office/powerpoint/2010/main" val="37515692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Without programs that can harness the computational power of modern computers understanding large and complex datasets that describe the behavior of neural systems is practically inconceivable.</a:t>
            </a:r>
          </a:p>
        </p:txBody>
      </p:sp>
      <p:sp>
        <p:nvSpPr>
          <p:cNvPr id="4" name="Slide Number Placeholder 3"/>
          <p:cNvSpPr>
            <a:spLocks noGrp="1"/>
          </p:cNvSpPr>
          <p:nvPr>
            <p:ph type="sldNum" sz="quarter" idx="5"/>
          </p:nvPr>
        </p:nvSpPr>
        <p:spPr/>
        <p:txBody>
          <a:bodyPr/>
          <a:lstStyle/>
          <a:p>
            <a:fld id="{50B2F266-852D-F542-B5B0-6E854D2A25C7}" type="slidenum">
              <a:rPr lang="en-US" smtClean="0"/>
              <a:t>7</a:t>
            </a:fld>
            <a:endParaRPr lang="en-US"/>
          </a:p>
        </p:txBody>
      </p:sp>
    </p:spTree>
    <p:extLst>
      <p:ext uri="{BB962C8B-B14F-4D97-AF65-F5344CB8AC3E}">
        <p14:creationId xmlns:p14="http://schemas.microsoft.com/office/powerpoint/2010/main" val="680284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Without programs that can harness the computational power of modern computers understanding large and complex datasets that describe the behavior of neural systems is practically inconceivable.</a:t>
            </a:r>
          </a:p>
        </p:txBody>
      </p:sp>
      <p:sp>
        <p:nvSpPr>
          <p:cNvPr id="4" name="Slide Number Placeholder 3"/>
          <p:cNvSpPr>
            <a:spLocks noGrp="1"/>
          </p:cNvSpPr>
          <p:nvPr>
            <p:ph type="sldNum" sz="quarter" idx="5"/>
          </p:nvPr>
        </p:nvSpPr>
        <p:spPr/>
        <p:txBody>
          <a:bodyPr/>
          <a:lstStyle/>
          <a:p>
            <a:fld id="{50B2F266-852D-F542-B5B0-6E854D2A25C7}" type="slidenum">
              <a:rPr lang="en-US" smtClean="0"/>
              <a:t>8</a:t>
            </a:fld>
            <a:endParaRPr lang="en-US"/>
          </a:p>
        </p:txBody>
      </p:sp>
    </p:spTree>
    <p:extLst>
      <p:ext uri="{BB962C8B-B14F-4D97-AF65-F5344CB8AC3E}">
        <p14:creationId xmlns:p14="http://schemas.microsoft.com/office/powerpoint/2010/main" val="37018870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Without programs that can harness the computational power of modern computers understanding large and complex datasets that describe the behavior of neural systems is practically inconceivable.</a:t>
            </a:r>
          </a:p>
        </p:txBody>
      </p:sp>
      <p:sp>
        <p:nvSpPr>
          <p:cNvPr id="4" name="Slide Number Placeholder 3"/>
          <p:cNvSpPr>
            <a:spLocks noGrp="1"/>
          </p:cNvSpPr>
          <p:nvPr>
            <p:ph type="sldNum" sz="quarter" idx="5"/>
          </p:nvPr>
        </p:nvSpPr>
        <p:spPr/>
        <p:txBody>
          <a:bodyPr/>
          <a:lstStyle/>
          <a:p>
            <a:fld id="{50B2F266-852D-F542-B5B0-6E854D2A25C7}" type="slidenum">
              <a:rPr lang="en-US" smtClean="0"/>
              <a:t>9</a:t>
            </a:fld>
            <a:endParaRPr lang="en-US"/>
          </a:p>
        </p:txBody>
      </p:sp>
    </p:spTree>
    <p:extLst>
      <p:ext uri="{BB962C8B-B14F-4D97-AF65-F5344CB8AC3E}">
        <p14:creationId xmlns:p14="http://schemas.microsoft.com/office/powerpoint/2010/main" val="2979818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68ACA43-D786-1449-9296-E6F1BFDE526A}" type="datetime1">
              <a:rPr lang="en-US" smtClean="0"/>
              <a:t>3/2/21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1611B7-9285-1F48-A026-12A07D3EB268}" type="slidenum">
              <a:rPr lang="en-US" smtClean="0"/>
              <a:t>‹#›</a:t>
            </a:fld>
            <a:endParaRPr lang="en-US"/>
          </a:p>
        </p:txBody>
      </p:sp>
    </p:spTree>
    <p:extLst>
      <p:ext uri="{BB962C8B-B14F-4D97-AF65-F5344CB8AC3E}">
        <p14:creationId xmlns:p14="http://schemas.microsoft.com/office/powerpoint/2010/main" val="26900916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8D77B09-B067-F64A-8E1E-04BCF4FFF770}" type="datetime1">
              <a:rPr lang="en-US" smtClean="0"/>
              <a:t>3/2/21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1611B7-9285-1F48-A026-12A07D3EB268}" type="slidenum">
              <a:rPr lang="en-US" smtClean="0"/>
              <a:t>‹#›</a:t>
            </a:fld>
            <a:endParaRPr lang="en-US"/>
          </a:p>
        </p:txBody>
      </p:sp>
    </p:spTree>
    <p:extLst>
      <p:ext uri="{BB962C8B-B14F-4D97-AF65-F5344CB8AC3E}">
        <p14:creationId xmlns:p14="http://schemas.microsoft.com/office/powerpoint/2010/main" val="42800051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CA49BF8-8F80-0741-9B6C-648F32C17CE2}" type="datetime1">
              <a:rPr lang="en-US" smtClean="0"/>
              <a:t>3/2/21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1611B7-9285-1F48-A026-12A07D3EB268}" type="slidenum">
              <a:rPr lang="en-US" smtClean="0"/>
              <a:t>‹#›</a:t>
            </a:fld>
            <a:endParaRPr lang="en-US"/>
          </a:p>
        </p:txBody>
      </p:sp>
    </p:spTree>
    <p:extLst>
      <p:ext uri="{BB962C8B-B14F-4D97-AF65-F5344CB8AC3E}">
        <p14:creationId xmlns:p14="http://schemas.microsoft.com/office/powerpoint/2010/main" val="7588249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74320" y="274320"/>
            <a:ext cx="8595360" cy="641871"/>
          </a:xfrm>
        </p:spPr>
        <p:txBody>
          <a:bodyPr/>
          <a:lstStyle>
            <a:lvl1pPr>
              <a:defRPr sz="3600" b="1">
                <a:solidFill>
                  <a:schemeClr val="accent1"/>
                </a:solidFill>
                <a:latin typeface="Helvetica" pitchFamily="2" charset="0"/>
              </a:defRPr>
            </a:lvl1pPr>
          </a:lstStyle>
          <a:p>
            <a:r>
              <a:rPr lang="en-US"/>
              <a:t>Click to edit Master title style</a:t>
            </a:r>
            <a:endParaRPr lang="en-US" dirty="0"/>
          </a:p>
        </p:txBody>
      </p:sp>
      <p:sp>
        <p:nvSpPr>
          <p:cNvPr id="3" name="Content Placeholder 2"/>
          <p:cNvSpPr>
            <a:spLocks noGrp="1"/>
          </p:cNvSpPr>
          <p:nvPr>
            <p:ph idx="1"/>
          </p:nvPr>
        </p:nvSpPr>
        <p:spPr>
          <a:xfrm>
            <a:off x="274320" y="1097279"/>
            <a:ext cx="8595360" cy="517550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Date Placeholder 8">
            <a:extLst>
              <a:ext uri="{FF2B5EF4-FFF2-40B4-BE49-F238E27FC236}">
                <a16:creationId xmlns:a16="http://schemas.microsoft.com/office/drawing/2014/main" id="{832B47E9-A8F7-A143-AEF0-C0E8065F33DD}"/>
              </a:ext>
            </a:extLst>
          </p:cNvPr>
          <p:cNvSpPr>
            <a:spLocks noGrp="1"/>
          </p:cNvSpPr>
          <p:nvPr>
            <p:ph type="dt" sz="half" idx="10"/>
          </p:nvPr>
        </p:nvSpPr>
        <p:spPr/>
        <p:txBody>
          <a:bodyPr/>
          <a:lstStyle/>
          <a:p>
            <a:fld id="{D2C634EE-8448-4B45-A4A2-E77D022E2FE4}" type="datetime1">
              <a:rPr lang="en-US" smtClean="0"/>
              <a:t>3/2/21</a:t>
            </a:fld>
            <a:endParaRPr lang="en-US"/>
          </a:p>
        </p:txBody>
      </p:sp>
      <p:sp>
        <p:nvSpPr>
          <p:cNvPr id="10" name="Footer Placeholder 9">
            <a:extLst>
              <a:ext uri="{FF2B5EF4-FFF2-40B4-BE49-F238E27FC236}">
                <a16:creationId xmlns:a16="http://schemas.microsoft.com/office/drawing/2014/main" id="{A681DAE3-A196-7B4F-844F-E49B64EBE16D}"/>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03E98D1F-6089-694D-90DA-5BEC9D74CA51}"/>
              </a:ext>
            </a:extLst>
          </p:cNvPr>
          <p:cNvSpPr>
            <a:spLocks noGrp="1"/>
          </p:cNvSpPr>
          <p:nvPr>
            <p:ph type="sldNum" sz="quarter" idx="12"/>
          </p:nvPr>
        </p:nvSpPr>
        <p:spPr/>
        <p:txBody>
          <a:bodyPr/>
          <a:lstStyle/>
          <a:p>
            <a:fld id="{4F1611B7-9285-1F48-A026-12A07D3EB268}" type="slidenum">
              <a:rPr lang="en-US" smtClean="0"/>
              <a:t>‹#›</a:t>
            </a:fld>
            <a:endParaRPr lang="en-US"/>
          </a:p>
        </p:txBody>
      </p:sp>
    </p:spTree>
    <p:extLst>
      <p:ext uri="{BB962C8B-B14F-4D97-AF65-F5344CB8AC3E}">
        <p14:creationId xmlns:p14="http://schemas.microsoft.com/office/powerpoint/2010/main" val="19781487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2DAF99D-620C-C549-89E0-876328795BC7}" type="datetime1">
              <a:rPr lang="en-US" smtClean="0"/>
              <a:t>3/2/21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1611B7-9285-1F48-A026-12A07D3EB268}" type="slidenum">
              <a:rPr lang="en-US" smtClean="0"/>
              <a:t>‹#›</a:t>
            </a:fld>
            <a:endParaRPr lang="en-US"/>
          </a:p>
        </p:txBody>
      </p:sp>
    </p:spTree>
    <p:extLst>
      <p:ext uri="{BB962C8B-B14F-4D97-AF65-F5344CB8AC3E}">
        <p14:creationId xmlns:p14="http://schemas.microsoft.com/office/powerpoint/2010/main" val="29682943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4B07718-4191-5748-8FD4-C662175FC6FE}" type="datetime1">
              <a:rPr lang="en-US" smtClean="0"/>
              <a:t>3/2/21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1611B7-9285-1F48-A026-12A07D3EB268}" type="slidenum">
              <a:rPr lang="en-US" smtClean="0"/>
              <a:t>‹#›</a:t>
            </a:fld>
            <a:endParaRPr lang="en-US"/>
          </a:p>
        </p:txBody>
      </p:sp>
    </p:spTree>
    <p:extLst>
      <p:ext uri="{BB962C8B-B14F-4D97-AF65-F5344CB8AC3E}">
        <p14:creationId xmlns:p14="http://schemas.microsoft.com/office/powerpoint/2010/main" val="24437081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A70E1F7-EC5E-E74C-BF8A-5977BC1B449A}" type="datetime1">
              <a:rPr lang="en-US" smtClean="0"/>
              <a:t>3/2/21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F1611B7-9285-1F48-A026-12A07D3EB268}" type="slidenum">
              <a:rPr lang="en-US" smtClean="0"/>
              <a:t>‹#›</a:t>
            </a:fld>
            <a:endParaRPr lang="en-US"/>
          </a:p>
        </p:txBody>
      </p:sp>
    </p:spTree>
    <p:extLst>
      <p:ext uri="{BB962C8B-B14F-4D97-AF65-F5344CB8AC3E}">
        <p14:creationId xmlns:p14="http://schemas.microsoft.com/office/powerpoint/2010/main" val="31493059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C019968-0F63-C54D-B95B-8BF95DD2EF88}" type="datetime1">
              <a:rPr lang="en-US" smtClean="0"/>
              <a:t>3/2/21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F1611B7-9285-1F48-A026-12A07D3EB268}" type="slidenum">
              <a:rPr lang="en-US" smtClean="0"/>
              <a:t>‹#›</a:t>
            </a:fld>
            <a:endParaRPr lang="en-US"/>
          </a:p>
        </p:txBody>
      </p:sp>
    </p:spTree>
    <p:extLst>
      <p:ext uri="{BB962C8B-B14F-4D97-AF65-F5344CB8AC3E}">
        <p14:creationId xmlns:p14="http://schemas.microsoft.com/office/powerpoint/2010/main" val="21558319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0A191BB-C778-4C45-B5A7-176E72C4DC46}" type="datetime1">
              <a:rPr lang="en-US" smtClean="0"/>
              <a:t>3/2/21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F1611B7-9285-1F48-A026-12A07D3EB268}" type="slidenum">
              <a:rPr lang="en-US" smtClean="0"/>
              <a:t>‹#›</a:t>
            </a:fld>
            <a:endParaRPr lang="en-US"/>
          </a:p>
        </p:txBody>
      </p:sp>
    </p:spTree>
    <p:extLst>
      <p:ext uri="{BB962C8B-B14F-4D97-AF65-F5344CB8AC3E}">
        <p14:creationId xmlns:p14="http://schemas.microsoft.com/office/powerpoint/2010/main" val="4453773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4ACAE43-7895-BE4A-96AE-1388D8777B76}" type="datetime1">
              <a:rPr lang="en-US" smtClean="0"/>
              <a:t>3/2/21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1611B7-9285-1F48-A026-12A07D3EB268}" type="slidenum">
              <a:rPr lang="en-US" smtClean="0"/>
              <a:t>‹#›</a:t>
            </a:fld>
            <a:endParaRPr lang="en-US"/>
          </a:p>
        </p:txBody>
      </p:sp>
    </p:spTree>
    <p:extLst>
      <p:ext uri="{BB962C8B-B14F-4D97-AF65-F5344CB8AC3E}">
        <p14:creationId xmlns:p14="http://schemas.microsoft.com/office/powerpoint/2010/main" val="34076475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260CE41-ACE3-9049-B6EB-59156C393E0A}" type="datetime1">
              <a:rPr lang="en-US" smtClean="0"/>
              <a:t>3/2/21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1611B7-9285-1F48-A026-12A07D3EB268}" type="slidenum">
              <a:rPr lang="en-US" smtClean="0"/>
              <a:t>‹#›</a:t>
            </a:fld>
            <a:endParaRPr lang="en-US"/>
          </a:p>
        </p:txBody>
      </p:sp>
    </p:spTree>
    <p:extLst>
      <p:ext uri="{BB962C8B-B14F-4D97-AF65-F5344CB8AC3E}">
        <p14:creationId xmlns:p14="http://schemas.microsoft.com/office/powerpoint/2010/main" val="34663239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274321"/>
            <a:ext cx="8595360" cy="64008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74320" y="1097280"/>
            <a:ext cx="8595360" cy="5164624"/>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274320" y="6447098"/>
            <a:ext cx="2057400" cy="274377"/>
          </a:xfrm>
          <a:prstGeom prst="rect">
            <a:avLst/>
          </a:prstGeom>
        </p:spPr>
        <p:txBody>
          <a:bodyPr vert="horz" lIns="91440" tIns="45720" rIns="91440" bIns="45720" rtlCol="0" anchor="ctr"/>
          <a:lstStyle>
            <a:lvl1pPr algn="l">
              <a:defRPr sz="1200">
                <a:solidFill>
                  <a:schemeClr val="tx1">
                    <a:tint val="75000"/>
                  </a:schemeClr>
                </a:solidFill>
              </a:defRPr>
            </a:lvl1pPr>
          </a:lstStyle>
          <a:p>
            <a:fld id="{5CA83732-C771-234E-B3EA-031EBB4EFB5C}" type="datetime1">
              <a:rPr lang="en-US" smtClean="0"/>
              <a:t>3/2/21</a:t>
            </a:fld>
            <a:endParaRPr lang="en-US"/>
          </a:p>
        </p:txBody>
      </p:sp>
      <p:sp>
        <p:nvSpPr>
          <p:cNvPr id="5" name="Footer Placeholder 4"/>
          <p:cNvSpPr>
            <a:spLocks noGrp="1"/>
          </p:cNvSpPr>
          <p:nvPr>
            <p:ph type="ftr" sz="quarter" idx="3"/>
          </p:nvPr>
        </p:nvSpPr>
        <p:spPr>
          <a:xfrm>
            <a:off x="2468880" y="6444783"/>
            <a:ext cx="4206240" cy="276693"/>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812280" y="6447098"/>
            <a:ext cx="2057400" cy="274378"/>
          </a:xfrm>
          <a:prstGeom prst="rect">
            <a:avLst/>
          </a:prstGeom>
        </p:spPr>
        <p:txBody>
          <a:bodyPr vert="horz" lIns="91440" tIns="45720" rIns="91440" bIns="45720" rtlCol="0" anchor="ctr"/>
          <a:lstStyle>
            <a:lvl1pPr algn="r">
              <a:defRPr sz="1200">
                <a:solidFill>
                  <a:schemeClr val="tx1">
                    <a:tint val="75000"/>
                  </a:schemeClr>
                </a:solidFill>
              </a:defRPr>
            </a:lvl1pPr>
          </a:lstStyle>
          <a:p>
            <a:fld id="{4F1611B7-9285-1F48-A026-12A07D3EB268}" type="slidenum">
              <a:rPr lang="en-US" smtClean="0"/>
              <a:t>‹#›</a:t>
            </a:fld>
            <a:endParaRPr lang="en-US"/>
          </a:p>
        </p:txBody>
      </p:sp>
    </p:spTree>
    <p:extLst>
      <p:ext uri="{BB962C8B-B14F-4D97-AF65-F5344CB8AC3E}">
        <p14:creationId xmlns:p14="http://schemas.microsoft.com/office/powerpoint/2010/main" val="353546195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3600" b="1" kern="1200">
          <a:solidFill>
            <a:schemeClr val="accent1"/>
          </a:solidFill>
          <a:latin typeface="Helvetica" pitchFamily="2"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tiff"/><Relationship Id="rId7"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4.tiff"/><Relationship Id="rId7"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4.tiff"/><Relationship Id="rId7"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26.png"/><Relationship Id="rId4" Type="http://schemas.openxmlformats.org/officeDocument/2006/relationships/image" Target="../media/image31.png"/></Relationships>
</file>

<file path=ppt/slides/_rels/slide14.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tiff"/><Relationship Id="rId7" Type="http://schemas.openxmlformats.org/officeDocument/2006/relationships/image" Target="../media/image30.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26.png"/><Relationship Id="rId10" Type="http://schemas.openxmlformats.org/officeDocument/2006/relationships/image" Target="../media/image34.png"/><Relationship Id="rId4" Type="http://schemas.openxmlformats.org/officeDocument/2006/relationships/image" Target="../media/image31.png"/><Relationship Id="rId9" Type="http://schemas.openxmlformats.org/officeDocument/2006/relationships/image" Target="../media/image33.png"/></Relationships>
</file>

<file path=ppt/slides/_rels/slide15.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tiff"/><Relationship Id="rId7"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26.png"/><Relationship Id="rId10" Type="http://schemas.openxmlformats.org/officeDocument/2006/relationships/image" Target="../media/image34.png"/><Relationship Id="rId4" Type="http://schemas.openxmlformats.org/officeDocument/2006/relationships/image" Target="../media/image31.png"/><Relationship Id="rId9" Type="http://schemas.openxmlformats.org/officeDocument/2006/relationships/image" Target="../media/image33.png"/></Relationships>
</file>

<file path=ppt/slides/_rels/slide16.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tiff"/><Relationship Id="rId7"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26.png"/><Relationship Id="rId10" Type="http://schemas.openxmlformats.org/officeDocument/2006/relationships/image" Target="../media/image33.png"/><Relationship Id="rId4" Type="http://schemas.openxmlformats.org/officeDocument/2006/relationships/image" Target="../media/image31.png"/><Relationship Id="rId9" Type="http://schemas.openxmlformats.org/officeDocument/2006/relationships/image" Target="../media/image34.png"/></Relationships>
</file>

<file path=ppt/slides/_rels/slide17.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tiff"/><Relationship Id="rId7"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32.png"/><Relationship Id="rId11" Type="http://schemas.openxmlformats.org/officeDocument/2006/relationships/image" Target="../media/image35.png"/><Relationship Id="rId5" Type="http://schemas.openxmlformats.org/officeDocument/2006/relationships/image" Target="../media/image26.png"/><Relationship Id="rId10" Type="http://schemas.openxmlformats.org/officeDocument/2006/relationships/image" Target="../media/image33.png"/><Relationship Id="rId4" Type="http://schemas.openxmlformats.org/officeDocument/2006/relationships/image" Target="../media/image31.png"/><Relationship Id="rId9" Type="http://schemas.openxmlformats.org/officeDocument/2006/relationships/image" Target="../media/image34.png"/></Relationships>
</file>

<file path=ppt/slides/_rels/slide18.xml.rels><?xml version="1.0" encoding="UTF-8" standalone="yes"?>
<Relationships xmlns="http://schemas.openxmlformats.org/package/2006/relationships"><Relationship Id="rId3" Type="http://schemas.openxmlformats.org/officeDocument/2006/relationships/image" Target="../media/image36.tif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7.tiff"/><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8.tiff"/><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tiff"/><Relationship Id="rId7"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26.png"/><Relationship Id="rId10" Type="http://schemas.openxmlformats.org/officeDocument/2006/relationships/image" Target="../media/image33.png"/><Relationship Id="rId4" Type="http://schemas.openxmlformats.org/officeDocument/2006/relationships/image" Target="../media/image31.png"/><Relationship Id="rId9" Type="http://schemas.openxmlformats.org/officeDocument/2006/relationships/image" Target="../media/image34.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9.tiff"/><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9.tiff"/><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9.tiff"/><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26.xml.rels><?xml version="1.0" encoding="UTF-8" standalone="yes"?>
<Relationships xmlns="http://schemas.openxmlformats.org/package/2006/relationships"><Relationship Id="rId3" Type="http://schemas.openxmlformats.org/officeDocument/2006/relationships/image" Target="../media/image39.tiff"/><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1.tiff"/><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1.tiff"/><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1.tiff"/><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1.png"/></Relationships>
</file>

<file path=ppt/slides/_rels/slide30.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31.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2.png"/><Relationship Id="rId7" Type="http://schemas.openxmlformats.org/officeDocument/2006/relationships/image" Target="../media/image49.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3.png"/></Relationships>
</file>

<file path=ppt/slides/_rels/slide32.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42.png"/><Relationship Id="rId7" Type="http://schemas.openxmlformats.org/officeDocument/2006/relationships/image" Target="../media/image53.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52.png"/><Relationship Id="rId11" Type="http://schemas.openxmlformats.org/officeDocument/2006/relationships/image" Target="../media/image57.png"/><Relationship Id="rId5" Type="http://schemas.openxmlformats.org/officeDocument/2006/relationships/image" Target="../media/image51.png"/><Relationship Id="rId10" Type="http://schemas.openxmlformats.org/officeDocument/2006/relationships/image" Target="../media/image56.png"/><Relationship Id="rId4" Type="http://schemas.openxmlformats.org/officeDocument/2006/relationships/image" Target="../media/image43.png"/><Relationship Id="rId9" Type="http://schemas.openxmlformats.org/officeDocument/2006/relationships/image" Target="../media/image55.png"/></Relationships>
</file>

<file path=ppt/slides/_rels/slide3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3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8" Type="http://schemas.openxmlformats.org/officeDocument/2006/relationships/image" Target="../media/image68.png"/><Relationship Id="rId13" Type="http://schemas.openxmlformats.org/officeDocument/2006/relationships/image" Target="../media/image73.png"/><Relationship Id="rId3" Type="http://schemas.openxmlformats.org/officeDocument/2006/relationships/image" Target="../media/image63.png"/><Relationship Id="rId7" Type="http://schemas.openxmlformats.org/officeDocument/2006/relationships/image" Target="../media/image67.png"/><Relationship Id="rId12" Type="http://schemas.openxmlformats.org/officeDocument/2006/relationships/image" Target="../media/image72.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66.png"/><Relationship Id="rId11" Type="http://schemas.openxmlformats.org/officeDocument/2006/relationships/image" Target="../media/image71.png"/><Relationship Id="rId5" Type="http://schemas.openxmlformats.org/officeDocument/2006/relationships/image" Target="../media/image65.png"/><Relationship Id="rId10" Type="http://schemas.openxmlformats.org/officeDocument/2006/relationships/image" Target="../media/image70.png"/><Relationship Id="rId4" Type="http://schemas.openxmlformats.org/officeDocument/2006/relationships/image" Target="../media/image64.png"/><Relationship Id="rId9" Type="http://schemas.openxmlformats.org/officeDocument/2006/relationships/image" Target="../media/image69.png"/><Relationship Id="rId14" Type="http://schemas.openxmlformats.org/officeDocument/2006/relationships/image" Target="../media/image74.png"/></Relationships>
</file>

<file path=ppt/slides/_rels/slide38.xml.rels><?xml version="1.0" encoding="UTF-8" standalone="yes"?>
<Relationships xmlns="http://schemas.openxmlformats.org/package/2006/relationships"><Relationship Id="rId8" Type="http://schemas.openxmlformats.org/officeDocument/2006/relationships/image" Target="../media/image68.png"/><Relationship Id="rId13" Type="http://schemas.openxmlformats.org/officeDocument/2006/relationships/image" Target="../media/image73.png"/><Relationship Id="rId3" Type="http://schemas.openxmlformats.org/officeDocument/2006/relationships/image" Target="../media/image63.png"/><Relationship Id="rId7" Type="http://schemas.openxmlformats.org/officeDocument/2006/relationships/image" Target="../media/image67.png"/><Relationship Id="rId12" Type="http://schemas.openxmlformats.org/officeDocument/2006/relationships/image" Target="../media/image72.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66.png"/><Relationship Id="rId11" Type="http://schemas.openxmlformats.org/officeDocument/2006/relationships/image" Target="../media/image71.png"/><Relationship Id="rId5" Type="http://schemas.openxmlformats.org/officeDocument/2006/relationships/image" Target="../media/image65.png"/><Relationship Id="rId10" Type="http://schemas.openxmlformats.org/officeDocument/2006/relationships/image" Target="../media/image70.png"/><Relationship Id="rId4" Type="http://schemas.openxmlformats.org/officeDocument/2006/relationships/image" Target="../media/image64.png"/><Relationship Id="rId9" Type="http://schemas.openxmlformats.org/officeDocument/2006/relationships/image" Target="../media/image69.png"/><Relationship Id="rId14" Type="http://schemas.openxmlformats.org/officeDocument/2006/relationships/image" Target="../media/image74.png"/></Relationships>
</file>

<file path=ppt/slides/_rels/slide39.xml.rels><?xml version="1.0" encoding="UTF-8" standalone="yes"?>
<Relationships xmlns="http://schemas.openxmlformats.org/package/2006/relationships"><Relationship Id="rId8" Type="http://schemas.openxmlformats.org/officeDocument/2006/relationships/image" Target="../media/image68.png"/><Relationship Id="rId13" Type="http://schemas.openxmlformats.org/officeDocument/2006/relationships/image" Target="../media/image73.png"/><Relationship Id="rId3" Type="http://schemas.openxmlformats.org/officeDocument/2006/relationships/image" Target="../media/image63.png"/><Relationship Id="rId7" Type="http://schemas.openxmlformats.org/officeDocument/2006/relationships/image" Target="../media/image67.png"/><Relationship Id="rId12" Type="http://schemas.openxmlformats.org/officeDocument/2006/relationships/image" Target="../media/image72.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66.png"/><Relationship Id="rId11" Type="http://schemas.openxmlformats.org/officeDocument/2006/relationships/image" Target="../media/image71.png"/><Relationship Id="rId5" Type="http://schemas.openxmlformats.org/officeDocument/2006/relationships/image" Target="../media/image65.png"/><Relationship Id="rId10" Type="http://schemas.openxmlformats.org/officeDocument/2006/relationships/image" Target="../media/image70.png"/><Relationship Id="rId4" Type="http://schemas.openxmlformats.org/officeDocument/2006/relationships/image" Target="../media/image64.png"/><Relationship Id="rId9" Type="http://schemas.openxmlformats.org/officeDocument/2006/relationships/image" Target="../media/image69.png"/><Relationship Id="rId14" Type="http://schemas.openxmlformats.org/officeDocument/2006/relationships/image" Target="../media/image74.png"/></Relationships>
</file>

<file path=ppt/slides/_rels/slide4.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1.png"/></Relationships>
</file>

<file path=ppt/slides/_rels/slide40.xml.rels><?xml version="1.0" encoding="UTF-8" standalone="yes"?>
<Relationships xmlns="http://schemas.openxmlformats.org/package/2006/relationships"><Relationship Id="rId8" Type="http://schemas.openxmlformats.org/officeDocument/2006/relationships/image" Target="../media/image68.png"/><Relationship Id="rId13" Type="http://schemas.openxmlformats.org/officeDocument/2006/relationships/image" Target="../media/image73.png"/><Relationship Id="rId3" Type="http://schemas.openxmlformats.org/officeDocument/2006/relationships/image" Target="../media/image63.png"/><Relationship Id="rId7" Type="http://schemas.openxmlformats.org/officeDocument/2006/relationships/image" Target="../media/image67.png"/><Relationship Id="rId12" Type="http://schemas.openxmlformats.org/officeDocument/2006/relationships/image" Target="../media/image72.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66.png"/><Relationship Id="rId11" Type="http://schemas.openxmlformats.org/officeDocument/2006/relationships/image" Target="../media/image71.png"/><Relationship Id="rId5" Type="http://schemas.openxmlformats.org/officeDocument/2006/relationships/image" Target="../media/image65.png"/><Relationship Id="rId10" Type="http://schemas.openxmlformats.org/officeDocument/2006/relationships/image" Target="../media/image70.png"/><Relationship Id="rId4" Type="http://schemas.openxmlformats.org/officeDocument/2006/relationships/image" Target="../media/image64.png"/><Relationship Id="rId9" Type="http://schemas.openxmlformats.org/officeDocument/2006/relationships/image" Target="../media/image69.png"/><Relationship Id="rId14" Type="http://schemas.openxmlformats.org/officeDocument/2006/relationships/image" Target="../media/image74.png"/></Relationships>
</file>

<file path=ppt/slides/_rels/slide41.xml.rels><?xml version="1.0" encoding="UTF-8" standalone="yes"?>
<Relationships xmlns="http://schemas.openxmlformats.org/package/2006/relationships"><Relationship Id="rId8" Type="http://schemas.openxmlformats.org/officeDocument/2006/relationships/image" Target="../media/image68.png"/><Relationship Id="rId13" Type="http://schemas.openxmlformats.org/officeDocument/2006/relationships/image" Target="../media/image73.png"/><Relationship Id="rId3" Type="http://schemas.openxmlformats.org/officeDocument/2006/relationships/image" Target="../media/image63.png"/><Relationship Id="rId7" Type="http://schemas.openxmlformats.org/officeDocument/2006/relationships/image" Target="../media/image67.png"/><Relationship Id="rId12" Type="http://schemas.openxmlformats.org/officeDocument/2006/relationships/image" Target="../media/image72.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66.png"/><Relationship Id="rId11" Type="http://schemas.openxmlformats.org/officeDocument/2006/relationships/image" Target="../media/image71.png"/><Relationship Id="rId5" Type="http://schemas.openxmlformats.org/officeDocument/2006/relationships/image" Target="../media/image65.png"/><Relationship Id="rId10" Type="http://schemas.openxmlformats.org/officeDocument/2006/relationships/image" Target="../media/image70.png"/><Relationship Id="rId4" Type="http://schemas.openxmlformats.org/officeDocument/2006/relationships/image" Target="../media/image64.png"/><Relationship Id="rId9" Type="http://schemas.openxmlformats.org/officeDocument/2006/relationships/image" Target="../media/image69.png"/><Relationship Id="rId14" Type="http://schemas.openxmlformats.org/officeDocument/2006/relationships/image" Target="../media/image74.png"/></Relationships>
</file>

<file path=ppt/slides/_rels/slide42.xml.rels><?xml version="1.0" encoding="UTF-8" standalone="yes"?>
<Relationships xmlns="http://schemas.openxmlformats.org/package/2006/relationships"><Relationship Id="rId13" Type="http://schemas.openxmlformats.org/officeDocument/2006/relationships/image" Target="../media/image75.png"/><Relationship Id="rId18" Type="http://schemas.openxmlformats.org/officeDocument/2006/relationships/image" Target="../media/image80.png"/><Relationship Id="rId26" Type="http://schemas.openxmlformats.org/officeDocument/2006/relationships/image" Target="../media/image88.png"/><Relationship Id="rId39" Type="http://schemas.openxmlformats.org/officeDocument/2006/relationships/image" Target="../media/image101.png"/><Relationship Id="rId21" Type="http://schemas.openxmlformats.org/officeDocument/2006/relationships/image" Target="../media/image83.png"/><Relationship Id="rId34" Type="http://schemas.openxmlformats.org/officeDocument/2006/relationships/image" Target="../media/image96.png"/><Relationship Id="rId42" Type="http://schemas.openxmlformats.org/officeDocument/2006/relationships/image" Target="../media/image104.png"/><Relationship Id="rId47" Type="http://schemas.openxmlformats.org/officeDocument/2006/relationships/image" Target="../media/image109.png"/><Relationship Id="rId50" Type="http://schemas.openxmlformats.org/officeDocument/2006/relationships/image" Target="../media/image111.png"/><Relationship Id="rId55" Type="http://schemas.openxmlformats.org/officeDocument/2006/relationships/image" Target="../media/image115.png"/><Relationship Id="rId7" Type="http://schemas.openxmlformats.org/officeDocument/2006/relationships/image" Target="../media/image67.png"/><Relationship Id="rId2" Type="http://schemas.openxmlformats.org/officeDocument/2006/relationships/notesSlide" Target="../notesSlides/notesSlide41.xml"/><Relationship Id="rId16" Type="http://schemas.openxmlformats.org/officeDocument/2006/relationships/image" Target="../media/image78.png"/><Relationship Id="rId29" Type="http://schemas.openxmlformats.org/officeDocument/2006/relationships/image" Target="../media/image91.png"/><Relationship Id="rId11" Type="http://schemas.openxmlformats.org/officeDocument/2006/relationships/image" Target="../media/image71.png"/><Relationship Id="rId24" Type="http://schemas.openxmlformats.org/officeDocument/2006/relationships/image" Target="../media/image86.png"/><Relationship Id="rId32" Type="http://schemas.openxmlformats.org/officeDocument/2006/relationships/image" Target="../media/image94.png"/><Relationship Id="rId37" Type="http://schemas.openxmlformats.org/officeDocument/2006/relationships/image" Target="../media/image99.png"/><Relationship Id="rId40" Type="http://schemas.openxmlformats.org/officeDocument/2006/relationships/image" Target="../media/image102.png"/><Relationship Id="rId45" Type="http://schemas.openxmlformats.org/officeDocument/2006/relationships/image" Target="../media/image107.png"/><Relationship Id="rId53" Type="http://schemas.openxmlformats.org/officeDocument/2006/relationships/image" Target="../media/image114.png"/><Relationship Id="rId58" Type="http://schemas.openxmlformats.org/officeDocument/2006/relationships/image" Target="../media/image118.png"/><Relationship Id="rId5" Type="http://schemas.openxmlformats.org/officeDocument/2006/relationships/image" Target="../media/image65.png"/><Relationship Id="rId19" Type="http://schemas.openxmlformats.org/officeDocument/2006/relationships/image" Target="../media/image81.png"/><Relationship Id="rId4" Type="http://schemas.openxmlformats.org/officeDocument/2006/relationships/image" Target="../media/image64.png"/><Relationship Id="rId9" Type="http://schemas.openxmlformats.org/officeDocument/2006/relationships/image" Target="../media/image69.png"/><Relationship Id="rId14" Type="http://schemas.openxmlformats.org/officeDocument/2006/relationships/image" Target="../media/image76.png"/><Relationship Id="rId22" Type="http://schemas.openxmlformats.org/officeDocument/2006/relationships/image" Target="../media/image84.png"/><Relationship Id="rId27" Type="http://schemas.openxmlformats.org/officeDocument/2006/relationships/image" Target="../media/image89.png"/><Relationship Id="rId30" Type="http://schemas.openxmlformats.org/officeDocument/2006/relationships/image" Target="../media/image92.png"/><Relationship Id="rId35" Type="http://schemas.openxmlformats.org/officeDocument/2006/relationships/image" Target="../media/image97.png"/><Relationship Id="rId43" Type="http://schemas.openxmlformats.org/officeDocument/2006/relationships/image" Target="../media/image105.png"/><Relationship Id="rId48" Type="http://schemas.openxmlformats.org/officeDocument/2006/relationships/image" Target="../media/image110.png"/><Relationship Id="rId56" Type="http://schemas.openxmlformats.org/officeDocument/2006/relationships/image" Target="../media/image116.png"/><Relationship Id="rId8" Type="http://schemas.openxmlformats.org/officeDocument/2006/relationships/image" Target="../media/image68.png"/><Relationship Id="rId51" Type="http://schemas.openxmlformats.org/officeDocument/2006/relationships/image" Target="../media/image112.png"/><Relationship Id="rId3" Type="http://schemas.openxmlformats.org/officeDocument/2006/relationships/image" Target="../media/image63.png"/><Relationship Id="rId12" Type="http://schemas.openxmlformats.org/officeDocument/2006/relationships/image" Target="../media/image72.png"/><Relationship Id="rId17" Type="http://schemas.openxmlformats.org/officeDocument/2006/relationships/image" Target="../media/image79.png"/><Relationship Id="rId25" Type="http://schemas.openxmlformats.org/officeDocument/2006/relationships/image" Target="../media/image87.png"/><Relationship Id="rId33" Type="http://schemas.openxmlformats.org/officeDocument/2006/relationships/image" Target="../media/image95.png"/><Relationship Id="rId38" Type="http://schemas.openxmlformats.org/officeDocument/2006/relationships/image" Target="../media/image100.png"/><Relationship Id="rId46" Type="http://schemas.openxmlformats.org/officeDocument/2006/relationships/image" Target="../media/image108.png"/><Relationship Id="rId20" Type="http://schemas.openxmlformats.org/officeDocument/2006/relationships/image" Target="../media/image82.png"/><Relationship Id="rId41" Type="http://schemas.openxmlformats.org/officeDocument/2006/relationships/image" Target="../media/image103.png"/><Relationship Id="rId54" Type="http://schemas.openxmlformats.org/officeDocument/2006/relationships/image" Target="../media/image74.png"/><Relationship Id="rId1" Type="http://schemas.openxmlformats.org/officeDocument/2006/relationships/slideLayout" Target="../slideLayouts/slideLayout2.xml"/><Relationship Id="rId6" Type="http://schemas.openxmlformats.org/officeDocument/2006/relationships/image" Target="../media/image66.png"/><Relationship Id="rId15" Type="http://schemas.openxmlformats.org/officeDocument/2006/relationships/image" Target="../media/image77.png"/><Relationship Id="rId23" Type="http://schemas.openxmlformats.org/officeDocument/2006/relationships/image" Target="../media/image85.png"/><Relationship Id="rId28" Type="http://schemas.openxmlformats.org/officeDocument/2006/relationships/image" Target="../media/image90.png"/><Relationship Id="rId36" Type="http://schemas.openxmlformats.org/officeDocument/2006/relationships/image" Target="../media/image98.png"/><Relationship Id="rId49" Type="http://schemas.openxmlformats.org/officeDocument/2006/relationships/image" Target="../media/image73.png"/><Relationship Id="rId57" Type="http://schemas.openxmlformats.org/officeDocument/2006/relationships/image" Target="../media/image117.png"/><Relationship Id="rId10" Type="http://schemas.openxmlformats.org/officeDocument/2006/relationships/image" Target="../media/image70.png"/><Relationship Id="rId31" Type="http://schemas.openxmlformats.org/officeDocument/2006/relationships/image" Target="../media/image93.png"/><Relationship Id="rId44" Type="http://schemas.openxmlformats.org/officeDocument/2006/relationships/image" Target="../media/image106.png"/><Relationship Id="rId52" Type="http://schemas.openxmlformats.org/officeDocument/2006/relationships/image" Target="../media/image113.png"/></Relationships>
</file>

<file path=ppt/slides/_rels/slide43.xml.rels><?xml version="1.0" encoding="UTF-8" standalone="yes"?>
<Relationships xmlns="http://schemas.openxmlformats.org/package/2006/relationships"><Relationship Id="rId13" Type="http://schemas.openxmlformats.org/officeDocument/2006/relationships/image" Target="../media/image75.png"/><Relationship Id="rId18" Type="http://schemas.openxmlformats.org/officeDocument/2006/relationships/image" Target="../media/image80.png"/><Relationship Id="rId26" Type="http://schemas.openxmlformats.org/officeDocument/2006/relationships/image" Target="../media/image88.png"/><Relationship Id="rId39" Type="http://schemas.openxmlformats.org/officeDocument/2006/relationships/image" Target="../media/image101.png"/><Relationship Id="rId21" Type="http://schemas.openxmlformats.org/officeDocument/2006/relationships/image" Target="../media/image83.png"/><Relationship Id="rId34" Type="http://schemas.openxmlformats.org/officeDocument/2006/relationships/image" Target="../media/image96.png"/><Relationship Id="rId42" Type="http://schemas.openxmlformats.org/officeDocument/2006/relationships/image" Target="../media/image104.png"/><Relationship Id="rId47" Type="http://schemas.openxmlformats.org/officeDocument/2006/relationships/image" Target="../media/image109.png"/><Relationship Id="rId50" Type="http://schemas.openxmlformats.org/officeDocument/2006/relationships/image" Target="../media/image111.png"/><Relationship Id="rId55" Type="http://schemas.openxmlformats.org/officeDocument/2006/relationships/image" Target="../media/image115.png"/><Relationship Id="rId7" Type="http://schemas.openxmlformats.org/officeDocument/2006/relationships/image" Target="../media/image67.png"/><Relationship Id="rId2" Type="http://schemas.openxmlformats.org/officeDocument/2006/relationships/notesSlide" Target="../notesSlides/notesSlide42.xml"/><Relationship Id="rId16" Type="http://schemas.openxmlformats.org/officeDocument/2006/relationships/image" Target="../media/image78.png"/><Relationship Id="rId29" Type="http://schemas.openxmlformats.org/officeDocument/2006/relationships/image" Target="../media/image91.png"/><Relationship Id="rId11" Type="http://schemas.openxmlformats.org/officeDocument/2006/relationships/image" Target="../media/image71.png"/><Relationship Id="rId24" Type="http://schemas.openxmlformats.org/officeDocument/2006/relationships/image" Target="../media/image86.png"/><Relationship Id="rId32" Type="http://schemas.openxmlformats.org/officeDocument/2006/relationships/image" Target="../media/image94.png"/><Relationship Id="rId37" Type="http://schemas.openxmlformats.org/officeDocument/2006/relationships/image" Target="../media/image99.png"/><Relationship Id="rId40" Type="http://schemas.openxmlformats.org/officeDocument/2006/relationships/image" Target="../media/image102.png"/><Relationship Id="rId45" Type="http://schemas.openxmlformats.org/officeDocument/2006/relationships/image" Target="../media/image107.png"/><Relationship Id="rId53" Type="http://schemas.openxmlformats.org/officeDocument/2006/relationships/image" Target="../media/image114.png"/><Relationship Id="rId58" Type="http://schemas.openxmlformats.org/officeDocument/2006/relationships/image" Target="../media/image118.png"/><Relationship Id="rId5" Type="http://schemas.openxmlformats.org/officeDocument/2006/relationships/image" Target="../media/image65.png"/><Relationship Id="rId19" Type="http://schemas.openxmlformats.org/officeDocument/2006/relationships/image" Target="../media/image81.png"/><Relationship Id="rId4" Type="http://schemas.openxmlformats.org/officeDocument/2006/relationships/image" Target="../media/image64.png"/><Relationship Id="rId9" Type="http://schemas.openxmlformats.org/officeDocument/2006/relationships/image" Target="../media/image69.png"/><Relationship Id="rId14" Type="http://schemas.openxmlformats.org/officeDocument/2006/relationships/image" Target="../media/image76.png"/><Relationship Id="rId22" Type="http://schemas.openxmlformats.org/officeDocument/2006/relationships/image" Target="../media/image84.png"/><Relationship Id="rId27" Type="http://schemas.openxmlformats.org/officeDocument/2006/relationships/image" Target="../media/image89.png"/><Relationship Id="rId30" Type="http://schemas.openxmlformats.org/officeDocument/2006/relationships/image" Target="../media/image92.png"/><Relationship Id="rId35" Type="http://schemas.openxmlformats.org/officeDocument/2006/relationships/image" Target="../media/image97.png"/><Relationship Id="rId43" Type="http://schemas.openxmlformats.org/officeDocument/2006/relationships/image" Target="../media/image105.png"/><Relationship Id="rId48" Type="http://schemas.openxmlformats.org/officeDocument/2006/relationships/image" Target="../media/image110.png"/><Relationship Id="rId56" Type="http://schemas.openxmlformats.org/officeDocument/2006/relationships/image" Target="../media/image116.png"/><Relationship Id="rId8" Type="http://schemas.openxmlformats.org/officeDocument/2006/relationships/image" Target="../media/image68.png"/><Relationship Id="rId51" Type="http://schemas.openxmlformats.org/officeDocument/2006/relationships/image" Target="../media/image112.png"/><Relationship Id="rId3" Type="http://schemas.openxmlformats.org/officeDocument/2006/relationships/image" Target="../media/image63.png"/><Relationship Id="rId12" Type="http://schemas.openxmlformats.org/officeDocument/2006/relationships/image" Target="../media/image72.png"/><Relationship Id="rId17" Type="http://schemas.openxmlformats.org/officeDocument/2006/relationships/image" Target="../media/image79.png"/><Relationship Id="rId25" Type="http://schemas.openxmlformats.org/officeDocument/2006/relationships/image" Target="../media/image87.png"/><Relationship Id="rId33" Type="http://schemas.openxmlformats.org/officeDocument/2006/relationships/image" Target="../media/image95.png"/><Relationship Id="rId38" Type="http://schemas.openxmlformats.org/officeDocument/2006/relationships/image" Target="../media/image100.png"/><Relationship Id="rId46" Type="http://schemas.openxmlformats.org/officeDocument/2006/relationships/image" Target="../media/image108.png"/><Relationship Id="rId20" Type="http://schemas.openxmlformats.org/officeDocument/2006/relationships/image" Target="../media/image82.png"/><Relationship Id="rId41" Type="http://schemas.openxmlformats.org/officeDocument/2006/relationships/image" Target="../media/image103.png"/><Relationship Id="rId54" Type="http://schemas.openxmlformats.org/officeDocument/2006/relationships/image" Target="../media/image74.png"/><Relationship Id="rId1" Type="http://schemas.openxmlformats.org/officeDocument/2006/relationships/slideLayout" Target="../slideLayouts/slideLayout2.xml"/><Relationship Id="rId6" Type="http://schemas.openxmlformats.org/officeDocument/2006/relationships/image" Target="../media/image66.png"/><Relationship Id="rId15" Type="http://schemas.openxmlformats.org/officeDocument/2006/relationships/image" Target="../media/image77.png"/><Relationship Id="rId23" Type="http://schemas.openxmlformats.org/officeDocument/2006/relationships/image" Target="../media/image85.png"/><Relationship Id="rId28" Type="http://schemas.openxmlformats.org/officeDocument/2006/relationships/image" Target="../media/image90.png"/><Relationship Id="rId36" Type="http://schemas.openxmlformats.org/officeDocument/2006/relationships/image" Target="../media/image98.png"/><Relationship Id="rId49" Type="http://schemas.openxmlformats.org/officeDocument/2006/relationships/image" Target="../media/image73.png"/><Relationship Id="rId57" Type="http://schemas.openxmlformats.org/officeDocument/2006/relationships/image" Target="../media/image117.png"/><Relationship Id="rId10" Type="http://schemas.openxmlformats.org/officeDocument/2006/relationships/image" Target="../media/image70.png"/><Relationship Id="rId31" Type="http://schemas.openxmlformats.org/officeDocument/2006/relationships/image" Target="../media/image93.png"/><Relationship Id="rId44" Type="http://schemas.openxmlformats.org/officeDocument/2006/relationships/image" Target="../media/image106.png"/><Relationship Id="rId52" Type="http://schemas.openxmlformats.org/officeDocument/2006/relationships/image" Target="../media/image113.png"/></Relationships>
</file>

<file path=ppt/slides/_rels/slide44.xml.rels><?xml version="1.0" encoding="UTF-8" standalone="yes"?>
<Relationships xmlns="http://schemas.openxmlformats.org/package/2006/relationships"><Relationship Id="rId13" Type="http://schemas.openxmlformats.org/officeDocument/2006/relationships/image" Target="../media/image124.png"/><Relationship Id="rId18" Type="http://schemas.openxmlformats.org/officeDocument/2006/relationships/image" Target="../media/image79.png"/><Relationship Id="rId26" Type="http://schemas.openxmlformats.org/officeDocument/2006/relationships/image" Target="../media/image86.png"/><Relationship Id="rId39" Type="http://schemas.openxmlformats.org/officeDocument/2006/relationships/image" Target="../media/image136.png"/><Relationship Id="rId21" Type="http://schemas.openxmlformats.org/officeDocument/2006/relationships/image" Target="../media/image127.png"/><Relationship Id="rId34" Type="http://schemas.openxmlformats.org/officeDocument/2006/relationships/image" Target="../media/image93.png"/><Relationship Id="rId42" Type="http://schemas.openxmlformats.org/officeDocument/2006/relationships/image" Target="../media/image139.png"/><Relationship Id="rId47" Type="http://schemas.openxmlformats.org/officeDocument/2006/relationships/image" Target="../media/image104.png"/><Relationship Id="rId50" Type="http://schemas.openxmlformats.org/officeDocument/2006/relationships/image" Target="../media/image143.png"/><Relationship Id="rId7" Type="http://schemas.openxmlformats.org/officeDocument/2006/relationships/image" Target="../media/image67.png"/><Relationship Id="rId2" Type="http://schemas.openxmlformats.org/officeDocument/2006/relationships/notesSlide" Target="../notesSlides/notesSlide43.xml"/><Relationship Id="rId16" Type="http://schemas.openxmlformats.org/officeDocument/2006/relationships/image" Target="../media/image77.png"/><Relationship Id="rId29" Type="http://schemas.openxmlformats.org/officeDocument/2006/relationships/image" Target="../media/image131.png"/><Relationship Id="rId11" Type="http://schemas.openxmlformats.org/officeDocument/2006/relationships/image" Target="../media/image122.png"/><Relationship Id="rId24" Type="http://schemas.openxmlformats.org/officeDocument/2006/relationships/image" Target="../media/image84.png"/><Relationship Id="rId32" Type="http://schemas.openxmlformats.org/officeDocument/2006/relationships/image" Target="../media/image134.png"/><Relationship Id="rId37" Type="http://schemas.openxmlformats.org/officeDocument/2006/relationships/image" Target="../media/image96.png"/><Relationship Id="rId40" Type="http://schemas.openxmlformats.org/officeDocument/2006/relationships/image" Target="../media/image137.png"/><Relationship Id="rId45" Type="http://schemas.openxmlformats.org/officeDocument/2006/relationships/image" Target="../media/image88.png"/><Relationship Id="rId53" Type="http://schemas.openxmlformats.org/officeDocument/2006/relationships/image" Target="../media/image146.png"/><Relationship Id="rId5" Type="http://schemas.openxmlformats.org/officeDocument/2006/relationships/image" Target="../media/image65.png"/><Relationship Id="rId10" Type="http://schemas.openxmlformats.org/officeDocument/2006/relationships/image" Target="../media/image121.png"/><Relationship Id="rId19" Type="http://schemas.openxmlformats.org/officeDocument/2006/relationships/image" Target="../media/image125.png"/><Relationship Id="rId31" Type="http://schemas.openxmlformats.org/officeDocument/2006/relationships/image" Target="../media/image133.png"/><Relationship Id="rId44" Type="http://schemas.openxmlformats.org/officeDocument/2006/relationships/image" Target="../media/image141.png"/><Relationship Id="rId52" Type="http://schemas.openxmlformats.org/officeDocument/2006/relationships/image" Target="../media/image145.png"/><Relationship Id="rId4" Type="http://schemas.openxmlformats.org/officeDocument/2006/relationships/image" Target="../media/image64.png"/><Relationship Id="rId9" Type="http://schemas.openxmlformats.org/officeDocument/2006/relationships/image" Target="../media/image120.png"/><Relationship Id="rId14" Type="http://schemas.openxmlformats.org/officeDocument/2006/relationships/image" Target="../media/image75.png"/><Relationship Id="rId22" Type="http://schemas.openxmlformats.org/officeDocument/2006/relationships/image" Target="../media/image128.png"/><Relationship Id="rId27" Type="http://schemas.openxmlformats.org/officeDocument/2006/relationships/image" Target="../media/image87.png"/><Relationship Id="rId30" Type="http://schemas.openxmlformats.org/officeDocument/2006/relationships/image" Target="../media/image132.png"/><Relationship Id="rId35" Type="http://schemas.openxmlformats.org/officeDocument/2006/relationships/image" Target="../media/image94.png"/><Relationship Id="rId43" Type="http://schemas.openxmlformats.org/officeDocument/2006/relationships/image" Target="../media/image140.png"/><Relationship Id="rId48" Type="http://schemas.openxmlformats.org/officeDocument/2006/relationships/image" Target="../media/image105.png"/><Relationship Id="rId8" Type="http://schemas.openxmlformats.org/officeDocument/2006/relationships/image" Target="../media/image119.png"/><Relationship Id="rId51" Type="http://schemas.openxmlformats.org/officeDocument/2006/relationships/image" Target="../media/image144.png"/><Relationship Id="rId3" Type="http://schemas.openxmlformats.org/officeDocument/2006/relationships/image" Target="../media/image63.png"/><Relationship Id="rId12" Type="http://schemas.openxmlformats.org/officeDocument/2006/relationships/image" Target="../media/image123.png"/><Relationship Id="rId17" Type="http://schemas.openxmlformats.org/officeDocument/2006/relationships/image" Target="../media/image78.png"/><Relationship Id="rId25" Type="http://schemas.openxmlformats.org/officeDocument/2006/relationships/image" Target="../media/image85.png"/><Relationship Id="rId33" Type="http://schemas.openxmlformats.org/officeDocument/2006/relationships/image" Target="../media/image135.png"/><Relationship Id="rId38" Type="http://schemas.openxmlformats.org/officeDocument/2006/relationships/image" Target="../media/image97.png"/><Relationship Id="rId46" Type="http://schemas.openxmlformats.org/officeDocument/2006/relationships/image" Target="../media/image103.png"/><Relationship Id="rId20" Type="http://schemas.openxmlformats.org/officeDocument/2006/relationships/image" Target="../media/image126.png"/><Relationship Id="rId41" Type="http://schemas.openxmlformats.org/officeDocument/2006/relationships/image" Target="../media/image138.png"/><Relationship Id="rId54" Type="http://schemas.openxmlformats.org/officeDocument/2006/relationships/image" Target="../media/image147.png"/><Relationship Id="rId1" Type="http://schemas.openxmlformats.org/officeDocument/2006/relationships/slideLayout" Target="../slideLayouts/slideLayout2.xml"/><Relationship Id="rId6" Type="http://schemas.openxmlformats.org/officeDocument/2006/relationships/image" Target="../media/image66.png"/><Relationship Id="rId15" Type="http://schemas.openxmlformats.org/officeDocument/2006/relationships/image" Target="../media/image76.png"/><Relationship Id="rId23" Type="http://schemas.openxmlformats.org/officeDocument/2006/relationships/image" Target="../media/image129.png"/><Relationship Id="rId28" Type="http://schemas.openxmlformats.org/officeDocument/2006/relationships/image" Target="../media/image130.png"/><Relationship Id="rId36" Type="http://schemas.openxmlformats.org/officeDocument/2006/relationships/image" Target="../media/image95.png"/><Relationship Id="rId49" Type="http://schemas.openxmlformats.org/officeDocument/2006/relationships/image" Target="../media/image142.png"/></Relationships>
</file>

<file path=ppt/slides/_rels/slide45.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149.png"/></Relationships>
</file>

<file path=ppt/slides/_rels/slide49.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150.png"/></Relationships>
</file>

<file path=ppt/slides/_rels/slide5.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2.png"/><Relationship Id="rId3" Type="http://schemas.openxmlformats.org/officeDocument/2006/relationships/image" Target="../media/image1.png"/><Relationship Id="rId7" Type="http://schemas.openxmlformats.org/officeDocument/2006/relationships/image" Target="../media/image7.png"/><Relationship Id="rId12"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png"/><Relationship Id="rId11" Type="http://schemas.openxmlformats.org/officeDocument/2006/relationships/image" Target="../media/image10.png"/><Relationship Id="rId5" Type="http://schemas.openxmlformats.org/officeDocument/2006/relationships/image" Target="../media/image4.png"/><Relationship Id="rId15" Type="http://schemas.openxmlformats.org/officeDocument/2006/relationships/image" Target="../media/image14.png"/><Relationship Id="rId10" Type="http://schemas.openxmlformats.org/officeDocument/2006/relationships/image" Target="../media/image5.png"/><Relationship Id="rId4" Type="http://schemas.openxmlformats.org/officeDocument/2006/relationships/image" Target="../media/image3.png"/><Relationship Id="rId9" Type="http://schemas.openxmlformats.org/officeDocument/2006/relationships/image" Target="../media/image9.png"/><Relationship Id="rId14" Type="http://schemas.openxmlformats.org/officeDocument/2006/relationships/image" Target="../media/image13.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152.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2.png"/><Relationship Id="rId3" Type="http://schemas.openxmlformats.org/officeDocument/2006/relationships/image" Target="../media/image1.png"/><Relationship Id="rId7" Type="http://schemas.openxmlformats.org/officeDocument/2006/relationships/image" Target="../media/image7.png"/><Relationship Id="rId12" Type="http://schemas.openxmlformats.org/officeDocument/2006/relationships/image" Target="../media/image11.png"/><Relationship Id="rId2" Type="http://schemas.openxmlformats.org/officeDocument/2006/relationships/notesSlide" Target="../notesSlides/notesSlide5.xml"/><Relationship Id="rId16"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2.png"/><Relationship Id="rId11" Type="http://schemas.openxmlformats.org/officeDocument/2006/relationships/image" Target="../media/image10.png"/><Relationship Id="rId5" Type="http://schemas.openxmlformats.org/officeDocument/2006/relationships/image" Target="../media/image4.png"/><Relationship Id="rId15" Type="http://schemas.openxmlformats.org/officeDocument/2006/relationships/image" Target="../media/image14.png"/><Relationship Id="rId10" Type="http://schemas.openxmlformats.org/officeDocument/2006/relationships/image" Target="../media/image5.png"/><Relationship Id="rId4" Type="http://schemas.openxmlformats.org/officeDocument/2006/relationships/image" Target="../media/image3.png"/><Relationship Id="rId9" Type="http://schemas.openxmlformats.org/officeDocument/2006/relationships/image" Target="../media/image9.png"/><Relationship Id="rId14" Type="http://schemas.openxmlformats.org/officeDocument/2006/relationships/image" Target="../media/image13.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2.png"/><Relationship Id="rId3" Type="http://schemas.openxmlformats.org/officeDocument/2006/relationships/image" Target="../media/image1.png"/><Relationship Id="rId7" Type="http://schemas.openxmlformats.org/officeDocument/2006/relationships/image" Target="../media/image7.png"/><Relationship Id="rId12"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png"/><Relationship Id="rId11" Type="http://schemas.openxmlformats.org/officeDocument/2006/relationships/image" Target="../media/image10.png"/><Relationship Id="rId5" Type="http://schemas.openxmlformats.org/officeDocument/2006/relationships/image" Target="../media/image4.png"/><Relationship Id="rId15" Type="http://schemas.openxmlformats.org/officeDocument/2006/relationships/image" Target="../media/image14.png"/><Relationship Id="rId10" Type="http://schemas.openxmlformats.org/officeDocument/2006/relationships/image" Target="../media/image5.png"/><Relationship Id="rId4" Type="http://schemas.openxmlformats.org/officeDocument/2006/relationships/image" Target="../media/image3.png"/><Relationship Id="rId9" Type="http://schemas.openxmlformats.org/officeDocument/2006/relationships/image" Target="../media/image9.png"/><Relationship Id="rId14" Type="http://schemas.openxmlformats.org/officeDocument/2006/relationships/image" Target="../media/image13.png"/></Relationships>
</file>

<file path=ppt/slides/_rels/slide8.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3.png"/><Relationship Id="rId18" Type="http://schemas.openxmlformats.org/officeDocument/2006/relationships/image" Target="../media/image20.png"/><Relationship Id="rId3" Type="http://schemas.openxmlformats.org/officeDocument/2006/relationships/image" Target="../media/image1.png"/><Relationship Id="rId7" Type="http://schemas.openxmlformats.org/officeDocument/2006/relationships/image" Target="../media/image8.png"/><Relationship Id="rId12" Type="http://schemas.openxmlformats.org/officeDocument/2006/relationships/image" Target="../media/image12.png"/><Relationship Id="rId17" Type="http://schemas.openxmlformats.org/officeDocument/2006/relationships/image" Target="../media/image19.png"/><Relationship Id="rId2" Type="http://schemas.openxmlformats.org/officeDocument/2006/relationships/notesSlide" Target="../notesSlides/notesSlide7.xml"/><Relationship Id="rId16" Type="http://schemas.openxmlformats.org/officeDocument/2006/relationships/image" Target="../media/image18.png"/><Relationship Id="rId20"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image" Target="../media/image11.png"/><Relationship Id="rId5" Type="http://schemas.openxmlformats.org/officeDocument/2006/relationships/image" Target="../media/image4.png"/><Relationship Id="rId15" Type="http://schemas.openxmlformats.org/officeDocument/2006/relationships/image" Target="../media/image17.png"/><Relationship Id="rId10" Type="http://schemas.openxmlformats.org/officeDocument/2006/relationships/image" Target="../media/image10.png"/><Relationship Id="rId19" Type="http://schemas.openxmlformats.org/officeDocument/2006/relationships/image" Target="../media/image21.png"/><Relationship Id="rId4" Type="http://schemas.openxmlformats.org/officeDocument/2006/relationships/image" Target="../media/image3.png"/><Relationship Id="rId9" Type="http://schemas.openxmlformats.org/officeDocument/2006/relationships/image" Target="../media/image5.png"/><Relationship Id="rId14" Type="http://schemas.openxmlformats.org/officeDocument/2006/relationships/image" Target="../media/image16.tiff"/></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E7FD88-5262-D64E-8B64-659422185425}"/>
              </a:ext>
            </a:extLst>
          </p:cNvPr>
          <p:cNvSpPr>
            <a:spLocks noGrp="1"/>
          </p:cNvSpPr>
          <p:nvPr>
            <p:ph type="title"/>
          </p:nvPr>
        </p:nvSpPr>
        <p:spPr/>
        <p:txBody>
          <a:bodyPr>
            <a:normAutofit/>
          </a:bodyPr>
          <a:lstStyle/>
          <a:p>
            <a:r>
              <a:rPr lang="en-US" dirty="0"/>
              <a:t>Hypothesis Testing</a:t>
            </a:r>
          </a:p>
        </p:txBody>
      </p:sp>
      <p:sp>
        <p:nvSpPr>
          <p:cNvPr id="3" name="Text Placeholder 2">
            <a:extLst>
              <a:ext uri="{FF2B5EF4-FFF2-40B4-BE49-F238E27FC236}">
                <a16:creationId xmlns:a16="http://schemas.microsoft.com/office/drawing/2014/main" id="{5BD1A9BB-C87C-814C-A58B-B72A9320A04A}"/>
              </a:ext>
            </a:extLst>
          </p:cNvPr>
          <p:cNvSpPr>
            <a:spLocks noGrp="1"/>
          </p:cNvSpPr>
          <p:nvPr>
            <p:ph type="body" idx="1"/>
          </p:nvPr>
        </p:nvSpPr>
        <p:spPr/>
        <p:txBody>
          <a:bodyPr/>
          <a:lstStyle/>
          <a:p>
            <a:r>
              <a:rPr lang="en-US" dirty="0"/>
              <a:t>Programming and Data Analysis for Modern Neuroscience</a:t>
            </a:r>
          </a:p>
          <a:p>
            <a:r>
              <a:rPr lang="en-US" dirty="0"/>
              <a:t>Spring 2021</a:t>
            </a:r>
          </a:p>
        </p:txBody>
      </p:sp>
      <p:sp>
        <p:nvSpPr>
          <p:cNvPr id="4" name="Slide Number Placeholder 3">
            <a:extLst>
              <a:ext uri="{FF2B5EF4-FFF2-40B4-BE49-F238E27FC236}">
                <a16:creationId xmlns:a16="http://schemas.microsoft.com/office/drawing/2014/main" id="{D98FD18D-7EBF-2846-990B-FB27FF853206}"/>
              </a:ext>
            </a:extLst>
          </p:cNvPr>
          <p:cNvSpPr>
            <a:spLocks noGrp="1"/>
          </p:cNvSpPr>
          <p:nvPr>
            <p:ph type="sldNum" sz="quarter" idx="12"/>
          </p:nvPr>
        </p:nvSpPr>
        <p:spPr/>
        <p:txBody>
          <a:bodyPr/>
          <a:lstStyle/>
          <a:p>
            <a:fld id="{4F1611B7-9285-1F48-A026-12A07D3EB268}" type="slidenum">
              <a:rPr lang="en-US" smtClean="0"/>
              <a:t>0</a:t>
            </a:fld>
            <a:endParaRPr lang="en-US"/>
          </a:p>
        </p:txBody>
      </p:sp>
    </p:spTree>
    <p:extLst>
      <p:ext uri="{BB962C8B-B14F-4D97-AF65-F5344CB8AC3E}">
        <p14:creationId xmlns:p14="http://schemas.microsoft.com/office/powerpoint/2010/main" val="27984781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C33893-C1FD-CF4C-91EC-7A35879269DA}"/>
              </a:ext>
            </a:extLst>
          </p:cNvPr>
          <p:cNvSpPr>
            <a:spLocks noGrp="1"/>
          </p:cNvSpPr>
          <p:nvPr>
            <p:ph type="title"/>
          </p:nvPr>
        </p:nvSpPr>
        <p:spPr>
          <a:xfrm>
            <a:off x="274319" y="288020"/>
            <a:ext cx="8595360" cy="641871"/>
          </a:xfrm>
        </p:spPr>
        <p:txBody>
          <a:bodyPr>
            <a:normAutofit fontScale="90000"/>
          </a:bodyPr>
          <a:lstStyle/>
          <a:p>
            <a:r>
              <a:rPr lang="en-US" dirty="0"/>
              <a:t>Normal-</a:t>
            </a:r>
            <a:r>
              <a:rPr lang="en-US" dirty="0" err="1"/>
              <a:t>ish</a:t>
            </a:r>
            <a:r>
              <a:rPr lang="en-US" dirty="0"/>
              <a:t> distributions are everywhere</a:t>
            </a:r>
          </a:p>
        </p:txBody>
      </p:sp>
      <p:sp>
        <p:nvSpPr>
          <p:cNvPr id="4" name="Slide Number Placeholder 3">
            <a:extLst>
              <a:ext uri="{FF2B5EF4-FFF2-40B4-BE49-F238E27FC236}">
                <a16:creationId xmlns:a16="http://schemas.microsoft.com/office/drawing/2014/main" id="{02E00918-68B8-514A-891C-20F177A55ADD}"/>
              </a:ext>
            </a:extLst>
          </p:cNvPr>
          <p:cNvSpPr>
            <a:spLocks noGrp="1"/>
          </p:cNvSpPr>
          <p:nvPr>
            <p:ph type="sldNum" sz="quarter" idx="12"/>
          </p:nvPr>
        </p:nvSpPr>
        <p:spPr>
          <a:xfrm>
            <a:off x="6457950" y="6446520"/>
            <a:ext cx="2366010" cy="274320"/>
          </a:xfrm>
        </p:spPr>
        <p:txBody>
          <a:bodyPr/>
          <a:lstStyle/>
          <a:p>
            <a:fld id="{4F1611B7-9285-1F48-A026-12A07D3EB268}" type="slidenum">
              <a:rPr lang="en-US" smtClean="0"/>
              <a:t>9</a:t>
            </a:fld>
            <a:endParaRPr lang="en-US"/>
          </a:p>
        </p:txBody>
      </p:sp>
      <p:sp>
        <p:nvSpPr>
          <p:cNvPr id="5" name="TextBox 4">
            <a:extLst>
              <a:ext uri="{FF2B5EF4-FFF2-40B4-BE49-F238E27FC236}">
                <a16:creationId xmlns:a16="http://schemas.microsoft.com/office/drawing/2014/main" id="{D5C94D32-9CFD-094B-80BF-36C668AB6B3F}"/>
              </a:ext>
            </a:extLst>
          </p:cNvPr>
          <p:cNvSpPr txBox="1"/>
          <p:nvPr/>
        </p:nvSpPr>
        <p:spPr>
          <a:xfrm>
            <a:off x="1302088" y="2090172"/>
            <a:ext cx="6539821" cy="2677656"/>
          </a:xfrm>
          <a:prstGeom prst="rect">
            <a:avLst/>
          </a:prstGeom>
          <a:noFill/>
        </p:spPr>
        <p:txBody>
          <a:bodyPr wrap="square" rtlCol="0">
            <a:spAutoFit/>
          </a:bodyPr>
          <a:lstStyle/>
          <a:p>
            <a:r>
              <a:rPr lang="en-US" sz="2400" dirty="0"/>
              <a:t>Consider a complicated biological processes where the parameter that you measure results from the average of multiple underlying processes.</a:t>
            </a:r>
          </a:p>
          <a:p>
            <a:endParaRPr lang="en-US" sz="2400" dirty="0"/>
          </a:p>
          <a:p>
            <a:r>
              <a:rPr lang="en-US" sz="2400" dirty="0"/>
              <a:t>By the central limit theorem, we might expect our measurements to have a normal distribution even if the underlying processes do not.</a:t>
            </a:r>
          </a:p>
        </p:txBody>
      </p:sp>
    </p:spTree>
    <p:extLst>
      <p:ext uri="{BB962C8B-B14F-4D97-AF65-F5344CB8AC3E}">
        <p14:creationId xmlns:p14="http://schemas.microsoft.com/office/powerpoint/2010/main" val="38932232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C33893-C1FD-CF4C-91EC-7A35879269DA}"/>
              </a:ext>
            </a:extLst>
          </p:cNvPr>
          <p:cNvSpPr>
            <a:spLocks noGrp="1"/>
          </p:cNvSpPr>
          <p:nvPr>
            <p:ph type="title"/>
          </p:nvPr>
        </p:nvSpPr>
        <p:spPr>
          <a:xfrm>
            <a:off x="274320" y="296703"/>
            <a:ext cx="8595360" cy="641871"/>
          </a:xfrm>
        </p:spPr>
        <p:txBody>
          <a:bodyPr>
            <a:normAutofit/>
          </a:bodyPr>
          <a:lstStyle/>
          <a:p>
            <a:r>
              <a:rPr lang="en-US" dirty="0"/>
              <a:t>Null Hypothesis &amp; p-values</a:t>
            </a:r>
          </a:p>
        </p:txBody>
      </p:sp>
      <p:sp>
        <p:nvSpPr>
          <p:cNvPr id="4" name="Slide Number Placeholder 3">
            <a:extLst>
              <a:ext uri="{FF2B5EF4-FFF2-40B4-BE49-F238E27FC236}">
                <a16:creationId xmlns:a16="http://schemas.microsoft.com/office/drawing/2014/main" id="{02E00918-68B8-514A-891C-20F177A55ADD}"/>
              </a:ext>
            </a:extLst>
          </p:cNvPr>
          <p:cNvSpPr>
            <a:spLocks noGrp="1"/>
          </p:cNvSpPr>
          <p:nvPr>
            <p:ph type="sldNum" sz="quarter" idx="12"/>
          </p:nvPr>
        </p:nvSpPr>
        <p:spPr>
          <a:xfrm>
            <a:off x="6457950" y="6446520"/>
            <a:ext cx="2366010" cy="274320"/>
          </a:xfrm>
        </p:spPr>
        <p:txBody>
          <a:bodyPr/>
          <a:lstStyle/>
          <a:p>
            <a:fld id="{4F1611B7-9285-1F48-A026-12A07D3EB268}" type="slidenum">
              <a:rPr lang="en-US" smtClean="0"/>
              <a:t>10</a:t>
            </a:fld>
            <a:endParaRPr lang="en-US"/>
          </a:p>
        </p:txBody>
      </p:sp>
      <p:pic>
        <p:nvPicPr>
          <p:cNvPr id="6" name="Picture 5">
            <a:extLst>
              <a:ext uri="{FF2B5EF4-FFF2-40B4-BE49-F238E27FC236}">
                <a16:creationId xmlns:a16="http://schemas.microsoft.com/office/drawing/2014/main" id="{D81D8015-0AA8-5545-A0B7-3866E19FE4DC}"/>
              </a:ext>
            </a:extLst>
          </p:cNvPr>
          <p:cNvPicPr>
            <a:picLocks noChangeAspect="1"/>
          </p:cNvPicPr>
          <p:nvPr/>
        </p:nvPicPr>
        <p:blipFill rotWithShape="1">
          <a:blip r:embed="rId3"/>
          <a:srcRect l="5967" r="14477" b="7698"/>
          <a:stretch/>
        </p:blipFill>
        <p:spPr>
          <a:xfrm>
            <a:off x="2450228" y="3158453"/>
            <a:ext cx="4041422" cy="1746624"/>
          </a:xfrm>
          <a:prstGeom prst="rect">
            <a:avLst/>
          </a:prstGeom>
        </p:spPr>
      </p:pic>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7FEB4D94-7989-DF41-8A1C-16D096B584E4}"/>
                  </a:ext>
                </a:extLst>
              </p:cNvPr>
              <p:cNvSpPr txBox="1"/>
              <p:nvPr/>
            </p:nvSpPr>
            <p:spPr>
              <a:xfrm>
                <a:off x="4535453" y="3911453"/>
                <a:ext cx="526170" cy="6166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𝜎</m:t>
                          </m:r>
                        </m:num>
                        <m:den>
                          <m:rad>
                            <m:radPr>
                              <m:degHide m:val="on"/>
                              <m:ctrlPr>
                                <a:rPr lang="en-US" b="0" i="1" smtClean="0">
                                  <a:latin typeface="Cambria Math" panose="02040503050406030204" pitchFamily="18" charset="0"/>
                                  <a:ea typeface="Cambria Math" panose="02040503050406030204" pitchFamily="18" charset="0"/>
                                </a:rPr>
                              </m:ctrlPr>
                            </m:radPr>
                            <m:deg/>
                            <m:e>
                              <m:r>
                                <a:rPr lang="en-US" b="0" i="1" smtClean="0">
                                  <a:latin typeface="Cambria Math" panose="02040503050406030204" pitchFamily="18" charset="0"/>
                                  <a:ea typeface="Cambria Math" panose="02040503050406030204" pitchFamily="18" charset="0"/>
                                </a:rPr>
                                <m:t>𝑛</m:t>
                              </m:r>
                            </m:e>
                          </m:rad>
                        </m:den>
                      </m:f>
                    </m:oMath>
                  </m:oMathPara>
                </a14:m>
                <a:endParaRPr lang="en-US" dirty="0"/>
              </a:p>
            </p:txBody>
          </p:sp>
        </mc:Choice>
        <mc:Fallback>
          <p:sp>
            <p:nvSpPr>
              <p:cNvPr id="7" name="TextBox 6">
                <a:extLst>
                  <a:ext uri="{FF2B5EF4-FFF2-40B4-BE49-F238E27FC236}">
                    <a16:creationId xmlns:a16="http://schemas.microsoft.com/office/drawing/2014/main" id="{7FEB4D94-7989-DF41-8A1C-16D096B584E4}"/>
                  </a:ext>
                </a:extLst>
              </p:cNvPr>
              <p:cNvSpPr txBox="1">
                <a:spLocks noRot="1" noChangeAspect="1" noMove="1" noResize="1" noEditPoints="1" noAdjustHandles="1" noChangeArrowheads="1" noChangeShapeType="1" noTextEdit="1"/>
              </p:cNvSpPr>
              <p:nvPr/>
            </p:nvSpPr>
            <p:spPr>
              <a:xfrm>
                <a:off x="4535453" y="3911453"/>
                <a:ext cx="526170" cy="616644"/>
              </a:xfrm>
              <a:prstGeom prst="rect">
                <a:avLst/>
              </a:prstGeom>
              <a:blipFill>
                <a:blip r:embed="rId4"/>
                <a:stretch>
                  <a:fillRect/>
                </a:stretch>
              </a:blipFill>
            </p:spPr>
            <p:txBody>
              <a:bodyPr/>
              <a:lstStyle/>
              <a:p>
                <a:r>
                  <a:rPr lang="en-US">
                    <a:noFill/>
                  </a:rPr>
                  <a:t> </a:t>
                </a:r>
              </a:p>
            </p:txBody>
          </p:sp>
        </mc:Fallback>
      </mc:AlternateContent>
      <p:cxnSp>
        <p:nvCxnSpPr>
          <p:cNvPr id="8" name="Straight Connector 7">
            <a:extLst>
              <a:ext uri="{FF2B5EF4-FFF2-40B4-BE49-F238E27FC236}">
                <a16:creationId xmlns:a16="http://schemas.microsoft.com/office/drawing/2014/main" id="{F14EFEDB-E996-F34C-8551-2A9A77225BB7}"/>
              </a:ext>
            </a:extLst>
          </p:cNvPr>
          <p:cNvCxnSpPr>
            <a:cxnSpLocks/>
          </p:cNvCxnSpPr>
          <p:nvPr/>
        </p:nvCxnSpPr>
        <p:spPr>
          <a:xfrm flipH="1" flipV="1">
            <a:off x="4465326" y="3919935"/>
            <a:ext cx="593972" cy="1"/>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2B9B0FEB-BDDE-414E-A611-EA9DFDBA6EDF}"/>
              </a:ext>
            </a:extLst>
          </p:cNvPr>
          <p:cNvCxnSpPr>
            <a:cxnSpLocks/>
          </p:cNvCxnSpPr>
          <p:nvPr/>
        </p:nvCxnSpPr>
        <p:spPr>
          <a:xfrm flipH="1">
            <a:off x="4465327" y="3167418"/>
            <a:ext cx="2806" cy="1561958"/>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021F6B17-AE70-974C-A216-9233671CA306}"/>
              </a:ext>
            </a:extLst>
          </p:cNvPr>
          <p:cNvSpPr txBox="1"/>
          <p:nvPr/>
        </p:nvSpPr>
        <p:spPr>
          <a:xfrm>
            <a:off x="360913" y="4353959"/>
            <a:ext cx="1169577" cy="923330"/>
          </a:xfrm>
          <a:prstGeom prst="rect">
            <a:avLst/>
          </a:prstGeom>
          <a:noFill/>
        </p:spPr>
        <p:txBody>
          <a:bodyPr wrap="square" rtlCol="0">
            <a:spAutoFit/>
          </a:bodyPr>
          <a:lstStyle/>
          <a:p>
            <a:r>
              <a:rPr lang="en-US" dirty="0"/>
              <a:t>Random sample of size n</a:t>
            </a:r>
          </a:p>
        </p:txBody>
      </p:sp>
      <p:sp>
        <p:nvSpPr>
          <p:cNvPr id="12" name="Down Arrow 11">
            <a:extLst>
              <a:ext uri="{FF2B5EF4-FFF2-40B4-BE49-F238E27FC236}">
                <a16:creationId xmlns:a16="http://schemas.microsoft.com/office/drawing/2014/main" id="{7BAE6FE1-770B-5F4F-AD61-9B4D0453968C}"/>
              </a:ext>
            </a:extLst>
          </p:cNvPr>
          <p:cNvSpPr/>
          <p:nvPr/>
        </p:nvSpPr>
        <p:spPr>
          <a:xfrm>
            <a:off x="742949" y="2379299"/>
            <a:ext cx="277906" cy="192889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36170443-1C9B-7643-8250-FC364198A7C7}"/>
                  </a:ext>
                </a:extLst>
              </p:cNvPr>
              <p:cNvSpPr txBox="1"/>
              <p:nvPr/>
            </p:nvSpPr>
            <p:spPr>
              <a:xfrm>
                <a:off x="6359391" y="4815624"/>
                <a:ext cx="36798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oMath>
                  </m:oMathPara>
                </a14:m>
                <a:endParaRPr lang="en-US" dirty="0"/>
              </a:p>
            </p:txBody>
          </p:sp>
        </mc:Choice>
        <mc:Fallback>
          <p:sp>
            <p:nvSpPr>
              <p:cNvPr id="14" name="TextBox 13">
                <a:extLst>
                  <a:ext uri="{FF2B5EF4-FFF2-40B4-BE49-F238E27FC236}">
                    <a16:creationId xmlns:a16="http://schemas.microsoft.com/office/drawing/2014/main" id="{36170443-1C9B-7643-8250-FC364198A7C7}"/>
                  </a:ext>
                </a:extLst>
              </p:cNvPr>
              <p:cNvSpPr txBox="1">
                <a:spLocks noRot="1" noChangeAspect="1" noMove="1" noResize="1" noEditPoints="1" noAdjustHandles="1" noChangeArrowheads="1" noChangeShapeType="1" noTextEdit="1"/>
              </p:cNvSpPr>
              <p:nvPr/>
            </p:nvSpPr>
            <p:spPr>
              <a:xfrm>
                <a:off x="6359391" y="4815624"/>
                <a:ext cx="367986" cy="369332"/>
              </a:xfrm>
              <a:prstGeom prst="rect">
                <a:avLst/>
              </a:prstGeom>
              <a:blipFill>
                <a:blip r:embed="rId5"/>
                <a:stretch>
                  <a:fillRect/>
                </a:stretch>
              </a:blipFill>
            </p:spPr>
            <p:txBody>
              <a:bodyPr/>
              <a:lstStyle/>
              <a:p>
                <a:r>
                  <a:rPr lang="en-US">
                    <a:noFill/>
                  </a:rPr>
                  <a:t> </a:t>
                </a:r>
              </a:p>
            </p:txBody>
          </p:sp>
        </mc:Fallback>
      </mc:AlternateContent>
      <p:sp>
        <p:nvSpPr>
          <p:cNvPr id="15" name="Right Arrow 14">
            <a:extLst>
              <a:ext uri="{FF2B5EF4-FFF2-40B4-BE49-F238E27FC236}">
                <a16:creationId xmlns:a16="http://schemas.microsoft.com/office/drawing/2014/main" id="{3D2D285C-7064-064B-91AD-ACE24F7906A6}"/>
              </a:ext>
            </a:extLst>
          </p:cNvPr>
          <p:cNvSpPr/>
          <p:nvPr/>
        </p:nvSpPr>
        <p:spPr>
          <a:xfrm>
            <a:off x="1603096" y="4641507"/>
            <a:ext cx="586730" cy="2635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16" name="TextBox 15">
                <a:extLst>
                  <a:ext uri="{FF2B5EF4-FFF2-40B4-BE49-F238E27FC236}">
                    <a16:creationId xmlns:a16="http://schemas.microsoft.com/office/drawing/2014/main" id="{E211E553-8061-C74B-9AAD-877F3A45EFCA}"/>
                  </a:ext>
                </a:extLst>
              </p:cNvPr>
              <p:cNvSpPr txBox="1"/>
              <p:nvPr/>
            </p:nvSpPr>
            <p:spPr>
              <a:xfrm>
                <a:off x="1285069" y="4999892"/>
                <a:ext cx="1326907" cy="646331"/>
              </a:xfrm>
              <a:prstGeom prst="rect">
                <a:avLst/>
              </a:prstGeom>
              <a:noFill/>
            </p:spPr>
            <p:txBody>
              <a:bodyPr wrap="square" rtlCol="0">
                <a:spAutoFit/>
              </a:bodyPr>
              <a:lstStyle/>
              <a:p>
                <a:r>
                  <a:rPr lang="en-US" dirty="0"/>
                  <a:t>statistic</a:t>
                </a:r>
              </a:p>
              <a:p>
                <a:r>
                  <a:rPr lang="en-US" dirty="0"/>
                  <a:t>e.g. mean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𝑥</m:t>
                        </m:r>
                      </m:e>
                    </m:acc>
                  </m:oMath>
                </a14:m>
                <a:endParaRPr lang="en-US" dirty="0"/>
              </a:p>
            </p:txBody>
          </p:sp>
        </mc:Choice>
        <mc:Fallback>
          <p:sp>
            <p:nvSpPr>
              <p:cNvPr id="16" name="TextBox 15">
                <a:extLst>
                  <a:ext uri="{FF2B5EF4-FFF2-40B4-BE49-F238E27FC236}">
                    <a16:creationId xmlns:a16="http://schemas.microsoft.com/office/drawing/2014/main" id="{E211E553-8061-C74B-9AAD-877F3A45EFCA}"/>
                  </a:ext>
                </a:extLst>
              </p:cNvPr>
              <p:cNvSpPr txBox="1">
                <a:spLocks noRot="1" noChangeAspect="1" noMove="1" noResize="1" noEditPoints="1" noAdjustHandles="1" noChangeArrowheads="1" noChangeShapeType="1" noTextEdit="1"/>
              </p:cNvSpPr>
              <p:nvPr/>
            </p:nvSpPr>
            <p:spPr>
              <a:xfrm>
                <a:off x="1285069" y="4999892"/>
                <a:ext cx="1326907" cy="646331"/>
              </a:xfrm>
              <a:prstGeom prst="rect">
                <a:avLst/>
              </a:prstGeom>
              <a:blipFill>
                <a:blip r:embed="rId6"/>
                <a:stretch>
                  <a:fillRect l="-4762" t="-3846" b="-15385"/>
                </a:stretch>
              </a:blipFill>
            </p:spPr>
            <p:txBody>
              <a:bodyPr/>
              <a:lstStyle/>
              <a:p>
                <a:r>
                  <a:rPr lang="en-US">
                    <a:noFill/>
                  </a:rPr>
                  <a:t> </a:t>
                </a:r>
              </a:p>
            </p:txBody>
          </p:sp>
        </mc:Fallback>
      </mc:AlternateContent>
      <p:cxnSp>
        <p:nvCxnSpPr>
          <p:cNvPr id="30" name="Straight Arrow Connector 29">
            <a:extLst>
              <a:ext uri="{FF2B5EF4-FFF2-40B4-BE49-F238E27FC236}">
                <a16:creationId xmlns:a16="http://schemas.microsoft.com/office/drawing/2014/main" id="{14C75A6D-2CBB-B24D-A575-ABDAEFA0C73E}"/>
              </a:ext>
            </a:extLst>
          </p:cNvPr>
          <p:cNvCxnSpPr>
            <a:cxnSpLocks/>
          </p:cNvCxnSpPr>
          <p:nvPr/>
        </p:nvCxnSpPr>
        <p:spPr>
          <a:xfrm flipV="1">
            <a:off x="4182813" y="4815624"/>
            <a:ext cx="0" cy="581817"/>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7" name="TextBox 36">
                <a:extLst>
                  <a:ext uri="{FF2B5EF4-FFF2-40B4-BE49-F238E27FC236}">
                    <a16:creationId xmlns:a16="http://schemas.microsoft.com/office/drawing/2014/main" id="{6CC65E32-2154-0C48-A166-52B29DBC2A8E}"/>
                  </a:ext>
                </a:extLst>
              </p:cNvPr>
              <p:cNvSpPr txBox="1"/>
              <p:nvPr/>
            </p:nvSpPr>
            <p:spPr>
              <a:xfrm>
                <a:off x="3998820" y="5397441"/>
                <a:ext cx="36798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accent1"/>
                          </a:solidFill>
                          <a:latin typeface="Cambria Math" panose="02040503050406030204" pitchFamily="18" charset="0"/>
                          <a:ea typeface="Cambria Math" panose="02040503050406030204" pitchFamily="18" charset="0"/>
                        </a:rPr>
                        <m:t>𝜇</m:t>
                      </m:r>
                    </m:oMath>
                  </m:oMathPara>
                </a14:m>
                <a:endParaRPr lang="en-US" dirty="0">
                  <a:solidFill>
                    <a:schemeClr val="accent1"/>
                  </a:solidFill>
                </a:endParaRPr>
              </a:p>
            </p:txBody>
          </p:sp>
        </mc:Choice>
        <mc:Fallback>
          <p:sp>
            <p:nvSpPr>
              <p:cNvPr id="37" name="TextBox 36">
                <a:extLst>
                  <a:ext uri="{FF2B5EF4-FFF2-40B4-BE49-F238E27FC236}">
                    <a16:creationId xmlns:a16="http://schemas.microsoft.com/office/drawing/2014/main" id="{6CC65E32-2154-0C48-A166-52B29DBC2A8E}"/>
                  </a:ext>
                </a:extLst>
              </p:cNvPr>
              <p:cNvSpPr txBox="1">
                <a:spLocks noRot="1" noChangeAspect="1" noMove="1" noResize="1" noEditPoints="1" noAdjustHandles="1" noChangeArrowheads="1" noChangeShapeType="1" noTextEdit="1"/>
              </p:cNvSpPr>
              <p:nvPr/>
            </p:nvSpPr>
            <p:spPr>
              <a:xfrm>
                <a:off x="3998820" y="5397441"/>
                <a:ext cx="367985" cy="369332"/>
              </a:xfrm>
              <a:prstGeom prst="rect">
                <a:avLst/>
              </a:prstGeom>
              <a:blipFill>
                <a:blip r:embed="rId7"/>
                <a:stretch>
                  <a:fillRect b="-645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8" name="TextBox 37">
                <a:extLst>
                  <a:ext uri="{FF2B5EF4-FFF2-40B4-BE49-F238E27FC236}">
                    <a16:creationId xmlns:a16="http://schemas.microsoft.com/office/drawing/2014/main" id="{557049F9-61E4-1242-BAF6-A984757CB715}"/>
                  </a:ext>
                </a:extLst>
              </p:cNvPr>
              <p:cNvSpPr txBox="1"/>
              <p:nvPr/>
            </p:nvSpPr>
            <p:spPr>
              <a:xfrm>
                <a:off x="274319" y="1178971"/>
                <a:ext cx="2540866" cy="1200329"/>
              </a:xfrm>
              <a:prstGeom prst="rect">
                <a:avLst/>
              </a:prstGeom>
              <a:noFill/>
              <a:ln w="38100">
                <a:solidFill>
                  <a:schemeClr val="accent1"/>
                </a:solidFill>
              </a:ln>
            </p:spPr>
            <p:txBody>
              <a:bodyPr wrap="square" rtlCol="0">
                <a:spAutoFit/>
              </a:bodyPr>
              <a:lstStyle/>
              <a:p>
                <a:pPr algn="ctr"/>
                <a:r>
                  <a:rPr lang="en-US" dirty="0"/>
                  <a:t>Distribution of scores in a recall task for subjects given a placebo</a:t>
                </a:r>
              </a:p>
              <a:p>
                <a:pPr algn="ctr"/>
                <a14:m>
                  <m:oMath xmlns:m="http://schemas.openxmlformats.org/officeDocument/2006/math">
                    <m:r>
                      <a:rPr lang="en-US" i="1" smtClean="0">
                        <a:solidFill>
                          <a:schemeClr val="accent1"/>
                        </a:solidFill>
                        <a:latin typeface="Cambria Math" panose="02040503050406030204" pitchFamily="18" charset="0"/>
                        <a:ea typeface="Cambria Math" panose="02040503050406030204" pitchFamily="18" charset="0"/>
                      </a:rPr>
                      <m:t>𝜇</m:t>
                    </m:r>
                  </m:oMath>
                </a14:m>
                <a:r>
                  <a:rPr lang="en-US" dirty="0">
                    <a:solidFill>
                      <a:schemeClr val="accent1"/>
                    </a:solidFill>
                  </a:rPr>
                  <a:t> ?, </a:t>
                </a:r>
                <a14:m>
                  <m:oMath xmlns:m="http://schemas.openxmlformats.org/officeDocument/2006/math">
                    <m:r>
                      <a:rPr lang="en-US" i="1">
                        <a:solidFill>
                          <a:schemeClr val="accent1"/>
                        </a:solidFill>
                        <a:latin typeface="Cambria Math" panose="02040503050406030204" pitchFamily="18" charset="0"/>
                        <a:ea typeface="Cambria Math" panose="02040503050406030204" pitchFamily="18" charset="0"/>
                      </a:rPr>
                      <m:t>𝜎</m:t>
                    </m:r>
                  </m:oMath>
                </a14:m>
                <a:r>
                  <a:rPr lang="en-US" dirty="0">
                    <a:solidFill>
                      <a:schemeClr val="accent1"/>
                    </a:solidFill>
                  </a:rPr>
                  <a:t> ?</a:t>
                </a:r>
              </a:p>
            </p:txBody>
          </p:sp>
        </mc:Choice>
        <mc:Fallback>
          <p:sp>
            <p:nvSpPr>
              <p:cNvPr id="38" name="TextBox 37">
                <a:extLst>
                  <a:ext uri="{FF2B5EF4-FFF2-40B4-BE49-F238E27FC236}">
                    <a16:creationId xmlns:a16="http://schemas.microsoft.com/office/drawing/2014/main" id="{557049F9-61E4-1242-BAF6-A984757CB715}"/>
                  </a:ext>
                </a:extLst>
              </p:cNvPr>
              <p:cNvSpPr txBox="1">
                <a:spLocks noRot="1" noChangeAspect="1" noMove="1" noResize="1" noEditPoints="1" noAdjustHandles="1" noChangeArrowheads="1" noChangeShapeType="1" noTextEdit="1"/>
              </p:cNvSpPr>
              <p:nvPr/>
            </p:nvSpPr>
            <p:spPr>
              <a:xfrm>
                <a:off x="274319" y="1178971"/>
                <a:ext cx="2540866" cy="1200329"/>
              </a:xfrm>
              <a:prstGeom prst="rect">
                <a:avLst/>
              </a:prstGeom>
              <a:blipFill>
                <a:blip r:embed="rId8"/>
                <a:stretch>
                  <a:fillRect t="-1020" r="-490" b="-6122"/>
                </a:stretch>
              </a:blipFill>
              <a:ln w="38100">
                <a:solidFill>
                  <a:schemeClr val="accent1"/>
                </a:solidFill>
              </a:ln>
            </p:spPr>
            <p:txBody>
              <a:bodyPr/>
              <a:lstStyle/>
              <a:p>
                <a:r>
                  <a:rPr lang="en-US">
                    <a:noFill/>
                  </a:rPr>
                  <a:t> </a:t>
                </a:r>
              </a:p>
            </p:txBody>
          </p:sp>
        </mc:Fallback>
      </mc:AlternateContent>
      <p:sp>
        <p:nvSpPr>
          <p:cNvPr id="39" name="Rectangle 38">
            <a:extLst>
              <a:ext uri="{FF2B5EF4-FFF2-40B4-BE49-F238E27FC236}">
                <a16:creationId xmlns:a16="http://schemas.microsoft.com/office/drawing/2014/main" id="{AB51AC30-011B-294D-BD00-F4D0814A3E85}"/>
              </a:ext>
            </a:extLst>
          </p:cNvPr>
          <p:cNvSpPr/>
          <p:nvPr/>
        </p:nvSpPr>
        <p:spPr>
          <a:xfrm>
            <a:off x="2444615" y="3015787"/>
            <a:ext cx="4041422" cy="1776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484439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C33893-C1FD-CF4C-91EC-7A35879269DA}"/>
              </a:ext>
            </a:extLst>
          </p:cNvPr>
          <p:cNvSpPr>
            <a:spLocks noGrp="1"/>
          </p:cNvSpPr>
          <p:nvPr>
            <p:ph type="title"/>
          </p:nvPr>
        </p:nvSpPr>
        <p:spPr>
          <a:xfrm>
            <a:off x="274320" y="296703"/>
            <a:ext cx="8595360" cy="641871"/>
          </a:xfrm>
        </p:spPr>
        <p:txBody>
          <a:bodyPr>
            <a:normAutofit/>
          </a:bodyPr>
          <a:lstStyle/>
          <a:p>
            <a:r>
              <a:rPr lang="en-US" dirty="0"/>
              <a:t>Null Hypothesis &amp; p-values</a:t>
            </a:r>
          </a:p>
        </p:txBody>
      </p:sp>
      <p:sp>
        <p:nvSpPr>
          <p:cNvPr id="4" name="Slide Number Placeholder 3">
            <a:extLst>
              <a:ext uri="{FF2B5EF4-FFF2-40B4-BE49-F238E27FC236}">
                <a16:creationId xmlns:a16="http://schemas.microsoft.com/office/drawing/2014/main" id="{02E00918-68B8-514A-891C-20F177A55ADD}"/>
              </a:ext>
            </a:extLst>
          </p:cNvPr>
          <p:cNvSpPr>
            <a:spLocks noGrp="1"/>
          </p:cNvSpPr>
          <p:nvPr>
            <p:ph type="sldNum" sz="quarter" idx="12"/>
          </p:nvPr>
        </p:nvSpPr>
        <p:spPr>
          <a:xfrm>
            <a:off x="6457950" y="6446520"/>
            <a:ext cx="2366010" cy="274320"/>
          </a:xfrm>
        </p:spPr>
        <p:txBody>
          <a:bodyPr/>
          <a:lstStyle/>
          <a:p>
            <a:fld id="{4F1611B7-9285-1F48-A026-12A07D3EB268}" type="slidenum">
              <a:rPr lang="en-US" smtClean="0"/>
              <a:t>11</a:t>
            </a:fld>
            <a:endParaRPr lang="en-US"/>
          </a:p>
        </p:txBody>
      </p:sp>
      <p:pic>
        <p:nvPicPr>
          <p:cNvPr id="6" name="Picture 5">
            <a:extLst>
              <a:ext uri="{FF2B5EF4-FFF2-40B4-BE49-F238E27FC236}">
                <a16:creationId xmlns:a16="http://schemas.microsoft.com/office/drawing/2014/main" id="{D81D8015-0AA8-5545-A0B7-3866E19FE4DC}"/>
              </a:ext>
            </a:extLst>
          </p:cNvPr>
          <p:cNvPicPr>
            <a:picLocks noChangeAspect="1"/>
          </p:cNvPicPr>
          <p:nvPr/>
        </p:nvPicPr>
        <p:blipFill rotWithShape="1">
          <a:blip r:embed="rId3"/>
          <a:srcRect l="5967" r="14477" b="7698"/>
          <a:stretch/>
        </p:blipFill>
        <p:spPr>
          <a:xfrm>
            <a:off x="2450228" y="3158453"/>
            <a:ext cx="4041422" cy="1746624"/>
          </a:xfrm>
          <a:prstGeom prst="rect">
            <a:avLst/>
          </a:prstGeom>
        </p:spPr>
      </p:pic>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7FEB4D94-7989-DF41-8A1C-16D096B584E4}"/>
                  </a:ext>
                </a:extLst>
              </p:cNvPr>
              <p:cNvSpPr txBox="1"/>
              <p:nvPr/>
            </p:nvSpPr>
            <p:spPr>
              <a:xfrm>
                <a:off x="4535453" y="3911453"/>
                <a:ext cx="526170" cy="6166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𝜎</m:t>
                          </m:r>
                        </m:num>
                        <m:den>
                          <m:rad>
                            <m:radPr>
                              <m:degHide m:val="on"/>
                              <m:ctrlPr>
                                <a:rPr lang="en-US" b="0" i="1" smtClean="0">
                                  <a:latin typeface="Cambria Math" panose="02040503050406030204" pitchFamily="18" charset="0"/>
                                  <a:ea typeface="Cambria Math" panose="02040503050406030204" pitchFamily="18" charset="0"/>
                                </a:rPr>
                              </m:ctrlPr>
                            </m:radPr>
                            <m:deg/>
                            <m:e>
                              <m:r>
                                <a:rPr lang="en-US" b="0" i="1" smtClean="0">
                                  <a:latin typeface="Cambria Math" panose="02040503050406030204" pitchFamily="18" charset="0"/>
                                  <a:ea typeface="Cambria Math" panose="02040503050406030204" pitchFamily="18" charset="0"/>
                                </a:rPr>
                                <m:t>𝑛</m:t>
                              </m:r>
                            </m:e>
                          </m:rad>
                        </m:den>
                      </m:f>
                    </m:oMath>
                  </m:oMathPara>
                </a14:m>
                <a:endParaRPr lang="en-US" dirty="0"/>
              </a:p>
            </p:txBody>
          </p:sp>
        </mc:Choice>
        <mc:Fallback>
          <p:sp>
            <p:nvSpPr>
              <p:cNvPr id="7" name="TextBox 6">
                <a:extLst>
                  <a:ext uri="{FF2B5EF4-FFF2-40B4-BE49-F238E27FC236}">
                    <a16:creationId xmlns:a16="http://schemas.microsoft.com/office/drawing/2014/main" id="{7FEB4D94-7989-DF41-8A1C-16D096B584E4}"/>
                  </a:ext>
                </a:extLst>
              </p:cNvPr>
              <p:cNvSpPr txBox="1">
                <a:spLocks noRot="1" noChangeAspect="1" noMove="1" noResize="1" noEditPoints="1" noAdjustHandles="1" noChangeArrowheads="1" noChangeShapeType="1" noTextEdit="1"/>
              </p:cNvSpPr>
              <p:nvPr/>
            </p:nvSpPr>
            <p:spPr>
              <a:xfrm>
                <a:off x="4535453" y="3911453"/>
                <a:ext cx="526170" cy="616644"/>
              </a:xfrm>
              <a:prstGeom prst="rect">
                <a:avLst/>
              </a:prstGeom>
              <a:blipFill>
                <a:blip r:embed="rId4"/>
                <a:stretch>
                  <a:fillRect/>
                </a:stretch>
              </a:blipFill>
            </p:spPr>
            <p:txBody>
              <a:bodyPr/>
              <a:lstStyle/>
              <a:p>
                <a:r>
                  <a:rPr lang="en-US">
                    <a:noFill/>
                  </a:rPr>
                  <a:t> </a:t>
                </a:r>
              </a:p>
            </p:txBody>
          </p:sp>
        </mc:Fallback>
      </mc:AlternateContent>
      <p:cxnSp>
        <p:nvCxnSpPr>
          <p:cNvPr id="8" name="Straight Connector 7">
            <a:extLst>
              <a:ext uri="{FF2B5EF4-FFF2-40B4-BE49-F238E27FC236}">
                <a16:creationId xmlns:a16="http://schemas.microsoft.com/office/drawing/2014/main" id="{F14EFEDB-E996-F34C-8551-2A9A77225BB7}"/>
              </a:ext>
            </a:extLst>
          </p:cNvPr>
          <p:cNvCxnSpPr>
            <a:cxnSpLocks/>
          </p:cNvCxnSpPr>
          <p:nvPr/>
        </p:nvCxnSpPr>
        <p:spPr>
          <a:xfrm flipH="1" flipV="1">
            <a:off x="4465326" y="3919935"/>
            <a:ext cx="593972" cy="1"/>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021F6B17-AE70-974C-A216-9233671CA306}"/>
              </a:ext>
            </a:extLst>
          </p:cNvPr>
          <p:cNvSpPr txBox="1"/>
          <p:nvPr/>
        </p:nvSpPr>
        <p:spPr>
          <a:xfrm>
            <a:off x="360913" y="4353959"/>
            <a:ext cx="1169577" cy="923330"/>
          </a:xfrm>
          <a:prstGeom prst="rect">
            <a:avLst/>
          </a:prstGeom>
          <a:noFill/>
        </p:spPr>
        <p:txBody>
          <a:bodyPr wrap="square" rtlCol="0">
            <a:spAutoFit/>
          </a:bodyPr>
          <a:lstStyle/>
          <a:p>
            <a:r>
              <a:rPr lang="en-US" dirty="0"/>
              <a:t>Random sample of size n</a:t>
            </a:r>
          </a:p>
        </p:txBody>
      </p:sp>
      <p:sp>
        <p:nvSpPr>
          <p:cNvPr id="12" name="Down Arrow 11">
            <a:extLst>
              <a:ext uri="{FF2B5EF4-FFF2-40B4-BE49-F238E27FC236}">
                <a16:creationId xmlns:a16="http://schemas.microsoft.com/office/drawing/2014/main" id="{7BAE6FE1-770B-5F4F-AD61-9B4D0453968C}"/>
              </a:ext>
            </a:extLst>
          </p:cNvPr>
          <p:cNvSpPr/>
          <p:nvPr/>
        </p:nvSpPr>
        <p:spPr>
          <a:xfrm>
            <a:off x="742949" y="2379299"/>
            <a:ext cx="277906" cy="192889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36170443-1C9B-7643-8250-FC364198A7C7}"/>
                  </a:ext>
                </a:extLst>
              </p:cNvPr>
              <p:cNvSpPr txBox="1"/>
              <p:nvPr/>
            </p:nvSpPr>
            <p:spPr>
              <a:xfrm>
                <a:off x="6359391" y="4815624"/>
                <a:ext cx="36798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oMath>
                  </m:oMathPara>
                </a14:m>
                <a:endParaRPr lang="en-US" dirty="0"/>
              </a:p>
            </p:txBody>
          </p:sp>
        </mc:Choice>
        <mc:Fallback>
          <p:sp>
            <p:nvSpPr>
              <p:cNvPr id="14" name="TextBox 13">
                <a:extLst>
                  <a:ext uri="{FF2B5EF4-FFF2-40B4-BE49-F238E27FC236}">
                    <a16:creationId xmlns:a16="http://schemas.microsoft.com/office/drawing/2014/main" id="{36170443-1C9B-7643-8250-FC364198A7C7}"/>
                  </a:ext>
                </a:extLst>
              </p:cNvPr>
              <p:cNvSpPr txBox="1">
                <a:spLocks noRot="1" noChangeAspect="1" noMove="1" noResize="1" noEditPoints="1" noAdjustHandles="1" noChangeArrowheads="1" noChangeShapeType="1" noTextEdit="1"/>
              </p:cNvSpPr>
              <p:nvPr/>
            </p:nvSpPr>
            <p:spPr>
              <a:xfrm>
                <a:off x="6359391" y="4815624"/>
                <a:ext cx="367986" cy="369332"/>
              </a:xfrm>
              <a:prstGeom prst="rect">
                <a:avLst/>
              </a:prstGeom>
              <a:blipFill>
                <a:blip r:embed="rId5"/>
                <a:stretch>
                  <a:fillRect/>
                </a:stretch>
              </a:blipFill>
            </p:spPr>
            <p:txBody>
              <a:bodyPr/>
              <a:lstStyle/>
              <a:p>
                <a:r>
                  <a:rPr lang="en-US">
                    <a:noFill/>
                  </a:rPr>
                  <a:t> </a:t>
                </a:r>
              </a:p>
            </p:txBody>
          </p:sp>
        </mc:Fallback>
      </mc:AlternateContent>
      <p:sp>
        <p:nvSpPr>
          <p:cNvPr id="15" name="Right Arrow 14">
            <a:extLst>
              <a:ext uri="{FF2B5EF4-FFF2-40B4-BE49-F238E27FC236}">
                <a16:creationId xmlns:a16="http://schemas.microsoft.com/office/drawing/2014/main" id="{3D2D285C-7064-064B-91AD-ACE24F7906A6}"/>
              </a:ext>
            </a:extLst>
          </p:cNvPr>
          <p:cNvSpPr/>
          <p:nvPr/>
        </p:nvSpPr>
        <p:spPr>
          <a:xfrm>
            <a:off x="1603096" y="4641507"/>
            <a:ext cx="586730" cy="2635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16" name="TextBox 15">
                <a:extLst>
                  <a:ext uri="{FF2B5EF4-FFF2-40B4-BE49-F238E27FC236}">
                    <a16:creationId xmlns:a16="http://schemas.microsoft.com/office/drawing/2014/main" id="{E211E553-8061-C74B-9AAD-877F3A45EFCA}"/>
                  </a:ext>
                </a:extLst>
              </p:cNvPr>
              <p:cNvSpPr txBox="1"/>
              <p:nvPr/>
            </p:nvSpPr>
            <p:spPr>
              <a:xfrm>
                <a:off x="1285069" y="4999892"/>
                <a:ext cx="1326907" cy="646331"/>
              </a:xfrm>
              <a:prstGeom prst="rect">
                <a:avLst/>
              </a:prstGeom>
              <a:noFill/>
            </p:spPr>
            <p:txBody>
              <a:bodyPr wrap="square" rtlCol="0">
                <a:spAutoFit/>
              </a:bodyPr>
              <a:lstStyle/>
              <a:p>
                <a:r>
                  <a:rPr lang="en-US" dirty="0"/>
                  <a:t>statistic</a:t>
                </a:r>
              </a:p>
              <a:p>
                <a:r>
                  <a:rPr lang="en-US" dirty="0"/>
                  <a:t>e.g. mean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𝑥</m:t>
                        </m:r>
                      </m:e>
                    </m:acc>
                  </m:oMath>
                </a14:m>
                <a:endParaRPr lang="en-US" dirty="0"/>
              </a:p>
            </p:txBody>
          </p:sp>
        </mc:Choice>
        <mc:Fallback>
          <p:sp>
            <p:nvSpPr>
              <p:cNvPr id="16" name="TextBox 15">
                <a:extLst>
                  <a:ext uri="{FF2B5EF4-FFF2-40B4-BE49-F238E27FC236}">
                    <a16:creationId xmlns:a16="http://schemas.microsoft.com/office/drawing/2014/main" id="{E211E553-8061-C74B-9AAD-877F3A45EFCA}"/>
                  </a:ext>
                </a:extLst>
              </p:cNvPr>
              <p:cNvSpPr txBox="1">
                <a:spLocks noRot="1" noChangeAspect="1" noMove="1" noResize="1" noEditPoints="1" noAdjustHandles="1" noChangeArrowheads="1" noChangeShapeType="1" noTextEdit="1"/>
              </p:cNvSpPr>
              <p:nvPr/>
            </p:nvSpPr>
            <p:spPr>
              <a:xfrm>
                <a:off x="1285069" y="4999892"/>
                <a:ext cx="1326907" cy="646331"/>
              </a:xfrm>
              <a:prstGeom prst="rect">
                <a:avLst/>
              </a:prstGeom>
              <a:blipFill>
                <a:blip r:embed="rId6"/>
                <a:stretch>
                  <a:fillRect l="-4762" t="-3846" b="-15385"/>
                </a:stretch>
              </a:blipFill>
            </p:spPr>
            <p:txBody>
              <a:bodyPr/>
              <a:lstStyle/>
              <a:p>
                <a:r>
                  <a:rPr lang="en-US">
                    <a:noFill/>
                  </a:rPr>
                  <a:t> </a:t>
                </a:r>
              </a:p>
            </p:txBody>
          </p:sp>
        </mc:Fallback>
      </mc:AlternateContent>
      <p:cxnSp>
        <p:nvCxnSpPr>
          <p:cNvPr id="30" name="Straight Arrow Connector 29">
            <a:extLst>
              <a:ext uri="{FF2B5EF4-FFF2-40B4-BE49-F238E27FC236}">
                <a16:creationId xmlns:a16="http://schemas.microsoft.com/office/drawing/2014/main" id="{14C75A6D-2CBB-B24D-A575-ABDAEFA0C73E}"/>
              </a:ext>
            </a:extLst>
          </p:cNvPr>
          <p:cNvCxnSpPr>
            <a:cxnSpLocks/>
          </p:cNvCxnSpPr>
          <p:nvPr/>
        </p:nvCxnSpPr>
        <p:spPr>
          <a:xfrm flipV="1">
            <a:off x="4182813" y="4815624"/>
            <a:ext cx="0" cy="581817"/>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8" name="TextBox 37">
                <a:extLst>
                  <a:ext uri="{FF2B5EF4-FFF2-40B4-BE49-F238E27FC236}">
                    <a16:creationId xmlns:a16="http://schemas.microsoft.com/office/drawing/2014/main" id="{557049F9-61E4-1242-BAF6-A984757CB715}"/>
                  </a:ext>
                </a:extLst>
              </p:cNvPr>
              <p:cNvSpPr txBox="1"/>
              <p:nvPr/>
            </p:nvSpPr>
            <p:spPr>
              <a:xfrm>
                <a:off x="274319" y="1178971"/>
                <a:ext cx="2540866" cy="1200329"/>
              </a:xfrm>
              <a:prstGeom prst="rect">
                <a:avLst/>
              </a:prstGeom>
              <a:noFill/>
              <a:ln w="38100">
                <a:solidFill>
                  <a:schemeClr val="accent1"/>
                </a:solidFill>
              </a:ln>
            </p:spPr>
            <p:txBody>
              <a:bodyPr wrap="square" rtlCol="0">
                <a:spAutoFit/>
              </a:bodyPr>
              <a:lstStyle/>
              <a:p>
                <a:pPr algn="ctr"/>
                <a:r>
                  <a:rPr lang="en-US" dirty="0"/>
                  <a:t>Distribution of scores in a recall task for subjects given a placebo</a:t>
                </a:r>
              </a:p>
              <a:p>
                <a:pPr algn="ctr"/>
                <a14:m>
                  <m:oMath xmlns:m="http://schemas.openxmlformats.org/officeDocument/2006/math">
                    <m:r>
                      <a:rPr lang="en-US" i="1" smtClean="0">
                        <a:solidFill>
                          <a:schemeClr val="accent1"/>
                        </a:solidFill>
                        <a:latin typeface="Cambria Math" panose="02040503050406030204" pitchFamily="18" charset="0"/>
                        <a:ea typeface="Cambria Math" panose="02040503050406030204" pitchFamily="18" charset="0"/>
                      </a:rPr>
                      <m:t>𝜇</m:t>
                    </m:r>
                  </m:oMath>
                </a14:m>
                <a:r>
                  <a:rPr lang="en-US" dirty="0">
                    <a:solidFill>
                      <a:schemeClr val="accent1"/>
                    </a:solidFill>
                  </a:rPr>
                  <a:t> ?, </a:t>
                </a:r>
                <a14:m>
                  <m:oMath xmlns:m="http://schemas.openxmlformats.org/officeDocument/2006/math">
                    <m:r>
                      <a:rPr lang="en-US" i="1">
                        <a:solidFill>
                          <a:schemeClr val="accent1"/>
                        </a:solidFill>
                        <a:latin typeface="Cambria Math" panose="02040503050406030204" pitchFamily="18" charset="0"/>
                        <a:ea typeface="Cambria Math" panose="02040503050406030204" pitchFamily="18" charset="0"/>
                      </a:rPr>
                      <m:t>𝜎</m:t>
                    </m:r>
                  </m:oMath>
                </a14:m>
                <a:r>
                  <a:rPr lang="en-US" dirty="0">
                    <a:solidFill>
                      <a:schemeClr val="accent1"/>
                    </a:solidFill>
                  </a:rPr>
                  <a:t> ?</a:t>
                </a:r>
              </a:p>
            </p:txBody>
          </p:sp>
        </mc:Choice>
        <mc:Fallback>
          <p:sp>
            <p:nvSpPr>
              <p:cNvPr id="38" name="TextBox 37">
                <a:extLst>
                  <a:ext uri="{FF2B5EF4-FFF2-40B4-BE49-F238E27FC236}">
                    <a16:creationId xmlns:a16="http://schemas.microsoft.com/office/drawing/2014/main" id="{557049F9-61E4-1242-BAF6-A984757CB715}"/>
                  </a:ext>
                </a:extLst>
              </p:cNvPr>
              <p:cNvSpPr txBox="1">
                <a:spLocks noRot="1" noChangeAspect="1" noMove="1" noResize="1" noEditPoints="1" noAdjustHandles="1" noChangeArrowheads="1" noChangeShapeType="1" noTextEdit="1"/>
              </p:cNvSpPr>
              <p:nvPr/>
            </p:nvSpPr>
            <p:spPr>
              <a:xfrm>
                <a:off x="274319" y="1178971"/>
                <a:ext cx="2540866" cy="1200329"/>
              </a:xfrm>
              <a:prstGeom prst="rect">
                <a:avLst/>
              </a:prstGeom>
              <a:blipFill>
                <a:blip r:embed="rId7"/>
                <a:stretch>
                  <a:fillRect t="-1020" r="-490" b="-6122"/>
                </a:stretch>
              </a:blipFill>
              <a:ln w="38100">
                <a:solidFill>
                  <a:schemeClr val="accent1"/>
                </a:solidFill>
              </a:ln>
            </p:spPr>
            <p:txBody>
              <a:bodyPr/>
              <a:lstStyle/>
              <a:p>
                <a:r>
                  <a:rPr lang="en-US">
                    <a:noFill/>
                  </a:rPr>
                  <a:t> </a:t>
                </a:r>
              </a:p>
            </p:txBody>
          </p:sp>
        </mc:Fallback>
      </mc:AlternateContent>
      <p:sp>
        <p:nvSpPr>
          <p:cNvPr id="39" name="Rectangle 38">
            <a:extLst>
              <a:ext uri="{FF2B5EF4-FFF2-40B4-BE49-F238E27FC236}">
                <a16:creationId xmlns:a16="http://schemas.microsoft.com/office/drawing/2014/main" id="{AB51AC30-011B-294D-BD00-F4D0814A3E85}"/>
              </a:ext>
            </a:extLst>
          </p:cNvPr>
          <p:cNvSpPr/>
          <p:nvPr/>
        </p:nvSpPr>
        <p:spPr>
          <a:xfrm>
            <a:off x="2444615" y="3015787"/>
            <a:ext cx="4041422" cy="1776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2B9B0FEB-BDDE-414E-A611-EA9DFDBA6EDF}"/>
              </a:ext>
            </a:extLst>
          </p:cNvPr>
          <p:cNvCxnSpPr>
            <a:cxnSpLocks/>
          </p:cNvCxnSpPr>
          <p:nvPr/>
        </p:nvCxnSpPr>
        <p:spPr>
          <a:xfrm flipH="1">
            <a:off x="4465327" y="3167418"/>
            <a:ext cx="2806" cy="1561958"/>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40" name="TextBox 39">
                <a:extLst>
                  <a:ext uri="{FF2B5EF4-FFF2-40B4-BE49-F238E27FC236}">
                    <a16:creationId xmlns:a16="http://schemas.microsoft.com/office/drawing/2014/main" id="{9B65FE72-C5A7-9146-B1DE-CC471C692183}"/>
                  </a:ext>
                </a:extLst>
              </p:cNvPr>
              <p:cNvSpPr txBox="1"/>
              <p:nvPr/>
            </p:nvSpPr>
            <p:spPr>
              <a:xfrm>
                <a:off x="4281334" y="4827350"/>
                <a:ext cx="367985" cy="369332"/>
              </a:xfrm>
              <a:prstGeom prst="rect">
                <a:avLst/>
              </a:prstGeom>
              <a:solidFill>
                <a:schemeClr val="bg1"/>
              </a:solid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accent1"/>
                          </a:solidFill>
                          <a:latin typeface="Cambria Math" panose="02040503050406030204" pitchFamily="18" charset="0"/>
                          <a:ea typeface="Cambria Math" panose="02040503050406030204" pitchFamily="18" charset="0"/>
                        </a:rPr>
                        <m:t>𝜇</m:t>
                      </m:r>
                    </m:oMath>
                  </m:oMathPara>
                </a14:m>
                <a:endParaRPr lang="en-US" dirty="0">
                  <a:solidFill>
                    <a:schemeClr val="accent1"/>
                  </a:solidFill>
                </a:endParaRPr>
              </a:p>
            </p:txBody>
          </p:sp>
        </mc:Choice>
        <mc:Fallback>
          <p:sp>
            <p:nvSpPr>
              <p:cNvPr id="40" name="TextBox 39">
                <a:extLst>
                  <a:ext uri="{FF2B5EF4-FFF2-40B4-BE49-F238E27FC236}">
                    <a16:creationId xmlns:a16="http://schemas.microsoft.com/office/drawing/2014/main" id="{9B65FE72-C5A7-9146-B1DE-CC471C692183}"/>
                  </a:ext>
                </a:extLst>
              </p:cNvPr>
              <p:cNvSpPr txBox="1">
                <a:spLocks noRot="1" noChangeAspect="1" noMove="1" noResize="1" noEditPoints="1" noAdjustHandles="1" noChangeArrowheads="1" noChangeShapeType="1" noTextEdit="1"/>
              </p:cNvSpPr>
              <p:nvPr/>
            </p:nvSpPr>
            <p:spPr>
              <a:xfrm>
                <a:off x="4281334" y="4827350"/>
                <a:ext cx="367985" cy="369332"/>
              </a:xfrm>
              <a:prstGeom prst="rect">
                <a:avLst/>
              </a:prstGeom>
              <a:blipFill>
                <a:blip r:embed="rId8"/>
                <a:stretch>
                  <a:fillRect b="-6897"/>
                </a:stretch>
              </a:blipFill>
            </p:spPr>
            <p:txBody>
              <a:bodyPr/>
              <a:lstStyle/>
              <a:p>
                <a:r>
                  <a:rPr lang="en-US">
                    <a:noFill/>
                  </a:rPr>
                  <a:t> </a:t>
                </a:r>
              </a:p>
            </p:txBody>
          </p:sp>
        </mc:Fallback>
      </mc:AlternateContent>
    </p:spTree>
    <p:extLst>
      <p:ext uri="{BB962C8B-B14F-4D97-AF65-F5344CB8AC3E}">
        <p14:creationId xmlns:p14="http://schemas.microsoft.com/office/powerpoint/2010/main" val="15415083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C33893-C1FD-CF4C-91EC-7A35879269DA}"/>
              </a:ext>
            </a:extLst>
          </p:cNvPr>
          <p:cNvSpPr>
            <a:spLocks noGrp="1"/>
          </p:cNvSpPr>
          <p:nvPr>
            <p:ph type="title"/>
          </p:nvPr>
        </p:nvSpPr>
        <p:spPr>
          <a:xfrm>
            <a:off x="274320" y="296703"/>
            <a:ext cx="8595360" cy="641871"/>
          </a:xfrm>
        </p:spPr>
        <p:txBody>
          <a:bodyPr>
            <a:normAutofit/>
          </a:bodyPr>
          <a:lstStyle/>
          <a:p>
            <a:r>
              <a:rPr lang="en-US" dirty="0"/>
              <a:t>Null Hypothesis &amp; p-values</a:t>
            </a:r>
          </a:p>
        </p:txBody>
      </p:sp>
      <p:sp>
        <p:nvSpPr>
          <p:cNvPr id="4" name="Slide Number Placeholder 3">
            <a:extLst>
              <a:ext uri="{FF2B5EF4-FFF2-40B4-BE49-F238E27FC236}">
                <a16:creationId xmlns:a16="http://schemas.microsoft.com/office/drawing/2014/main" id="{02E00918-68B8-514A-891C-20F177A55ADD}"/>
              </a:ext>
            </a:extLst>
          </p:cNvPr>
          <p:cNvSpPr>
            <a:spLocks noGrp="1"/>
          </p:cNvSpPr>
          <p:nvPr>
            <p:ph type="sldNum" sz="quarter" idx="12"/>
          </p:nvPr>
        </p:nvSpPr>
        <p:spPr>
          <a:xfrm>
            <a:off x="6457950" y="6446520"/>
            <a:ext cx="2366010" cy="274320"/>
          </a:xfrm>
        </p:spPr>
        <p:txBody>
          <a:bodyPr/>
          <a:lstStyle/>
          <a:p>
            <a:fld id="{4F1611B7-9285-1F48-A026-12A07D3EB268}" type="slidenum">
              <a:rPr lang="en-US" smtClean="0"/>
              <a:t>12</a:t>
            </a:fld>
            <a:endParaRPr lang="en-US"/>
          </a:p>
        </p:txBody>
      </p:sp>
      <p:pic>
        <p:nvPicPr>
          <p:cNvPr id="6" name="Picture 5">
            <a:extLst>
              <a:ext uri="{FF2B5EF4-FFF2-40B4-BE49-F238E27FC236}">
                <a16:creationId xmlns:a16="http://schemas.microsoft.com/office/drawing/2014/main" id="{D81D8015-0AA8-5545-A0B7-3866E19FE4DC}"/>
              </a:ext>
            </a:extLst>
          </p:cNvPr>
          <p:cNvPicPr>
            <a:picLocks noChangeAspect="1"/>
          </p:cNvPicPr>
          <p:nvPr/>
        </p:nvPicPr>
        <p:blipFill rotWithShape="1">
          <a:blip r:embed="rId3"/>
          <a:srcRect l="5967" r="14477" b="7698"/>
          <a:stretch/>
        </p:blipFill>
        <p:spPr>
          <a:xfrm>
            <a:off x="2450228" y="3158453"/>
            <a:ext cx="4041422" cy="1746624"/>
          </a:xfrm>
          <a:prstGeom prst="rect">
            <a:avLst/>
          </a:prstGeom>
        </p:spPr>
      </p:pic>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7FEB4D94-7989-DF41-8A1C-16D096B584E4}"/>
                  </a:ext>
                </a:extLst>
              </p:cNvPr>
              <p:cNvSpPr txBox="1"/>
              <p:nvPr/>
            </p:nvSpPr>
            <p:spPr>
              <a:xfrm>
                <a:off x="4535453" y="3911453"/>
                <a:ext cx="526170" cy="6166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b="0" i="1" smtClean="0">
                              <a:latin typeface="Cambria Math" panose="02040503050406030204" pitchFamily="18" charset="0"/>
                              <a:ea typeface="Cambria Math" panose="02040503050406030204" pitchFamily="18" charset="0"/>
                            </a:rPr>
                          </m:ctrlPr>
                        </m:fPr>
                        <m:num>
                          <m:r>
                            <a:rPr lang="en-US" b="0" i="1" smtClean="0">
                              <a:solidFill>
                                <a:schemeClr val="accent1"/>
                              </a:solidFill>
                              <a:latin typeface="Cambria Math" panose="02040503050406030204" pitchFamily="18" charset="0"/>
                              <a:ea typeface="Cambria Math" panose="02040503050406030204" pitchFamily="18" charset="0"/>
                            </a:rPr>
                            <m:t>𝜎</m:t>
                          </m:r>
                        </m:num>
                        <m:den>
                          <m:rad>
                            <m:radPr>
                              <m:degHide m:val="on"/>
                              <m:ctrlPr>
                                <a:rPr lang="en-US" b="0" i="1" smtClean="0">
                                  <a:latin typeface="Cambria Math" panose="02040503050406030204" pitchFamily="18" charset="0"/>
                                  <a:ea typeface="Cambria Math" panose="02040503050406030204" pitchFamily="18" charset="0"/>
                                </a:rPr>
                              </m:ctrlPr>
                            </m:radPr>
                            <m:deg/>
                            <m:e>
                              <m:r>
                                <a:rPr lang="en-US" b="0" i="1" smtClean="0">
                                  <a:latin typeface="Cambria Math" panose="02040503050406030204" pitchFamily="18" charset="0"/>
                                  <a:ea typeface="Cambria Math" panose="02040503050406030204" pitchFamily="18" charset="0"/>
                                </a:rPr>
                                <m:t>𝑛</m:t>
                              </m:r>
                            </m:e>
                          </m:rad>
                        </m:den>
                      </m:f>
                    </m:oMath>
                  </m:oMathPara>
                </a14:m>
                <a:endParaRPr lang="en-US" dirty="0"/>
              </a:p>
            </p:txBody>
          </p:sp>
        </mc:Choice>
        <mc:Fallback>
          <p:sp>
            <p:nvSpPr>
              <p:cNvPr id="7" name="TextBox 6">
                <a:extLst>
                  <a:ext uri="{FF2B5EF4-FFF2-40B4-BE49-F238E27FC236}">
                    <a16:creationId xmlns:a16="http://schemas.microsoft.com/office/drawing/2014/main" id="{7FEB4D94-7989-DF41-8A1C-16D096B584E4}"/>
                  </a:ext>
                </a:extLst>
              </p:cNvPr>
              <p:cNvSpPr txBox="1">
                <a:spLocks noRot="1" noChangeAspect="1" noMove="1" noResize="1" noEditPoints="1" noAdjustHandles="1" noChangeArrowheads="1" noChangeShapeType="1" noTextEdit="1"/>
              </p:cNvSpPr>
              <p:nvPr/>
            </p:nvSpPr>
            <p:spPr>
              <a:xfrm>
                <a:off x="4535453" y="3911453"/>
                <a:ext cx="526170" cy="616644"/>
              </a:xfrm>
              <a:prstGeom prst="rect">
                <a:avLst/>
              </a:prstGeom>
              <a:blipFill>
                <a:blip r:embed="rId4"/>
                <a:stretch>
                  <a:fillRect/>
                </a:stretch>
              </a:blipFill>
            </p:spPr>
            <p:txBody>
              <a:bodyPr/>
              <a:lstStyle/>
              <a:p>
                <a:r>
                  <a:rPr lang="en-US">
                    <a:noFill/>
                  </a:rPr>
                  <a:t> </a:t>
                </a:r>
              </a:p>
            </p:txBody>
          </p:sp>
        </mc:Fallback>
      </mc:AlternateContent>
      <p:cxnSp>
        <p:nvCxnSpPr>
          <p:cNvPr id="8" name="Straight Connector 7">
            <a:extLst>
              <a:ext uri="{FF2B5EF4-FFF2-40B4-BE49-F238E27FC236}">
                <a16:creationId xmlns:a16="http://schemas.microsoft.com/office/drawing/2014/main" id="{F14EFEDB-E996-F34C-8551-2A9A77225BB7}"/>
              </a:ext>
            </a:extLst>
          </p:cNvPr>
          <p:cNvCxnSpPr>
            <a:cxnSpLocks/>
          </p:cNvCxnSpPr>
          <p:nvPr/>
        </p:nvCxnSpPr>
        <p:spPr>
          <a:xfrm flipH="1" flipV="1">
            <a:off x="4465326" y="3919935"/>
            <a:ext cx="593972" cy="1"/>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2B9B0FEB-BDDE-414E-A611-EA9DFDBA6EDF}"/>
              </a:ext>
            </a:extLst>
          </p:cNvPr>
          <p:cNvCxnSpPr>
            <a:cxnSpLocks/>
          </p:cNvCxnSpPr>
          <p:nvPr/>
        </p:nvCxnSpPr>
        <p:spPr>
          <a:xfrm flipH="1">
            <a:off x="4465327" y="3167418"/>
            <a:ext cx="2806" cy="1561958"/>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021F6B17-AE70-974C-A216-9233671CA306}"/>
              </a:ext>
            </a:extLst>
          </p:cNvPr>
          <p:cNvSpPr txBox="1"/>
          <p:nvPr/>
        </p:nvSpPr>
        <p:spPr>
          <a:xfrm>
            <a:off x="360913" y="4353959"/>
            <a:ext cx="1169577" cy="923330"/>
          </a:xfrm>
          <a:prstGeom prst="rect">
            <a:avLst/>
          </a:prstGeom>
          <a:noFill/>
        </p:spPr>
        <p:txBody>
          <a:bodyPr wrap="square" rtlCol="0">
            <a:spAutoFit/>
          </a:bodyPr>
          <a:lstStyle/>
          <a:p>
            <a:r>
              <a:rPr lang="en-US" dirty="0"/>
              <a:t>Random samples of size n</a:t>
            </a:r>
          </a:p>
        </p:txBody>
      </p:sp>
      <p:sp>
        <p:nvSpPr>
          <p:cNvPr id="12" name="Down Arrow 11">
            <a:extLst>
              <a:ext uri="{FF2B5EF4-FFF2-40B4-BE49-F238E27FC236}">
                <a16:creationId xmlns:a16="http://schemas.microsoft.com/office/drawing/2014/main" id="{7BAE6FE1-770B-5F4F-AD61-9B4D0453968C}"/>
              </a:ext>
            </a:extLst>
          </p:cNvPr>
          <p:cNvSpPr/>
          <p:nvPr/>
        </p:nvSpPr>
        <p:spPr>
          <a:xfrm>
            <a:off x="742949" y="2379299"/>
            <a:ext cx="277906" cy="192889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36170443-1C9B-7643-8250-FC364198A7C7}"/>
                  </a:ext>
                </a:extLst>
              </p:cNvPr>
              <p:cNvSpPr txBox="1"/>
              <p:nvPr/>
            </p:nvSpPr>
            <p:spPr>
              <a:xfrm>
                <a:off x="6359391" y="4815624"/>
                <a:ext cx="36798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oMath>
                  </m:oMathPara>
                </a14:m>
                <a:endParaRPr lang="en-US" dirty="0"/>
              </a:p>
            </p:txBody>
          </p:sp>
        </mc:Choice>
        <mc:Fallback>
          <p:sp>
            <p:nvSpPr>
              <p:cNvPr id="14" name="TextBox 13">
                <a:extLst>
                  <a:ext uri="{FF2B5EF4-FFF2-40B4-BE49-F238E27FC236}">
                    <a16:creationId xmlns:a16="http://schemas.microsoft.com/office/drawing/2014/main" id="{36170443-1C9B-7643-8250-FC364198A7C7}"/>
                  </a:ext>
                </a:extLst>
              </p:cNvPr>
              <p:cNvSpPr txBox="1">
                <a:spLocks noRot="1" noChangeAspect="1" noMove="1" noResize="1" noEditPoints="1" noAdjustHandles="1" noChangeArrowheads="1" noChangeShapeType="1" noTextEdit="1"/>
              </p:cNvSpPr>
              <p:nvPr/>
            </p:nvSpPr>
            <p:spPr>
              <a:xfrm>
                <a:off x="6359391" y="4815624"/>
                <a:ext cx="367986" cy="369332"/>
              </a:xfrm>
              <a:prstGeom prst="rect">
                <a:avLst/>
              </a:prstGeom>
              <a:blipFill>
                <a:blip r:embed="rId5"/>
                <a:stretch>
                  <a:fillRect/>
                </a:stretch>
              </a:blipFill>
            </p:spPr>
            <p:txBody>
              <a:bodyPr/>
              <a:lstStyle/>
              <a:p>
                <a:r>
                  <a:rPr lang="en-US">
                    <a:noFill/>
                  </a:rPr>
                  <a:t> </a:t>
                </a:r>
              </a:p>
            </p:txBody>
          </p:sp>
        </mc:Fallback>
      </mc:AlternateContent>
      <p:sp>
        <p:nvSpPr>
          <p:cNvPr id="15" name="Right Arrow 14">
            <a:extLst>
              <a:ext uri="{FF2B5EF4-FFF2-40B4-BE49-F238E27FC236}">
                <a16:creationId xmlns:a16="http://schemas.microsoft.com/office/drawing/2014/main" id="{3D2D285C-7064-064B-91AD-ACE24F7906A6}"/>
              </a:ext>
            </a:extLst>
          </p:cNvPr>
          <p:cNvSpPr/>
          <p:nvPr/>
        </p:nvSpPr>
        <p:spPr>
          <a:xfrm>
            <a:off x="1603096" y="4641507"/>
            <a:ext cx="586730" cy="2635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16" name="TextBox 15">
                <a:extLst>
                  <a:ext uri="{FF2B5EF4-FFF2-40B4-BE49-F238E27FC236}">
                    <a16:creationId xmlns:a16="http://schemas.microsoft.com/office/drawing/2014/main" id="{E211E553-8061-C74B-9AAD-877F3A45EFCA}"/>
                  </a:ext>
                </a:extLst>
              </p:cNvPr>
              <p:cNvSpPr txBox="1"/>
              <p:nvPr/>
            </p:nvSpPr>
            <p:spPr>
              <a:xfrm>
                <a:off x="1285069" y="4999892"/>
                <a:ext cx="1326907" cy="646331"/>
              </a:xfrm>
              <a:prstGeom prst="rect">
                <a:avLst/>
              </a:prstGeom>
              <a:noFill/>
            </p:spPr>
            <p:txBody>
              <a:bodyPr wrap="square" rtlCol="0">
                <a:spAutoFit/>
              </a:bodyPr>
              <a:lstStyle/>
              <a:p>
                <a:r>
                  <a:rPr lang="en-US" dirty="0"/>
                  <a:t>statistics</a:t>
                </a:r>
              </a:p>
              <a:p>
                <a:r>
                  <a:rPr lang="en-US" dirty="0"/>
                  <a:t>e.g. mean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𝑥</m:t>
                        </m:r>
                      </m:e>
                    </m:acc>
                  </m:oMath>
                </a14:m>
                <a:endParaRPr lang="en-US" dirty="0"/>
              </a:p>
            </p:txBody>
          </p:sp>
        </mc:Choice>
        <mc:Fallback>
          <p:sp>
            <p:nvSpPr>
              <p:cNvPr id="16" name="TextBox 15">
                <a:extLst>
                  <a:ext uri="{FF2B5EF4-FFF2-40B4-BE49-F238E27FC236}">
                    <a16:creationId xmlns:a16="http://schemas.microsoft.com/office/drawing/2014/main" id="{E211E553-8061-C74B-9AAD-877F3A45EFCA}"/>
                  </a:ext>
                </a:extLst>
              </p:cNvPr>
              <p:cNvSpPr txBox="1">
                <a:spLocks noRot="1" noChangeAspect="1" noMove="1" noResize="1" noEditPoints="1" noAdjustHandles="1" noChangeArrowheads="1" noChangeShapeType="1" noTextEdit="1"/>
              </p:cNvSpPr>
              <p:nvPr/>
            </p:nvSpPr>
            <p:spPr>
              <a:xfrm>
                <a:off x="1285069" y="4999892"/>
                <a:ext cx="1326907" cy="646331"/>
              </a:xfrm>
              <a:prstGeom prst="rect">
                <a:avLst/>
              </a:prstGeom>
              <a:blipFill>
                <a:blip r:embed="rId6"/>
                <a:stretch>
                  <a:fillRect l="-4762" t="-3846" b="-15385"/>
                </a:stretch>
              </a:blipFill>
            </p:spPr>
            <p:txBody>
              <a:bodyPr/>
              <a:lstStyle/>
              <a:p>
                <a:r>
                  <a:rPr lang="en-US">
                    <a:noFill/>
                  </a:rPr>
                  <a:t> </a:t>
                </a:r>
              </a:p>
            </p:txBody>
          </p:sp>
        </mc:Fallback>
      </mc:AlternateContent>
      <p:cxnSp>
        <p:nvCxnSpPr>
          <p:cNvPr id="21" name="Straight Arrow Connector 20">
            <a:extLst>
              <a:ext uri="{FF2B5EF4-FFF2-40B4-BE49-F238E27FC236}">
                <a16:creationId xmlns:a16="http://schemas.microsoft.com/office/drawing/2014/main" id="{630E39B1-5B96-7241-8681-2DC0C8C6CB5C}"/>
              </a:ext>
            </a:extLst>
          </p:cNvPr>
          <p:cNvCxnSpPr>
            <a:cxnSpLocks/>
          </p:cNvCxnSpPr>
          <p:nvPr/>
        </p:nvCxnSpPr>
        <p:spPr>
          <a:xfrm flipV="1">
            <a:off x="4281334" y="4815624"/>
            <a:ext cx="0" cy="581817"/>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2166F614-6788-7241-A1E2-0A4783958D2D}"/>
              </a:ext>
            </a:extLst>
          </p:cNvPr>
          <p:cNvCxnSpPr>
            <a:cxnSpLocks/>
          </p:cNvCxnSpPr>
          <p:nvPr/>
        </p:nvCxnSpPr>
        <p:spPr>
          <a:xfrm flipV="1">
            <a:off x="4548075" y="4815624"/>
            <a:ext cx="0" cy="581817"/>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AEE77561-CEAD-5C45-88D1-5F18FC3A7F12}"/>
              </a:ext>
            </a:extLst>
          </p:cNvPr>
          <p:cNvCxnSpPr>
            <a:cxnSpLocks/>
          </p:cNvCxnSpPr>
          <p:nvPr/>
        </p:nvCxnSpPr>
        <p:spPr>
          <a:xfrm flipV="1">
            <a:off x="4900171" y="4815624"/>
            <a:ext cx="0" cy="581817"/>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418ECA8E-3E5E-D44D-BE01-A3F8FB665AD0}"/>
              </a:ext>
            </a:extLst>
          </p:cNvPr>
          <p:cNvCxnSpPr>
            <a:cxnSpLocks/>
          </p:cNvCxnSpPr>
          <p:nvPr/>
        </p:nvCxnSpPr>
        <p:spPr>
          <a:xfrm flipV="1">
            <a:off x="4776647" y="4815624"/>
            <a:ext cx="0" cy="581817"/>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AE4CABD7-C075-5548-B29C-C26A3F42A7C3}"/>
              </a:ext>
            </a:extLst>
          </p:cNvPr>
          <p:cNvCxnSpPr>
            <a:cxnSpLocks/>
          </p:cNvCxnSpPr>
          <p:nvPr/>
        </p:nvCxnSpPr>
        <p:spPr>
          <a:xfrm flipV="1">
            <a:off x="4088220" y="4815624"/>
            <a:ext cx="0" cy="581817"/>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FF1AAEDF-766C-8C4D-9EFD-20F6AEA954B6}"/>
              </a:ext>
            </a:extLst>
          </p:cNvPr>
          <p:cNvCxnSpPr>
            <a:cxnSpLocks/>
          </p:cNvCxnSpPr>
          <p:nvPr/>
        </p:nvCxnSpPr>
        <p:spPr>
          <a:xfrm flipV="1">
            <a:off x="5183383" y="4815624"/>
            <a:ext cx="0" cy="581817"/>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91A0B153-CE99-A54B-AF2C-62A451CE34D1}"/>
              </a:ext>
            </a:extLst>
          </p:cNvPr>
          <p:cNvCxnSpPr>
            <a:cxnSpLocks/>
          </p:cNvCxnSpPr>
          <p:nvPr/>
        </p:nvCxnSpPr>
        <p:spPr>
          <a:xfrm flipV="1">
            <a:off x="3549331" y="4815624"/>
            <a:ext cx="0" cy="581817"/>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4C75A6D-2CBB-B24D-A575-ABDAEFA0C73E}"/>
              </a:ext>
            </a:extLst>
          </p:cNvPr>
          <p:cNvCxnSpPr>
            <a:cxnSpLocks/>
          </p:cNvCxnSpPr>
          <p:nvPr/>
        </p:nvCxnSpPr>
        <p:spPr>
          <a:xfrm flipV="1">
            <a:off x="4182813" y="4815624"/>
            <a:ext cx="0" cy="581817"/>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1ECD415F-880D-2D45-9BB1-0051F78AD8B2}"/>
              </a:ext>
            </a:extLst>
          </p:cNvPr>
          <p:cNvCxnSpPr>
            <a:cxnSpLocks/>
          </p:cNvCxnSpPr>
          <p:nvPr/>
        </p:nvCxnSpPr>
        <p:spPr>
          <a:xfrm flipV="1">
            <a:off x="3909544" y="4815624"/>
            <a:ext cx="0" cy="581817"/>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48D2F44C-6E9E-5442-A31E-E2667CA3AA68}"/>
              </a:ext>
            </a:extLst>
          </p:cNvPr>
          <p:cNvCxnSpPr>
            <a:cxnSpLocks/>
          </p:cNvCxnSpPr>
          <p:nvPr/>
        </p:nvCxnSpPr>
        <p:spPr>
          <a:xfrm flipV="1">
            <a:off x="4437234" y="4815624"/>
            <a:ext cx="0" cy="581817"/>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20E3EA60-91E1-5D44-8737-E91F1895B6D8}"/>
              </a:ext>
            </a:extLst>
          </p:cNvPr>
          <p:cNvCxnSpPr>
            <a:cxnSpLocks/>
          </p:cNvCxnSpPr>
          <p:nvPr/>
        </p:nvCxnSpPr>
        <p:spPr>
          <a:xfrm flipV="1">
            <a:off x="5759364" y="4815624"/>
            <a:ext cx="0" cy="581817"/>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83280B89-108C-2D4F-9811-947BC437C8CA}"/>
              </a:ext>
            </a:extLst>
          </p:cNvPr>
          <p:cNvCxnSpPr>
            <a:cxnSpLocks/>
          </p:cNvCxnSpPr>
          <p:nvPr/>
        </p:nvCxnSpPr>
        <p:spPr>
          <a:xfrm flipV="1">
            <a:off x="2721874" y="4815624"/>
            <a:ext cx="0" cy="581817"/>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4A6018F1-42ED-C74D-8369-5848794A38CC}"/>
              </a:ext>
            </a:extLst>
          </p:cNvPr>
          <p:cNvCxnSpPr>
            <a:cxnSpLocks/>
          </p:cNvCxnSpPr>
          <p:nvPr/>
        </p:nvCxnSpPr>
        <p:spPr>
          <a:xfrm flipV="1">
            <a:off x="6373340" y="4815624"/>
            <a:ext cx="0" cy="581817"/>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8" name="TextBox 37">
                <a:extLst>
                  <a:ext uri="{FF2B5EF4-FFF2-40B4-BE49-F238E27FC236}">
                    <a16:creationId xmlns:a16="http://schemas.microsoft.com/office/drawing/2014/main" id="{557049F9-61E4-1242-BAF6-A984757CB715}"/>
                  </a:ext>
                </a:extLst>
              </p:cNvPr>
              <p:cNvSpPr txBox="1"/>
              <p:nvPr/>
            </p:nvSpPr>
            <p:spPr>
              <a:xfrm>
                <a:off x="274319" y="1178971"/>
                <a:ext cx="2540866" cy="1200329"/>
              </a:xfrm>
              <a:prstGeom prst="rect">
                <a:avLst/>
              </a:prstGeom>
              <a:noFill/>
              <a:ln w="38100">
                <a:solidFill>
                  <a:schemeClr val="accent1"/>
                </a:solidFill>
              </a:ln>
            </p:spPr>
            <p:txBody>
              <a:bodyPr wrap="square" rtlCol="0">
                <a:spAutoFit/>
              </a:bodyPr>
              <a:lstStyle/>
              <a:p>
                <a:pPr algn="ctr"/>
                <a:r>
                  <a:rPr lang="en-US" dirty="0"/>
                  <a:t>Distribution of scores in a recall task for subjects given a placebo</a:t>
                </a:r>
              </a:p>
              <a:p>
                <a:pPr algn="ctr"/>
                <a14:m>
                  <m:oMath xmlns:m="http://schemas.openxmlformats.org/officeDocument/2006/math">
                    <m:r>
                      <a:rPr lang="en-US" i="1" smtClean="0">
                        <a:solidFill>
                          <a:schemeClr val="accent1"/>
                        </a:solidFill>
                        <a:latin typeface="Cambria Math" panose="02040503050406030204" pitchFamily="18" charset="0"/>
                        <a:ea typeface="Cambria Math" panose="02040503050406030204" pitchFamily="18" charset="0"/>
                      </a:rPr>
                      <m:t>𝜇</m:t>
                    </m:r>
                  </m:oMath>
                </a14:m>
                <a:r>
                  <a:rPr lang="en-US" dirty="0">
                    <a:solidFill>
                      <a:schemeClr val="accent1"/>
                    </a:solidFill>
                  </a:rPr>
                  <a:t> ?, </a:t>
                </a:r>
                <a14:m>
                  <m:oMath xmlns:m="http://schemas.openxmlformats.org/officeDocument/2006/math">
                    <m:r>
                      <a:rPr lang="en-US" i="1">
                        <a:solidFill>
                          <a:schemeClr val="accent1"/>
                        </a:solidFill>
                        <a:latin typeface="Cambria Math" panose="02040503050406030204" pitchFamily="18" charset="0"/>
                        <a:ea typeface="Cambria Math" panose="02040503050406030204" pitchFamily="18" charset="0"/>
                      </a:rPr>
                      <m:t>𝜎</m:t>
                    </m:r>
                  </m:oMath>
                </a14:m>
                <a:r>
                  <a:rPr lang="en-US" dirty="0">
                    <a:solidFill>
                      <a:schemeClr val="accent1"/>
                    </a:solidFill>
                  </a:rPr>
                  <a:t> ?</a:t>
                </a:r>
              </a:p>
            </p:txBody>
          </p:sp>
        </mc:Choice>
        <mc:Fallback>
          <p:sp>
            <p:nvSpPr>
              <p:cNvPr id="38" name="TextBox 37">
                <a:extLst>
                  <a:ext uri="{FF2B5EF4-FFF2-40B4-BE49-F238E27FC236}">
                    <a16:creationId xmlns:a16="http://schemas.microsoft.com/office/drawing/2014/main" id="{557049F9-61E4-1242-BAF6-A984757CB715}"/>
                  </a:ext>
                </a:extLst>
              </p:cNvPr>
              <p:cNvSpPr txBox="1">
                <a:spLocks noRot="1" noChangeAspect="1" noMove="1" noResize="1" noEditPoints="1" noAdjustHandles="1" noChangeArrowheads="1" noChangeShapeType="1" noTextEdit="1"/>
              </p:cNvSpPr>
              <p:nvPr/>
            </p:nvSpPr>
            <p:spPr>
              <a:xfrm>
                <a:off x="274319" y="1178971"/>
                <a:ext cx="2540866" cy="1200329"/>
              </a:xfrm>
              <a:prstGeom prst="rect">
                <a:avLst/>
              </a:prstGeom>
              <a:blipFill>
                <a:blip r:embed="rId7"/>
                <a:stretch>
                  <a:fillRect t="-1020" r="-490" b="-6122"/>
                </a:stretch>
              </a:blipFill>
              <a:ln w="38100">
                <a:solidFill>
                  <a:schemeClr val="accent1"/>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0" name="TextBox 39">
                <a:extLst>
                  <a:ext uri="{FF2B5EF4-FFF2-40B4-BE49-F238E27FC236}">
                    <a16:creationId xmlns:a16="http://schemas.microsoft.com/office/drawing/2014/main" id="{459A52E8-8E0F-A54C-9962-C36CD41AEA44}"/>
                  </a:ext>
                </a:extLst>
              </p:cNvPr>
              <p:cNvSpPr txBox="1"/>
              <p:nvPr/>
            </p:nvSpPr>
            <p:spPr>
              <a:xfrm>
                <a:off x="4281334" y="4827350"/>
                <a:ext cx="367985" cy="369332"/>
              </a:xfrm>
              <a:prstGeom prst="rect">
                <a:avLst/>
              </a:prstGeom>
              <a:solidFill>
                <a:schemeClr val="bg1"/>
              </a:solid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accent1"/>
                          </a:solidFill>
                          <a:latin typeface="Cambria Math" panose="02040503050406030204" pitchFamily="18" charset="0"/>
                          <a:ea typeface="Cambria Math" panose="02040503050406030204" pitchFamily="18" charset="0"/>
                        </a:rPr>
                        <m:t>𝜇</m:t>
                      </m:r>
                    </m:oMath>
                  </m:oMathPara>
                </a14:m>
                <a:endParaRPr lang="en-US" dirty="0">
                  <a:solidFill>
                    <a:schemeClr val="accent1"/>
                  </a:solidFill>
                </a:endParaRPr>
              </a:p>
            </p:txBody>
          </p:sp>
        </mc:Choice>
        <mc:Fallback>
          <p:sp>
            <p:nvSpPr>
              <p:cNvPr id="40" name="TextBox 39">
                <a:extLst>
                  <a:ext uri="{FF2B5EF4-FFF2-40B4-BE49-F238E27FC236}">
                    <a16:creationId xmlns:a16="http://schemas.microsoft.com/office/drawing/2014/main" id="{459A52E8-8E0F-A54C-9962-C36CD41AEA44}"/>
                  </a:ext>
                </a:extLst>
              </p:cNvPr>
              <p:cNvSpPr txBox="1">
                <a:spLocks noRot="1" noChangeAspect="1" noMove="1" noResize="1" noEditPoints="1" noAdjustHandles="1" noChangeArrowheads="1" noChangeShapeType="1" noTextEdit="1"/>
              </p:cNvSpPr>
              <p:nvPr/>
            </p:nvSpPr>
            <p:spPr>
              <a:xfrm>
                <a:off x="4281334" y="4827350"/>
                <a:ext cx="367985" cy="369332"/>
              </a:xfrm>
              <a:prstGeom prst="rect">
                <a:avLst/>
              </a:prstGeom>
              <a:blipFill>
                <a:blip r:embed="rId8"/>
                <a:stretch>
                  <a:fillRect b="-6897"/>
                </a:stretch>
              </a:blipFill>
            </p:spPr>
            <p:txBody>
              <a:bodyPr/>
              <a:lstStyle/>
              <a:p>
                <a:r>
                  <a:rPr lang="en-US">
                    <a:noFill/>
                  </a:rPr>
                  <a:t> </a:t>
                </a:r>
              </a:p>
            </p:txBody>
          </p:sp>
        </mc:Fallback>
      </mc:AlternateContent>
    </p:spTree>
    <p:extLst>
      <p:ext uri="{BB962C8B-B14F-4D97-AF65-F5344CB8AC3E}">
        <p14:creationId xmlns:p14="http://schemas.microsoft.com/office/powerpoint/2010/main" val="32666532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C33893-C1FD-CF4C-91EC-7A35879269DA}"/>
              </a:ext>
            </a:extLst>
          </p:cNvPr>
          <p:cNvSpPr>
            <a:spLocks noGrp="1"/>
          </p:cNvSpPr>
          <p:nvPr>
            <p:ph type="title"/>
          </p:nvPr>
        </p:nvSpPr>
        <p:spPr>
          <a:xfrm>
            <a:off x="274320" y="296703"/>
            <a:ext cx="8595360" cy="641871"/>
          </a:xfrm>
        </p:spPr>
        <p:txBody>
          <a:bodyPr>
            <a:normAutofit/>
          </a:bodyPr>
          <a:lstStyle/>
          <a:p>
            <a:r>
              <a:rPr lang="en-US" dirty="0"/>
              <a:t>Null Hypothesis &amp; p-values</a:t>
            </a:r>
          </a:p>
        </p:txBody>
      </p:sp>
      <p:sp>
        <p:nvSpPr>
          <p:cNvPr id="4" name="Slide Number Placeholder 3">
            <a:extLst>
              <a:ext uri="{FF2B5EF4-FFF2-40B4-BE49-F238E27FC236}">
                <a16:creationId xmlns:a16="http://schemas.microsoft.com/office/drawing/2014/main" id="{02E00918-68B8-514A-891C-20F177A55ADD}"/>
              </a:ext>
            </a:extLst>
          </p:cNvPr>
          <p:cNvSpPr>
            <a:spLocks noGrp="1"/>
          </p:cNvSpPr>
          <p:nvPr>
            <p:ph type="sldNum" sz="quarter" idx="12"/>
          </p:nvPr>
        </p:nvSpPr>
        <p:spPr>
          <a:xfrm>
            <a:off x="6457950" y="6446520"/>
            <a:ext cx="2366010" cy="274320"/>
          </a:xfrm>
        </p:spPr>
        <p:txBody>
          <a:bodyPr/>
          <a:lstStyle/>
          <a:p>
            <a:fld id="{4F1611B7-9285-1F48-A026-12A07D3EB268}" type="slidenum">
              <a:rPr lang="en-US" smtClean="0"/>
              <a:t>13</a:t>
            </a:fld>
            <a:endParaRPr lang="en-US"/>
          </a:p>
        </p:txBody>
      </p:sp>
      <p:pic>
        <p:nvPicPr>
          <p:cNvPr id="6" name="Picture 5">
            <a:extLst>
              <a:ext uri="{FF2B5EF4-FFF2-40B4-BE49-F238E27FC236}">
                <a16:creationId xmlns:a16="http://schemas.microsoft.com/office/drawing/2014/main" id="{D81D8015-0AA8-5545-A0B7-3866E19FE4DC}"/>
              </a:ext>
            </a:extLst>
          </p:cNvPr>
          <p:cNvPicPr>
            <a:picLocks noChangeAspect="1"/>
          </p:cNvPicPr>
          <p:nvPr/>
        </p:nvPicPr>
        <p:blipFill rotWithShape="1">
          <a:blip r:embed="rId3"/>
          <a:srcRect l="5967" r="14477" b="7698"/>
          <a:stretch/>
        </p:blipFill>
        <p:spPr>
          <a:xfrm>
            <a:off x="2450228" y="3158453"/>
            <a:ext cx="4041422" cy="1746624"/>
          </a:xfrm>
          <a:prstGeom prst="rect">
            <a:avLst/>
          </a:prstGeom>
        </p:spPr>
      </p:pic>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7FEB4D94-7989-DF41-8A1C-16D096B584E4}"/>
                  </a:ext>
                </a:extLst>
              </p:cNvPr>
              <p:cNvSpPr txBox="1"/>
              <p:nvPr/>
            </p:nvSpPr>
            <p:spPr>
              <a:xfrm>
                <a:off x="4535453" y="3911453"/>
                <a:ext cx="526170" cy="6166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b="0" i="1" smtClean="0">
                              <a:latin typeface="Cambria Math" panose="02040503050406030204" pitchFamily="18" charset="0"/>
                              <a:ea typeface="Cambria Math" panose="02040503050406030204" pitchFamily="18" charset="0"/>
                            </a:rPr>
                          </m:ctrlPr>
                        </m:fPr>
                        <m:num>
                          <m:r>
                            <a:rPr lang="en-US" b="0" i="1" smtClean="0">
                              <a:solidFill>
                                <a:schemeClr val="accent1"/>
                              </a:solidFill>
                              <a:latin typeface="Cambria Math" panose="02040503050406030204" pitchFamily="18" charset="0"/>
                              <a:ea typeface="Cambria Math" panose="02040503050406030204" pitchFamily="18" charset="0"/>
                            </a:rPr>
                            <m:t>𝜎</m:t>
                          </m:r>
                        </m:num>
                        <m:den>
                          <m:rad>
                            <m:radPr>
                              <m:degHide m:val="on"/>
                              <m:ctrlPr>
                                <a:rPr lang="en-US" b="0" i="1" smtClean="0">
                                  <a:latin typeface="Cambria Math" panose="02040503050406030204" pitchFamily="18" charset="0"/>
                                  <a:ea typeface="Cambria Math" panose="02040503050406030204" pitchFamily="18" charset="0"/>
                                </a:rPr>
                              </m:ctrlPr>
                            </m:radPr>
                            <m:deg/>
                            <m:e>
                              <m:r>
                                <a:rPr lang="en-US" b="0" i="1" smtClean="0">
                                  <a:latin typeface="Cambria Math" panose="02040503050406030204" pitchFamily="18" charset="0"/>
                                  <a:ea typeface="Cambria Math" panose="02040503050406030204" pitchFamily="18" charset="0"/>
                                </a:rPr>
                                <m:t>𝑛</m:t>
                              </m:r>
                            </m:e>
                          </m:rad>
                        </m:den>
                      </m:f>
                    </m:oMath>
                  </m:oMathPara>
                </a14:m>
                <a:endParaRPr lang="en-US" dirty="0"/>
              </a:p>
            </p:txBody>
          </p:sp>
        </mc:Choice>
        <mc:Fallback>
          <p:sp>
            <p:nvSpPr>
              <p:cNvPr id="7" name="TextBox 6">
                <a:extLst>
                  <a:ext uri="{FF2B5EF4-FFF2-40B4-BE49-F238E27FC236}">
                    <a16:creationId xmlns:a16="http://schemas.microsoft.com/office/drawing/2014/main" id="{7FEB4D94-7989-DF41-8A1C-16D096B584E4}"/>
                  </a:ext>
                </a:extLst>
              </p:cNvPr>
              <p:cNvSpPr txBox="1">
                <a:spLocks noRot="1" noChangeAspect="1" noMove="1" noResize="1" noEditPoints="1" noAdjustHandles="1" noChangeArrowheads="1" noChangeShapeType="1" noTextEdit="1"/>
              </p:cNvSpPr>
              <p:nvPr/>
            </p:nvSpPr>
            <p:spPr>
              <a:xfrm>
                <a:off x="4535453" y="3911453"/>
                <a:ext cx="526170" cy="616644"/>
              </a:xfrm>
              <a:prstGeom prst="rect">
                <a:avLst/>
              </a:prstGeom>
              <a:blipFill>
                <a:blip r:embed="rId4"/>
                <a:stretch>
                  <a:fillRect/>
                </a:stretch>
              </a:blipFill>
            </p:spPr>
            <p:txBody>
              <a:bodyPr/>
              <a:lstStyle/>
              <a:p>
                <a:r>
                  <a:rPr lang="en-US">
                    <a:noFill/>
                  </a:rPr>
                  <a:t> </a:t>
                </a:r>
              </a:p>
            </p:txBody>
          </p:sp>
        </mc:Fallback>
      </mc:AlternateContent>
      <p:cxnSp>
        <p:nvCxnSpPr>
          <p:cNvPr id="8" name="Straight Connector 7">
            <a:extLst>
              <a:ext uri="{FF2B5EF4-FFF2-40B4-BE49-F238E27FC236}">
                <a16:creationId xmlns:a16="http://schemas.microsoft.com/office/drawing/2014/main" id="{F14EFEDB-E996-F34C-8551-2A9A77225BB7}"/>
              </a:ext>
            </a:extLst>
          </p:cNvPr>
          <p:cNvCxnSpPr>
            <a:cxnSpLocks/>
          </p:cNvCxnSpPr>
          <p:nvPr/>
        </p:nvCxnSpPr>
        <p:spPr>
          <a:xfrm flipH="1" flipV="1">
            <a:off x="4465326" y="3919935"/>
            <a:ext cx="593972" cy="1"/>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2B9B0FEB-BDDE-414E-A611-EA9DFDBA6EDF}"/>
              </a:ext>
            </a:extLst>
          </p:cNvPr>
          <p:cNvCxnSpPr>
            <a:cxnSpLocks/>
          </p:cNvCxnSpPr>
          <p:nvPr/>
        </p:nvCxnSpPr>
        <p:spPr>
          <a:xfrm flipH="1">
            <a:off x="4465327" y="3167418"/>
            <a:ext cx="2806" cy="1561958"/>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021F6B17-AE70-974C-A216-9233671CA306}"/>
              </a:ext>
            </a:extLst>
          </p:cNvPr>
          <p:cNvSpPr txBox="1"/>
          <p:nvPr/>
        </p:nvSpPr>
        <p:spPr>
          <a:xfrm>
            <a:off x="360913" y="4353959"/>
            <a:ext cx="1169577" cy="923330"/>
          </a:xfrm>
          <a:prstGeom prst="rect">
            <a:avLst/>
          </a:prstGeom>
          <a:noFill/>
        </p:spPr>
        <p:txBody>
          <a:bodyPr wrap="square" rtlCol="0">
            <a:spAutoFit/>
          </a:bodyPr>
          <a:lstStyle/>
          <a:p>
            <a:r>
              <a:rPr lang="en-US" dirty="0"/>
              <a:t>Random samples of size n</a:t>
            </a:r>
          </a:p>
        </p:txBody>
      </p:sp>
      <p:sp>
        <p:nvSpPr>
          <p:cNvPr id="12" name="Down Arrow 11">
            <a:extLst>
              <a:ext uri="{FF2B5EF4-FFF2-40B4-BE49-F238E27FC236}">
                <a16:creationId xmlns:a16="http://schemas.microsoft.com/office/drawing/2014/main" id="{7BAE6FE1-770B-5F4F-AD61-9B4D0453968C}"/>
              </a:ext>
            </a:extLst>
          </p:cNvPr>
          <p:cNvSpPr/>
          <p:nvPr/>
        </p:nvSpPr>
        <p:spPr>
          <a:xfrm>
            <a:off x="742949" y="2379299"/>
            <a:ext cx="277906" cy="192889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36170443-1C9B-7643-8250-FC364198A7C7}"/>
                  </a:ext>
                </a:extLst>
              </p:cNvPr>
              <p:cNvSpPr txBox="1"/>
              <p:nvPr/>
            </p:nvSpPr>
            <p:spPr>
              <a:xfrm>
                <a:off x="6359391" y="4815624"/>
                <a:ext cx="36798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oMath>
                  </m:oMathPara>
                </a14:m>
                <a:endParaRPr lang="en-US" dirty="0"/>
              </a:p>
            </p:txBody>
          </p:sp>
        </mc:Choice>
        <mc:Fallback>
          <p:sp>
            <p:nvSpPr>
              <p:cNvPr id="14" name="TextBox 13">
                <a:extLst>
                  <a:ext uri="{FF2B5EF4-FFF2-40B4-BE49-F238E27FC236}">
                    <a16:creationId xmlns:a16="http://schemas.microsoft.com/office/drawing/2014/main" id="{36170443-1C9B-7643-8250-FC364198A7C7}"/>
                  </a:ext>
                </a:extLst>
              </p:cNvPr>
              <p:cNvSpPr txBox="1">
                <a:spLocks noRot="1" noChangeAspect="1" noMove="1" noResize="1" noEditPoints="1" noAdjustHandles="1" noChangeArrowheads="1" noChangeShapeType="1" noTextEdit="1"/>
              </p:cNvSpPr>
              <p:nvPr/>
            </p:nvSpPr>
            <p:spPr>
              <a:xfrm>
                <a:off x="6359391" y="4815624"/>
                <a:ext cx="367986" cy="369332"/>
              </a:xfrm>
              <a:prstGeom prst="rect">
                <a:avLst/>
              </a:prstGeom>
              <a:blipFill>
                <a:blip r:embed="rId5"/>
                <a:stretch>
                  <a:fillRect/>
                </a:stretch>
              </a:blipFill>
            </p:spPr>
            <p:txBody>
              <a:bodyPr/>
              <a:lstStyle/>
              <a:p>
                <a:r>
                  <a:rPr lang="en-US">
                    <a:noFill/>
                  </a:rPr>
                  <a:t> </a:t>
                </a:r>
              </a:p>
            </p:txBody>
          </p:sp>
        </mc:Fallback>
      </mc:AlternateContent>
      <p:sp>
        <p:nvSpPr>
          <p:cNvPr id="15" name="Right Arrow 14">
            <a:extLst>
              <a:ext uri="{FF2B5EF4-FFF2-40B4-BE49-F238E27FC236}">
                <a16:creationId xmlns:a16="http://schemas.microsoft.com/office/drawing/2014/main" id="{3D2D285C-7064-064B-91AD-ACE24F7906A6}"/>
              </a:ext>
            </a:extLst>
          </p:cNvPr>
          <p:cNvSpPr/>
          <p:nvPr/>
        </p:nvSpPr>
        <p:spPr>
          <a:xfrm>
            <a:off x="1603096" y="4641507"/>
            <a:ext cx="586730" cy="2635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16" name="TextBox 15">
                <a:extLst>
                  <a:ext uri="{FF2B5EF4-FFF2-40B4-BE49-F238E27FC236}">
                    <a16:creationId xmlns:a16="http://schemas.microsoft.com/office/drawing/2014/main" id="{E211E553-8061-C74B-9AAD-877F3A45EFCA}"/>
                  </a:ext>
                </a:extLst>
              </p:cNvPr>
              <p:cNvSpPr txBox="1"/>
              <p:nvPr/>
            </p:nvSpPr>
            <p:spPr>
              <a:xfrm>
                <a:off x="1285069" y="4999892"/>
                <a:ext cx="1326907" cy="646331"/>
              </a:xfrm>
              <a:prstGeom prst="rect">
                <a:avLst/>
              </a:prstGeom>
              <a:noFill/>
            </p:spPr>
            <p:txBody>
              <a:bodyPr wrap="square" rtlCol="0">
                <a:spAutoFit/>
              </a:bodyPr>
              <a:lstStyle/>
              <a:p>
                <a:r>
                  <a:rPr lang="en-US" dirty="0"/>
                  <a:t>statistics</a:t>
                </a:r>
              </a:p>
              <a:p>
                <a:r>
                  <a:rPr lang="en-US" dirty="0"/>
                  <a:t>e.g. mean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𝑥</m:t>
                        </m:r>
                      </m:e>
                    </m:acc>
                  </m:oMath>
                </a14:m>
                <a:endParaRPr lang="en-US" dirty="0"/>
              </a:p>
            </p:txBody>
          </p:sp>
        </mc:Choice>
        <mc:Fallback>
          <p:sp>
            <p:nvSpPr>
              <p:cNvPr id="16" name="TextBox 15">
                <a:extLst>
                  <a:ext uri="{FF2B5EF4-FFF2-40B4-BE49-F238E27FC236}">
                    <a16:creationId xmlns:a16="http://schemas.microsoft.com/office/drawing/2014/main" id="{E211E553-8061-C74B-9AAD-877F3A45EFCA}"/>
                  </a:ext>
                </a:extLst>
              </p:cNvPr>
              <p:cNvSpPr txBox="1">
                <a:spLocks noRot="1" noChangeAspect="1" noMove="1" noResize="1" noEditPoints="1" noAdjustHandles="1" noChangeArrowheads="1" noChangeShapeType="1" noTextEdit="1"/>
              </p:cNvSpPr>
              <p:nvPr/>
            </p:nvSpPr>
            <p:spPr>
              <a:xfrm>
                <a:off x="1285069" y="4999892"/>
                <a:ext cx="1326907" cy="646331"/>
              </a:xfrm>
              <a:prstGeom prst="rect">
                <a:avLst/>
              </a:prstGeom>
              <a:blipFill>
                <a:blip r:embed="rId6"/>
                <a:stretch>
                  <a:fillRect l="-4762" t="-3846" b="-1538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7" name="TextBox 36">
                <a:extLst>
                  <a:ext uri="{FF2B5EF4-FFF2-40B4-BE49-F238E27FC236}">
                    <a16:creationId xmlns:a16="http://schemas.microsoft.com/office/drawing/2014/main" id="{6CC65E32-2154-0C48-A166-52B29DBC2A8E}"/>
                  </a:ext>
                </a:extLst>
              </p:cNvPr>
              <p:cNvSpPr txBox="1"/>
              <p:nvPr/>
            </p:nvSpPr>
            <p:spPr>
              <a:xfrm>
                <a:off x="4281334" y="4827350"/>
                <a:ext cx="367985" cy="369332"/>
              </a:xfrm>
              <a:prstGeom prst="rect">
                <a:avLst/>
              </a:prstGeom>
              <a:solidFill>
                <a:schemeClr val="bg1"/>
              </a:solid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accent1"/>
                          </a:solidFill>
                          <a:latin typeface="Cambria Math" panose="02040503050406030204" pitchFamily="18" charset="0"/>
                          <a:ea typeface="Cambria Math" panose="02040503050406030204" pitchFamily="18" charset="0"/>
                        </a:rPr>
                        <m:t>𝜇</m:t>
                      </m:r>
                    </m:oMath>
                  </m:oMathPara>
                </a14:m>
                <a:endParaRPr lang="en-US" dirty="0">
                  <a:solidFill>
                    <a:schemeClr val="accent1"/>
                  </a:solidFill>
                </a:endParaRPr>
              </a:p>
            </p:txBody>
          </p:sp>
        </mc:Choice>
        <mc:Fallback>
          <p:sp>
            <p:nvSpPr>
              <p:cNvPr id="37" name="TextBox 36">
                <a:extLst>
                  <a:ext uri="{FF2B5EF4-FFF2-40B4-BE49-F238E27FC236}">
                    <a16:creationId xmlns:a16="http://schemas.microsoft.com/office/drawing/2014/main" id="{6CC65E32-2154-0C48-A166-52B29DBC2A8E}"/>
                  </a:ext>
                </a:extLst>
              </p:cNvPr>
              <p:cNvSpPr txBox="1">
                <a:spLocks noRot="1" noChangeAspect="1" noMove="1" noResize="1" noEditPoints="1" noAdjustHandles="1" noChangeArrowheads="1" noChangeShapeType="1" noTextEdit="1"/>
              </p:cNvSpPr>
              <p:nvPr/>
            </p:nvSpPr>
            <p:spPr>
              <a:xfrm>
                <a:off x="4281334" y="4827350"/>
                <a:ext cx="367985" cy="369332"/>
              </a:xfrm>
              <a:prstGeom prst="rect">
                <a:avLst/>
              </a:prstGeom>
              <a:blipFill>
                <a:blip r:embed="rId7"/>
                <a:stretch>
                  <a:fillRect b="-689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8" name="TextBox 37">
                <a:extLst>
                  <a:ext uri="{FF2B5EF4-FFF2-40B4-BE49-F238E27FC236}">
                    <a16:creationId xmlns:a16="http://schemas.microsoft.com/office/drawing/2014/main" id="{557049F9-61E4-1242-BAF6-A984757CB715}"/>
                  </a:ext>
                </a:extLst>
              </p:cNvPr>
              <p:cNvSpPr txBox="1"/>
              <p:nvPr/>
            </p:nvSpPr>
            <p:spPr>
              <a:xfrm>
                <a:off x="274319" y="1178971"/>
                <a:ext cx="2540866" cy="1200329"/>
              </a:xfrm>
              <a:prstGeom prst="rect">
                <a:avLst/>
              </a:prstGeom>
              <a:noFill/>
              <a:ln w="38100">
                <a:solidFill>
                  <a:schemeClr val="accent1"/>
                </a:solidFill>
              </a:ln>
            </p:spPr>
            <p:txBody>
              <a:bodyPr wrap="square" rtlCol="0">
                <a:spAutoFit/>
              </a:bodyPr>
              <a:lstStyle/>
              <a:p>
                <a:pPr algn="ctr"/>
                <a:r>
                  <a:rPr lang="en-US" dirty="0"/>
                  <a:t>Distribution of scores in a recall task for subjects given a placebo</a:t>
                </a:r>
              </a:p>
              <a:p>
                <a:pPr algn="ctr"/>
                <a14:m>
                  <m:oMath xmlns:m="http://schemas.openxmlformats.org/officeDocument/2006/math">
                    <m:r>
                      <a:rPr lang="en-US" i="1" smtClean="0">
                        <a:solidFill>
                          <a:schemeClr val="accent1"/>
                        </a:solidFill>
                        <a:latin typeface="Cambria Math" panose="02040503050406030204" pitchFamily="18" charset="0"/>
                        <a:ea typeface="Cambria Math" panose="02040503050406030204" pitchFamily="18" charset="0"/>
                      </a:rPr>
                      <m:t>𝜇</m:t>
                    </m:r>
                  </m:oMath>
                </a14:m>
                <a:r>
                  <a:rPr lang="en-US" dirty="0">
                    <a:solidFill>
                      <a:schemeClr val="accent1"/>
                    </a:solidFill>
                  </a:rPr>
                  <a:t> ?, </a:t>
                </a:r>
                <a14:m>
                  <m:oMath xmlns:m="http://schemas.openxmlformats.org/officeDocument/2006/math">
                    <m:r>
                      <a:rPr lang="en-US" i="1">
                        <a:solidFill>
                          <a:schemeClr val="accent1"/>
                        </a:solidFill>
                        <a:latin typeface="Cambria Math" panose="02040503050406030204" pitchFamily="18" charset="0"/>
                        <a:ea typeface="Cambria Math" panose="02040503050406030204" pitchFamily="18" charset="0"/>
                      </a:rPr>
                      <m:t>𝜎</m:t>
                    </m:r>
                  </m:oMath>
                </a14:m>
                <a:r>
                  <a:rPr lang="en-US" dirty="0">
                    <a:solidFill>
                      <a:schemeClr val="accent1"/>
                    </a:solidFill>
                  </a:rPr>
                  <a:t> ?</a:t>
                </a:r>
              </a:p>
            </p:txBody>
          </p:sp>
        </mc:Choice>
        <mc:Fallback>
          <p:sp>
            <p:nvSpPr>
              <p:cNvPr id="38" name="TextBox 37">
                <a:extLst>
                  <a:ext uri="{FF2B5EF4-FFF2-40B4-BE49-F238E27FC236}">
                    <a16:creationId xmlns:a16="http://schemas.microsoft.com/office/drawing/2014/main" id="{557049F9-61E4-1242-BAF6-A984757CB715}"/>
                  </a:ext>
                </a:extLst>
              </p:cNvPr>
              <p:cNvSpPr txBox="1">
                <a:spLocks noRot="1" noChangeAspect="1" noMove="1" noResize="1" noEditPoints="1" noAdjustHandles="1" noChangeArrowheads="1" noChangeShapeType="1" noTextEdit="1"/>
              </p:cNvSpPr>
              <p:nvPr/>
            </p:nvSpPr>
            <p:spPr>
              <a:xfrm>
                <a:off x="274319" y="1178971"/>
                <a:ext cx="2540866" cy="1200329"/>
              </a:xfrm>
              <a:prstGeom prst="rect">
                <a:avLst/>
              </a:prstGeom>
              <a:blipFill>
                <a:blip r:embed="rId8"/>
                <a:stretch>
                  <a:fillRect t="-1020" r="-490" b="-6122"/>
                </a:stretch>
              </a:blipFill>
              <a:ln w="38100">
                <a:solidFill>
                  <a:schemeClr val="accent1"/>
                </a:solidFill>
              </a:ln>
            </p:spPr>
            <p:txBody>
              <a:bodyPr/>
              <a:lstStyle/>
              <a:p>
                <a:r>
                  <a:rPr lang="en-US">
                    <a:noFill/>
                  </a:rPr>
                  <a:t> </a:t>
                </a:r>
              </a:p>
            </p:txBody>
          </p:sp>
        </mc:Fallback>
      </mc:AlternateContent>
      <p:sp>
        <p:nvSpPr>
          <p:cNvPr id="42" name="TextBox 41">
            <a:extLst>
              <a:ext uri="{FF2B5EF4-FFF2-40B4-BE49-F238E27FC236}">
                <a16:creationId xmlns:a16="http://schemas.microsoft.com/office/drawing/2014/main" id="{FEBBFA22-A821-3A45-862C-53395A92EACD}"/>
              </a:ext>
            </a:extLst>
          </p:cNvPr>
          <p:cNvSpPr txBox="1"/>
          <p:nvPr/>
        </p:nvSpPr>
        <p:spPr>
          <a:xfrm>
            <a:off x="7648064" y="4353959"/>
            <a:ext cx="1169577" cy="923330"/>
          </a:xfrm>
          <a:prstGeom prst="rect">
            <a:avLst/>
          </a:prstGeom>
          <a:noFill/>
        </p:spPr>
        <p:txBody>
          <a:bodyPr wrap="square" rtlCol="0">
            <a:spAutoFit/>
          </a:bodyPr>
          <a:lstStyle/>
          <a:p>
            <a:r>
              <a:rPr lang="en-US" dirty="0"/>
              <a:t>Random sample of size n</a:t>
            </a:r>
          </a:p>
        </p:txBody>
      </p:sp>
      <p:sp>
        <p:nvSpPr>
          <p:cNvPr id="43" name="Right Arrow 42">
            <a:extLst>
              <a:ext uri="{FF2B5EF4-FFF2-40B4-BE49-F238E27FC236}">
                <a16:creationId xmlns:a16="http://schemas.microsoft.com/office/drawing/2014/main" id="{A4C90228-55BB-3A44-836C-1AA0FAC95E00}"/>
              </a:ext>
            </a:extLst>
          </p:cNvPr>
          <p:cNvSpPr/>
          <p:nvPr/>
        </p:nvSpPr>
        <p:spPr>
          <a:xfrm flipH="1">
            <a:off x="6838565" y="4641507"/>
            <a:ext cx="641940" cy="263570"/>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45" name="TextBox 44">
                <a:extLst>
                  <a:ext uri="{FF2B5EF4-FFF2-40B4-BE49-F238E27FC236}">
                    <a16:creationId xmlns:a16="http://schemas.microsoft.com/office/drawing/2014/main" id="{EA608E16-E4E7-BB41-84B2-F9504CA6A89C}"/>
                  </a:ext>
                </a:extLst>
              </p:cNvPr>
              <p:cNvSpPr txBox="1"/>
              <p:nvPr/>
            </p:nvSpPr>
            <p:spPr>
              <a:xfrm>
                <a:off x="6727377" y="4999892"/>
                <a:ext cx="1326907" cy="646331"/>
              </a:xfrm>
              <a:prstGeom prst="rect">
                <a:avLst/>
              </a:prstGeom>
              <a:noFill/>
            </p:spPr>
            <p:txBody>
              <a:bodyPr wrap="square" rtlCol="0">
                <a:spAutoFit/>
              </a:bodyPr>
              <a:lstStyle/>
              <a:p>
                <a:r>
                  <a:rPr lang="en-US" dirty="0"/>
                  <a:t>statistic</a:t>
                </a:r>
              </a:p>
              <a:p>
                <a:r>
                  <a:rPr lang="en-US" dirty="0"/>
                  <a:t>e.g. mean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𝑥</m:t>
                        </m:r>
                      </m:e>
                    </m:acc>
                  </m:oMath>
                </a14:m>
                <a:endParaRPr lang="en-US" dirty="0"/>
              </a:p>
            </p:txBody>
          </p:sp>
        </mc:Choice>
        <mc:Fallback>
          <p:sp>
            <p:nvSpPr>
              <p:cNvPr id="45" name="TextBox 44">
                <a:extLst>
                  <a:ext uri="{FF2B5EF4-FFF2-40B4-BE49-F238E27FC236}">
                    <a16:creationId xmlns:a16="http://schemas.microsoft.com/office/drawing/2014/main" id="{EA608E16-E4E7-BB41-84B2-F9504CA6A89C}"/>
                  </a:ext>
                </a:extLst>
              </p:cNvPr>
              <p:cNvSpPr txBox="1">
                <a:spLocks noRot="1" noChangeAspect="1" noMove="1" noResize="1" noEditPoints="1" noAdjustHandles="1" noChangeArrowheads="1" noChangeShapeType="1" noTextEdit="1"/>
              </p:cNvSpPr>
              <p:nvPr/>
            </p:nvSpPr>
            <p:spPr>
              <a:xfrm>
                <a:off x="6727377" y="4999892"/>
                <a:ext cx="1326907" cy="646331"/>
              </a:xfrm>
              <a:prstGeom prst="rect">
                <a:avLst/>
              </a:prstGeom>
              <a:blipFill>
                <a:blip r:embed="rId9"/>
                <a:stretch>
                  <a:fillRect l="-3774" t="-3846" b="-15385"/>
                </a:stretch>
              </a:blipFill>
            </p:spPr>
            <p:txBody>
              <a:bodyPr/>
              <a:lstStyle/>
              <a:p>
                <a:r>
                  <a:rPr lang="en-US">
                    <a:noFill/>
                  </a:rPr>
                  <a:t> </a:t>
                </a:r>
              </a:p>
            </p:txBody>
          </p:sp>
        </mc:Fallback>
      </mc:AlternateContent>
      <p:cxnSp>
        <p:nvCxnSpPr>
          <p:cNvPr id="46" name="Straight Arrow Connector 45">
            <a:extLst>
              <a:ext uri="{FF2B5EF4-FFF2-40B4-BE49-F238E27FC236}">
                <a16:creationId xmlns:a16="http://schemas.microsoft.com/office/drawing/2014/main" id="{FBDC5D08-8674-5148-A0AD-418056402C13}"/>
              </a:ext>
            </a:extLst>
          </p:cNvPr>
          <p:cNvCxnSpPr>
            <a:cxnSpLocks/>
            <a:stCxn id="47" idx="0"/>
          </p:cNvCxnSpPr>
          <p:nvPr/>
        </p:nvCxnSpPr>
        <p:spPr>
          <a:xfrm flipV="1">
            <a:off x="4099689" y="4815625"/>
            <a:ext cx="0" cy="1143218"/>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4EB01953-F2D4-2343-964F-DBC8AFFA3B94}"/>
              </a:ext>
            </a:extLst>
          </p:cNvPr>
          <p:cNvSpPr txBox="1"/>
          <p:nvPr/>
        </p:nvSpPr>
        <p:spPr>
          <a:xfrm>
            <a:off x="2416624" y="5958843"/>
            <a:ext cx="3366130" cy="369332"/>
          </a:xfrm>
          <a:prstGeom prst="rect">
            <a:avLst/>
          </a:prstGeom>
          <a:noFill/>
          <a:ln w="38100">
            <a:solidFill>
              <a:schemeClr val="accent2"/>
            </a:solidFill>
          </a:ln>
        </p:spPr>
        <p:txBody>
          <a:bodyPr wrap="square" rtlCol="0">
            <a:spAutoFit/>
          </a:bodyPr>
          <a:lstStyle/>
          <a:p>
            <a:pPr algn="ctr"/>
            <a:r>
              <a:rPr lang="en-US" dirty="0"/>
              <a:t>Does the drug affect mean recall?</a:t>
            </a:r>
          </a:p>
        </p:txBody>
      </p:sp>
      <p:sp>
        <p:nvSpPr>
          <p:cNvPr id="48" name="Down Arrow 47">
            <a:extLst>
              <a:ext uri="{FF2B5EF4-FFF2-40B4-BE49-F238E27FC236}">
                <a16:creationId xmlns:a16="http://schemas.microsoft.com/office/drawing/2014/main" id="{BB0B93EF-5674-174B-B9C2-C713B14FEA67}"/>
              </a:ext>
            </a:extLst>
          </p:cNvPr>
          <p:cNvSpPr/>
          <p:nvPr/>
        </p:nvSpPr>
        <p:spPr>
          <a:xfrm>
            <a:off x="8123145" y="2379299"/>
            <a:ext cx="277906" cy="1928891"/>
          </a:xfrm>
          <a:prstGeom prst="down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49" name="TextBox 48">
                <a:extLst>
                  <a:ext uri="{FF2B5EF4-FFF2-40B4-BE49-F238E27FC236}">
                    <a16:creationId xmlns:a16="http://schemas.microsoft.com/office/drawing/2014/main" id="{25F9EC37-C4BB-6540-83BE-E1EB1470156B}"/>
                  </a:ext>
                </a:extLst>
              </p:cNvPr>
              <p:cNvSpPr txBox="1"/>
              <p:nvPr/>
            </p:nvSpPr>
            <p:spPr>
              <a:xfrm>
                <a:off x="5989207" y="1181357"/>
                <a:ext cx="2834753" cy="1200329"/>
              </a:xfrm>
              <a:prstGeom prst="rect">
                <a:avLst/>
              </a:prstGeom>
              <a:noFill/>
              <a:ln w="38100">
                <a:solidFill>
                  <a:schemeClr val="accent2"/>
                </a:solidFill>
              </a:ln>
            </p:spPr>
            <p:txBody>
              <a:bodyPr wrap="square" rtlCol="0">
                <a:spAutoFit/>
              </a:bodyPr>
              <a:lstStyle/>
              <a:p>
                <a:pPr algn="ctr"/>
                <a:r>
                  <a:rPr lang="en-US" dirty="0"/>
                  <a:t>Distribution of scores in a recall task for subjects given an experimental drug</a:t>
                </a:r>
              </a:p>
              <a:p>
                <a:pPr algn="ctr"/>
                <a14:m>
                  <m:oMath xmlns:m="http://schemas.openxmlformats.org/officeDocument/2006/math">
                    <m:r>
                      <a:rPr lang="en-US" i="1" smtClean="0">
                        <a:solidFill>
                          <a:schemeClr val="accent2"/>
                        </a:solidFill>
                        <a:latin typeface="Cambria Math" panose="02040503050406030204" pitchFamily="18" charset="0"/>
                        <a:ea typeface="Cambria Math" panose="02040503050406030204" pitchFamily="18" charset="0"/>
                      </a:rPr>
                      <m:t>𝜇</m:t>
                    </m:r>
                  </m:oMath>
                </a14:m>
                <a:r>
                  <a:rPr lang="en-US" dirty="0">
                    <a:solidFill>
                      <a:schemeClr val="accent2"/>
                    </a:solidFill>
                  </a:rPr>
                  <a:t> ?, </a:t>
                </a:r>
                <a14:m>
                  <m:oMath xmlns:m="http://schemas.openxmlformats.org/officeDocument/2006/math">
                    <m:r>
                      <a:rPr lang="en-US" i="1">
                        <a:solidFill>
                          <a:schemeClr val="accent2"/>
                        </a:solidFill>
                        <a:latin typeface="Cambria Math" panose="02040503050406030204" pitchFamily="18" charset="0"/>
                        <a:ea typeface="Cambria Math" panose="02040503050406030204" pitchFamily="18" charset="0"/>
                      </a:rPr>
                      <m:t>𝜎</m:t>
                    </m:r>
                  </m:oMath>
                </a14:m>
                <a:r>
                  <a:rPr lang="en-US" dirty="0">
                    <a:solidFill>
                      <a:schemeClr val="accent2"/>
                    </a:solidFill>
                  </a:rPr>
                  <a:t> ?</a:t>
                </a:r>
              </a:p>
            </p:txBody>
          </p:sp>
        </mc:Choice>
        <mc:Fallback>
          <p:sp>
            <p:nvSpPr>
              <p:cNvPr id="49" name="TextBox 48">
                <a:extLst>
                  <a:ext uri="{FF2B5EF4-FFF2-40B4-BE49-F238E27FC236}">
                    <a16:creationId xmlns:a16="http://schemas.microsoft.com/office/drawing/2014/main" id="{25F9EC37-C4BB-6540-83BE-E1EB1470156B}"/>
                  </a:ext>
                </a:extLst>
              </p:cNvPr>
              <p:cNvSpPr txBox="1">
                <a:spLocks noRot="1" noChangeAspect="1" noMove="1" noResize="1" noEditPoints="1" noAdjustHandles="1" noChangeArrowheads="1" noChangeShapeType="1" noTextEdit="1"/>
              </p:cNvSpPr>
              <p:nvPr/>
            </p:nvSpPr>
            <p:spPr>
              <a:xfrm>
                <a:off x="5989207" y="1181357"/>
                <a:ext cx="2834753" cy="1200329"/>
              </a:xfrm>
              <a:prstGeom prst="rect">
                <a:avLst/>
              </a:prstGeom>
              <a:blipFill>
                <a:blip r:embed="rId10"/>
                <a:stretch>
                  <a:fillRect t="-1010" r="-2193" b="-5051"/>
                </a:stretch>
              </a:blipFill>
              <a:ln w="38100">
                <a:solidFill>
                  <a:schemeClr val="accent2"/>
                </a:solidFill>
              </a:ln>
            </p:spPr>
            <p:txBody>
              <a:bodyPr/>
              <a:lstStyle/>
              <a:p>
                <a:r>
                  <a:rPr lang="en-US">
                    <a:noFill/>
                  </a:rPr>
                  <a:t> </a:t>
                </a:r>
              </a:p>
            </p:txBody>
          </p:sp>
        </mc:Fallback>
      </mc:AlternateContent>
    </p:spTree>
    <p:extLst>
      <p:ext uri="{BB962C8B-B14F-4D97-AF65-F5344CB8AC3E}">
        <p14:creationId xmlns:p14="http://schemas.microsoft.com/office/powerpoint/2010/main" val="22891006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C33893-C1FD-CF4C-91EC-7A35879269DA}"/>
              </a:ext>
            </a:extLst>
          </p:cNvPr>
          <p:cNvSpPr>
            <a:spLocks noGrp="1"/>
          </p:cNvSpPr>
          <p:nvPr>
            <p:ph type="title"/>
          </p:nvPr>
        </p:nvSpPr>
        <p:spPr>
          <a:xfrm>
            <a:off x="274320" y="296703"/>
            <a:ext cx="8595360" cy="641871"/>
          </a:xfrm>
        </p:spPr>
        <p:txBody>
          <a:bodyPr>
            <a:normAutofit/>
          </a:bodyPr>
          <a:lstStyle/>
          <a:p>
            <a:r>
              <a:rPr lang="en-US" dirty="0"/>
              <a:t>Null Hypothesis &amp; p-values</a:t>
            </a:r>
          </a:p>
        </p:txBody>
      </p:sp>
      <p:sp>
        <p:nvSpPr>
          <p:cNvPr id="4" name="Slide Number Placeholder 3">
            <a:extLst>
              <a:ext uri="{FF2B5EF4-FFF2-40B4-BE49-F238E27FC236}">
                <a16:creationId xmlns:a16="http://schemas.microsoft.com/office/drawing/2014/main" id="{02E00918-68B8-514A-891C-20F177A55ADD}"/>
              </a:ext>
            </a:extLst>
          </p:cNvPr>
          <p:cNvSpPr>
            <a:spLocks noGrp="1"/>
          </p:cNvSpPr>
          <p:nvPr>
            <p:ph type="sldNum" sz="quarter" idx="12"/>
          </p:nvPr>
        </p:nvSpPr>
        <p:spPr>
          <a:xfrm>
            <a:off x="6457950" y="6446520"/>
            <a:ext cx="2366010" cy="274320"/>
          </a:xfrm>
        </p:spPr>
        <p:txBody>
          <a:bodyPr/>
          <a:lstStyle/>
          <a:p>
            <a:fld id="{4F1611B7-9285-1F48-A026-12A07D3EB268}" type="slidenum">
              <a:rPr lang="en-US" smtClean="0"/>
              <a:t>14</a:t>
            </a:fld>
            <a:endParaRPr lang="en-US"/>
          </a:p>
        </p:txBody>
      </p:sp>
      <p:pic>
        <p:nvPicPr>
          <p:cNvPr id="6" name="Picture 5">
            <a:extLst>
              <a:ext uri="{FF2B5EF4-FFF2-40B4-BE49-F238E27FC236}">
                <a16:creationId xmlns:a16="http://schemas.microsoft.com/office/drawing/2014/main" id="{D81D8015-0AA8-5545-A0B7-3866E19FE4DC}"/>
              </a:ext>
            </a:extLst>
          </p:cNvPr>
          <p:cNvPicPr>
            <a:picLocks noChangeAspect="1"/>
          </p:cNvPicPr>
          <p:nvPr/>
        </p:nvPicPr>
        <p:blipFill rotWithShape="1">
          <a:blip r:embed="rId3"/>
          <a:srcRect l="5967" r="14477" b="7698"/>
          <a:stretch/>
        </p:blipFill>
        <p:spPr>
          <a:xfrm>
            <a:off x="2450228" y="3158453"/>
            <a:ext cx="4041422" cy="1746624"/>
          </a:xfrm>
          <a:prstGeom prst="rect">
            <a:avLst/>
          </a:prstGeom>
        </p:spPr>
      </p:pic>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7FEB4D94-7989-DF41-8A1C-16D096B584E4}"/>
                  </a:ext>
                </a:extLst>
              </p:cNvPr>
              <p:cNvSpPr txBox="1"/>
              <p:nvPr/>
            </p:nvSpPr>
            <p:spPr>
              <a:xfrm>
                <a:off x="4535453" y="3911453"/>
                <a:ext cx="526170" cy="6166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b="0" i="1" smtClean="0">
                              <a:latin typeface="Cambria Math" panose="02040503050406030204" pitchFamily="18" charset="0"/>
                              <a:ea typeface="Cambria Math" panose="02040503050406030204" pitchFamily="18" charset="0"/>
                            </a:rPr>
                          </m:ctrlPr>
                        </m:fPr>
                        <m:num>
                          <m:r>
                            <a:rPr lang="en-US" b="0" i="1" smtClean="0">
                              <a:solidFill>
                                <a:schemeClr val="accent1"/>
                              </a:solidFill>
                              <a:latin typeface="Cambria Math" panose="02040503050406030204" pitchFamily="18" charset="0"/>
                              <a:ea typeface="Cambria Math" panose="02040503050406030204" pitchFamily="18" charset="0"/>
                            </a:rPr>
                            <m:t>𝜎</m:t>
                          </m:r>
                        </m:num>
                        <m:den>
                          <m:rad>
                            <m:radPr>
                              <m:degHide m:val="on"/>
                              <m:ctrlPr>
                                <a:rPr lang="en-US" b="0" i="1" smtClean="0">
                                  <a:latin typeface="Cambria Math" panose="02040503050406030204" pitchFamily="18" charset="0"/>
                                  <a:ea typeface="Cambria Math" panose="02040503050406030204" pitchFamily="18" charset="0"/>
                                </a:rPr>
                              </m:ctrlPr>
                            </m:radPr>
                            <m:deg/>
                            <m:e>
                              <m:r>
                                <a:rPr lang="en-US" b="0" i="1" smtClean="0">
                                  <a:latin typeface="Cambria Math" panose="02040503050406030204" pitchFamily="18" charset="0"/>
                                  <a:ea typeface="Cambria Math" panose="02040503050406030204" pitchFamily="18" charset="0"/>
                                </a:rPr>
                                <m:t>𝑛</m:t>
                              </m:r>
                            </m:e>
                          </m:rad>
                        </m:den>
                      </m:f>
                    </m:oMath>
                  </m:oMathPara>
                </a14:m>
                <a:endParaRPr lang="en-US" dirty="0"/>
              </a:p>
            </p:txBody>
          </p:sp>
        </mc:Choice>
        <mc:Fallback>
          <p:sp>
            <p:nvSpPr>
              <p:cNvPr id="7" name="TextBox 6">
                <a:extLst>
                  <a:ext uri="{FF2B5EF4-FFF2-40B4-BE49-F238E27FC236}">
                    <a16:creationId xmlns:a16="http://schemas.microsoft.com/office/drawing/2014/main" id="{7FEB4D94-7989-DF41-8A1C-16D096B584E4}"/>
                  </a:ext>
                </a:extLst>
              </p:cNvPr>
              <p:cNvSpPr txBox="1">
                <a:spLocks noRot="1" noChangeAspect="1" noMove="1" noResize="1" noEditPoints="1" noAdjustHandles="1" noChangeArrowheads="1" noChangeShapeType="1" noTextEdit="1"/>
              </p:cNvSpPr>
              <p:nvPr/>
            </p:nvSpPr>
            <p:spPr>
              <a:xfrm>
                <a:off x="4535453" y="3911453"/>
                <a:ext cx="526170" cy="616644"/>
              </a:xfrm>
              <a:prstGeom prst="rect">
                <a:avLst/>
              </a:prstGeom>
              <a:blipFill>
                <a:blip r:embed="rId4"/>
                <a:stretch>
                  <a:fillRect/>
                </a:stretch>
              </a:blipFill>
            </p:spPr>
            <p:txBody>
              <a:bodyPr/>
              <a:lstStyle/>
              <a:p>
                <a:r>
                  <a:rPr lang="en-US">
                    <a:noFill/>
                  </a:rPr>
                  <a:t> </a:t>
                </a:r>
              </a:p>
            </p:txBody>
          </p:sp>
        </mc:Fallback>
      </mc:AlternateContent>
      <p:cxnSp>
        <p:nvCxnSpPr>
          <p:cNvPr id="8" name="Straight Connector 7">
            <a:extLst>
              <a:ext uri="{FF2B5EF4-FFF2-40B4-BE49-F238E27FC236}">
                <a16:creationId xmlns:a16="http://schemas.microsoft.com/office/drawing/2014/main" id="{F14EFEDB-E996-F34C-8551-2A9A77225BB7}"/>
              </a:ext>
            </a:extLst>
          </p:cNvPr>
          <p:cNvCxnSpPr>
            <a:cxnSpLocks/>
          </p:cNvCxnSpPr>
          <p:nvPr/>
        </p:nvCxnSpPr>
        <p:spPr>
          <a:xfrm flipH="1" flipV="1">
            <a:off x="4465326" y="3919935"/>
            <a:ext cx="593972" cy="1"/>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2B9B0FEB-BDDE-414E-A611-EA9DFDBA6EDF}"/>
              </a:ext>
            </a:extLst>
          </p:cNvPr>
          <p:cNvCxnSpPr>
            <a:cxnSpLocks/>
          </p:cNvCxnSpPr>
          <p:nvPr/>
        </p:nvCxnSpPr>
        <p:spPr>
          <a:xfrm flipH="1">
            <a:off x="4465327" y="3167418"/>
            <a:ext cx="2806" cy="1561958"/>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021F6B17-AE70-974C-A216-9233671CA306}"/>
              </a:ext>
            </a:extLst>
          </p:cNvPr>
          <p:cNvSpPr txBox="1"/>
          <p:nvPr/>
        </p:nvSpPr>
        <p:spPr>
          <a:xfrm>
            <a:off x="360913" y="4353959"/>
            <a:ext cx="1169577" cy="923330"/>
          </a:xfrm>
          <a:prstGeom prst="rect">
            <a:avLst/>
          </a:prstGeom>
          <a:noFill/>
        </p:spPr>
        <p:txBody>
          <a:bodyPr wrap="square" rtlCol="0">
            <a:spAutoFit/>
          </a:bodyPr>
          <a:lstStyle/>
          <a:p>
            <a:r>
              <a:rPr lang="en-US" dirty="0"/>
              <a:t>Random samples of size n</a:t>
            </a:r>
          </a:p>
        </p:txBody>
      </p:sp>
      <p:sp>
        <p:nvSpPr>
          <p:cNvPr id="12" name="Down Arrow 11">
            <a:extLst>
              <a:ext uri="{FF2B5EF4-FFF2-40B4-BE49-F238E27FC236}">
                <a16:creationId xmlns:a16="http://schemas.microsoft.com/office/drawing/2014/main" id="{7BAE6FE1-770B-5F4F-AD61-9B4D0453968C}"/>
              </a:ext>
            </a:extLst>
          </p:cNvPr>
          <p:cNvSpPr/>
          <p:nvPr/>
        </p:nvSpPr>
        <p:spPr>
          <a:xfrm>
            <a:off x="742949" y="2379299"/>
            <a:ext cx="277906" cy="192889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36170443-1C9B-7643-8250-FC364198A7C7}"/>
                  </a:ext>
                </a:extLst>
              </p:cNvPr>
              <p:cNvSpPr txBox="1"/>
              <p:nvPr/>
            </p:nvSpPr>
            <p:spPr>
              <a:xfrm>
                <a:off x="6359391" y="4815624"/>
                <a:ext cx="36798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oMath>
                  </m:oMathPara>
                </a14:m>
                <a:endParaRPr lang="en-US" dirty="0"/>
              </a:p>
            </p:txBody>
          </p:sp>
        </mc:Choice>
        <mc:Fallback>
          <p:sp>
            <p:nvSpPr>
              <p:cNvPr id="14" name="TextBox 13">
                <a:extLst>
                  <a:ext uri="{FF2B5EF4-FFF2-40B4-BE49-F238E27FC236}">
                    <a16:creationId xmlns:a16="http://schemas.microsoft.com/office/drawing/2014/main" id="{36170443-1C9B-7643-8250-FC364198A7C7}"/>
                  </a:ext>
                </a:extLst>
              </p:cNvPr>
              <p:cNvSpPr txBox="1">
                <a:spLocks noRot="1" noChangeAspect="1" noMove="1" noResize="1" noEditPoints="1" noAdjustHandles="1" noChangeArrowheads="1" noChangeShapeType="1" noTextEdit="1"/>
              </p:cNvSpPr>
              <p:nvPr/>
            </p:nvSpPr>
            <p:spPr>
              <a:xfrm>
                <a:off x="6359391" y="4815624"/>
                <a:ext cx="367986" cy="369332"/>
              </a:xfrm>
              <a:prstGeom prst="rect">
                <a:avLst/>
              </a:prstGeom>
              <a:blipFill>
                <a:blip r:embed="rId5"/>
                <a:stretch>
                  <a:fillRect/>
                </a:stretch>
              </a:blipFill>
            </p:spPr>
            <p:txBody>
              <a:bodyPr/>
              <a:lstStyle/>
              <a:p>
                <a:r>
                  <a:rPr lang="en-US">
                    <a:noFill/>
                  </a:rPr>
                  <a:t> </a:t>
                </a:r>
              </a:p>
            </p:txBody>
          </p:sp>
        </mc:Fallback>
      </mc:AlternateContent>
      <p:sp>
        <p:nvSpPr>
          <p:cNvPr id="15" name="Right Arrow 14">
            <a:extLst>
              <a:ext uri="{FF2B5EF4-FFF2-40B4-BE49-F238E27FC236}">
                <a16:creationId xmlns:a16="http://schemas.microsoft.com/office/drawing/2014/main" id="{3D2D285C-7064-064B-91AD-ACE24F7906A6}"/>
              </a:ext>
            </a:extLst>
          </p:cNvPr>
          <p:cNvSpPr/>
          <p:nvPr/>
        </p:nvSpPr>
        <p:spPr>
          <a:xfrm>
            <a:off x="1603096" y="4641507"/>
            <a:ext cx="586730" cy="2635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16" name="TextBox 15">
                <a:extLst>
                  <a:ext uri="{FF2B5EF4-FFF2-40B4-BE49-F238E27FC236}">
                    <a16:creationId xmlns:a16="http://schemas.microsoft.com/office/drawing/2014/main" id="{E211E553-8061-C74B-9AAD-877F3A45EFCA}"/>
                  </a:ext>
                </a:extLst>
              </p:cNvPr>
              <p:cNvSpPr txBox="1"/>
              <p:nvPr/>
            </p:nvSpPr>
            <p:spPr>
              <a:xfrm>
                <a:off x="1285069" y="4999892"/>
                <a:ext cx="1326907" cy="646331"/>
              </a:xfrm>
              <a:prstGeom prst="rect">
                <a:avLst/>
              </a:prstGeom>
              <a:noFill/>
            </p:spPr>
            <p:txBody>
              <a:bodyPr wrap="square" rtlCol="0">
                <a:spAutoFit/>
              </a:bodyPr>
              <a:lstStyle/>
              <a:p>
                <a:r>
                  <a:rPr lang="en-US" dirty="0"/>
                  <a:t>statistics</a:t>
                </a:r>
              </a:p>
              <a:p>
                <a:r>
                  <a:rPr lang="en-US" dirty="0"/>
                  <a:t>e.g. mean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𝑥</m:t>
                        </m:r>
                      </m:e>
                    </m:acc>
                  </m:oMath>
                </a14:m>
                <a:endParaRPr lang="en-US" dirty="0"/>
              </a:p>
            </p:txBody>
          </p:sp>
        </mc:Choice>
        <mc:Fallback>
          <p:sp>
            <p:nvSpPr>
              <p:cNvPr id="16" name="TextBox 15">
                <a:extLst>
                  <a:ext uri="{FF2B5EF4-FFF2-40B4-BE49-F238E27FC236}">
                    <a16:creationId xmlns:a16="http://schemas.microsoft.com/office/drawing/2014/main" id="{E211E553-8061-C74B-9AAD-877F3A45EFCA}"/>
                  </a:ext>
                </a:extLst>
              </p:cNvPr>
              <p:cNvSpPr txBox="1">
                <a:spLocks noRot="1" noChangeAspect="1" noMove="1" noResize="1" noEditPoints="1" noAdjustHandles="1" noChangeArrowheads="1" noChangeShapeType="1" noTextEdit="1"/>
              </p:cNvSpPr>
              <p:nvPr/>
            </p:nvSpPr>
            <p:spPr>
              <a:xfrm>
                <a:off x="1285069" y="4999892"/>
                <a:ext cx="1326907" cy="646331"/>
              </a:xfrm>
              <a:prstGeom prst="rect">
                <a:avLst/>
              </a:prstGeom>
              <a:blipFill>
                <a:blip r:embed="rId6"/>
                <a:stretch>
                  <a:fillRect l="-4762" t="-3846" b="-1538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7" name="TextBox 36">
                <a:extLst>
                  <a:ext uri="{FF2B5EF4-FFF2-40B4-BE49-F238E27FC236}">
                    <a16:creationId xmlns:a16="http://schemas.microsoft.com/office/drawing/2014/main" id="{6CC65E32-2154-0C48-A166-52B29DBC2A8E}"/>
                  </a:ext>
                </a:extLst>
              </p:cNvPr>
              <p:cNvSpPr txBox="1"/>
              <p:nvPr/>
            </p:nvSpPr>
            <p:spPr>
              <a:xfrm>
                <a:off x="4281334" y="4827350"/>
                <a:ext cx="367985" cy="369332"/>
              </a:xfrm>
              <a:prstGeom prst="rect">
                <a:avLst/>
              </a:prstGeom>
              <a:solidFill>
                <a:schemeClr val="bg1"/>
              </a:solid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accent1"/>
                          </a:solidFill>
                          <a:latin typeface="Cambria Math" panose="02040503050406030204" pitchFamily="18" charset="0"/>
                          <a:ea typeface="Cambria Math" panose="02040503050406030204" pitchFamily="18" charset="0"/>
                        </a:rPr>
                        <m:t>𝜇</m:t>
                      </m:r>
                    </m:oMath>
                  </m:oMathPara>
                </a14:m>
                <a:endParaRPr lang="en-US" dirty="0">
                  <a:solidFill>
                    <a:schemeClr val="accent1"/>
                  </a:solidFill>
                </a:endParaRPr>
              </a:p>
            </p:txBody>
          </p:sp>
        </mc:Choice>
        <mc:Fallback>
          <p:sp>
            <p:nvSpPr>
              <p:cNvPr id="37" name="TextBox 36">
                <a:extLst>
                  <a:ext uri="{FF2B5EF4-FFF2-40B4-BE49-F238E27FC236}">
                    <a16:creationId xmlns:a16="http://schemas.microsoft.com/office/drawing/2014/main" id="{6CC65E32-2154-0C48-A166-52B29DBC2A8E}"/>
                  </a:ext>
                </a:extLst>
              </p:cNvPr>
              <p:cNvSpPr txBox="1">
                <a:spLocks noRot="1" noChangeAspect="1" noMove="1" noResize="1" noEditPoints="1" noAdjustHandles="1" noChangeArrowheads="1" noChangeShapeType="1" noTextEdit="1"/>
              </p:cNvSpPr>
              <p:nvPr/>
            </p:nvSpPr>
            <p:spPr>
              <a:xfrm>
                <a:off x="4281334" y="4827350"/>
                <a:ext cx="367985" cy="369332"/>
              </a:xfrm>
              <a:prstGeom prst="rect">
                <a:avLst/>
              </a:prstGeom>
              <a:blipFill>
                <a:blip r:embed="rId7"/>
                <a:stretch>
                  <a:fillRect b="-689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8" name="TextBox 37">
                <a:extLst>
                  <a:ext uri="{FF2B5EF4-FFF2-40B4-BE49-F238E27FC236}">
                    <a16:creationId xmlns:a16="http://schemas.microsoft.com/office/drawing/2014/main" id="{557049F9-61E4-1242-BAF6-A984757CB715}"/>
                  </a:ext>
                </a:extLst>
              </p:cNvPr>
              <p:cNvSpPr txBox="1"/>
              <p:nvPr/>
            </p:nvSpPr>
            <p:spPr>
              <a:xfrm>
                <a:off x="274319" y="1178971"/>
                <a:ext cx="2540866" cy="1200329"/>
              </a:xfrm>
              <a:prstGeom prst="rect">
                <a:avLst/>
              </a:prstGeom>
              <a:noFill/>
              <a:ln w="38100">
                <a:solidFill>
                  <a:schemeClr val="accent1"/>
                </a:solidFill>
              </a:ln>
            </p:spPr>
            <p:txBody>
              <a:bodyPr wrap="square" rtlCol="0">
                <a:spAutoFit/>
              </a:bodyPr>
              <a:lstStyle/>
              <a:p>
                <a:pPr algn="ctr"/>
                <a:r>
                  <a:rPr lang="en-US" dirty="0"/>
                  <a:t>Distribution of scores in a recall task for subjects given a placebo</a:t>
                </a:r>
              </a:p>
              <a:p>
                <a:pPr algn="ctr"/>
                <a14:m>
                  <m:oMath xmlns:m="http://schemas.openxmlformats.org/officeDocument/2006/math">
                    <m:r>
                      <a:rPr lang="en-US" i="1" smtClean="0">
                        <a:solidFill>
                          <a:schemeClr val="accent1"/>
                        </a:solidFill>
                        <a:latin typeface="Cambria Math" panose="02040503050406030204" pitchFamily="18" charset="0"/>
                        <a:ea typeface="Cambria Math" panose="02040503050406030204" pitchFamily="18" charset="0"/>
                      </a:rPr>
                      <m:t>𝜇</m:t>
                    </m:r>
                  </m:oMath>
                </a14:m>
                <a:r>
                  <a:rPr lang="en-US" dirty="0">
                    <a:solidFill>
                      <a:schemeClr val="accent1"/>
                    </a:solidFill>
                  </a:rPr>
                  <a:t> ?, </a:t>
                </a:r>
                <a14:m>
                  <m:oMath xmlns:m="http://schemas.openxmlformats.org/officeDocument/2006/math">
                    <m:r>
                      <a:rPr lang="en-US" i="1">
                        <a:solidFill>
                          <a:schemeClr val="accent1"/>
                        </a:solidFill>
                        <a:latin typeface="Cambria Math" panose="02040503050406030204" pitchFamily="18" charset="0"/>
                        <a:ea typeface="Cambria Math" panose="02040503050406030204" pitchFamily="18" charset="0"/>
                      </a:rPr>
                      <m:t>𝜎</m:t>
                    </m:r>
                  </m:oMath>
                </a14:m>
                <a:r>
                  <a:rPr lang="en-US" dirty="0">
                    <a:solidFill>
                      <a:schemeClr val="accent1"/>
                    </a:solidFill>
                  </a:rPr>
                  <a:t> ?</a:t>
                </a:r>
              </a:p>
            </p:txBody>
          </p:sp>
        </mc:Choice>
        <mc:Fallback>
          <p:sp>
            <p:nvSpPr>
              <p:cNvPr id="38" name="TextBox 37">
                <a:extLst>
                  <a:ext uri="{FF2B5EF4-FFF2-40B4-BE49-F238E27FC236}">
                    <a16:creationId xmlns:a16="http://schemas.microsoft.com/office/drawing/2014/main" id="{557049F9-61E4-1242-BAF6-A984757CB715}"/>
                  </a:ext>
                </a:extLst>
              </p:cNvPr>
              <p:cNvSpPr txBox="1">
                <a:spLocks noRot="1" noChangeAspect="1" noMove="1" noResize="1" noEditPoints="1" noAdjustHandles="1" noChangeArrowheads="1" noChangeShapeType="1" noTextEdit="1"/>
              </p:cNvSpPr>
              <p:nvPr/>
            </p:nvSpPr>
            <p:spPr>
              <a:xfrm>
                <a:off x="274319" y="1178971"/>
                <a:ext cx="2540866" cy="1200329"/>
              </a:xfrm>
              <a:prstGeom prst="rect">
                <a:avLst/>
              </a:prstGeom>
              <a:blipFill>
                <a:blip r:embed="rId8"/>
                <a:stretch>
                  <a:fillRect t="-1020" r="-490" b="-6122"/>
                </a:stretch>
              </a:blipFill>
              <a:ln w="38100">
                <a:solidFill>
                  <a:schemeClr val="accent1"/>
                </a:solidFill>
              </a:ln>
            </p:spPr>
            <p:txBody>
              <a:bodyPr/>
              <a:lstStyle/>
              <a:p>
                <a:r>
                  <a:rPr lang="en-US">
                    <a:noFill/>
                  </a:rPr>
                  <a:t> </a:t>
                </a:r>
              </a:p>
            </p:txBody>
          </p:sp>
        </mc:Fallback>
      </mc:AlternateContent>
      <p:sp>
        <p:nvSpPr>
          <p:cNvPr id="42" name="TextBox 41">
            <a:extLst>
              <a:ext uri="{FF2B5EF4-FFF2-40B4-BE49-F238E27FC236}">
                <a16:creationId xmlns:a16="http://schemas.microsoft.com/office/drawing/2014/main" id="{FEBBFA22-A821-3A45-862C-53395A92EACD}"/>
              </a:ext>
            </a:extLst>
          </p:cNvPr>
          <p:cNvSpPr txBox="1"/>
          <p:nvPr/>
        </p:nvSpPr>
        <p:spPr>
          <a:xfrm>
            <a:off x="7648064" y="4353959"/>
            <a:ext cx="1169577" cy="923330"/>
          </a:xfrm>
          <a:prstGeom prst="rect">
            <a:avLst/>
          </a:prstGeom>
          <a:noFill/>
        </p:spPr>
        <p:txBody>
          <a:bodyPr wrap="square" rtlCol="0">
            <a:spAutoFit/>
          </a:bodyPr>
          <a:lstStyle/>
          <a:p>
            <a:r>
              <a:rPr lang="en-US" dirty="0"/>
              <a:t>Random sample of size n</a:t>
            </a:r>
          </a:p>
        </p:txBody>
      </p:sp>
      <p:sp>
        <p:nvSpPr>
          <p:cNvPr id="43" name="Right Arrow 42">
            <a:extLst>
              <a:ext uri="{FF2B5EF4-FFF2-40B4-BE49-F238E27FC236}">
                <a16:creationId xmlns:a16="http://schemas.microsoft.com/office/drawing/2014/main" id="{A4C90228-55BB-3A44-836C-1AA0FAC95E00}"/>
              </a:ext>
            </a:extLst>
          </p:cNvPr>
          <p:cNvSpPr/>
          <p:nvPr/>
        </p:nvSpPr>
        <p:spPr>
          <a:xfrm flipH="1">
            <a:off x="6838565" y="4641507"/>
            <a:ext cx="641940" cy="263570"/>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45" name="TextBox 44">
                <a:extLst>
                  <a:ext uri="{FF2B5EF4-FFF2-40B4-BE49-F238E27FC236}">
                    <a16:creationId xmlns:a16="http://schemas.microsoft.com/office/drawing/2014/main" id="{EA608E16-E4E7-BB41-84B2-F9504CA6A89C}"/>
                  </a:ext>
                </a:extLst>
              </p:cNvPr>
              <p:cNvSpPr txBox="1"/>
              <p:nvPr/>
            </p:nvSpPr>
            <p:spPr>
              <a:xfrm>
                <a:off x="6727377" y="4999892"/>
                <a:ext cx="1326907" cy="646331"/>
              </a:xfrm>
              <a:prstGeom prst="rect">
                <a:avLst/>
              </a:prstGeom>
              <a:noFill/>
            </p:spPr>
            <p:txBody>
              <a:bodyPr wrap="square" rtlCol="0">
                <a:spAutoFit/>
              </a:bodyPr>
              <a:lstStyle/>
              <a:p>
                <a:r>
                  <a:rPr lang="en-US" dirty="0"/>
                  <a:t>statistic</a:t>
                </a:r>
              </a:p>
              <a:p>
                <a:r>
                  <a:rPr lang="en-US" dirty="0"/>
                  <a:t>e.g. mean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𝑥</m:t>
                        </m:r>
                      </m:e>
                    </m:acc>
                  </m:oMath>
                </a14:m>
                <a:endParaRPr lang="en-US" dirty="0"/>
              </a:p>
            </p:txBody>
          </p:sp>
        </mc:Choice>
        <mc:Fallback>
          <p:sp>
            <p:nvSpPr>
              <p:cNvPr id="45" name="TextBox 44">
                <a:extLst>
                  <a:ext uri="{FF2B5EF4-FFF2-40B4-BE49-F238E27FC236}">
                    <a16:creationId xmlns:a16="http://schemas.microsoft.com/office/drawing/2014/main" id="{EA608E16-E4E7-BB41-84B2-F9504CA6A89C}"/>
                  </a:ext>
                </a:extLst>
              </p:cNvPr>
              <p:cNvSpPr txBox="1">
                <a:spLocks noRot="1" noChangeAspect="1" noMove="1" noResize="1" noEditPoints="1" noAdjustHandles="1" noChangeArrowheads="1" noChangeShapeType="1" noTextEdit="1"/>
              </p:cNvSpPr>
              <p:nvPr/>
            </p:nvSpPr>
            <p:spPr>
              <a:xfrm>
                <a:off x="6727377" y="4999892"/>
                <a:ext cx="1326907" cy="646331"/>
              </a:xfrm>
              <a:prstGeom prst="rect">
                <a:avLst/>
              </a:prstGeom>
              <a:blipFill>
                <a:blip r:embed="rId9"/>
                <a:stretch>
                  <a:fillRect l="-3774" t="-3846" b="-15385"/>
                </a:stretch>
              </a:blipFill>
            </p:spPr>
            <p:txBody>
              <a:bodyPr/>
              <a:lstStyle/>
              <a:p>
                <a:r>
                  <a:rPr lang="en-US">
                    <a:noFill/>
                  </a:rPr>
                  <a:t> </a:t>
                </a:r>
              </a:p>
            </p:txBody>
          </p:sp>
        </mc:Fallback>
      </mc:AlternateContent>
      <p:cxnSp>
        <p:nvCxnSpPr>
          <p:cNvPr id="46" name="Straight Arrow Connector 45">
            <a:extLst>
              <a:ext uri="{FF2B5EF4-FFF2-40B4-BE49-F238E27FC236}">
                <a16:creationId xmlns:a16="http://schemas.microsoft.com/office/drawing/2014/main" id="{FBDC5D08-8674-5148-A0AD-418056402C13}"/>
              </a:ext>
            </a:extLst>
          </p:cNvPr>
          <p:cNvCxnSpPr>
            <a:cxnSpLocks/>
            <a:stCxn id="47" idx="0"/>
          </p:cNvCxnSpPr>
          <p:nvPr/>
        </p:nvCxnSpPr>
        <p:spPr>
          <a:xfrm flipV="1">
            <a:off x="6359391" y="4815625"/>
            <a:ext cx="0" cy="1143218"/>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4EB01953-F2D4-2343-964F-DBC8AFFA3B94}"/>
              </a:ext>
            </a:extLst>
          </p:cNvPr>
          <p:cNvSpPr txBox="1"/>
          <p:nvPr/>
        </p:nvSpPr>
        <p:spPr>
          <a:xfrm>
            <a:off x="4676326" y="5958843"/>
            <a:ext cx="3366130" cy="369332"/>
          </a:xfrm>
          <a:prstGeom prst="rect">
            <a:avLst/>
          </a:prstGeom>
          <a:noFill/>
          <a:ln w="38100">
            <a:solidFill>
              <a:schemeClr val="accent2"/>
            </a:solidFill>
          </a:ln>
        </p:spPr>
        <p:txBody>
          <a:bodyPr wrap="square" rtlCol="0">
            <a:spAutoFit/>
          </a:bodyPr>
          <a:lstStyle/>
          <a:p>
            <a:pPr algn="ctr"/>
            <a:r>
              <a:rPr lang="en-US" dirty="0"/>
              <a:t>Does the drug affect mean recall?</a:t>
            </a:r>
          </a:p>
        </p:txBody>
      </p:sp>
      <p:sp>
        <p:nvSpPr>
          <p:cNvPr id="22" name="Down Arrow 21">
            <a:extLst>
              <a:ext uri="{FF2B5EF4-FFF2-40B4-BE49-F238E27FC236}">
                <a16:creationId xmlns:a16="http://schemas.microsoft.com/office/drawing/2014/main" id="{404A7B07-1620-1341-8D4D-31667CA8763C}"/>
              </a:ext>
            </a:extLst>
          </p:cNvPr>
          <p:cNvSpPr/>
          <p:nvPr/>
        </p:nvSpPr>
        <p:spPr>
          <a:xfrm>
            <a:off x="8123145" y="2379299"/>
            <a:ext cx="277906" cy="1928891"/>
          </a:xfrm>
          <a:prstGeom prst="down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23" name="TextBox 22">
                <a:extLst>
                  <a:ext uri="{FF2B5EF4-FFF2-40B4-BE49-F238E27FC236}">
                    <a16:creationId xmlns:a16="http://schemas.microsoft.com/office/drawing/2014/main" id="{3CCA31A7-8C6D-7747-99CD-0A2DA4A7752C}"/>
                  </a:ext>
                </a:extLst>
              </p:cNvPr>
              <p:cNvSpPr txBox="1"/>
              <p:nvPr/>
            </p:nvSpPr>
            <p:spPr>
              <a:xfrm>
                <a:off x="5989207" y="1181357"/>
                <a:ext cx="2834753" cy="1200329"/>
              </a:xfrm>
              <a:prstGeom prst="rect">
                <a:avLst/>
              </a:prstGeom>
              <a:noFill/>
              <a:ln w="38100">
                <a:solidFill>
                  <a:schemeClr val="accent2"/>
                </a:solidFill>
              </a:ln>
            </p:spPr>
            <p:txBody>
              <a:bodyPr wrap="square" rtlCol="0">
                <a:spAutoFit/>
              </a:bodyPr>
              <a:lstStyle/>
              <a:p>
                <a:pPr algn="ctr"/>
                <a:r>
                  <a:rPr lang="en-US" dirty="0"/>
                  <a:t>Distribution of scores in a recall task for subjects given an experimental drug</a:t>
                </a:r>
              </a:p>
              <a:p>
                <a:pPr algn="ctr"/>
                <a14:m>
                  <m:oMath xmlns:m="http://schemas.openxmlformats.org/officeDocument/2006/math">
                    <m:r>
                      <a:rPr lang="en-US" i="1" smtClean="0">
                        <a:solidFill>
                          <a:schemeClr val="accent2"/>
                        </a:solidFill>
                        <a:latin typeface="Cambria Math" panose="02040503050406030204" pitchFamily="18" charset="0"/>
                        <a:ea typeface="Cambria Math" panose="02040503050406030204" pitchFamily="18" charset="0"/>
                      </a:rPr>
                      <m:t>𝜇</m:t>
                    </m:r>
                  </m:oMath>
                </a14:m>
                <a:r>
                  <a:rPr lang="en-US" dirty="0">
                    <a:solidFill>
                      <a:schemeClr val="accent2"/>
                    </a:solidFill>
                  </a:rPr>
                  <a:t> ?, </a:t>
                </a:r>
                <a14:m>
                  <m:oMath xmlns:m="http://schemas.openxmlformats.org/officeDocument/2006/math">
                    <m:r>
                      <a:rPr lang="en-US" i="1">
                        <a:solidFill>
                          <a:schemeClr val="accent2"/>
                        </a:solidFill>
                        <a:latin typeface="Cambria Math" panose="02040503050406030204" pitchFamily="18" charset="0"/>
                        <a:ea typeface="Cambria Math" panose="02040503050406030204" pitchFamily="18" charset="0"/>
                      </a:rPr>
                      <m:t>𝜎</m:t>
                    </m:r>
                  </m:oMath>
                </a14:m>
                <a:r>
                  <a:rPr lang="en-US" dirty="0">
                    <a:solidFill>
                      <a:schemeClr val="accent2"/>
                    </a:solidFill>
                  </a:rPr>
                  <a:t> ?</a:t>
                </a:r>
              </a:p>
            </p:txBody>
          </p:sp>
        </mc:Choice>
        <mc:Fallback>
          <p:sp>
            <p:nvSpPr>
              <p:cNvPr id="23" name="TextBox 22">
                <a:extLst>
                  <a:ext uri="{FF2B5EF4-FFF2-40B4-BE49-F238E27FC236}">
                    <a16:creationId xmlns:a16="http://schemas.microsoft.com/office/drawing/2014/main" id="{3CCA31A7-8C6D-7747-99CD-0A2DA4A7752C}"/>
                  </a:ext>
                </a:extLst>
              </p:cNvPr>
              <p:cNvSpPr txBox="1">
                <a:spLocks noRot="1" noChangeAspect="1" noMove="1" noResize="1" noEditPoints="1" noAdjustHandles="1" noChangeArrowheads="1" noChangeShapeType="1" noTextEdit="1"/>
              </p:cNvSpPr>
              <p:nvPr/>
            </p:nvSpPr>
            <p:spPr>
              <a:xfrm>
                <a:off x="5989207" y="1181357"/>
                <a:ext cx="2834753" cy="1200329"/>
              </a:xfrm>
              <a:prstGeom prst="rect">
                <a:avLst/>
              </a:prstGeom>
              <a:blipFill>
                <a:blip r:embed="rId10"/>
                <a:stretch>
                  <a:fillRect t="-1010" r="-2193" b="-5051"/>
                </a:stretch>
              </a:blipFill>
              <a:ln w="38100">
                <a:solidFill>
                  <a:schemeClr val="accent2"/>
                </a:solidFill>
              </a:ln>
            </p:spPr>
            <p:txBody>
              <a:bodyPr/>
              <a:lstStyle/>
              <a:p>
                <a:r>
                  <a:rPr lang="en-US">
                    <a:noFill/>
                  </a:rPr>
                  <a:t> </a:t>
                </a:r>
              </a:p>
            </p:txBody>
          </p:sp>
        </mc:Fallback>
      </mc:AlternateContent>
    </p:spTree>
    <p:extLst>
      <p:ext uri="{BB962C8B-B14F-4D97-AF65-F5344CB8AC3E}">
        <p14:creationId xmlns:p14="http://schemas.microsoft.com/office/powerpoint/2010/main" val="22544572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C33893-C1FD-CF4C-91EC-7A35879269DA}"/>
              </a:ext>
            </a:extLst>
          </p:cNvPr>
          <p:cNvSpPr>
            <a:spLocks noGrp="1"/>
          </p:cNvSpPr>
          <p:nvPr>
            <p:ph type="title"/>
          </p:nvPr>
        </p:nvSpPr>
        <p:spPr>
          <a:xfrm>
            <a:off x="274320" y="296703"/>
            <a:ext cx="8595360" cy="641871"/>
          </a:xfrm>
        </p:spPr>
        <p:txBody>
          <a:bodyPr>
            <a:normAutofit/>
          </a:bodyPr>
          <a:lstStyle/>
          <a:p>
            <a:r>
              <a:rPr lang="en-US" dirty="0"/>
              <a:t>Null Hypothesis &amp; p-values</a:t>
            </a:r>
          </a:p>
        </p:txBody>
      </p:sp>
      <p:sp>
        <p:nvSpPr>
          <p:cNvPr id="4" name="Slide Number Placeholder 3">
            <a:extLst>
              <a:ext uri="{FF2B5EF4-FFF2-40B4-BE49-F238E27FC236}">
                <a16:creationId xmlns:a16="http://schemas.microsoft.com/office/drawing/2014/main" id="{02E00918-68B8-514A-891C-20F177A55ADD}"/>
              </a:ext>
            </a:extLst>
          </p:cNvPr>
          <p:cNvSpPr>
            <a:spLocks noGrp="1"/>
          </p:cNvSpPr>
          <p:nvPr>
            <p:ph type="sldNum" sz="quarter" idx="12"/>
          </p:nvPr>
        </p:nvSpPr>
        <p:spPr>
          <a:xfrm>
            <a:off x="6457950" y="6446520"/>
            <a:ext cx="2366010" cy="274320"/>
          </a:xfrm>
        </p:spPr>
        <p:txBody>
          <a:bodyPr/>
          <a:lstStyle/>
          <a:p>
            <a:fld id="{4F1611B7-9285-1F48-A026-12A07D3EB268}" type="slidenum">
              <a:rPr lang="en-US" smtClean="0"/>
              <a:t>15</a:t>
            </a:fld>
            <a:endParaRPr lang="en-US"/>
          </a:p>
        </p:txBody>
      </p:sp>
      <p:pic>
        <p:nvPicPr>
          <p:cNvPr id="6" name="Picture 5">
            <a:extLst>
              <a:ext uri="{FF2B5EF4-FFF2-40B4-BE49-F238E27FC236}">
                <a16:creationId xmlns:a16="http://schemas.microsoft.com/office/drawing/2014/main" id="{D81D8015-0AA8-5545-A0B7-3866E19FE4DC}"/>
              </a:ext>
            </a:extLst>
          </p:cNvPr>
          <p:cNvPicPr>
            <a:picLocks noChangeAspect="1"/>
          </p:cNvPicPr>
          <p:nvPr/>
        </p:nvPicPr>
        <p:blipFill rotWithShape="1">
          <a:blip r:embed="rId3"/>
          <a:srcRect l="5967" r="14477" b="7698"/>
          <a:stretch/>
        </p:blipFill>
        <p:spPr>
          <a:xfrm>
            <a:off x="2450228" y="3158453"/>
            <a:ext cx="4041422" cy="1746624"/>
          </a:xfrm>
          <a:prstGeom prst="rect">
            <a:avLst/>
          </a:prstGeom>
        </p:spPr>
      </p:pic>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7FEB4D94-7989-DF41-8A1C-16D096B584E4}"/>
                  </a:ext>
                </a:extLst>
              </p:cNvPr>
              <p:cNvSpPr txBox="1"/>
              <p:nvPr/>
            </p:nvSpPr>
            <p:spPr>
              <a:xfrm>
                <a:off x="4535453" y="3911453"/>
                <a:ext cx="526170" cy="6166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b="0" i="1" smtClean="0">
                              <a:latin typeface="Cambria Math" panose="02040503050406030204" pitchFamily="18" charset="0"/>
                              <a:ea typeface="Cambria Math" panose="02040503050406030204" pitchFamily="18" charset="0"/>
                            </a:rPr>
                          </m:ctrlPr>
                        </m:fPr>
                        <m:num>
                          <m:r>
                            <a:rPr lang="en-US" b="0" i="1" smtClean="0">
                              <a:solidFill>
                                <a:schemeClr val="accent1"/>
                              </a:solidFill>
                              <a:latin typeface="Cambria Math" panose="02040503050406030204" pitchFamily="18" charset="0"/>
                              <a:ea typeface="Cambria Math" panose="02040503050406030204" pitchFamily="18" charset="0"/>
                            </a:rPr>
                            <m:t>𝜎</m:t>
                          </m:r>
                        </m:num>
                        <m:den>
                          <m:rad>
                            <m:radPr>
                              <m:degHide m:val="on"/>
                              <m:ctrlPr>
                                <a:rPr lang="en-US" b="0" i="1" smtClean="0">
                                  <a:latin typeface="Cambria Math" panose="02040503050406030204" pitchFamily="18" charset="0"/>
                                  <a:ea typeface="Cambria Math" panose="02040503050406030204" pitchFamily="18" charset="0"/>
                                </a:rPr>
                              </m:ctrlPr>
                            </m:radPr>
                            <m:deg/>
                            <m:e>
                              <m:r>
                                <a:rPr lang="en-US" b="0" i="1" smtClean="0">
                                  <a:latin typeface="Cambria Math" panose="02040503050406030204" pitchFamily="18" charset="0"/>
                                  <a:ea typeface="Cambria Math" panose="02040503050406030204" pitchFamily="18" charset="0"/>
                                </a:rPr>
                                <m:t>𝑛</m:t>
                              </m:r>
                            </m:e>
                          </m:rad>
                        </m:den>
                      </m:f>
                    </m:oMath>
                  </m:oMathPara>
                </a14:m>
                <a:endParaRPr lang="en-US" dirty="0"/>
              </a:p>
            </p:txBody>
          </p:sp>
        </mc:Choice>
        <mc:Fallback>
          <p:sp>
            <p:nvSpPr>
              <p:cNvPr id="7" name="TextBox 6">
                <a:extLst>
                  <a:ext uri="{FF2B5EF4-FFF2-40B4-BE49-F238E27FC236}">
                    <a16:creationId xmlns:a16="http://schemas.microsoft.com/office/drawing/2014/main" id="{7FEB4D94-7989-DF41-8A1C-16D096B584E4}"/>
                  </a:ext>
                </a:extLst>
              </p:cNvPr>
              <p:cNvSpPr txBox="1">
                <a:spLocks noRot="1" noChangeAspect="1" noMove="1" noResize="1" noEditPoints="1" noAdjustHandles="1" noChangeArrowheads="1" noChangeShapeType="1" noTextEdit="1"/>
              </p:cNvSpPr>
              <p:nvPr/>
            </p:nvSpPr>
            <p:spPr>
              <a:xfrm>
                <a:off x="4535453" y="3911453"/>
                <a:ext cx="526170" cy="616644"/>
              </a:xfrm>
              <a:prstGeom prst="rect">
                <a:avLst/>
              </a:prstGeom>
              <a:blipFill>
                <a:blip r:embed="rId4"/>
                <a:stretch>
                  <a:fillRect/>
                </a:stretch>
              </a:blipFill>
            </p:spPr>
            <p:txBody>
              <a:bodyPr/>
              <a:lstStyle/>
              <a:p>
                <a:r>
                  <a:rPr lang="en-US">
                    <a:noFill/>
                  </a:rPr>
                  <a:t> </a:t>
                </a:r>
              </a:p>
            </p:txBody>
          </p:sp>
        </mc:Fallback>
      </mc:AlternateContent>
      <p:cxnSp>
        <p:nvCxnSpPr>
          <p:cNvPr id="8" name="Straight Connector 7">
            <a:extLst>
              <a:ext uri="{FF2B5EF4-FFF2-40B4-BE49-F238E27FC236}">
                <a16:creationId xmlns:a16="http://schemas.microsoft.com/office/drawing/2014/main" id="{F14EFEDB-E996-F34C-8551-2A9A77225BB7}"/>
              </a:ext>
            </a:extLst>
          </p:cNvPr>
          <p:cNvCxnSpPr>
            <a:cxnSpLocks/>
          </p:cNvCxnSpPr>
          <p:nvPr/>
        </p:nvCxnSpPr>
        <p:spPr>
          <a:xfrm flipH="1" flipV="1">
            <a:off x="4465326" y="3919935"/>
            <a:ext cx="593972" cy="1"/>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2B9B0FEB-BDDE-414E-A611-EA9DFDBA6EDF}"/>
              </a:ext>
            </a:extLst>
          </p:cNvPr>
          <p:cNvCxnSpPr>
            <a:cxnSpLocks/>
          </p:cNvCxnSpPr>
          <p:nvPr/>
        </p:nvCxnSpPr>
        <p:spPr>
          <a:xfrm flipH="1">
            <a:off x="4465327" y="3167418"/>
            <a:ext cx="2806" cy="1561958"/>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021F6B17-AE70-974C-A216-9233671CA306}"/>
              </a:ext>
            </a:extLst>
          </p:cNvPr>
          <p:cNvSpPr txBox="1"/>
          <p:nvPr/>
        </p:nvSpPr>
        <p:spPr>
          <a:xfrm>
            <a:off x="360913" y="4353959"/>
            <a:ext cx="1169577" cy="923330"/>
          </a:xfrm>
          <a:prstGeom prst="rect">
            <a:avLst/>
          </a:prstGeom>
          <a:noFill/>
        </p:spPr>
        <p:txBody>
          <a:bodyPr wrap="square" rtlCol="0">
            <a:spAutoFit/>
          </a:bodyPr>
          <a:lstStyle/>
          <a:p>
            <a:r>
              <a:rPr lang="en-US" dirty="0"/>
              <a:t>Random samples of size n</a:t>
            </a:r>
          </a:p>
        </p:txBody>
      </p:sp>
      <p:sp>
        <p:nvSpPr>
          <p:cNvPr id="12" name="Down Arrow 11">
            <a:extLst>
              <a:ext uri="{FF2B5EF4-FFF2-40B4-BE49-F238E27FC236}">
                <a16:creationId xmlns:a16="http://schemas.microsoft.com/office/drawing/2014/main" id="{7BAE6FE1-770B-5F4F-AD61-9B4D0453968C}"/>
              </a:ext>
            </a:extLst>
          </p:cNvPr>
          <p:cNvSpPr/>
          <p:nvPr/>
        </p:nvSpPr>
        <p:spPr>
          <a:xfrm>
            <a:off x="742949" y="2379299"/>
            <a:ext cx="277906" cy="192889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36170443-1C9B-7643-8250-FC364198A7C7}"/>
                  </a:ext>
                </a:extLst>
              </p:cNvPr>
              <p:cNvSpPr txBox="1"/>
              <p:nvPr/>
            </p:nvSpPr>
            <p:spPr>
              <a:xfrm>
                <a:off x="6359391" y="4815624"/>
                <a:ext cx="36798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oMath>
                  </m:oMathPara>
                </a14:m>
                <a:endParaRPr lang="en-US" dirty="0"/>
              </a:p>
            </p:txBody>
          </p:sp>
        </mc:Choice>
        <mc:Fallback>
          <p:sp>
            <p:nvSpPr>
              <p:cNvPr id="14" name="TextBox 13">
                <a:extLst>
                  <a:ext uri="{FF2B5EF4-FFF2-40B4-BE49-F238E27FC236}">
                    <a16:creationId xmlns:a16="http://schemas.microsoft.com/office/drawing/2014/main" id="{36170443-1C9B-7643-8250-FC364198A7C7}"/>
                  </a:ext>
                </a:extLst>
              </p:cNvPr>
              <p:cNvSpPr txBox="1">
                <a:spLocks noRot="1" noChangeAspect="1" noMove="1" noResize="1" noEditPoints="1" noAdjustHandles="1" noChangeArrowheads="1" noChangeShapeType="1" noTextEdit="1"/>
              </p:cNvSpPr>
              <p:nvPr/>
            </p:nvSpPr>
            <p:spPr>
              <a:xfrm>
                <a:off x="6359391" y="4815624"/>
                <a:ext cx="367986" cy="369332"/>
              </a:xfrm>
              <a:prstGeom prst="rect">
                <a:avLst/>
              </a:prstGeom>
              <a:blipFill>
                <a:blip r:embed="rId5"/>
                <a:stretch>
                  <a:fillRect/>
                </a:stretch>
              </a:blipFill>
            </p:spPr>
            <p:txBody>
              <a:bodyPr/>
              <a:lstStyle/>
              <a:p>
                <a:r>
                  <a:rPr lang="en-US">
                    <a:noFill/>
                  </a:rPr>
                  <a:t> </a:t>
                </a:r>
              </a:p>
            </p:txBody>
          </p:sp>
        </mc:Fallback>
      </mc:AlternateContent>
      <p:sp>
        <p:nvSpPr>
          <p:cNvPr id="15" name="Right Arrow 14">
            <a:extLst>
              <a:ext uri="{FF2B5EF4-FFF2-40B4-BE49-F238E27FC236}">
                <a16:creationId xmlns:a16="http://schemas.microsoft.com/office/drawing/2014/main" id="{3D2D285C-7064-064B-91AD-ACE24F7906A6}"/>
              </a:ext>
            </a:extLst>
          </p:cNvPr>
          <p:cNvSpPr/>
          <p:nvPr/>
        </p:nvSpPr>
        <p:spPr>
          <a:xfrm>
            <a:off x="1603096" y="4641507"/>
            <a:ext cx="586730" cy="2635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16" name="TextBox 15">
                <a:extLst>
                  <a:ext uri="{FF2B5EF4-FFF2-40B4-BE49-F238E27FC236}">
                    <a16:creationId xmlns:a16="http://schemas.microsoft.com/office/drawing/2014/main" id="{E211E553-8061-C74B-9AAD-877F3A45EFCA}"/>
                  </a:ext>
                </a:extLst>
              </p:cNvPr>
              <p:cNvSpPr txBox="1"/>
              <p:nvPr/>
            </p:nvSpPr>
            <p:spPr>
              <a:xfrm>
                <a:off x="1285069" y="4999892"/>
                <a:ext cx="1326907" cy="646331"/>
              </a:xfrm>
              <a:prstGeom prst="rect">
                <a:avLst/>
              </a:prstGeom>
              <a:noFill/>
            </p:spPr>
            <p:txBody>
              <a:bodyPr wrap="square" rtlCol="0">
                <a:spAutoFit/>
              </a:bodyPr>
              <a:lstStyle/>
              <a:p>
                <a:r>
                  <a:rPr lang="en-US" dirty="0"/>
                  <a:t>statistics</a:t>
                </a:r>
              </a:p>
              <a:p>
                <a:r>
                  <a:rPr lang="en-US" dirty="0"/>
                  <a:t>e.g. mean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𝑥</m:t>
                        </m:r>
                      </m:e>
                    </m:acc>
                  </m:oMath>
                </a14:m>
                <a:endParaRPr lang="en-US" dirty="0"/>
              </a:p>
            </p:txBody>
          </p:sp>
        </mc:Choice>
        <mc:Fallback>
          <p:sp>
            <p:nvSpPr>
              <p:cNvPr id="16" name="TextBox 15">
                <a:extLst>
                  <a:ext uri="{FF2B5EF4-FFF2-40B4-BE49-F238E27FC236}">
                    <a16:creationId xmlns:a16="http://schemas.microsoft.com/office/drawing/2014/main" id="{E211E553-8061-C74B-9AAD-877F3A45EFCA}"/>
                  </a:ext>
                </a:extLst>
              </p:cNvPr>
              <p:cNvSpPr txBox="1">
                <a:spLocks noRot="1" noChangeAspect="1" noMove="1" noResize="1" noEditPoints="1" noAdjustHandles="1" noChangeArrowheads="1" noChangeShapeType="1" noTextEdit="1"/>
              </p:cNvSpPr>
              <p:nvPr/>
            </p:nvSpPr>
            <p:spPr>
              <a:xfrm>
                <a:off x="1285069" y="4999892"/>
                <a:ext cx="1326907" cy="646331"/>
              </a:xfrm>
              <a:prstGeom prst="rect">
                <a:avLst/>
              </a:prstGeom>
              <a:blipFill>
                <a:blip r:embed="rId6"/>
                <a:stretch>
                  <a:fillRect l="-4762" t="-3846" b="-1538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7" name="TextBox 36">
                <a:extLst>
                  <a:ext uri="{FF2B5EF4-FFF2-40B4-BE49-F238E27FC236}">
                    <a16:creationId xmlns:a16="http://schemas.microsoft.com/office/drawing/2014/main" id="{6CC65E32-2154-0C48-A166-52B29DBC2A8E}"/>
                  </a:ext>
                </a:extLst>
              </p:cNvPr>
              <p:cNvSpPr txBox="1"/>
              <p:nvPr/>
            </p:nvSpPr>
            <p:spPr>
              <a:xfrm>
                <a:off x="4281334" y="4827350"/>
                <a:ext cx="367985" cy="369332"/>
              </a:xfrm>
              <a:prstGeom prst="rect">
                <a:avLst/>
              </a:prstGeom>
              <a:solidFill>
                <a:schemeClr val="bg1"/>
              </a:solid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accent1"/>
                          </a:solidFill>
                          <a:latin typeface="Cambria Math" panose="02040503050406030204" pitchFamily="18" charset="0"/>
                          <a:ea typeface="Cambria Math" panose="02040503050406030204" pitchFamily="18" charset="0"/>
                        </a:rPr>
                        <m:t>𝜇</m:t>
                      </m:r>
                    </m:oMath>
                  </m:oMathPara>
                </a14:m>
                <a:endParaRPr lang="en-US" dirty="0">
                  <a:solidFill>
                    <a:schemeClr val="accent1"/>
                  </a:solidFill>
                </a:endParaRPr>
              </a:p>
            </p:txBody>
          </p:sp>
        </mc:Choice>
        <mc:Fallback>
          <p:sp>
            <p:nvSpPr>
              <p:cNvPr id="37" name="TextBox 36">
                <a:extLst>
                  <a:ext uri="{FF2B5EF4-FFF2-40B4-BE49-F238E27FC236}">
                    <a16:creationId xmlns:a16="http://schemas.microsoft.com/office/drawing/2014/main" id="{6CC65E32-2154-0C48-A166-52B29DBC2A8E}"/>
                  </a:ext>
                </a:extLst>
              </p:cNvPr>
              <p:cNvSpPr txBox="1">
                <a:spLocks noRot="1" noChangeAspect="1" noMove="1" noResize="1" noEditPoints="1" noAdjustHandles="1" noChangeArrowheads="1" noChangeShapeType="1" noTextEdit="1"/>
              </p:cNvSpPr>
              <p:nvPr/>
            </p:nvSpPr>
            <p:spPr>
              <a:xfrm>
                <a:off x="4281334" y="4827350"/>
                <a:ext cx="367985" cy="369332"/>
              </a:xfrm>
              <a:prstGeom prst="rect">
                <a:avLst/>
              </a:prstGeom>
              <a:blipFill>
                <a:blip r:embed="rId7"/>
                <a:stretch>
                  <a:fillRect b="-689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8" name="TextBox 37">
                <a:extLst>
                  <a:ext uri="{FF2B5EF4-FFF2-40B4-BE49-F238E27FC236}">
                    <a16:creationId xmlns:a16="http://schemas.microsoft.com/office/drawing/2014/main" id="{557049F9-61E4-1242-BAF6-A984757CB715}"/>
                  </a:ext>
                </a:extLst>
              </p:cNvPr>
              <p:cNvSpPr txBox="1"/>
              <p:nvPr/>
            </p:nvSpPr>
            <p:spPr>
              <a:xfrm>
                <a:off x="274319" y="1178971"/>
                <a:ext cx="2540866" cy="1200329"/>
              </a:xfrm>
              <a:prstGeom prst="rect">
                <a:avLst/>
              </a:prstGeom>
              <a:noFill/>
              <a:ln w="38100">
                <a:solidFill>
                  <a:schemeClr val="accent1"/>
                </a:solidFill>
              </a:ln>
            </p:spPr>
            <p:txBody>
              <a:bodyPr wrap="square" rtlCol="0">
                <a:spAutoFit/>
              </a:bodyPr>
              <a:lstStyle/>
              <a:p>
                <a:pPr algn="ctr"/>
                <a:r>
                  <a:rPr lang="en-US" dirty="0"/>
                  <a:t>Distribution of scores in a recall task for subjects given a placebo</a:t>
                </a:r>
              </a:p>
              <a:p>
                <a:pPr algn="ctr"/>
                <a14:m>
                  <m:oMath xmlns:m="http://schemas.openxmlformats.org/officeDocument/2006/math">
                    <m:r>
                      <a:rPr lang="en-US" i="1" smtClean="0">
                        <a:solidFill>
                          <a:schemeClr val="accent1"/>
                        </a:solidFill>
                        <a:latin typeface="Cambria Math" panose="02040503050406030204" pitchFamily="18" charset="0"/>
                        <a:ea typeface="Cambria Math" panose="02040503050406030204" pitchFamily="18" charset="0"/>
                      </a:rPr>
                      <m:t>𝜇</m:t>
                    </m:r>
                  </m:oMath>
                </a14:m>
                <a:r>
                  <a:rPr lang="en-US" dirty="0">
                    <a:solidFill>
                      <a:schemeClr val="accent1"/>
                    </a:solidFill>
                  </a:rPr>
                  <a:t> ?, </a:t>
                </a:r>
                <a14:m>
                  <m:oMath xmlns:m="http://schemas.openxmlformats.org/officeDocument/2006/math">
                    <m:r>
                      <a:rPr lang="en-US" i="1">
                        <a:solidFill>
                          <a:schemeClr val="accent1"/>
                        </a:solidFill>
                        <a:latin typeface="Cambria Math" panose="02040503050406030204" pitchFamily="18" charset="0"/>
                        <a:ea typeface="Cambria Math" panose="02040503050406030204" pitchFamily="18" charset="0"/>
                      </a:rPr>
                      <m:t>𝜎</m:t>
                    </m:r>
                  </m:oMath>
                </a14:m>
                <a:r>
                  <a:rPr lang="en-US" dirty="0">
                    <a:solidFill>
                      <a:schemeClr val="accent1"/>
                    </a:solidFill>
                  </a:rPr>
                  <a:t> ?</a:t>
                </a:r>
              </a:p>
            </p:txBody>
          </p:sp>
        </mc:Choice>
        <mc:Fallback>
          <p:sp>
            <p:nvSpPr>
              <p:cNvPr id="38" name="TextBox 37">
                <a:extLst>
                  <a:ext uri="{FF2B5EF4-FFF2-40B4-BE49-F238E27FC236}">
                    <a16:creationId xmlns:a16="http://schemas.microsoft.com/office/drawing/2014/main" id="{557049F9-61E4-1242-BAF6-A984757CB715}"/>
                  </a:ext>
                </a:extLst>
              </p:cNvPr>
              <p:cNvSpPr txBox="1">
                <a:spLocks noRot="1" noChangeAspect="1" noMove="1" noResize="1" noEditPoints="1" noAdjustHandles="1" noChangeArrowheads="1" noChangeShapeType="1" noTextEdit="1"/>
              </p:cNvSpPr>
              <p:nvPr/>
            </p:nvSpPr>
            <p:spPr>
              <a:xfrm>
                <a:off x="274319" y="1178971"/>
                <a:ext cx="2540866" cy="1200329"/>
              </a:xfrm>
              <a:prstGeom prst="rect">
                <a:avLst/>
              </a:prstGeom>
              <a:blipFill>
                <a:blip r:embed="rId8"/>
                <a:stretch>
                  <a:fillRect t="-1020" r="-490" b="-6122"/>
                </a:stretch>
              </a:blipFill>
              <a:ln w="38100">
                <a:solidFill>
                  <a:schemeClr val="accent1"/>
                </a:solidFill>
              </a:ln>
            </p:spPr>
            <p:txBody>
              <a:bodyPr/>
              <a:lstStyle/>
              <a:p>
                <a:r>
                  <a:rPr lang="en-US">
                    <a:noFill/>
                  </a:rPr>
                  <a:t> </a:t>
                </a:r>
              </a:p>
            </p:txBody>
          </p:sp>
        </mc:Fallback>
      </mc:AlternateContent>
      <p:sp>
        <p:nvSpPr>
          <p:cNvPr id="39" name="Down Arrow 38">
            <a:extLst>
              <a:ext uri="{FF2B5EF4-FFF2-40B4-BE49-F238E27FC236}">
                <a16:creationId xmlns:a16="http://schemas.microsoft.com/office/drawing/2014/main" id="{A8EF3177-AFA0-7E49-9DEC-A3006A509EB1}"/>
              </a:ext>
            </a:extLst>
          </p:cNvPr>
          <p:cNvSpPr/>
          <p:nvPr/>
        </p:nvSpPr>
        <p:spPr>
          <a:xfrm>
            <a:off x="8123145" y="2379299"/>
            <a:ext cx="277906" cy="1928891"/>
          </a:xfrm>
          <a:prstGeom prst="down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40" name="TextBox 39">
                <a:extLst>
                  <a:ext uri="{FF2B5EF4-FFF2-40B4-BE49-F238E27FC236}">
                    <a16:creationId xmlns:a16="http://schemas.microsoft.com/office/drawing/2014/main" id="{5282B4FF-8397-894B-8D06-1AC686243AAB}"/>
                  </a:ext>
                </a:extLst>
              </p:cNvPr>
              <p:cNvSpPr txBox="1"/>
              <p:nvPr/>
            </p:nvSpPr>
            <p:spPr>
              <a:xfrm>
                <a:off x="5989207" y="1181357"/>
                <a:ext cx="2834753" cy="1200329"/>
              </a:xfrm>
              <a:prstGeom prst="rect">
                <a:avLst/>
              </a:prstGeom>
              <a:noFill/>
              <a:ln w="38100">
                <a:solidFill>
                  <a:schemeClr val="accent2"/>
                </a:solidFill>
              </a:ln>
            </p:spPr>
            <p:txBody>
              <a:bodyPr wrap="square" rtlCol="0">
                <a:spAutoFit/>
              </a:bodyPr>
              <a:lstStyle/>
              <a:p>
                <a:pPr algn="ctr"/>
                <a:r>
                  <a:rPr lang="en-US" dirty="0"/>
                  <a:t>Distribution of scores in a recall task for subjects given an experimental drug</a:t>
                </a:r>
              </a:p>
              <a:p>
                <a:pPr algn="ctr"/>
                <a14:m>
                  <m:oMath xmlns:m="http://schemas.openxmlformats.org/officeDocument/2006/math">
                    <m:r>
                      <a:rPr lang="en-US" i="1" smtClean="0">
                        <a:solidFill>
                          <a:schemeClr val="accent2"/>
                        </a:solidFill>
                        <a:latin typeface="Cambria Math" panose="02040503050406030204" pitchFamily="18" charset="0"/>
                        <a:ea typeface="Cambria Math" panose="02040503050406030204" pitchFamily="18" charset="0"/>
                      </a:rPr>
                      <m:t>𝜇</m:t>
                    </m:r>
                  </m:oMath>
                </a14:m>
                <a:r>
                  <a:rPr lang="en-US" dirty="0">
                    <a:solidFill>
                      <a:schemeClr val="accent2"/>
                    </a:solidFill>
                  </a:rPr>
                  <a:t> ?, </a:t>
                </a:r>
                <a14:m>
                  <m:oMath xmlns:m="http://schemas.openxmlformats.org/officeDocument/2006/math">
                    <m:r>
                      <a:rPr lang="en-US" i="1">
                        <a:solidFill>
                          <a:schemeClr val="accent2"/>
                        </a:solidFill>
                        <a:latin typeface="Cambria Math" panose="02040503050406030204" pitchFamily="18" charset="0"/>
                        <a:ea typeface="Cambria Math" panose="02040503050406030204" pitchFamily="18" charset="0"/>
                      </a:rPr>
                      <m:t>𝜎</m:t>
                    </m:r>
                  </m:oMath>
                </a14:m>
                <a:r>
                  <a:rPr lang="en-US" dirty="0">
                    <a:solidFill>
                      <a:schemeClr val="accent2"/>
                    </a:solidFill>
                  </a:rPr>
                  <a:t> ?</a:t>
                </a:r>
              </a:p>
            </p:txBody>
          </p:sp>
        </mc:Choice>
        <mc:Fallback>
          <p:sp>
            <p:nvSpPr>
              <p:cNvPr id="40" name="TextBox 39">
                <a:extLst>
                  <a:ext uri="{FF2B5EF4-FFF2-40B4-BE49-F238E27FC236}">
                    <a16:creationId xmlns:a16="http://schemas.microsoft.com/office/drawing/2014/main" id="{5282B4FF-8397-894B-8D06-1AC686243AAB}"/>
                  </a:ext>
                </a:extLst>
              </p:cNvPr>
              <p:cNvSpPr txBox="1">
                <a:spLocks noRot="1" noChangeAspect="1" noMove="1" noResize="1" noEditPoints="1" noAdjustHandles="1" noChangeArrowheads="1" noChangeShapeType="1" noTextEdit="1"/>
              </p:cNvSpPr>
              <p:nvPr/>
            </p:nvSpPr>
            <p:spPr>
              <a:xfrm>
                <a:off x="5989207" y="1181357"/>
                <a:ext cx="2834753" cy="1200329"/>
              </a:xfrm>
              <a:prstGeom prst="rect">
                <a:avLst/>
              </a:prstGeom>
              <a:blipFill>
                <a:blip r:embed="rId9"/>
                <a:stretch>
                  <a:fillRect t="-1010" r="-2193" b="-5051"/>
                </a:stretch>
              </a:blipFill>
              <a:ln w="38100">
                <a:solidFill>
                  <a:schemeClr val="accent2"/>
                </a:solidFill>
              </a:ln>
            </p:spPr>
            <p:txBody>
              <a:bodyPr/>
              <a:lstStyle/>
              <a:p>
                <a:r>
                  <a:rPr lang="en-US">
                    <a:noFill/>
                  </a:rPr>
                  <a:t> </a:t>
                </a:r>
              </a:p>
            </p:txBody>
          </p:sp>
        </mc:Fallback>
      </mc:AlternateContent>
      <p:sp>
        <p:nvSpPr>
          <p:cNvPr id="42" name="TextBox 41">
            <a:extLst>
              <a:ext uri="{FF2B5EF4-FFF2-40B4-BE49-F238E27FC236}">
                <a16:creationId xmlns:a16="http://schemas.microsoft.com/office/drawing/2014/main" id="{FEBBFA22-A821-3A45-862C-53395A92EACD}"/>
              </a:ext>
            </a:extLst>
          </p:cNvPr>
          <p:cNvSpPr txBox="1"/>
          <p:nvPr/>
        </p:nvSpPr>
        <p:spPr>
          <a:xfrm>
            <a:off x="7648064" y="4353959"/>
            <a:ext cx="1169577" cy="923330"/>
          </a:xfrm>
          <a:prstGeom prst="rect">
            <a:avLst/>
          </a:prstGeom>
          <a:noFill/>
        </p:spPr>
        <p:txBody>
          <a:bodyPr wrap="square" rtlCol="0">
            <a:spAutoFit/>
          </a:bodyPr>
          <a:lstStyle/>
          <a:p>
            <a:r>
              <a:rPr lang="en-US" dirty="0"/>
              <a:t>Random sample of size n</a:t>
            </a:r>
          </a:p>
        </p:txBody>
      </p:sp>
      <p:sp>
        <p:nvSpPr>
          <p:cNvPr id="43" name="Right Arrow 42">
            <a:extLst>
              <a:ext uri="{FF2B5EF4-FFF2-40B4-BE49-F238E27FC236}">
                <a16:creationId xmlns:a16="http://schemas.microsoft.com/office/drawing/2014/main" id="{A4C90228-55BB-3A44-836C-1AA0FAC95E00}"/>
              </a:ext>
            </a:extLst>
          </p:cNvPr>
          <p:cNvSpPr/>
          <p:nvPr/>
        </p:nvSpPr>
        <p:spPr>
          <a:xfrm flipH="1">
            <a:off x="6838565" y="4641507"/>
            <a:ext cx="641940" cy="263570"/>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45" name="TextBox 44">
                <a:extLst>
                  <a:ext uri="{FF2B5EF4-FFF2-40B4-BE49-F238E27FC236}">
                    <a16:creationId xmlns:a16="http://schemas.microsoft.com/office/drawing/2014/main" id="{EA608E16-E4E7-BB41-84B2-F9504CA6A89C}"/>
                  </a:ext>
                </a:extLst>
              </p:cNvPr>
              <p:cNvSpPr txBox="1"/>
              <p:nvPr/>
            </p:nvSpPr>
            <p:spPr>
              <a:xfrm>
                <a:off x="6727377" y="4999892"/>
                <a:ext cx="1326907" cy="646331"/>
              </a:xfrm>
              <a:prstGeom prst="rect">
                <a:avLst/>
              </a:prstGeom>
              <a:noFill/>
            </p:spPr>
            <p:txBody>
              <a:bodyPr wrap="square" rtlCol="0">
                <a:spAutoFit/>
              </a:bodyPr>
              <a:lstStyle/>
              <a:p>
                <a:r>
                  <a:rPr lang="en-US" dirty="0"/>
                  <a:t>statistic</a:t>
                </a:r>
              </a:p>
              <a:p>
                <a:r>
                  <a:rPr lang="en-US" dirty="0"/>
                  <a:t>e.g. mean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𝑥</m:t>
                        </m:r>
                      </m:e>
                    </m:acc>
                  </m:oMath>
                </a14:m>
                <a:endParaRPr lang="en-US" dirty="0"/>
              </a:p>
            </p:txBody>
          </p:sp>
        </mc:Choice>
        <mc:Fallback>
          <p:sp>
            <p:nvSpPr>
              <p:cNvPr id="45" name="TextBox 44">
                <a:extLst>
                  <a:ext uri="{FF2B5EF4-FFF2-40B4-BE49-F238E27FC236}">
                    <a16:creationId xmlns:a16="http://schemas.microsoft.com/office/drawing/2014/main" id="{EA608E16-E4E7-BB41-84B2-F9504CA6A89C}"/>
                  </a:ext>
                </a:extLst>
              </p:cNvPr>
              <p:cNvSpPr txBox="1">
                <a:spLocks noRot="1" noChangeAspect="1" noMove="1" noResize="1" noEditPoints="1" noAdjustHandles="1" noChangeArrowheads="1" noChangeShapeType="1" noTextEdit="1"/>
              </p:cNvSpPr>
              <p:nvPr/>
            </p:nvSpPr>
            <p:spPr>
              <a:xfrm>
                <a:off x="6727377" y="4999892"/>
                <a:ext cx="1326907" cy="646331"/>
              </a:xfrm>
              <a:prstGeom prst="rect">
                <a:avLst/>
              </a:prstGeom>
              <a:blipFill>
                <a:blip r:embed="rId10"/>
                <a:stretch>
                  <a:fillRect l="-3774" t="-3846" b="-15385"/>
                </a:stretch>
              </a:blipFill>
            </p:spPr>
            <p:txBody>
              <a:bodyPr/>
              <a:lstStyle/>
              <a:p>
                <a:r>
                  <a:rPr lang="en-US">
                    <a:noFill/>
                  </a:rPr>
                  <a:t> </a:t>
                </a:r>
              </a:p>
            </p:txBody>
          </p:sp>
        </mc:Fallback>
      </mc:AlternateContent>
      <p:cxnSp>
        <p:nvCxnSpPr>
          <p:cNvPr id="46" name="Straight Arrow Connector 45">
            <a:extLst>
              <a:ext uri="{FF2B5EF4-FFF2-40B4-BE49-F238E27FC236}">
                <a16:creationId xmlns:a16="http://schemas.microsoft.com/office/drawing/2014/main" id="{FBDC5D08-8674-5148-A0AD-418056402C13}"/>
              </a:ext>
            </a:extLst>
          </p:cNvPr>
          <p:cNvCxnSpPr>
            <a:cxnSpLocks/>
            <a:stCxn id="47" idx="0"/>
          </p:cNvCxnSpPr>
          <p:nvPr/>
        </p:nvCxnSpPr>
        <p:spPr>
          <a:xfrm flipV="1">
            <a:off x="3496448" y="4815625"/>
            <a:ext cx="0" cy="1143218"/>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4EB01953-F2D4-2343-964F-DBC8AFFA3B94}"/>
              </a:ext>
            </a:extLst>
          </p:cNvPr>
          <p:cNvSpPr txBox="1"/>
          <p:nvPr/>
        </p:nvSpPr>
        <p:spPr>
          <a:xfrm>
            <a:off x="1813383" y="5958843"/>
            <a:ext cx="3366130" cy="369332"/>
          </a:xfrm>
          <a:prstGeom prst="rect">
            <a:avLst/>
          </a:prstGeom>
          <a:noFill/>
          <a:ln w="38100">
            <a:solidFill>
              <a:schemeClr val="accent2"/>
            </a:solidFill>
          </a:ln>
        </p:spPr>
        <p:txBody>
          <a:bodyPr wrap="square" rtlCol="0">
            <a:spAutoFit/>
          </a:bodyPr>
          <a:lstStyle/>
          <a:p>
            <a:pPr algn="ctr"/>
            <a:r>
              <a:rPr lang="en-US" dirty="0"/>
              <a:t>Does the drug affect mean recall?</a:t>
            </a:r>
          </a:p>
        </p:txBody>
      </p:sp>
    </p:spTree>
    <p:extLst>
      <p:ext uri="{BB962C8B-B14F-4D97-AF65-F5344CB8AC3E}">
        <p14:creationId xmlns:p14="http://schemas.microsoft.com/office/powerpoint/2010/main" val="25869223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C33893-C1FD-CF4C-91EC-7A35879269DA}"/>
              </a:ext>
            </a:extLst>
          </p:cNvPr>
          <p:cNvSpPr>
            <a:spLocks noGrp="1"/>
          </p:cNvSpPr>
          <p:nvPr>
            <p:ph type="title"/>
          </p:nvPr>
        </p:nvSpPr>
        <p:spPr>
          <a:xfrm>
            <a:off x="274320" y="296703"/>
            <a:ext cx="8595360" cy="641871"/>
          </a:xfrm>
        </p:spPr>
        <p:txBody>
          <a:bodyPr>
            <a:normAutofit/>
          </a:bodyPr>
          <a:lstStyle/>
          <a:p>
            <a:r>
              <a:rPr lang="en-US" dirty="0"/>
              <a:t>Null Hypothesis &amp; p-values</a:t>
            </a:r>
          </a:p>
        </p:txBody>
      </p:sp>
      <p:sp>
        <p:nvSpPr>
          <p:cNvPr id="4" name="Slide Number Placeholder 3">
            <a:extLst>
              <a:ext uri="{FF2B5EF4-FFF2-40B4-BE49-F238E27FC236}">
                <a16:creationId xmlns:a16="http://schemas.microsoft.com/office/drawing/2014/main" id="{02E00918-68B8-514A-891C-20F177A55ADD}"/>
              </a:ext>
            </a:extLst>
          </p:cNvPr>
          <p:cNvSpPr>
            <a:spLocks noGrp="1"/>
          </p:cNvSpPr>
          <p:nvPr>
            <p:ph type="sldNum" sz="quarter" idx="12"/>
          </p:nvPr>
        </p:nvSpPr>
        <p:spPr>
          <a:xfrm>
            <a:off x="6457950" y="6446520"/>
            <a:ext cx="2366010" cy="274320"/>
          </a:xfrm>
        </p:spPr>
        <p:txBody>
          <a:bodyPr/>
          <a:lstStyle/>
          <a:p>
            <a:fld id="{4F1611B7-9285-1F48-A026-12A07D3EB268}" type="slidenum">
              <a:rPr lang="en-US" smtClean="0"/>
              <a:t>16</a:t>
            </a:fld>
            <a:endParaRPr lang="en-US"/>
          </a:p>
        </p:txBody>
      </p:sp>
      <p:pic>
        <p:nvPicPr>
          <p:cNvPr id="6" name="Picture 5">
            <a:extLst>
              <a:ext uri="{FF2B5EF4-FFF2-40B4-BE49-F238E27FC236}">
                <a16:creationId xmlns:a16="http://schemas.microsoft.com/office/drawing/2014/main" id="{D81D8015-0AA8-5545-A0B7-3866E19FE4DC}"/>
              </a:ext>
            </a:extLst>
          </p:cNvPr>
          <p:cNvPicPr>
            <a:picLocks noChangeAspect="1"/>
          </p:cNvPicPr>
          <p:nvPr/>
        </p:nvPicPr>
        <p:blipFill rotWithShape="1">
          <a:blip r:embed="rId3"/>
          <a:srcRect l="5967" r="14477" b="7698"/>
          <a:stretch/>
        </p:blipFill>
        <p:spPr>
          <a:xfrm>
            <a:off x="2450228" y="3158453"/>
            <a:ext cx="4041422" cy="1746624"/>
          </a:xfrm>
          <a:prstGeom prst="rect">
            <a:avLst/>
          </a:prstGeom>
        </p:spPr>
      </p:pic>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7FEB4D94-7989-DF41-8A1C-16D096B584E4}"/>
                  </a:ext>
                </a:extLst>
              </p:cNvPr>
              <p:cNvSpPr txBox="1"/>
              <p:nvPr/>
            </p:nvSpPr>
            <p:spPr>
              <a:xfrm>
                <a:off x="4535453" y="3911453"/>
                <a:ext cx="526170" cy="6166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b="0" i="1" smtClean="0">
                              <a:latin typeface="Cambria Math" panose="02040503050406030204" pitchFamily="18" charset="0"/>
                              <a:ea typeface="Cambria Math" panose="02040503050406030204" pitchFamily="18" charset="0"/>
                            </a:rPr>
                          </m:ctrlPr>
                        </m:fPr>
                        <m:num>
                          <m:r>
                            <a:rPr lang="en-US" b="0" i="1" smtClean="0">
                              <a:solidFill>
                                <a:schemeClr val="accent1"/>
                              </a:solidFill>
                              <a:latin typeface="Cambria Math" panose="02040503050406030204" pitchFamily="18" charset="0"/>
                              <a:ea typeface="Cambria Math" panose="02040503050406030204" pitchFamily="18" charset="0"/>
                            </a:rPr>
                            <m:t>𝜎</m:t>
                          </m:r>
                        </m:num>
                        <m:den>
                          <m:rad>
                            <m:radPr>
                              <m:degHide m:val="on"/>
                              <m:ctrlPr>
                                <a:rPr lang="en-US" b="0" i="1" smtClean="0">
                                  <a:latin typeface="Cambria Math" panose="02040503050406030204" pitchFamily="18" charset="0"/>
                                  <a:ea typeface="Cambria Math" panose="02040503050406030204" pitchFamily="18" charset="0"/>
                                </a:rPr>
                              </m:ctrlPr>
                            </m:radPr>
                            <m:deg/>
                            <m:e>
                              <m:r>
                                <a:rPr lang="en-US" b="0" i="1" smtClean="0">
                                  <a:latin typeface="Cambria Math" panose="02040503050406030204" pitchFamily="18" charset="0"/>
                                  <a:ea typeface="Cambria Math" panose="02040503050406030204" pitchFamily="18" charset="0"/>
                                </a:rPr>
                                <m:t>𝑛</m:t>
                              </m:r>
                            </m:e>
                          </m:rad>
                        </m:den>
                      </m:f>
                    </m:oMath>
                  </m:oMathPara>
                </a14:m>
                <a:endParaRPr lang="en-US" dirty="0"/>
              </a:p>
            </p:txBody>
          </p:sp>
        </mc:Choice>
        <mc:Fallback>
          <p:sp>
            <p:nvSpPr>
              <p:cNvPr id="7" name="TextBox 6">
                <a:extLst>
                  <a:ext uri="{FF2B5EF4-FFF2-40B4-BE49-F238E27FC236}">
                    <a16:creationId xmlns:a16="http://schemas.microsoft.com/office/drawing/2014/main" id="{7FEB4D94-7989-DF41-8A1C-16D096B584E4}"/>
                  </a:ext>
                </a:extLst>
              </p:cNvPr>
              <p:cNvSpPr txBox="1">
                <a:spLocks noRot="1" noChangeAspect="1" noMove="1" noResize="1" noEditPoints="1" noAdjustHandles="1" noChangeArrowheads="1" noChangeShapeType="1" noTextEdit="1"/>
              </p:cNvSpPr>
              <p:nvPr/>
            </p:nvSpPr>
            <p:spPr>
              <a:xfrm>
                <a:off x="4535453" y="3911453"/>
                <a:ext cx="526170" cy="616644"/>
              </a:xfrm>
              <a:prstGeom prst="rect">
                <a:avLst/>
              </a:prstGeom>
              <a:blipFill>
                <a:blip r:embed="rId4"/>
                <a:stretch>
                  <a:fillRect/>
                </a:stretch>
              </a:blipFill>
            </p:spPr>
            <p:txBody>
              <a:bodyPr/>
              <a:lstStyle/>
              <a:p>
                <a:r>
                  <a:rPr lang="en-US">
                    <a:noFill/>
                  </a:rPr>
                  <a:t> </a:t>
                </a:r>
              </a:p>
            </p:txBody>
          </p:sp>
        </mc:Fallback>
      </mc:AlternateContent>
      <p:cxnSp>
        <p:nvCxnSpPr>
          <p:cNvPr id="8" name="Straight Connector 7">
            <a:extLst>
              <a:ext uri="{FF2B5EF4-FFF2-40B4-BE49-F238E27FC236}">
                <a16:creationId xmlns:a16="http://schemas.microsoft.com/office/drawing/2014/main" id="{F14EFEDB-E996-F34C-8551-2A9A77225BB7}"/>
              </a:ext>
            </a:extLst>
          </p:cNvPr>
          <p:cNvCxnSpPr>
            <a:cxnSpLocks/>
          </p:cNvCxnSpPr>
          <p:nvPr/>
        </p:nvCxnSpPr>
        <p:spPr>
          <a:xfrm flipH="1" flipV="1">
            <a:off x="4465326" y="3919935"/>
            <a:ext cx="593972" cy="1"/>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2B9B0FEB-BDDE-414E-A611-EA9DFDBA6EDF}"/>
              </a:ext>
            </a:extLst>
          </p:cNvPr>
          <p:cNvCxnSpPr>
            <a:cxnSpLocks/>
          </p:cNvCxnSpPr>
          <p:nvPr/>
        </p:nvCxnSpPr>
        <p:spPr>
          <a:xfrm flipH="1">
            <a:off x="4465327" y="3167418"/>
            <a:ext cx="2806" cy="1561958"/>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021F6B17-AE70-974C-A216-9233671CA306}"/>
              </a:ext>
            </a:extLst>
          </p:cNvPr>
          <p:cNvSpPr txBox="1"/>
          <p:nvPr/>
        </p:nvSpPr>
        <p:spPr>
          <a:xfrm>
            <a:off x="360913" y="4353959"/>
            <a:ext cx="1169577" cy="923330"/>
          </a:xfrm>
          <a:prstGeom prst="rect">
            <a:avLst/>
          </a:prstGeom>
          <a:noFill/>
        </p:spPr>
        <p:txBody>
          <a:bodyPr wrap="square" rtlCol="0">
            <a:spAutoFit/>
          </a:bodyPr>
          <a:lstStyle/>
          <a:p>
            <a:r>
              <a:rPr lang="en-US" dirty="0"/>
              <a:t>Random samples of size n</a:t>
            </a:r>
          </a:p>
        </p:txBody>
      </p:sp>
      <p:sp>
        <p:nvSpPr>
          <p:cNvPr id="12" name="Down Arrow 11">
            <a:extLst>
              <a:ext uri="{FF2B5EF4-FFF2-40B4-BE49-F238E27FC236}">
                <a16:creationId xmlns:a16="http://schemas.microsoft.com/office/drawing/2014/main" id="{7BAE6FE1-770B-5F4F-AD61-9B4D0453968C}"/>
              </a:ext>
            </a:extLst>
          </p:cNvPr>
          <p:cNvSpPr/>
          <p:nvPr/>
        </p:nvSpPr>
        <p:spPr>
          <a:xfrm>
            <a:off x="742949" y="2379299"/>
            <a:ext cx="277906" cy="192889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36170443-1C9B-7643-8250-FC364198A7C7}"/>
                  </a:ext>
                </a:extLst>
              </p:cNvPr>
              <p:cNvSpPr txBox="1"/>
              <p:nvPr/>
            </p:nvSpPr>
            <p:spPr>
              <a:xfrm>
                <a:off x="6359391" y="4815624"/>
                <a:ext cx="36798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oMath>
                  </m:oMathPara>
                </a14:m>
                <a:endParaRPr lang="en-US" dirty="0"/>
              </a:p>
            </p:txBody>
          </p:sp>
        </mc:Choice>
        <mc:Fallback>
          <p:sp>
            <p:nvSpPr>
              <p:cNvPr id="14" name="TextBox 13">
                <a:extLst>
                  <a:ext uri="{FF2B5EF4-FFF2-40B4-BE49-F238E27FC236}">
                    <a16:creationId xmlns:a16="http://schemas.microsoft.com/office/drawing/2014/main" id="{36170443-1C9B-7643-8250-FC364198A7C7}"/>
                  </a:ext>
                </a:extLst>
              </p:cNvPr>
              <p:cNvSpPr txBox="1">
                <a:spLocks noRot="1" noChangeAspect="1" noMove="1" noResize="1" noEditPoints="1" noAdjustHandles="1" noChangeArrowheads="1" noChangeShapeType="1" noTextEdit="1"/>
              </p:cNvSpPr>
              <p:nvPr/>
            </p:nvSpPr>
            <p:spPr>
              <a:xfrm>
                <a:off x="6359391" y="4815624"/>
                <a:ext cx="367986" cy="369332"/>
              </a:xfrm>
              <a:prstGeom prst="rect">
                <a:avLst/>
              </a:prstGeom>
              <a:blipFill>
                <a:blip r:embed="rId5"/>
                <a:stretch>
                  <a:fillRect/>
                </a:stretch>
              </a:blipFill>
            </p:spPr>
            <p:txBody>
              <a:bodyPr/>
              <a:lstStyle/>
              <a:p>
                <a:r>
                  <a:rPr lang="en-US">
                    <a:noFill/>
                  </a:rPr>
                  <a:t> </a:t>
                </a:r>
              </a:p>
            </p:txBody>
          </p:sp>
        </mc:Fallback>
      </mc:AlternateContent>
      <p:sp>
        <p:nvSpPr>
          <p:cNvPr id="15" name="Right Arrow 14">
            <a:extLst>
              <a:ext uri="{FF2B5EF4-FFF2-40B4-BE49-F238E27FC236}">
                <a16:creationId xmlns:a16="http://schemas.microsoft.com/office/drawing/2014/main" id="{3D2D285C-7064-064B-91AD-ACE24F7906A6}"/>
              </a:ext>
            </a:extLst>
          </p:cNvPr>
          <p:cNvSpPr/>
          <p:nvPr/>
        </p:nvSpPr>
        <p:spPr>
          <a:xfrm>
            <a:off x="1603096" y="4641507"/>
            <a:ext cx="586730" cy="2635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16" name="TextBox 15">
                <a:extLst>
                  <a:ext uri="{FF2B5EF4-FFF2-40B4-BE49-F238E27FC236}">
                    <a16:creationId xmlns:a16="http://schemas.microsoft.com/office/drawing/2014/main" id="{E211E553-8061-C74B-9AAD-877F3A45EFCA}"/>
                  </a:ext>
                </a:extLst>
              </p:cNvPr>
              <p:cNvSpPr txBox="1"/>
              <p:nvPr/>
            </p:nvSpPr>
            <p:spPr>
              <a:xfrm>
                <a:off x="1285069" y="4999892"/>
                <a:ext cx="1326907" cy="646331"/>
              </a:xfrm>
              <a:prstGeom prst="rect">
                <a:avLst/>
              </a:prstGeom>
              <a:noFill/>
            </p:spPr>
            <p:txBody>
              <a:bodyPr wrap="square" rtlCol="0">
                <a:spAutoFit/>
              </a:bodyPr>
              <a:lstStyle/>
              <a:p>
                <a:r>
                  <a:rPr lang="en-US" dirty="0"/>
                  <a:t>statistics</a:t>
                </a:r>
              </a:p>
              <a:p>
                <a:r>
                  <a:rPr lang="en-US" dirty="0"/>
                  <a:t>e.g. mean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𝑥</m:t>
                        </m:r>
                      </m:e>
                    </m:acc>
                  </m:oMath>
                </a14:m>
                <a:endParaRPr lang="en-US" dirty="0"/>
              </a:p>
            </p:txBody>
          </p:sp>
        </mc:Choice>
        <mc:Fallback>
          <p:sp>
            <p:nvSpPr>
              <p:cNvPr id="16" name="TextBox 15">
                <a:extLst>
                  <a:ext uri="{FF2B5EF4-FFF2-40B4-BE49-F238E27FC236}">
                    <a16:creationId xmlns:a16="http://schemas.microsoft.com/office/drawing/2014/main" id="{E211E553-8061-C74B-9AAD-877F3A45EFCA}"/>
                  </a:ext>
                </a:extLst>
              </p:cNvPr>
              <p:cNvSpPr txBox="1">
                <a:spLocks noRot="1" noChangeAspect="1" noMove="1" noResize="1" noEditPoints="1" noAdjustHandles="1" noChangeArrowheads="1" noChangeShapeType="1" noTextEdit="1"/>
              </p:cNvSpPr>
              <p:nvPr/>
            </p:nvSpPr>
            <p:spPr>
              <a:xfrm>
                <a:off x="1285069" y="4999892"/>
                <a:ext cx="1326907" cy="646331"/>
              </a:xfrm>
              <a:prstGeom prst="rect">
                <a:avLst/>
              </a:prstGeom>
              <a:blipFill>
                <a:blip r:embed="rId6"/>
                <a:stretch>
                  <a:fillRect l="-4762" t="-3846" b="-1538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7" name="TextBox 36">
                <a:extLst>
                  <a:ext uri="{FF2B5EF4-FFF2-40B4-BE49-F238E27FC236}">
                    <a16:creationId xmlns:a16="http://schemas.microsoft.com/office/drawing/2014/main" id="{6CC65E32-2154-0C48-A166-52B29DBC2A8E}"/>
                  </a:ext>
                </a:extLst>
              </p:cNvPr>
              <p:cNvSpPr txBox="1"/>
              <p:nvPr/>
            </p:nvSpPr>
            <p:spPr>
              <a:xfrm>
                <a:off x="4281334" y="4827350"/>
                <a:ext cx="367985" cy="369332"/>
              </a:xfrm>
              <a:prstGeom prst="rect">
                <a:avLst/>
              </a:prstGeom>
              <a:solidFill>
                <a:schemeClr val="bg1"/>
              </a:solid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accent1"/>
                          </a:solidFill>
                          <a:latin typeface="Cambria Math" panose="02040503050406030204" pitchFamily="18" charset="0"/>
                          <a:ea typeface="Cambria Math" panose="02040503050406030204" pitchFamily="18" charset="0"/>
                        </a:rPr>
                        <m:t>𝜇</m:t>
                      </m:r>
                    </m:oMath>
                  </m:oMathPara>
                </a14:m>
                <a:endParaRPr lang="en-US" dirty="0">
                  <a:solidFill>
                    <a:schemeClr val="accent1"/>
                  </a:solidFill>
                </a:endParaRPr>
              </a:p>
            </p:txBody>
          </p:sp>
        </mc:Choice>
        <mc:Fallback>
          <p:sp>
            <p:nvSpPr>
              <p:cNvPr id="37" name="TextBox 36">
                <a:extLst>
                  <a:ext uri="{FF2B5EF4-FFF2-40B4-BE49-F238E27FC236}">
                    <a16:creationId xmlns:a16="http://schemas.microsoft.com/office/drawing/2014/main" id="{6CC65E32-2154-0C48-A166-52B29DBC2A8E}"/>
                  </a:ext>
                </a:extLst>
              </p:cNvPr>
              <p:cNvSpPr txBox="1">
                <a:spLocks noRot="1" noChangeAspect="1" noMove="1" noResize="1" noEditPoints="1" noAdjustHandles="1" noChangeArrowheads="1" noChangeShapeType="1" noTextEdit="1"/>
              </p:cNvSpPr>
              <p:nvPr/>
            </p:nvSpPr>
            <p:spPr>
              <a:xfrm>
                <a:off x="4281334" y="4827350"/>
                <a:ext cx="367985" cy="369332"/>
              </a:xfrm>
              <a:prstGeom prst="rect">
                <a:avLst/>
              </a:prstGeom>
              <a:blipFill>
                <a:blip r:embed="rId7"/>
                <a:stretch>
                  <a:fillRect b="-689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8" name="TextBox 37">
                <a:extLst>
                  <a:ext uri="{FF2B5EF4-FFF2-40B4-BE49-F238E27FC236}">
                    <a16:creationId xmlns:a16="http://schemas.microsoft.com/office/drawing/2014/main" id="{557049F9-61E4-1242-BAF6-A984757CB715}"/>
                  </a:ext>
                </a:extLst>
              </p:cNvPr>
              <p:cNvSpPr txBox="1"/>
              <p:nvPr/>
            </p:nvSpPr>
            <p:spPr>
              <a:xfrm>
                <a:off x="274319" y="1178971"/>
                <a:ext cx="2540866" cy="1200329"/>
              </a:xfrm>
              <a:prstGeom prst="rect">
                <a:avLst/>
              </a:prstGeom>
              <a:noFill/>
              <a:ln w="38100">
                <a:solidFill>
                  <a:schemeClr val="accent1"/>
                </a:solidFill>
              </a:ln>
            </p:spPr>
            <p:txBody>
              <a:bodyPr wrap="square" rtlCol="0">
                <a:spAutoFit/>
              </a:bodyPr>
              <a:lstStyle/>
              <a:p>
                <a:pPr algn="ctr"/>
                <a:r>
                  <a:rPr lang="en-US" dirty="0"/>
                  <a:t>Distribution of scores in a recall task for subjects given a placebo</a:t>
                </a:r>
              </a:p>
              <a:p>
                <a:pPr algn="ctr"/>
                <a14:m>
                  <m:oMath xmlns:m="http://schemas.openxmlformats.org/officeDocument/2006/math">
                    <m:r>
                      <a:rPr lang="en-US" i="1" smtClean="0">
                        <a:solidFill>
                          <a:schemeClr val="accent1"/>
                        </a:solidFill>
                        <a:latin typeface="Cambria Math" panose="02040503050406030204" pitchFamily="18" charset="0"/>
                        <a:ea typeface="Cambria Math" panose="02040503050406030204" pitchFamily="18" charset="0"/>
                      </a:rPr>
                      <m:t>𝜇</m:t>
                    </m:r>
                  </m:oMath>
                </a14:m>
                <a:r>
                  <a:rPr lang="en-US" dirty="0">
                    <a:solidFill>
                      <a:schemeClr val="accent1"/>
                    </a:solidFill>
                  </a:rPr>
                  <a:t> ?, </a:t>
                </a:r>
                <a14:m>
                  <m:oMath xmlns:m="http://schemas.openxmlformats.org/officeDocument/2006/math">
                    <m:r>
                      <a:rPr lang="en-US" i="1">
                        <a:solidFill>
                          <a:schemeClr val="accent1"/>
                        </a:solidFill>
                        <a:latin typeface="Cambria Math" panose="02040503050406030204" pitchFamily="18" charset="0"/>
                        <a:ea typeface="Cambria Math" panose="02040503050406030204" pitchFamily="18" charset="0"/>
                      </a:rPr>
                      <m:t>𝜎</m:t>
                    </m:r>
                  </m:oMath>
                </a14:m>
                <a:r>
                  <a:rPr lang="en-US" dirty="0">
                    <a:solidFill>
                      <a:schemeClr val="accent1"/>
                    </a:solidFill>
                  </a:rPr>
                  <a:t> ?</a:t>
                </a:r>
              </a:p>
            </p:txBody>
          </p:sp>
        </mc:Choice>
        <mc:Fallback>
          <p:sp>
            <p:nvSpPr>
              <p:cNvPr id="38" name="TextBox 37">
                <a:extLst>
                  <a:ext uri="{FF2B5EF4-FFF2-40B4-BE49-F238E27FC236}">
                    <a16:creationId xmlns:a16="http://schemas.microsoft.com/office/drawing/2014/main" id="{557049F9-61E4-1242-BAF6-A984757CB715}"/>
                  </a:ext>
                </a:extLst>
              </p:cNvPr>
              <p:cNvSpPr txBox="1">
                <a:spLocks noRot="1" noChangeAspect="1" noMove="1" noResize="1" noEditPoints="1" noAdjustHandles="1" noChangeArrowheads="1" noChangeShapeType="1" noTextEdit="1"/>
              </p:cNvSpPr>
              <p:nvPr/>
            </p:nvSpPr>
            <p:spPr>
              <a:xfrm>
                <a:off x="274319" y="1178971"/>
                <a:ext cx="2540866" cy="1200329"/>
              </a:xfrm>
              <a:prstGeom prst="rect">
                <a:avLst/>
              </a:prstGeom>
              <a:blipFill>
                <a:blip r:embed="rId8"/>
                <a:stretch>
                  <a:fillRect t="-1020" r="-490" b="-6122"/>
                </a:stretch>
              </a:blipFill>
              <a:ln w="38100">
                <a:solidFill>
                  <a:schemeClr val="accent1"/>
                </a:solidFill>
              </a:ln>
            </p:spPr>
            <p:txBody>
              <a:bodyPr/>
              <a:lstStyle/>
              <a:p>
                <a:r>
                  <a:rPr lang="en-US">
                    <a:noFill/>
                  </a:rPr>
                  <a:t> </a:t>
                </a:r>
              </a:p>
            </p:txBody>
          </p:sp>
        </mc:Fallback>
      </mc:AlternateContent>
      <p:sp>
        <p:nvSpPr>
          <p:cNvPr id="39" name="Down Arrow 38">
            <a:extLst>
              <a:ext uri="{FF2B5EF4-FFF2-40B4-BE49-F238E27FC236}">
                <a16:creationId xmlns:a16="http://schemas.microsoft.com/office/drawing/2014/main" id="{A8EF3177-AFA0-7E49-9DEC-A3006A509EB1}"/>
              </a:ext>
            </a:extLst>
          </p:cNvPr>
          <p:cNvSpPr/>
          <p:nvPr/>
        </p:nvSpPr>
        <p:spPr>
          <a:xfrm>
            <a:off x="8123145" y="2379299"/>
            <a:ext cx="277906" cy="1928891"/>
          </a:xfrm>
          <a:prstGeom prst="down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40" name="TextBox 39">
                <a:extLst>
                  <a:ext uri="{FF2B5EF4-FFF2-40B4-BE49-F238E27FC236}">
                    <a16:creationId xmlns:a16="http://schemas.microsoft.com/office/drawing/2014/main" id="{5282B4FF-8397-894B-8D06-1AC686243AAB}"/>
                  </a:ext>
                </a:extLst>
              </p:cNvPr>
              <p:cNvSpPr txBox="1"/>
              <p:nvPr/>
            </p:nvSpPr>
            <p:spPr>
              <a:xfrm>
                <a:off x="5989207" y="1181357"/>
                <a:ext cx="2834753" cy="1200329"/>
              </a:xfrm>
              <a:prstGeom prst="rect">
                <a:avLst/>
              </a:prstGeom>
              <a:noFill/>
              <a:ln w="38100">
                <a:solidFill>
                  <a:schemeClr val="accent2"/>
                </a:solidFill>
              </a:ln>
            </p:spPr>
            <p:txBody>
              <a:bodyPr wrap="square" rtlCol="0">
                <a:spAutoFit/>
              </a:bodyPr>
              <a:lstStyle/>
              <a:p>
                <a:pPr algn="ctr"/>
                <a:r>
                  <a:rPr lang="en-US" dirty="0"/>
                  <a:t>Distribution of scores in a recall task for subjects given an experimental drug</a:t>
                </a:r>
              </a:p>
              <a:p>
                <a:pPr algn="ctr"/>
                <a14:m>
                  <m:oMath xmlns:m="http://schemas.openxmlformats.org/officeDocument/2006/math">
                    <m:r>
                      <a:rPr lang="en-US" i="1" smtClean="0">
                        <a:solidFill>
                          <a:schemeClr val="accent2"/>
                        </a:solidFill>
                        <a:latin typeface="Cambria Math" panose="02040503050406030204" pitchFamily="18" charset="0"/>
                        <a:ea typeface="Cambria Math" panose="02040503050406030204" pitchFamily="18" charset="0"/>
                      </a:rPr>
                      <m:t>𝜇</m:t>
                    </m:r>
                  </m:oMath>
                </a14:m>
                <a:r>
                  <a:rPr lang="en-US" dirty="0">
                    <a:solidFill>
                      <a:schemeClr val="accent2"/>
                    </a:solidFill>
                  </a:rPr>
                  <a:t> ?, </a:t>
                </a:r>
                <a14:m>
                  <m:oMath xmlns:m="http://schemas.openxmlformats.org/officeDocument/2006/math">
                    <m:r>
                      <a:rPr lang="en-US" i="1">
                        <a:solidFill>
                          <a:schemeClr val="accent2"/>
                        </a:solidFill>
                        <a:latin typeface="Cambria Math" panose="02040503050406030204" pitchFamily="18" charset="0"/>
                        <a:ea typeface="Cambria Math" panose="02040503050406030204" pitchFamily="18" charset="0"/>
                      </a:rPr>
                      <m:t>𝜎</m:t>
                    </m:r>
                  </m:oMath>
                </a14:m>
                <a:r>
                  <a:rPr lang="en-US" dirty="0">
                    <a:solidFill>
                      <a:schemeClr val="accent2"/>
                    </a:solidFill>
                  </a:rPr>
                  <a:t> ?</a:t>
                </a:r>
              </a:p>
            </p:txBody>
          </p:sp>
        </mc:Choice>
        <mc:Fallback>
          <p:sp>
            <p:nvSpPr>
              <p:cNvPr id="40" name="TextBox 39">
                <a:extLst>
                  <a:ext uri="{FF2B5EF4-FFF2-40B4-BE49-F238E27FC236}">
                    <a16:creationId xmlns:a16="http://schemas.microsoft.com/office/drawing/2014/main" id="{5282B4FF-8397-894B-8D06-1AC686243AAB}"/>
                  </a:ext>
                </a:extLst>
              </p:cNvPr>
              <p:cNvSpPr txBox="1">
                <a:spLocks noRot="1" noChangeAspect="1" noMove="1" noResize="1" noEditPoints="1" noAdjustHandles="1" noChangeArrowheads="1" noChangeShapeType="1" noTextEdit="1"/>
              </p:cNvSpPr>
              <p:nvPr/>
            </p:nvSpPr>
            <p:spPr>
              <a:xfrm>
                <a:off x="5989207" y="1181357"/>
                <a:ext cx="2834753" cy="1200329"/>
              </a:xfrm>
              <a:prstGeom prst="rect">
                <a:avLst/>
              </a:prstGeom>
              <a:blipFill>
                <a:blip r:embed="rId9"/>
                <a:stretch>
                  <a:fillRect t="-1010" r="-2193" b="-5051"/>
                </a:stretch>
              </a:blipFill>
              <a:ln w="38100">
                <a:solidFill>
                  <a:schemeClr val="accent2"/>
                </a:solidFill>
              </a:ln>
            </p:spPr>
            <p:txBody>
              <a:bodyPr/>
              <a:lstStyle/>
              <a:p>
                <a:r>
                  <a:rPr lang="en-US">
                    <a:noFill/>
                  </a:rPr>
                  <a:t> </a:t>
                </a:r>
              </a:p>
            </p:txBody>
          </p:sp>
        </mc:Fallback>
      </mc:AlternateContent>
      <p:sp>
        <p:nvSpPr>
          <p:cNvPr id="42" name="TextBox 41">
            <a:extLst>
              <a:ext uri="{FF2B5EF4-FFF2-40B4-BE49-F238E27FC236}">
                <a16:creationId xmlns:a16="http://schemas.microsoft.com/office/drawing/2014/main" id="{FEBBFA22-A821-3A45-862C-53395A92EACD}"/>
              </a:ext>
            </a:extLst>
          </p:cNvPr>
          <p:cNvSpPr txBox="1"/>
          <p:nvPr/>
        </p:nvSpPr>
        <p:spPr>
          <a:xfrm>
            <a:off x="7648064" y="4353959"/>
            <a:ext cx="1169577" cy="923330"/>
          </a:xfrm>
          <a:prstGeom prst="rect">
            <a:avLst/>
          </a:prstGeom>
          <a:noFill/>
        </p:spPr>
        <p:txBody>
          <a:bodyPr wrap="square" rtlCol="0">
            <a:spAutoFit/>
          </a:bodyPr>
          <a:lstStyle/>
          <a:p>
            <a:r>
              <a:rPr lang="en-US" dirty="0"/>
              <a:t>Random sample of size n</a:t>
            </a:r>
          </a:p>
        </p:txBody>
      </p:sp>
      <p:sp>
        <p:nvSpPr>
          <p:cNvPr id="43" name="Right Arrow 42">
            <a:extLst>
              <a:ext uri="{FF2B5EF4-FFF2-40B4-BE49-F238E27FC236}">
                <a16:creationId xmlns:a16="http://schemas.microsoft.com/office/drawing/2014/main" id="{A4C90228-55BB-3A44-836C-1AA0FAC95E00}"/>
              </a:ext>
            </a:extLst>
          </p:cNvPr>
          <p:cNvSpPr/>
          <p:nvPr/>
        </p:nvSpPr>
        <p:spPr>
          <a:xfrm flipH="1">
            <a:off x="6838565" y="4641507"/>
            <a:ext cx="641940" cy="263570"/>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45" name="TextBox 44">
                <a:extLst>
                  <a:ext uri="{FF2B5EF4-FFF2-40B4-BE49-F238E27FC236}">
                    <a16:creationId xmlns:a16="http://schemas.microsoft.com/office/drawing/2014/main" id="{EA608E16-E4E7-BB41-84B2-F9504CA6A89C}"/>
                  </a:ext>
                </a:extLst>
              </p:cNvPr>
              <p:cNvSpPr txBox="1"/>
              <p:nvPr/>
            </p:nvSpPr>
            <p:spPr>
              <a:xfrm>
                <a:off x="6727377" y="4999892"/>
                <a:ext cx="1326907" cy="646331"/>
              </a:xfrm>
              <a:prstGeom prst="rect">
                <a:avLst/>
              </a:prstGeom>
              <a:noFill/>
            </p:spPr>
            <p:txBody>
              <a:bodyPr wrap="square" rtlCol="0">
                <a:spAutoFit/>
              </a:bodyPr>
              <a:lstStyle/>
              <a:p>
                <a:r>
                  <a:rPr lang="en-US" dirty="0"/>
                  <a:t>statistic</a:t>
                </a:r>
              </a:p>
              <a:p>
                <a:r>
                  <a:rPr lang="en-US" dirty="0"/>
                  <a:t>e.g. mean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𝑥</m:t>
                        </m:r>
                      </m:e>
                    </m:acc>
                  </m:oMath>
                </a14:m>
                <a:endParaRPr lang="en-US" dirty="0"/>
              </a:p>
            </p:txBody>
          </p:sp>
        </mc:Choice>
        <mc:Fallback>
          <p:sp>
            <p:nvSpPr>
              <p:cNvPr id="45" name="TextBox 44">
                <a:extLst>
                  <a:ext uri="{FF2B5EF4-FFF2-40B4-BE49-F238E27FC236}">
                    <a16:creationId xmlns:a16="http://schemas.microsoft.com/office/drawing/2014/main" id="{EA608E16-E4E7-BB41-84B2-F9504CA6A89C}"/>
                  </a:ext>
                </a:extLst>
              </p:cNvPr>
              <p:cNvSpPr txBox="1">
                <a:spLocks noRot="1" noChangeAspect="1" noMove="1" noResize="1" noEditPoints="1" noAdjustHandles="1" noChangeArrowheads="1" noChangeShapeType="1" noTextEdit="1"/>
              </p:cNvSpPr>
              <p:nvPr/>
            </p:nvSpPr>
            <p:spPr>
              <a:xfrm>
                <a:off x="6727377" y="4999892"/>
                <a:ext cx="1326907" cy="646331"/>
              </a:xfrm>
              <a:prstGeom prst="rect">
                <a:avLst/>
              </a:prstGeom>
              <a:blipFill>
                <a:blip r:embed="rId10"/>
                <a:stretch>
                  <a:fillRect l="-3774" t="-3846" b="-15385"/>
                </a:stretch>
              </a:blipFill>
            </p:spPr>
            <p:txBody>
              <a:bodyPr/>
              <a:lstStyle/>
              <a:p>
                <a:r>
                  <a:rPr lang="en-US">
                    <a:noFill/>
                  </a:rPr>
                  <a:t> </a:t>
                </a:r>
              </a:p>
            </p:txBody>
          </p:sp>
        </mc:Fallback>
      </mc:AlternateContent>
      <p:cxnSp>
        <p:nvCxnSpPr>
          <p:cNvPr id="46" name="Straight Arrow Connector 45">
            <a:extLst>
              <a:ext uri="{FF2B5EF4-FFF2-40B4-BE49-F238E27FC236}">
                <a16:creationId xmlns:a16="http://schemas.microsoft.com/office/drawing/2014/main" id="{FBDC5D08-8674-5148-A0AD-418056402C13}"/>
              </a:ext>
            </a:extLst>
          </p:cNvPr>
          <p:cNvCxnSpPr>
            <a:cxnSpLocks/>
            <a:stCxn id="47" idx="0"/>
          </p:cNvCxnSpPr>
          <p:nvPr/>
        </p:nvCxnSpPr>
        <p:spPr>
          <a:xfrm flipV="1">
            <a:off x="3496448" y="4815625"/>
            <a:ext cx="0" cy="1143218"/>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4EB01953-F2D4-2343-964F-DBC8AFFA3B94}"/>
              </a:ext>
            </a:extLst>
          </p:cNvPr>
          <p:cNvSpPr txBox="1"/>
          <p:nvPr/>
        </p:nvSpPr>
        <p:spPr>
          <a:xfrm>
            <a:off x="1813383" y="5958843"/>
            <a:ext cx="3366130" cy="369332"/>
          </a:xfrm>
          <a:prstGeom prst="rect">
            <a:avLst/>
          </a:prstGeom>
          <a:noFill/>
          <a:ln w="38100">
            <a:solidFill>
              <a:schemeClr val="accent2"/>
            </a:solidFill>
          </a:ln>
        </p:spPr>
        <p:txBody>
          <a:bodyPr wrap="square" rtlCol="0">
            <a:spAutoFit/>
          </a:bodyPr>
          <a:lstStyle/>
          <a:p>
            <a:pPr algn="ctr"/>
            <a:r>
              <a:rPr lang="en-US" dirty="0"/>
              <a:t>Does the drug affect mean recall?</a:t>
            </a:r>
          </a:p>
        </p:txBody>
      </p:sp>
      <mc:AlternateContent xmlns:mc="http://schemas.openxmlformats.org/markup-compatibility/2006">
        <mc:Choice xmlns:a14="http://schemas.microsoft.com/office/drawing/2010/main" Requires="a14">
          <p:sp>
            <p:nvSpPr>
              <p:cNvPr id="22" name="TextBox 21">
                <a:extLst>
                  <a:ext uri="{FF2B5EF4-FFF2-40B4-BE49-F238E27FC236}">
                    <a16:creationId xmlns:a16="http://schemas.microsoft.com/office/drawing/2014/main" id="{AE47BCA4-26F4-AF4C-B8D7-3EB476A2A836}"/>
                  </a:ext>
                </a:extLst>
              </p:cNvPr>
              <p:cNvSpPr txBox="1"/>
              <p:nvPr/>
            </p:nvSpPr>
            <p:spPr>
              <a:xfrm>
                <a:off x="1212719" y="2474115"/>
                <a:ext cx="6645468" cy="2264226"/>
              </a:xfrm>
              <a:prstGeom prst="rect">
                <a:avLst/>
              </a:prstGeom>
              <a:solidFill>
                <a:schemeClr val="bg1"/>
              </a:solidFill>
              <a:ln w="38100">
                <a:solidFill>
                  <a:schemeClr val="tx1"/>
                </a:solidFill>
              </a:ln>
            </p:spPr>
            <p:txBody>
              <a:bodyPr wrap="square" lIns="45720" tIns="182880" rIns="45720" bIns="27432" rtlCol="0">
                <a:normAutofit/>
              </a:bodyPr>
              <a:lstStyle/>
              <a:p>
                <a:pPr algn="ctr"/>
                <a:r>
                  <a:rPr lang="en-US" sz="2400" b="1" dirty="0">
                    <a:solidFill>
                      <a:srgbClr val="C00000"/>
                    </a:solidFill>
                  </a:rPr>
                  <a:t>Null Hypothesis H</a:t>
                </a:r>
                <a:r>
                  <a:rPr lang="en-US" sz="2400" b="1" baseline="-25000" dirty="0">
                    <a:solidFill>
                      <a:srgbClr val="C00000"/>
                    </a:solidFill>
                  </a:rPr>
                  <a:t>0</a:t>
                </a:r>
                <a:r>
                  <a:rPr lang="en-US" sz="2400" b="1" dirty="0">
                    <a:solidFill>
                      <a:srgbClr val="C00000"/>
                    </a:solidFill>
                  </a:rPr>
                  <a:t>: </a:t>
                </a:r>
              </a:p>
              <a:p>
                <a:pPr algn="ctr"/>
                <a:r>
                  <a:rPr lang="en-US" sz="2400" dirty="0"/>
                  <a:t>Drug has no effect on mean recall </a:t>
                </a:r>
                <a:r>
                  <a:rPr lang="en-US" sz="2400" dirty="0">
                    <a:sym typeface="Wingdings" pitchFamily="2" charset="2"/>
                  </a:rPr>
                  <a:t> </a:t>
                </a:r>
                <a14:m>
                  <m:oMath xmlns:m="http://schemas.openxmlformats.org/officeDocument/2006/math">
                    <m:r>
                      <a:rPr lang="en-US" sz="2400" i="1">
                        <a:solidFill>
                          <a:schemeClr val="accent1"/>
                        </a:solidFill>
                        <a:latin typeface="Cambria Math" panose="02040503050406030204" pitchFamily="18" charset="0"/>
                        <a:ea typeface="Cambria Math" panose="02040503050406030204" pitchFamily="18" charset="0"/>
                        <a:sym typeface="Wingdings" pitchFamily="2" charset="2"/>
                      </a:rPr>
                      <m:t>𝜇</m:t>
                    </m:r>
                    <m:r>
                      <a:rPr lang="en-US" sz="2400" i="1">
                        <a:latin typeface="Cambria Math" panose="02040503050406030204" pitchFamily="18" charset="0"/>
                        <a:ea typeface="Cambria Math" panose="02040503050406030204" pitchFamily="18" charset="0"/>
                        <a:sym typeface="Wingdings" pitchFamily="2" charset="2"/>
                      </a:rPr>
                      <m:t>=</m:t>
                    </m:r>
                    <m:r>
                      <a:rPr lang="en-US" sz="2400" i="1">
                        <a:solidFill>
                          <a:schemeClr val="accent2"/>
                        </a:solidFill>
                        <a:latin typeface="Cambria Math" panose="02040503050406030204" pitchFamily="18" charset="0"/>
                        <a:ea typeface="Cambria Math" panose="02040503050406030204" pitchFamily="18" charset="0"/>
                        <a:sym typeface="Wingdings" pitchFamily="2" charset="2"/>
                      </a:rPr>
                      <m:t>𝜇</m:t>
                    </m:r>
                  </m:oMath>
                </a14:m>
                <a:endParaRPr lang="en-US" sz="2400" dirty="0">
                  <a:solidFill>
                    <a:schemeClr val="accent2"/>
                  </a:solidFill>
                </a:endParaRPr>
              </a:p>
              <a:p>
                <a:pPr algn="ctr"/>
                <a:endParaRPr lang="en-US" sz="2400" dirty="0"/>
              </a:p>
              <a:p>
                <a:pPr algn="ctr"/>
                <a:r>
                  <a:rPr lang="en-US" sz="2400" b="1" dirty="0">
                    <a:solidFill>
                      <a:srgbClr val="C00000"/>
                    </a:solidFill>
                  </a:rPr>
                  <a:t>Alternative Hypothesis H</a:t>
                </a:r>
                <a:r>
                  <a:rPr lang="en-US" sz="2400" b="1" baseline="-25000" dirty="0">
                    <a:solidFill>
                      <a:srgbClr val="C00000"/>
                    </a:solidFill>
                  </a:rPr>
                  <a:t>a</a:t>
                </a:r>
                <a:r>
                  <a:rPr lang="en-US" sz="2400" b="1" dirty="0">
                    <a:solidFill>
                      <a:srgbClr val="C00000"/>
                    </a:solidFill>
                  </a:rPr>
                  <a:t>: </a:t>
                </a:r>
              </a:p>
              <a:p>
                <a:pPr algn="ctr"/>
                <a:r>
                  <a:rPr lang="en-US" sz="2400" dirty="0"/>
                  <a:t>Drug does affect mean recall </a:t>
                </a:r>
                <a:r>
                  <a:rPr lang="en-US" sz="2400" dirty="0">
                    <a:sym typeface="Wingdings" pitchFamily="2" charset="2"/>
                  </a:rPr>
                  <a:t> </a:t>
                </a:r>
                <a14:m>
                  <m:oMath xmlns:m="http://schemas.openxmlformats.org/officeDocument/2006/math">
                    <m:r>
                      <a:rPr lang="en-US" sz="2400" i="1" smtClean="0">
                        <a:solidFill>
                          <a:schemeClr val="accent1"/>
                        </a:solidFill>
                        <a:latin typeface="Cambria Math" panose="02040503050406030204" pitchFamily="18" charset="0"/>
                        <a:ea typeface="Cambria Math" panose="02040503050406030204" pitchFamily="18" charset="0"/>
                        <a:sym typeface="Wingdings" pitchFamily="2" charset="2"/>
                      </a:rPr>
                      <m:t>𝜇</m:t>
                    </m:r>
                    <m:r>
                      <a:rPr lang="en-US" sz="2400" b="0" i="1" smtClean="0">
                        <a:solidFill>
                          <a:schemeClr val="tx1"/>
                        </a:solidFill>
                        <a:latin typeface="Cambria Math" panose="02040503050406030204" pitchFamily="18" charset="0"/>
                        <a:ea typeface="Cambria Math" panose="02040503050406030204" pitchFamily="18" charset="0"/>
                        <a:sym typeface="Wingdings" pitchFamily="2" charset="2"/>
                      </a:rPr>
                      <m:t>≠</m:t>
                    </m:r>
                    <m:r>
                      <a:rPr lang="en-US" sz="2400" i="1">
                        <a:solidFill>
                          <a:schemeClr val="accent2"/>
                        </a:solidFill>
                        <a:latin typeface="Cambria Math" panose="02040503050406030204" pitchFamily="18" charset="0"/>
                        <a:ea typeface="Cambria Math" panose="02040503050406030204" pitchFamily="18" charset="0"/>
                        <a:sym typeface="Wingdings" pitchFamily="2" charset="2"/>
                      </a:rPr>
                      <m:t>𝜇</m:t>
                    </m:r>
                  </m:oMath>
                </a14:m>
                <a:endParaRPr lang="en-US" sz="2400" dirty="0"/>
              </a:p>
              <a:p>
                <a:pPr algn="ctr"/>
                <a:endParaRPr lang="en-US" sz="2400" dirty="0"/>
              </a:p>
            </p:txBody>
          </p:sp>
        </mc:Choice>
        <mc:Fallback>
          <p:sp>
            <p:nvSpPr>
              <p:cNvPr id="22" name="TextBox 21">
                <a:extLst>
                  <a:ext uri="{FF2B5EF4-FFF2-40B4-BE49-F238E27FC236}">
                    <a16:creationId xmlns:a16="http://schemas.microsoft.com/office/drawing/2014/main" id="{AE47BCA4-26F4-AF4C-B8D7-3EB476A2A836}"/>
                  </a:ext>
                </a:extLst>
              </p:cNvPr>
              <p:cNvSpPr txBox="1">
                <a:spLocks noRot="1" noChangeAspect="1" noMove="1" noResize="1" noEditPoints="1" noAdjustHandles="1" noChangeArrowheads="1" noChangeShapeType="1" noTextEdit="1"/>
              </p:cNvSpPr>
              <p:nvPr/>
            </p:nvSpPr>
            <p:spPr>
              <a:xfrm>
                <a:off x="1212719" y="2474115"/>
                <a:ext cx="6645468" cy="2264226"/>
              </a:xfrm>
              <a:prstGeom prst="rect">
                <a:avLst/>
              </a:prstGeom>
              <a:blipFill>
                <a:blip r:embed="rId11"/>
                <a:stretch>
                  <a:fillRect/>
                </a:stretch>
              </a:blipFill>
              <a:ln w="38100">
                <a:solidFill>
                  <a:schemeClr val="tx1"/>
                </a:solidFill>
              </a:ln>
            </p:spPr>
            <p:txBody>
              <a:bodyPr/>
              <a:lstStyle/>
              <a:p>
                <a:r>
                  <a:rPr lang="en-US">
                    <a:noFill/>
                  </a:rPr>
                  <a:t> </a:t>
                </a:r>
              </a:p>
            </p:txBody>
          </p:sp>
        </mc:Fallback>
      </mc:AlternateContent>
    </p:spTree>
    <p:extLst>
      <p:ext uri="{BB962C8B-B14F-4D97-AF65-F5344CB8AC3E}">
        <p14:creationId xmlns:p14="http://schemas.microsoft.com/office/powerpoint/2010/main" val="2876520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C33893-C1FD-CF4C-91EC-7A35879269DA}"/>
              </a:ext>
            </a:extLst>
          </p:cNvPr>
          <p:cNvSpPr>
            <a:spLocks noGrp="1"/>
          </p:cNvSpPr>
          <p:nvPr>
            <p:ph type="title"/>
          </p:nvPr>
        </p:nvSpPr>
        <p:spPr>
          <a:xfrm>
            <a:off x="274320" y="296703"/>
            <a:ext cx="8595360" cy="641871"/>
          </a:xfrm>
        </p:spPr>
        <p:txBody>
          <a:bodyPr>
            <a:normAutofit/>
          </a:bodyPr>
          <a:lstStyle/>
          <a:p>
            <a:r>
              <a:rPr lang="en-US" dirty="0"/>
              <a:t>Null Hypothesis &amp; p-values</a:t>
            </a:r>
          </a:p>
        </p:txBody>
      </p:sp>
      <p:sp>
        <p:nvSpPr>
          <p:cNvPr id="4" name="Slide Number Placeholder 3">
            <a:extLst>
              <a:ext uri="{FF2B5EF4-FFF2-40B4-BE49-F238E27FC236}">
                <a16:creationId xmlns:a16="http://schemas.microsoft.com/office/drawing/2014/main" id="{02E00918-68B8-514A-891C-20F177A55ADD}"/>
              </a:ext>
            </a:extLst>
          </p:cNvPr>
          <p:cNvSpPr>
            <a:spLocks noGrp="1"/>
          </p:cNvSpPr>
          <p:nvPr>
            <p:ph type="sldNum" sz="quarter" idx="12"/>
          </p:nvPr>
        </p:nvSpPr>
        <p:spPr>
          <a:xfrm>
            <a:off x="6457950" y="6446520"/>
            <a:ext cx="2366010" cy="274320"/>
          </a:xfrm>
        </p:spPr>
        <p:txBody>
          <a:bodyPr/>
          <a:lstStyle/>
          <a:p>
            <a:fld id="{4F1611B7-9285-1F48-A026-12A07D3EB268}" type="slidenum">
              <a:rPr lang="en-US" smtClean="0"/>
              <a:t>17</a:t>
            </a:fld>
            <a:endParaRPr lang="en-US"/>
          </a:p>
        </p:txBody>
      </p:sp>
      <p:pic>
        <p:nvPicPr>
          <p:cNvPr id="23" name="Picture 22">
            <a:extLst>
              <a:ext uri="{FF2B5EF4-FFF2-40B4-BE49-F238E27FC236}">
                <a16:creationId xmlns:a16="http://schemas.microsoft.com/office/drawing/2014/main" id="{6AFFFB9C-F198-B240-AB4D-B16F0518F475}"/>
              </a:ext>
            </a:extLst>
          </p:cNvPr>
          <p:cNvPicPr>
            <a:picLocks noChangeAspect="1"/>
          </p:cNvPicPr>
          <p:nvPr/>
        </p:nvPicPr>
        <p:blipFill>
          <a:blip r:embed="rId3"/>
          <a:stretch>
            <a:fillRect/>
          </a:stretch>
        </p:blipFill>
        <p:spPr>
          <a:xfrm>
            <a:off x="457200" y="850157"/>
            <a:ext cx="8229600" cy="5506030"/>
          </a:xfrm>
          <a:prstGeom prst="rect">
            <a:avLst/>
          </a:prstGeom>
        </p:spPr>
      </p:pic>
      <p:sp>
        <p:nvSpPr>
          <p:cNvPr id="24" name="Rectangle 23">
            <a:extLst>
              <a:ext uri="{FF2B5EF4-FFF2-40B4-BE49-F238E27FC236}">
                <a16:creationId xmlns:a16="http://schemas.microsoft.com/office/drawing/2014/main" id="{52170126-E263-C242-B543-06BECB079788}"/>
              </a:ext>
            </a:extLst>
          </p:cNvPr>
          <p:cNvSpPr/>
          <p:nvPr/>
        </p:nvSpPr>
        <p:spPr>
          <a:xfrm>
            <a:off x="3615559" y="6007414"/>
            <a:ext cx="4897821" cy="33826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516742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C33893-C1FD-CF4C-91EC-7A35879269DA}"/>
              </a:ext>
            </a:extLst>
          </p:cNvPr>
          <p:cNvSpPr>
            <a:spLocks noGrp="1"/>
          </p:cNvSpPr>
          <p:nvPr>
            <p:ph type="title"/>
          </p:nvPr>
        </p:nvSpPr>
        <p:spPr>
          <a:xfrm>
            <a:off x="274320" y="296703"/>
            <a:ext cx="8595360" cy="641871"/>
          </a:xfrm>
        </p:spPr>
        <p:txBody>
          <a:bodyPr>
            <a:normAutofit/>
          </a:bodyPr>
          <a:lstStyle/>
          <a:p>
            <a:r>
              <a:rPr lang="en-US" dirty="0"/>
              <a:t>Null Hypothesis &amp; p-values</a:t>
            </a:r>
          </a:p>
        </p:txBody>
      </p:sp>
      <p:sp>
        <p:nvSpPr>
          <p:cNvPr id="4" name="Slide Number Placeholder 3">
            <a:extLst>
              <a:ext uri="{FF2B5EF4-FFF2-40B4-BE49-F238E27FC236}">
                <a16:creationId xmlns:a16="http://schemas.microsoft.com/office/drawing/2014/main" id="{02E00918-68B8-514A-891C-20F177A55ADD}"/>
              </a:ext>
            </a:extLst>
          </p:cNvPr>
          <p:cNvSpPr>
            <a:spLocks noGrp="1"/>
          </p:cNvSpPr>
          <p:nvPr>
            <p:ph type="sldNum" sz="quarter" idx="12"/>
          </p:nvPr>
        </p:nvSpPr>
        <p:spPr>
          <a:xfrm>
            <a:off x="6457950" y="6446520"/>
            <a:ext cx="2366010" cy="274320"/>
          </a:xfrm>
        </p:spPr>
        <p:txBody>
          <a:bodyPr/>
          <a:lstStyle/>
          <a:p>
            <a:fld id="{4F1611B7-9285-1F48-A026-12A07D3EB268}" type="slidenum">
              <a:rPr lang="en-US" smtClean="0"/>
              <a:t>18</a:t>
            </a:fld>
            <a:endParaRPr lang="en-US"/>
          </a:p>
        </p:txBody>
      </p:sp>
      <p:pic>
        <p:nvPicPr>
          <p:cNvPr id="6" name="Picture 5">
            <a:extLst>
              <a:ext uri="{FF2B5EF4-FFF2-40B4-BE49-F238E27FC236}">
                <a16:creationId xmlns:a16="http://schemas.microsoft.com/office/drawing/2014/main" id="{A4C26744-EBAF-9440-8A91-1248F5A2B95E}"/>
              </a:ext>
            </a:extLst>
          </p:cNvPr>
          <p:cNvPicPr>
            <a:picLocks noChangeAspect="1"/>
          </p:cNvPicPr>
          <p:nvPr/>
        </p:nvPicPr>
        <p:blipFill>
          <a:blip r:embed="rId3"/>
          <a:stretch>
            <a:fillRect/>
          </a:stretch>
        </p:blipFill>
        <p:spPr>
          <a:xfrm>
            <a:off x="414201" y="1147773"/>
            <a:ext cx="8315598" cy="5089547"/>
          </a:xfrm>
          <a:prstGeom prst="rect">
            <a:avLst/>
          </a:prstGeom>
        </p:spPr>
      </p:pic>
    </p:spTree>
    <p:extLst>
      <p:ext uri="{BB962C8B-B14F-4D97-AF65-F5344CB8AC3E}">
        <p14:creationId xmlns:p14="http://schemas.microsoft.com/office/powerpoint/2010/main" val="33295168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C33893-C1FD-CF4C-91EC-7A35879269DA}"/>
              </a:ext>
            </a:extLst>
          </p:cNvPr>
          <p:cNvSpPr>
            <a:spLocks noGrp="1"/>
          </p:cNvSpPr>
          <p:nvPr>
            <p:ph type="title"/>
          </p:nvPr>
        </p:nvSpPr>
        <p:spPr/>
        <p:txBody>
          <a:bodyPr>
            <a:normAutofit/>
          </a:bodyPr>
          <a:lstStyle/>
          <a:p>
            <a:r>
              <a:rPr lang="en-US" dirty="0"/>
              <a:t>Population vs. Sample</a:t>
            </a:r>
          </a:p>
        </p:txBody>
      </p:sp>
      <p:sp>
        <p:nvSpPr>
          <p:cNvPr id="4" name="Slide Number Placeholder 3">
            <a:extLst>
              <a:ext uri="{FF2B5EF4-FFF2-40B4-BE49-F238E27FC236}">
                <a16:creationId xmlns:a16="http://schemas.microsoft.com/office/drawing/2014/main" id="{02E00918-68B8-514A-891C-20F177A55ADD}"/>
              </a:ext>
            </a:extLst>
          </p:cNvPr>
          <p:cNvSpPr>
            <a:spLocks noGrp="1"/>
          </p:cNvSpPr>
          <p:nvPr>
            <p:ph type="sldNum" sz="quarter" idx="12"/>
          </p:nvPr>
        </p:nvSpPr>
        <p:spPr>
          <a:xfrm>
            <a:off x="6457950" y="6446520"/>
            <a:ext cx="2366010" cy="274320"/>
          </a:xfrm>
        </p:spPr>
        <p:txBody>
          <a:bodyPr/>
          <a:lstStyle/>
          <a:p>
            <a:fld id="{4F1611B7-9285-1F48-A026-12A07D3EB268}" type="slidenum">
              <a:rPr lang="en-US" smtClean="0"/>
              <a:t>1</a:t>
            </a:fld>
            <a:endParaRPr lang="en-US"/>
          </a:p>
        </p:txBody>
      </p:sp>
      <p:sp>
        <p:nvSpPr>
          <p:cNvPr id="45" name="Oval 44">
            <a:extLst>
              <a:ext uri="{FF2B5EF4-FFF2-40B4-BE49-F238E27FC236}">
                <a16:creationId xmlns:a16="http://schemas.microsoft.com/office/drawing/2014/main" id="{8780D8A4-780B-704A-A39C-D4681EEEE271}"/>
              </a:ext>
            </a:extLst>
          </p:cNvPr>
          <p:cNvSpPr/>
          <p:nvPr/>
        </p:nvSpPr>
        <p:spPr>
          <a:xfrm>
            <a:off x="481054" y="1372137"/>
            <a:ext cx="2672179" cy="2317072"/>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mc:Choice xmlns:a14="http://schemas.microsoft.com/office/drawing/2010/main" Requires="a14">
          <p:sp>
            <p:nvSpPr>
              <p:cNvPr id="46" name="TextBox 45">
                <a:extLst>
                  <a:ext uri="{FF2B5EF4-FFF2-40B4-BE49-F238E27FC236}">
                    <a16:creationId xmlns:a16="http://schemas.microsoft.com/office/drawing/2014/main" id="{3A3EDAD6-15A5-FC4C-8B86-ECF759C31A58}"/>
                  </a:ext>
                </a:extLst>
              </p:cNvPr>
              <p:cNvSpPr txBox="1"/>
              <p:nvPr/>
            </p:nvSpPr>
            <p:spPr>
              <a:xfrm>
                <a:off x="4998370" y="1514102"/>
                <a:ext cx="88415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i="1" dirty="0" smtClean="0">
                          <a:latin typeface="Cambria Math" panose="02040503050406030204" pitchFamily="18" charset="0"/>
                          <a:ea typeface="Cambria Math" panose="02040503050406030204" pitchFamily="18" charset="0"/>
                        </a:rPr>
                        <m:t>𝜇</m:t>
                      </m:r>
                      <m:r>
                        <a:rPr lang="en-US" sz="2400" b="0" i="1" dirty="0" smtClean="0">
                          <a:latin typeface="Cambria Math" panose="02040503050406030204" pitchFamily="18" charset="0"/>
                          <a:ea typeface="Cambria Math" panose="02040503050406030204" pitchFamily="18" charset="0"/>
                        </a:rPr>
                        <m:t>, </m:t>
                      </m:r>
                      <m:sSup>
                        <m:sSupPr>
                          <m:ctrlPr>
                            <a:rPr lang="en-US" sz="2400" b="0" i="1" dirty="0" smtClean="0">
                              <a:latin typeface="Cambria Math" panose="02040503050406030204" pitchFamily="18" charset="0"/>
                              <a:ea typeface="Cambria Math" panose="02040503050406030204" pitchFamily="18" charset="0"/>
                            </a:rPr>
                          </m:ctrlPr>
                        </m:sSupPr>
                        <m:e>
                          <m:r>
                            <a:rPr lang="en-US" sz="2400" b="0" i="1" dirty="0" smtClean="0">
                              <a:latin typeface="Cambria Math" panose="02040503050406030204" pitchFamily="18" charset="0"/>
                              <a:ea typeface="Cambria Math" panose="02040503050406030204" pitchFamily="18" charset="0"/>
                            </a:rPr>
                            <m:t>𝜎</m:t>
                          </m:r>
                        </m:e>
                        <m:sup>
                          <m:r>
                            <a:rPr lang="en-US" sz="2400" b="0" i="1" dirty="0" smtClean="0">
                              <a:latin typeface="Cambria Math" panose="02040503050406030204" pitchFamily="18" charset="0"/>
                              <a:ea typeface="Cambria Math" panose="02040503050406030204" pitchFamily="18" charset="0"/>
                            </a:rPr>
                            <m:t>2</m:t>
                          </m:r>
                        </m:sup>
                      </m:sSup>
                    </m:oMath>
                  </m:oMathPara>
                </a14:m>
                <a:endParaRPr lang="en-US" sz="2400" dirty="0"/>
              </a:p>
            </p:txBody>
          </p:sp>
        </mc:Choice>
        <mc:Fallback>
          <p:sp>
            <p:nvSpPr>
              <p:cNvPr id="46" name="TextBox 45">
                <a:extLst>
                  <a:ext uri="{FF2B5EF4-FFF2-40B4-BE49-F238E27FC236}">
                    <a16:creationId xmlns:a16="http://schemas.microsoft.com/office/drawing/2014/main" id="{3A3EDAD6-15A5-FC4C-8B86-ECF759C31A58}"/>
                  </a:ext>
                </a:extLst>
              </p:cNvPr>
              <p:cNvSpPr txBox="1">
                <a:spLocks noRot="1" noChangeAspect="1" noMove="1" noResize="1" noEditPoints="1" noAdjustHandles="1" noChangeArrowheads="1" noChangeShapeType="1" noTextEdit="1"/>
              </p:cNvSpPr>
              <p:nvPr/>
            </p:nvSpPr>
            <p:spPr>
              <a:xfrm>
                <a:off x="4998370" y="1514102"/>
                <a:ext cx="884153" cy="461665"/>
              </a:xfrm>
              <a:prstGeom prst="rect">
                <a:avLst/>
              </a:prstGeom>
              <a:blipFill>
                <a:blip r:embed="rId3"/>
                <a:stretch>
                  <a:fillRect b="-8108"/>
                </a:stretch>
              </a:blipFill>
            </p:spPr>
            <p:txBody>
              <a:bodyPr/>
              <a:lstStyle/>
              <a:p>
                <a:r>
                  <a:rPr lang="en-US">
                    <a:noFill/>
                  </a:rPr>
                  <a:t> </a:t>
                </a:r>
              </a:p>
            </p:txBody>
          </p:sp>
        </mc:Fallback>
      </mc:AlternateContent>
      <p:cxnSp>
        <p:nvCxnSpPr>
          <p:cNvPr id="47" name="Straight Arrow Connector 46">
            <a:extLst>
              <a:ext uri="{FF2B5EF4-FFF2-40B4-BE49-F238E27FC236}">
                <a16:creationId xmlns:a16="http://schemas.microsoft.com/office/drawing/2014/main" id="{515005E6-7C90-BE43-886E-7AD7D22B5835}"/>
              </a:ext>
            </a:extLst>
          </p:cNvPr>
          <p:cNvCxnSpPr>
            <a:cxnSpLocks/>
          </p:cNvCxnSpPr>
          <p:nvPr/>
        </p:nvCxnSpPr>
        <p:spPr>
          <a:xfrm>
            <a:off x="2582433" y="1744934"/>
            <a:ext cx="2415937"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0AF6BCB1-72F2-9647-83A0-AEF3DDD1CE8F}"/>
              </a:ext>
            </a:extLst>
          </p:cNvPr>
          <p:cNvSpPr txBox="1"/>
          <p:nvPr/>
        </p:nvSpPr>
        <p:spPr>
          <a:xfrm>
            <a:off x="1087262" y="1504054"/>
            <a:ext cx="1534972" cy="461665"/>
          </a:xfrm>
          <a:prstGeom prst="rect">
            <a:avLst/>
          </a:prstGeom>
          <a:noFill/>
        </p:spPr>
        <p:txBody>
          <a:bodyPr wrap="none" rtlCol="0">
            <a:spAutoFit/>
          </a:bodyPr>
          <a:lstStyle/>
          <a:p>
            <a:r>
              <a:rPr lang="en-US" sz="2400" dirty="0"/>
              <a:t>Population</a:t>
            </a:r>
          </a:p>
        </p:txBody>
      </p:sp>
    </p:spTree>
    <p:extLst>
      <p:ext uri="{BB962C8B-B14F-4D97-AF65-F5344CB8AC3E}">
        <p14:creationId xmlns:p14="http://schemas.microsoft.com/office/powerpoint/2010/main" val="1024513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C33893-C1FD-CF4C-91EC-7A35879269DA}"/>
              </a:ext>
            </a:extLst>
          </p:cNvPr>
          <p:cNvSpPr>
            <a:spLocks noGrp="1"/>
          </p:cNvSpPr>
          <p:nvPr>
            <p:ph type="title"/>
          </p:nvPr>
        </p:nvSpPr>
        <p:spPr>
          <a:xfrm>
            <a:off x="274320" y="296703"/>
            <a:ext cx="8595360" cy="641871"/>
          </a:xfrm>
        </p:spPr>
        <p:txBody>
          <a:bodyPr>
            <a:normAutofit/>
          </a:bodyPr>
          <a:lstStyle/>
          <a:p>
            <a:r>
              <a:rPr lang="en-US" dirty="0"/>
              <a:t>Null Hypothesis &amp; p-values</a:t>
            </a:r>
          </a:p>
        </p:txBody>
      </p:sp>
      <p:sp>
        <p:nvSpPr>
          <p:cNvPr id="4" name="Slide Number Placeholder 3">
            <a:extLst>
              <a:ext uri="{FF2B5EF4-FFF2-40B4-BE49-F238E27FC236}">
                <a16:creationId xmlns:a16="http://schemas.microsoft.com/office/drawing/2014/main" id="{02E00918-68B8-514A-891C-20F177A55ADD}"/>
              </a:ext>
            </a:extLst>
          </p:cNvPr>
          <p:cNvSpPr>
            <a:spLocks noGrp="1"/>
          </p:cNvSpPr>
          <p:nvPr>
            <p:ph type="sldNum" sz="quarter" idx="12"/>
          </p:nvPr>
        </p:nvSpPr>
        <p:spPr>
          <a:xfrm>
            <a:off x="6457950" y="6446520"/>
            <a:ext cx="2366010" cy="274320"/>
          </a:xfrm>
        </p:spPr>
        <p:txBody>
          <a:bodyPr/>
          <a:lstStyle/>
          <a:p>
            <a:fld id="{4F1611B7-9285-1F48-A026-12A07D3EB268}" type="slidenum">
              <a:rPr lang="en-US" smtClean="0"/>
              <a:t>19</a:t>
            </a:fld>
            <a:endParaRPr lang="en-US"/>
          </a:p>
        </p:txBody>
      </p:sp>
      <p:pic>
        <p:nvPicPr>
          <p:cNvPr id="5" name="Picture 4">
            <a:extLst>
              <a:ext uri="{FF2B5EF4-FFF2-40B4-BE49-F238E27FC236}">
                <a16:creationId xmlns:a16="http://schemas.microsoft.com/office/drawing/2014/main" id="{541DF68F-F9BC-9147-8355-2CEF05A38DE4}"/>
              </a:ext>
            </a:extLst>
          </p:cNvPr>
          <p:cNvPicPr>
            <a:picLocks noChangeAspect="1"/>
          </p:cNvPicPr>
          <p:nvPr/>
        </p:nvPicPr>
        <p:blipFill rotWithShape="1">
          <a:blip r:embed="rId3"/>
          <a:srcRect r="9835"/>
          <a:stretch/>
        </p:blipFill>
        <p:spPr>
          <a:xfrm>
            <a:off x="394311" y="1284515"/>
            <a:ext cx="8355378" cy="5065236"/>
          </a:xfrm>
          <a:prstGeom prst="rect">
            <a:avLst/>
          </a:prstGeom>
        </p:spPr>
      </p:pic>
    </p:spTree>
    <p:extLst>
      <p:ext uri="{BB962C8B-B14F-4D97-AF65-F5344CB8AC3E}">
        <p14:creationId xmlns:p14="http://schemas.microsoft.com/office/powerpoint/2010/main" val="31977783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C33893-C1FD-CF4C-91EC-7A35879269DA}"/>
              </a:ext>
            </a:extLst>
          </p:cNvPr>
          <p:cNvSpPr>
            <a:spLocks noGrp="1"/>
          </p:cNvSpPr>
          <p:nvPr>
            <p:ph type="title"/>
          </p:nvPr>
        </p:nvSpPr>
        <p:spPr>
          <a:xfrm>
            <a:off x="274320" y="296703"/>
            <a:ext cx="8595360" cy="641871"/>
          </a:xfrm>
        </p:spPr>
        <p:txBody>
          <a:bodyPr>
            <a:normAutofit/>
          </a:bodyPr>
          <a:lstStyle/>
          <a:p>
            <a:r>
              <a:rPr lang="en-US" dirty="0"/>
              <a:t>Null Hypothesis &amp; p-values</a:t>
            </a:r>
          </a:p>
        </p:txBody>
      </p:sp>
      <p:sp>
        <p:nvSpPr>
          <p:cNvPr id="4" name="Slide Number Placeholder 3">
            <a:extLst>
              <a:ext uri="{FF2B5EF4-FFF2-40B4-BE49-F238E27FC236}">
                <a16:creationId xmlns:a16="http://schemas.microsoft.com/office/drawing/2014/main" id="{02E00918-68B8-514A-891C-20F177A55ADD}"/>
              </a:ext>
            </a:extLst>
          </p:cNvPr>
          <p:cNvSpPr>
            <a:spLocks noGrp="1"/>
          </p:cNvSpPr>
          <p:nvPr>
            <p:ph type="sldNum" sz="quarter" idx="12"/>
          </p:nvPr>
        </p:nvSpPr>
        <p:spPr>
          <a:xfrm>
            <a:off x="6457950" y="6446520"/>
            <a:ext cx="2366010" cy="274320"/>
          </a:xfrm>
        </p:spPr>
        <p:txBody>
          <a:bodyPr/>
          <a:lstStyle/>
          <a:p>
            <a:fld id="{4F1611B7-9285-1F48-A026-12A07D3EB268}" type="slidenum">
              <a:rPr lang="en-US" smtClean="0"/>
              <a:t>20</a:t>
            </a:fld>
            <a:endParaRPr lang="en-US" dirty="0"/>
          </a:p>
        </p:txBody>
      </p:sp>
      <p:pic>
        <p:nvPicPr>
          <p:cNvPr id="6" name="Picture 5">
            <a:extLst>
              <a:ext uri="{FF2B5EF4-FFF2-40B4-BE49-F238E27FC236}">
                <a16:creationId xmlns:a16="http://schemas.microsoft.com/office/drawing/2014/main" id="{D81D8015-0AA8-5545-A0B7-3866E19FE4DC}"/>
              </a:ext>
            </a:extLst>
          </p:cNvPr>
          <p:cNvPicPr>
            <a:picLocks noChangeAspect="1"/>
          </p:cNvPicPr>
          <p:nvPr/>
        </p:nvPicPr>
        <p:blipFill rotWithShape="1">
          <a:blip r:embed="rId3"/>
          <a:srcRect l="5967" r="14477" b="7698"/>
          <a:stretch/>
        </p:blipFill>
        <p:spPr>
          <a:xfrm>
            <a:off x="2450228" y="3158453"/>
            <a:ext cx="4041422" cy="1746624"/>
          </a:xfrm>
          <a:prstGeom prst="rect">
            <a:avLst/>
          </a:prstGeom>
        </p:spPr>
      </p:pic>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7FEB4D94-7989-DF41-8A1C-16D096B584E4}"/>
                  </a:ext>
                </a:extLst>
              </p:cNvPr>
              <p:cNvSpPr txBox="1"/>
              <p:nvPr/>
            </p:nvSpPr>
            <p:spPr>
              <a:xfrm>
                <a:off x="4535453" y="3911453"/>
                <a:ext cx="526170" cy="6166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b="0" i="1" smtClean="0">
                              <a:latin typeface="Cambria Math" panose="02040503050406030204" pitchFamily="18" charset="0"/>
                              <a:ea typeface="Cambria Math" panose="02040503050406030204" pitchFamily="18" charset="0"/>
                            </a:rPr>
                          </m:ctrlPr>
                        </m:fPr>
                        <m:num>
                          <m:r>
                            <a:rPr lang="en-US" b="0" i="1" smtClean="0">
                              <a:solidFill>
                                <a:schemeClr val="accent1"/>
                              </a:solidFill>
                              <a:latin typeface="Cambria Math" panose="02040503050406030204" pitchFamily="18" charset="0"/>
                              <a:ea typeface="Cambria Math" panose="02040503050406030204" pitchFamily="18" charset="0"/>
                            </a:rPr>
                            <m:t>𝜎</m:t>
                          </m:r>
                        </m:num>
                        <m:den>
                          <m:rad>
                            <m:radPr>
                              <m:degHide m:val="on"/>
                              <m:ctrlPr>
                                <a:rPr lang="en-US" b="0" i="1" smtClean="0">
                                  <a:latin typeface="Cambria Math" panose="02040503050406030204" pitchFamily="18" charset="0"/>
                                  <a:ea typeface="Cambria Math" panose="02040503050406030204" pitchFamily="18" charset="0"/>
                                </a:rPr>
                              </m:ctrlPr>
                            </m:radPr>
                            <m:deg/>
                            <m:e>
                              <m:r>
                                <a:rPr lang="en-US" b="0" i="1" smtClean="0">
                                  <a:latin typeface="Cambria Math" panose="02040503050406030204" pitchFamily="18" charset="0"/>
                                  <a:ea typeface="Cambria Math" panose="02040503050406030204" pitchFamily="18" charset="0"/>
                                </a:rPr>
                                <m:t>𝑛</m:t>
                              </m:r>
                            </m:e>
                          </m:rad>
                        </m:den>
                      </m:f>
                    </m:oMath>
                  </m:oMathPara>
                </a14:m>
                <a:endParaRPr lang="en-US" dirty="0"/>
              </a:p>
            </p:txBody>
          </p:sp>
        </mc:Choice>
        <mc:Fallback>
          <p:sp>
            <p:nvSpPr>
              <p:cNvPr id="7" name="TextBox 6">
                <a:extLst>
                  <a:ext uri="{FF2B5EF4-FFF2-40B4-BE49-F238E27FC236}">
                    <a16:creationId xmlns:a16="http://schemas.microsoft.com/office/drawing/2014/main" id="{7FEB4D94-7989-DF41-8A1C-16D096B584E4}"/>
                  </a:ext>
                </a:extLst>
              </p:cNvPr>
              <p:cNvSpPr txBox="1">
                <a:spLocks noRot="1" noChangeAspect="1" noMove="1" noResize="1" noEditPoints="1" noAdjustHandles="1" noChangeArrowheads="1" noChangeShapeType="1" noTextEdit="1"/>
              </p:cNvSpPr>
              <p:nvPr/>
            </p:nvSpPr>
            <p:spPr>
              <a:xfrm>
                <a:off x="4535453" y="3911453"/>
                <a:ext cx="526170" cy="616644"/>
              </a:xfrm>
              <a:prstGeom prst="rect">
                <a:avLst/>
              </a:prstGeom>
              <a:blipFill>
                <a:blip r:embed="rId4"/>
                <a:stretch>
                  <a:fillRect/>
                </a:stretch>
              </a:blipFill>
            </p:spPr>
            <p:txBody>
              <a:bodyPr/>
              <a:lstStyle/>
              <a:p>
                <a:r>
                  <a:rPr lang="en-US">
                    <a:noFill/>
                  </a:rPr>
                  <a:t> </a:t>
                </a:r>
              </a:p>
            </p:txBody>
          </p:sp>
        </mc:Fallback>
      </mc:AlternateContent>
      <p:cxnSp>
        <p:nvCxnSpPr>
          <p:cNvPr id="8" name="Straight Connector 7">
            <a:extLst>
              <a:ext uri="{FF2B5EF4-FFF2-40B4-BE49-F238E27FC236}">
                <a16:creationId xmlns:a16="http://schemas.microsoft.com/office/drawing/2014/main" id="{F14EFEDB-E996-F34C-8551-2A9A77225BB7}"/>
              </a:ext>
            </a:extLst>
          </p:cNvPr>
          <p:cNvCxnSpPr>
            <a:cxnSpLocks/>
          </p:cNvCxnSpPr>
          <p:nvPr/>
        </p:nvCxnSpPr>
        <p:spPr>
          <a:xfrm flipH="1" flipV="1">
            <a:off x="4465326" y="3919935"/>
            <a:ext cx="593972" cy="1"/>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2B9B0FEB-BDDE-414E-A611-EA9DFDBA6EDF}"/>
              </a:ext>
            </a:extLst>
          </p:cNvPr>
          <p:cNvCxnSpPr>
            <a:cxnSpLocks/>
          </p:cNvCxnSpPr>
          <p:nvPr/>
        </p:nvCxnSpPr>
        <p:spPr>
          <a:xfrm flipH="1">
            <a:off x="4465327" y="3167418"/>
            <a:ext cx="2806" cy="1561958"/>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021F6B17-AE70-974C-A216-9233671CA306}"/>
              </a:ext>
            </a:extLst>
          </p:cNvPr>
          <p:cNvSpPr txBox="1"/>
          <p:nvPr/>
        </p:nvSpPr>
        <p:spPr>
          <a:xfrm>
            <a:off x="360913" y="4353959"/>
            <a:ext cx="1169577" cy="923330"/>
          </a:xfrm>
          <a:prstGeom prst="rect">
            <a:avLst/>
          </a:prstGeom>
          <a:noFill/>
        </p:spPr>
        <p:txBody>
          <a:bodyPr wrap="square" rtlCol="0">
            <a:spAutoFit/>
          </a:bodyPr>
          <a:lstStyle/>
          <a:p>
            <a:r>
              <a:rPr lang="en-US" dirty="0"/>
              <a:t>Random samples of size n</a:t>
            </a:r>
          </a:p>
        </p:txBody>
      </p:sp>
      <p:sp>
        <p:nvSpPr>
          <p:cNvPr id="12" name="Down Arrow 11">
            <a:extLst>
              <a:ext uri="{FF2B5EF4-FFF2-40B4-BE49-F238E27FC236}">
                <a16:creationId xmlns:a16="http://schemas.microsoft.com/office/drawing/2014/main" id="{7BAE6FE1-770B-5F4F-AD61-9B4D0453968C}"/>
              </a:ext>
            </a:extLst>
          </p:cNvPr>
          <p:cNvSpPr/>
          <p:nvPr/>
        </p:nvSpPr>
        <p:spPr>
          <a:xfrm>
            <a:off x="742949" y="2379299"/>
            <a:ext cx="277906" cy="192889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36170443-1C9B-7643-8250-FC364198A7C7}"/>
                  </a:ext>
                </a:extLst>
              </p:cNvPr>
              <p:cNvSpPr txBox="1"/>
              <p:nvPr/>
            </p:nvSpPr>
            <p:spPr>
              <a:xfrm>
                <a:off x="6359391" y="4815624"/>
                <a:ext cx="36798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oMath>
                  </m:oMathPara>
                </a14:m>
                <a:endParaRPr lang="en-US" dirty="0"/>
              </a:p>
            </p:txBody>
          </p:sp>
        </mc:Choice>
        <mc:Fallback>
          <p:sp>
            <p:nvSpPr>
              <p:cNvPr id="14" name="TextBox 13">
                <a:extLst>
                  <a:ext uri="{FF2B5EF4-FFF2-40B4-BE49-F238E27FC236}">
                    <a16:creationId xmlns:a16="http://schemas.microsoft.com/office/drawing/2014/main" id="{36170443-1C9B-7643-8250-FC364198A7C7}"/>
                  </a:ext>
                </a:extLst>
              </p:cNvPr>
              <p:cNvSpPr txBox="1">
                <a:spLocks noRot="1" noChangeAspect="1" noMove="1" noResize="1" noEditPoints="1" noAdjustHandles="1" noChangeArrowheads="1" noChangeShapeType="1" noTextEdit="1"/>
              </p:cNvSpPr>
              <p:nvPr/>
            </p:nvSpPr>
            <p:spPr>
              <a:xfrm>
                <a:off x="6359391" y="4815624"/>
                <a:ext cx="367986" cy="369332"/>
              </a:xfrm>
              <a:prstGeom prst="rect">
                <a:avLst/>
              </a:prstGeom>
              <a:blipFill>
                <a:blip r:embed="rId5"/>
                <a:stretch>
                  <a:fillRect/>
                </a:stretch>
              </a:blipFill>
            </p:spPr>
            <p:txBody>
              <a:bodyPr/>
              <a:lstStyle/>
              <a:p>
                <a:r>
                  <a:rPr lang="en-US">
                    <a:noFill/>
                  </a:rPr>
                  <a:t> </a:t>
                </a:r>
              </a:p>
            </p:txBody>
          </p:sp>
        </mc:Fallback>
      </mc:AlternateContent>
      <p:sp>
        <p:nvSpPr>
          <p:cNvPr id="15" name="Right Arrow 14">
            <a:extLst>
              <a:ext uri="{FF2B5EF4-FFF2-40B4-BE49-F238E27FC236}">
                <a16:creationId xmlns:a16="http://schemas.microsoft.com/office/drawing/2014/main" id="{3D2D285C-7064-064B-91AD-ACE24F7906A6}"/>
              </a:ext>
            </a:extLst>
          </p:cNvPr>
          <p:cNvSpPr/>
          <p:nvPr/>
        </p:nvSpPr>
        <p:spPr>
          <a:xfrm>
            <a:off x="1603096" y="4641507"/>
            <a:ext cx="586730" cy="2635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16" name="TextBox 15">
                <a:extLst>
                  <a:ext uri="{FF2B5EF4-FFF2-40B4-BE49-F238E27FC236}">
                    <a16:creationId xmlns:a16="http://schemas.microsoft.com/office/drawing/2014/main" id="{E211E553-8061-C74B-9AAD-877F3A45EFCA}"/>
                  </a:ext>
                </a:extLst>
              </p:cNvPr>
              <p:cNvSpPr txBox="1"/>
              <p:nvPr/>
            </p:nvSpPr>
            <p:spPr>
              <a:xfrm>
                <a:off x="1285069" y="4999892"/>
                <a:ext cx="1326907" cy="646331"/>
              </a:xfrm>
              <a:prstGeom prst="rect">
                <a:avLst/>
              </a:prstGeom>
              <a:noFill/>
            </p:spPr>
            <p:txBody>
              <a:bodyPr wrap="square" rtlCol="0">
                <a:spAutoFit/>
              </a:bodyPr>
              <a:lstStyle/>
              <a:p>
                <a:r>
                  <a:rPr lang="en-US" dirty="0"/>
                  <a:t>statistics</a:t>
                </a:r>
              </a:p>
              <a:p>
                <a:r>
                  <a:rPr lang="en-US" dirty="0"/>
                  <a:t>e.g. mean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𝑥</m:t>
                        </m:r>
                      </m:e>
                    </m:acc>
                  </m:oMath>
                </a14:m>
                <a:endParaRPr lang="en-US" dirty="0"/>
              </a:p>
            </p:txBody>
          </p:sp>
        </mc:Choice>
        <mc:Fallback>
          <p:sp>
            <p:nvSpPr>
              <p:cNvPr id="16" name="TextBox 15">
                <a:extLst>
                  <a:ext uri="{FF2B5EF4-FFF2-40B4-BE49-F238E27FC236}">
                    <a16:creationId xmlns:a16="http://schemas.microsoft.com/office/drawing/2014/main" id="{E211E553-8061-C74B-9AAD-877F3A45EFCA}"/>
                  </a:ext>
                </a:extLst>
              </p:cNvPr>
              <p:cNvSpPr txBox="1">
                <a:spLocks noRot="1" noChangeAspect="1" noMove="1" noResize="1" noEditPoints="1" noAdjustHandles="1" noChangeArrowheads="1" noChangeShapeType="1" noTextEdit="1"/>
              </p:cNvSpPr>
              <p:nvPr/>
            </p:nvSpPr>
            <p:spPr>
              <a:xfrm>
                <a:off x="1285069" y="4999892"/>
                <a:ext cx="1326907" cy="646331"/>
              </a:xfrm>
              <a:prstGeom prst="rect">
                <a:avLst/>
              </a:prstGeom>
              <a:blipFill>
                <a:blip r:embed="rId6"/>
                <a:stretch>
                  <a:fillRect l="-4762" t="-3846" b="-1538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7" name="TextBox 36">
                <a:extLst>
                  <a:ext uri="{FF2B5EF4-FFF2-40B4-BE49-F238E27FC236}">
                    <a16:creationId xmlns:a16="http://schemas.microsoft.com/office/drawing/2014/main" id="{6CC65E32-2154-0C48-A166-52B29DBC2A8E}"/>
                  </a:ext>
                </a:extLst>
              </p:cNvPr>
              <p:cNvSpPr txBox="1"/>
              <p:nvPr/>
            </p:nvSpPr>
            <p:spPr>
              <a:xfrm>
                <a:off x="4281334" y="4827350"/>
                <a:ext cx="367985" cy="369332"/>
              </a:xfrm>
              <a:prstGeom prst="rect">
                <a:avLst/>
              </a:prstGeom>
              <a:solidFill>
                <a:schemeClr val="bg1"/>
              </a:solid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accent1"/>
                          </a:solidFill>
                          <a:latin typeface="Cambria Math" panose="02040503050406030204" pitchFamily="18" charset="0"/>
                          <a:ea typeface="Cambria Math" panose="02040503050406030204" pitchFamily="18" charset="0"/>
                        </a:rPr>
                        <m:t>𝜇</m:t>
                      </m:r>
                    </m:oMath>
                  </m:oMathPara>
                </a14:m>
                <a:endParaRPr lang="en-US" dirty="0">
                  <a:solidFill>
                    <a:schemeClr val="accent1"/>
                  </a:solidFill>
                </a:endParaRPr>
              </a:p>
            </p:txBody>
          </p:sp>
        </mc:Choice>
        <mc:Fallback>
          <p:sp>
            <p:nvSpPr>
              <p:cNvPr id="37" name="TextBox 36">
                <a:extLst>
                  <a:ext uri="{FF2B5EF4-FFF2-40B4-BE49-F238E27FC236}">
                    <a16:creationId xmlns:a16="http://schemas.microsoft.com/office/drawing/2014/main" id="{6CC65E32-2154-0C48-A166-52B29DBC2A8E}"/>
                  </a:ext>
                </a:extLst>
              </p:cNvPr>
              <p:cNvSpPr txBox="1">
                <a:spLocks noRot="1" noChangeAspect="1" noMove="1" noResize="1" noEditPoints="1" noAdjustHandles="1" noChangeArrowheads="1" noChangeShapeType="1" noTextEdit="1"/>
              </p:cNvSpPr>
              <p:nvPr/>
            </p:nvSpPr>
            <p:spPr>
              <a:xfrm>
                <a:off x="4281334" y="4827350"/>
                <a:ext cx="367985" cy="369332"/>
              </a:xfrm>
              <a:prstGeom prst="rect">
                <a:avLst/>
              </a:prstGeom>
              <a:blipFill>
                <a:blip r:embed="rId7"/>
                <a:stretch>
                  <a:fillRect b="-689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8" name="TextBox 37">
                <a:extLst>
                  <a:ext uri="{FF2B5EF4-FFF2-40B4-BE49-F238E27FC236}">
                    <a16:creationId xmlns:a16="http://schemas.microsoft.com/office/drawing/2014/main" id="{557049F9-61E4-1242-BAF6-A984757CB715}"/>
                  </a:ext>
                </a:extLst>
              </p:cNvPr>
              <p:cNvSpPr txBox="1"/>
              <p:nvPr/>
            </p:nvSpPr>
            <p:spPr>
              <a:xfrm>
                <a:off x="274319" y="1178971"/>
                <a:ext cx="2540866" cy="1200329"/>
              </a:xfrm>
              <a:prstGeom prst="rect">
                <a:avLst/>
              </a:prstGeom>
              <a:noFill/>
              <a:ln w="38100">
                <a:solidFill>
                  <a:schemeClr val="accent1"/>
                </a:solidFill>
              </a:ln>
            </p:spPr>
            <p:txBody>
              <a:bodyPr wrap="square" rtlCol="0">
                <a:spAutoFit/>
              </a:bodyPr>
              <a:lstStyle/>
              <a:p>
                <a:pPr algn="ctr"/>
                <a:r>
                  <a:rPr lang="en-US" dirty="0"/>
                  <a:t>Distribution of scores in a recall task for subjects given a placebo</a:t>
                </a:r>
              </a:p>
              <a:p>
                <a:pPr algn="ctr"/>
                <a14:m>
                  <m:oMath xmlns:m="http://schemas.openxmlformats.org/officeDocument/2006/math">
                    <m:r>
                      <a:rPr lang="en-US" i="1" smtClean="0">
                        <a:solidFill>
                          <a:schemeClr val="accent1"/>
                        </a:solidFill>
                        <a:latin typeface="Cambria Math" panose="02040503050406030204" pitchFamily="18" charset="0"/>
                        <a:ea typeface="Cambria Math" panose="02040503050406030204" pitchFamily="18" charset="0"/>
                      </a:rPr>
                      <m:t>𝜇</m:t>
                    </m:r>
                  </m:oMath>
                </a14:m>
                <a:r>
                  <a:rPr lang="en-US" dirty="0">
                    <a:solidFill>
                      <a:schemeClr val="accent1"/>
                    </a:solidFill>
                  </a:rPr>
                  <a:t> ?, </a:t>
                </a:r>
                <a14:m>
                  <m:oMath xmlns:m="http://schemas.openxmlformats.org/officeDocument/2006/math">
                    <m:r>
                      <a:rPr lang="en-US" i="1">
                        <a:solidFill>
                          <a:schemeClr val="accent1"/>
                        </a:solidFill>
                        <a:latin typeface="Cambria Math" panose="02040503050406030204" pitchFamily="18" charset="0"/>
                        <a:ea typeface="Cambria Math" panose="02040503050406030204" pitchFamily="18" charset="0"/>
                      </a:rPr>
                      <m:t>𝜎</m:t>
                    </m:r>
                  </m:oMath>
                </a14:m>
                <a:r>
                  <a:rPr lang="en-US" dirty="0">
                    <a:solidFill>
                      <a:schemeClr val="accent1"/>
                    </a:solidFill>
                  </a:rPr>
                  <a:t> ?</a:t>
                </a:r>
              </a:p>
            </p:txBody>
          </p:sp>
        </mc:Choice>
        <mc:Fallback>
          <p:sp>
            <p:nvSpPr>
              <p:cNvPr id="38" name="TextBox 37">
                <a:extLst>
                  <a:ext uri="{FF2B5EF4-FFF2-40B4-BE49-F238E27FC236}">
                    <a16:creationId xmlns:a16="http://schemas.microsoft.com/office/drawing/2014/main" id="{557049F9-61E4-1242-BAF6-A984757CB715}"/>
                  </a:ext>
                </a:extLst>
              </p:cNvPr>
              <p:cNvSpPr txBox="1">
                <a:spLocks noRot="1" noChangeAspect="1" noMove="1" noResize="1" noEditPoints="1" noAdjustHandles="1" noChangeArrowheads="1" noChangeShapeType="1" noTextEdit="1"/>
              </p:cNvSpPr>
              <p:nvPr/>
            </p:nvSpPr>
            <p:spPr>
              <a:xfrm>
                <a:off x="274319" y="1178971"/>
                <a:ext cx="2540866" cy="1200329"/>
              </a:xfrm>
              <a:prstGeom prst="rect">
                <a:avLst/>
              </a:prstGeom>
              <a:blipFill>
                <a:blip r:embed="rId8"/>
                <a:stretch>
                  <a:fillRect t="-1020" r="-490" b="-6122"/>
                </a:stretch>
              </a:blipFill>
              <a:ln w="38100">
                <a:solidFill>
                  <a:schemeClr val="accent1"/>
                </a:solidFill>
              </a:ln>
            </p:spPr>
            <p:txBody>
              <a:bodyPr/>
              <a:lstStyle/>
              <a:p>
                <a:r>
                  <a:rPr lang="en-US">
                    <a:noFill/>
                  </a:rPr>
                  <a:t> </a:t>
                </a:r>
              </a:p>
            </p:txBody>
          </p:sp>
        </mc:Fallback>
      </mc:AlternateContent>
      <p:sp>
        <p:nvSpPr>
          <p:cNvPr id="39" name="Down Arrow 38">
            <a:extLst>
              <a:ext uri="{FF2B5EF4-FFF2-40B4-BE49-F238E27FC236}">
                <a16:creationId xmlns:a16="http://schemas.microsoft.com/office/drawing/2014/main" id="{A8EF3177-AFA0-7E49-9DEC-A3006A509EB1}"/>
              </a:ext>
            </a:extLst>
          </p:cNvPr>
          <p:cNvSpPr/>
          <p:nvPr/>
        </p:nvSpPr>
        <p:spPr>
          <a:xfrm>
            <a:off x="8123145" y="2379299"/>
            <a:ext cx="277906" cy="1928891"/>
          </a:xfrm>
          <a:prstGeom prst="down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40" name="TextBox 39">
                <a:extLst>
                  <a:ext uri="{FF2B5EF4-FFF2-40B4-BE49-F238E27FC236}">
                    <a16:creationId xmlns:a16="http://schemas.microsoft.com/office/drawing/2014/main" id="{5282B4FF-8397-894B-8D06-1AC686243AAB}"/>
                  </a:ext>
                </a:extLst>
              </p:cNvPr>
              <p:cNvSpPr txBox="1"/>
              <p:nvPr/>
            </p:nvSpPr>
            <p:spPr>
              <a:xfrm>
                <a:off x="5989207" y="1181357"/>
                <a:ext cx="2834753" cy="1200329"/>
              </a:xfrm>
              <a:prstGeom prst="rect">
                <a:avLst/>
              </a:prstGeom>
              <a:noFill/>
              <a:ln w="38100">
                <a:solidFill>
                  <a:schemeClr val="accent2"/>
                </a:solidFill>
              </a:ln>
            </p:spPr>
            <p:txBody>
              <a:bodyPr wrap="square" rtlCol="0">
                <a:spAutoFit/>
              </a:bodyPr>
              <a:lstStyle/>
              <a:p>
                <a:pPr algn="ctr"/>
                <a:r>
                  <a:rPr lang="en-US" dirty="0"/>
                  <a:t>Distribution of scores in a recall task for subjects given an experimental drug</a:t>
                </a:r>
              </a:p>
              <a:p>
                <a:pPr algn="ctr"/>
                <a14:m>
                  <m:oMath xmlns:m="http://schemas.openxmlformats.org/officeDocument/2006/math">
                    <m:r>
                      <a:rPr lang="en-US" i="1" smtClean="0">
                        <a:solidFill>
                          <a:schemeClr val="accent2"/>
                        </a:solidFill>
                        <a:latin typeface="Cambria Math" panose="02040503050406030204" pitchFamily="18" charset="0"/>
                        <a:ea typeface="Cambria Math" panose="02040503050406030204" pitchFamily="18" charset="0"/>
                      </a:rPr>
                      <m:t>𝜇</m:t>
                    </m:r>
                  </m:oMath>
                </a14:m>
                <a:r>
                  <a:rPr lang="en-US" dirty="0">
                    <a:solidFill>
                      <a:schemeClr val="accent2"/>
                    </a:solidFill>
                  </a:rPr>
                  <a:t> ?, </a:t>
                </a:r>
                <a14:m>
                  <m:oMath xmlns:m="http://schemas.openxmlformats.org/officeDocument/2006/math">
                    <m:r>
                      <a:rPr lang="en-US" i="1">
                        <a:solidFill>
                          <a:schemeClr val="accent2"/>
                        </a:solidFill>
                        <a:latin typeface="Cambria Math" panose="02040503050406030204" pitchFamily="18" charset="0"/>
                        <a:ea typeface="Cambria Math" panose="02040503050406030204" pitchFamily="18" charset="0"/>
                      </a:rPr>
                      <m:t>𝜎</m:t>
                    </m:r>
                  </m:oMath>
                </a14:m>
                <a:r>
                  <a:rPr lang="en-US" dirty="0">
                    <a:solidFill>
                      <a:schemeClr val="accent2"/>
                    </a:solidFill>
                  </a:rPr>
                  <a:t> ?</a:t>
                </a:r>
              </a:p>
            </p:txBody>
          </p:sp>
        </mc:Choice>
        <mc:Fallback>
          <p:sp>
            <p:nvSpPr>
              <p:cNvPr id="40" name="TextBox 39">
                <a:extLst>
                  <a:ext uri="{FF2B5EF4-FFF2-40B4-BE49-F238E27FC236}">
                    <a16:creationId xmlns:a16="http://schemas.microsoft.com/office/drawing/2014/main" id="{5282B4FF-8397-894B-8D06-1AC686243AAB}"/>
                  </a:ext>
                </a:extLst>
              </p:cNvPr>
              <p:cNvSpPr txBox="1">
                <a:spLocks noRot="1" noChangeAspect="1" noMove="1" noResize="1" noEditPoints="1" noAdjustHandles="1" noChangeArrowheads="1" noChangeShapeType="1" noTextEdit="1"/>
              </p:cNvSpPr>
              <p:nvPr/>
            </p:nvSpPr>
            <p:spPr>
              <a:xfrm>
                <a:off x="5989207" y="1181357"/>
                <a:ext cx="2834753" cy="1200329"/>
              </a:xfrm>
              <a:prstGeom prst="rect">
                <a:avLst/>
              </a:prstGeom>
              <a:blipFill>
                <a:blip r:embed="rId9"/>
                <a:stretch>
                  <a:fillRect t="-1010" r="-2193" b="-5051"/>
                </a:stretch>
              </a:blipFill>
              <a:ln w="38100">
                <a:solidFill>
                  <a:schemeClr val="accent2"/>
                </a:solidFill>
              </a:ln>
            </p:spPr>
            <p:txBody>
              <a:bodyPr/>
              <a:lstStyle/>
              <a:p>
                <a:r>
                  <a:rPr lang="en-US">
                    <a:noFill/>
                  </a:rPr>
                  <a:t> </a:t>
                </a:r>
              </a:p>
            </p:txBody>
          </p:sp>
        </mc:Fallback>
      </mc:AlternateContent>
      <p:sp>
        <p:nvSpPr>
          <p:cNvPr id="42" name="TextBox 41">
            <a:extLst>
              <a:ext uri="{FF2B5EF4-FFF2-40B4-BE49-F238E27FC236}">
                <a16:creationId xmlns:a16="http://schemas.microsoft.com/office/drawing/2014/main" id="{FEBBFA22-A821-3A45-862C-53395A92EACD}"/>
              </a:ext>
            </a:extLst>
          </p:cNvPr>
          <p:cNvSpPr txBox="1"/>
          <p:nvPr/>
        </p:nvSpPr>
        <p:spPr>
          <a:xfrm>
            <a:off x="7648064" y="4353959"/>
            <a:ext cx="1169577" cy="923330"/>
          </a:xfrm>
          <a:prstGeom prst="rect">
            <a:avLst/>
          </a:prstGeom>
          <a:noFill/>
        </p:spPr>
        <p:txBody>
          <a:bodyPr wrap="square" rtlCol="0">
            <a:spAutoFit/>
          </a:bodyPr>
          <a:lstStyle/>
          <a:p>
            <a:r>
              <a:rPr lang="en-US" dirty="0"/>
              <a:t>Random sample of size n</a:t>
            </a:r>
          </a:p>
        </p:txBody>
      </p:sp>
      <p:sp>
        <p:nvSpPr>
          <p:cNvPr id="43" name="Right Arrow 42">
            <a:extLst>
              <a:ext uri="{FF2B5EF4-FFF2-40B4-BE49-F238E27FC236}">
                <a16:creationId xmlns:a16="http://schemas.microsoft.com/office/drawing/2014/main" id="{A4C90228-55BB-3A44-836C-1AA0FAC95E00}"/>
              </a:ext>
            </a:extLst>
          </p:cNvPr>
          <p:cNvSpPr/>
          <p:nvPr/>
        </p:nvSpPr>
        <p:spPr>
          <a:xfrm flipH="1">
            <a:off x="6838565" y="4641507"/>
            <a:ext cx="641940" cy="263570"/>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45" name="TextBox 44">
                <a:extLst>
                  <a:ext uri="{FF2B5EF4-FFF2-40B4-BE49-F238E27FC236}">
                    <a16:creationId xmlns:a16="http://schemas.microsoft.com/office/drawing/2014/main" id="{EA608E16-E4E7-BB41-84B2-F9504CA6A89C}"/>
                  </a:ext>
                </a:extLst>
              </p:cNvPr>
              <p:cNvSpPr txBox="1"/>
              <p:nvPr/>
            </p:nvSpPr>
            <p:spPr>
              <a:xfrm>
                <a:off x="6727377" y="4999892"/>
                <a:ext cx="1326907" cy="646331"/>
              </a:xfrm>
              <a:prstGeom prst="rect">
                <a:avLst/>
              </a:prstGeom>
              <a:noFill/>
            </p:spPr>
            <p:txBody>
              <a:bodyPr wrap="square" rtlCol="0">
                <a:spAutoFit/>
              </a:bodyPr>
              <a:lstStyle/>
              <a:p>
                <a:r>
                  <a:rPr lang="en-US" dirty="0"/>
                  <a:t>statistic</a:t>
                </a:r>
              </a:p>
              <a:p>
                <a:r>
                  <a:rPr lang="en-US" dirty="0"/>
                  <a:t>e.g. mean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𝑥</m:t>
                        </m:r>
                      </m:e>
                    </m:acc>
                  </m:oMath>
                </a14:m>
                <a:endParaRPr lang="en-US" dirty="0"/>
              </a:p>
            </p:txBody>
          </p:sp>
        </mc:Choice>
        <mc:Fallback>
          <p:sp>
            <p:nvSpPr>
              <p:cNvPr id="45" name="TextBox 44">
                <a:extLst>
                  <a:ext uri="{FF2B5EF4-FFF2-40B4-BE49-F238E27FC236}">
                    <a16:creationId xmlns:a16="http://schemas.microsoft.com/office/drawing/2014/main" id="{EA608E16-E4E7-BB41-84B2-F9504CA6A89C}"/>
                  </a:ext>
                </a:extLst>
              </p:cNvPr>
              <p:cNvSpPr txBox="1">
                <a:spLocks noRot="1" noChangeAspect="1" noMove="1" noResize="1" noEditPoints="1" noAdjustHandles="1" noChangeArrowheads="1" noChangeShapeType="1" noTextEdit="1"/>
              </p:cNvSpPr>
              <p:nvPr/>
            </p:nvSpPr>
            <p:spPr>
              <a:xfrm>
                <a:off x="6727377" y="4999892"/>
                <a:ext cx="1326907" cy="646331"/>
              </a:xfrm>
              <a:prstGeom prst="rect">
                <a:avLst/>
              </a:prstGeom>
              <a:blipFill>
                <a:blip r:embed="rId10"/>
                <a:stretch>
                  <a:fillRect l="-3774" t="-3846" b="-15385"/>
                </a:stretch>
              </a:blipFill>
            </p:spPr>
            <p:txBody>
              <a:bodyPr/>
              <a:lstStyle/>
              <a:p>
                <a:r>
                  <a:rPr lang="en-US">
                    <a:noFill/>
                  </a:rPr>
                  <a:t> </a:t>
                </a:r>
              </a:p>
            </p:txBody>
          </p:sp>
        </mc:Fallback>
      </mc:AlternateContent>
      <p:cxnSp>
        <p:nvCxnSpPr>
          <p:cNvPr id="46" name="Straight Arrow Connector 45">
            <a:extLst>
              <a:ext uri="{FF2B5EF4-FFF2-40B4-BE49-F238E27FC236}">
                <a16:creationId xmlns:a16="http://schemas.microsoft.com/office/drawing/2014/main" id="{FBDC5D08-8674-5148-A0AD-418056402C13}"/>
              </a:ext>
            </a:extLst>
          </p:cNvPr>
          <p:cNvCxnSpPr>
            <a:cxnSpLocks/>
          </p:cNvCxnSpPr>
          <p:nvPr/>
        </p:nvCxnSpPr>
        <p:spPr>
          <a:xfrm flipV="1">
            <a:off x="3496448" y="4815625"/>
            <a:ext cx="0" cy="1143218"/>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23" name="Left-Right Arrow 22">
            <a:extLst>
              <a:ext uri="{FF2B5EF4-FFF2-40B4-BE49-F238E27FC236}">
                <a16:creationId xmlns:a16="http://schemas.microsoft.com/office/drawing/2014/main" id="{72B62C68-CDEC-904D-9F38-83AEDCD7C560}"/>
              </a:ext>
            </a:extLst>
          </p:cNvPr>
          <p:cNvSpPr/>
          <p:nvPr/>
        </p:nvSpPr>
        <p:spPr>
          <a:xfrm>
            <a:off x="3205757" y="3241712"/>
            <a:ext cx="2515627" cy="677716"/>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do not reject H</a:t>
            </a:r>
            <a:r>
              <a:rPr lang="en-US" baseline="-25000" dirty="0"/>
              <a:t>0</a:t>
            </a:r>
          </a:p>
        </p:txBody>
      </p:sp>
      <p:sp>
        <p:nvSpPr>
          <p:cNvPr id="24" name="Right Arrow 23">
            <a:extLst>
              <a:ext uri="{FF2B5EF4-FFF2-40B4-BE49-F238E27FC236}">
                <a16:creationId xmlns:a16="http://schemas.microsoft.com/office/drawing/2014/main" id="{51D110C5-E436-C34F-9205-70F6FD85C003}"/>
              </a:ext>
            </a:extLst>
          </p:cNvPr>
          <p:cNvSpPr/>
          <p:nvPr/>
        </p:nvSpPr>
        <p:spPr>
          <a:xfrm>
            <a:off x="5743120" y="3241712"/>
            <a:ext cx="1272145" cy="677716"/>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reject H</a:t>
            </a:r>
            <a:r>
              <a:rPr lang="en-US" baseline="-25000" dirty="0"/>
              <a:t>0</a:t>
            </a:r>
          </a:p>
        </p:txBody>
      </p:sp>
      <p:sp>
        <p:nvSpPr>
          <p:cNvPr id="25" name="Right Arrow 24">
            <a:extLst>
              <a:ext uri="{FF2B5EF4-FFF2-40B4-BE49-F238E27FC236}">
                <a16:creationId xmlns:a16="http://schemas.microsoft.com/office/drawing/2014/main" id="{97673F4F-121D-C248-9E26-6CDBAA0E533C}"/>
              </a:ext>
            </a:extLst>
          </p:cNvPr>
          <p:cNvSpPr/>
          <p:nvPr/>
        </p:nvSpPr>
        <p:spPr>
          <a:xfrm flipH="1">
            <a:off x="1940593" y="3241712"/>
            <a:ext cx="1230852" cy="677716"/>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reject H</a:t>
            </a:r>
            <a:r>
              <a:rPr lang="en-US" baseline="-25000" dirty="0"/>
              <a:t>0</a:t>
            </a:r>
          </a:p>
        </p:txBody>
      </p:sp>
      <p:cxnSp>
        <p:nvCxnSpPr>
          <p:cNvPr id="27" name="Straight Connector 26">
            <a:extLst>
              <a:ext uri="{FF2B5EF4-FFF2-40B4-BE49-F238E27FC236}">
                <a16:creationId xmlns:a16="http://schemas.microsoft.com/office/drawing/2014/main" id="{8D8999E9-DFB2-414E-BE27-33E09F1AE7F7}"/>
              </a:ext>
            </a:extLst>
          </p:cNvPr>
          <p:cNvCxnSpPr>
            <a:cxnSpLocks/>
          </p:cNvCxnSpPr>
          <p:nvPr/>
        </p:nvCxnSpPr>
        <p:spPr>
          <a:xfrm flipH="1">
            <a:off x="5721384" y="3241712"/>
            <a:ext cx="2806" cy="1561958"/>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8" name="Freeform 27">
            <a:extLst>
              <a:ext uri="{FF2B5EF4-FFF2-40B4-BE49-F238E27FC236}">
                <a16:creationId xmlns:a16="http://schemas.microsoft.com/office/drawing/2014/main" id="{5EBA0DA2-E08B-8842-829B-789CE33D55A2}"/>
              </a:ext>
            </a:extLst>
          </p:cNvPr>
          <p:cNvSpPr/>
          <p:nvPr/>
        </p:nvSpPr>
        <p:spPr>
          <a:xfrm>
            <a:off x="2479671" y="4353958"/>
            <a:ext cx="1019503" cy="453229"/>
          </a:xfrm>
          <a:custGeom>
            <a:avLst/>
            <a:gdLst>
              <a:gd name="connsiteX0" fmla="*/ 1019503 w 1019503"/>
              <a:gd name="connsiteY0" fmla="*/ 472965 h 493986"/>
              <a:gd name="connsiteX1" fmla="*/ 1019503 w 1019503"/>
              <a:gd name="connsiteY1" fmla="*/ 0 h 493986"/>
              <a:gd name="connsiteX2" fmla="*/ 840827 w 1019503"/>
              <a:gd name="connsiteY2" fmla="*/ 168165 h 493986"/>
              <a:gd name="connsiteX3" fmla="*/ 630620 w 1019503"/>
              <a:gd name="connsiteY3" fmla="*/ 304800 h 493986"/>
              <a:gd name="connsiteX4" fmla="*/ 472965 w 1019503"/>
              <a:gd name="connsiteY4" fmla="*/ 399393 h 493986"/>
              <a:gd name="connsiteX5" fmla="*/ 294289 w 1019503"/>
              <a:gd name="connsiteY5" fmla="*/ 451945 h 493986"/>
              <a:gd name="connsiteX6" fmla="*/ 115613 w 1019503"/>
              <a:gd name="connsiteY6" fmla="*/ 493986 h 493986"/>
              <a:gd name="connsiteX7" fmla="*/ 0 w 1019503"/>
              <a:gd name="connsiteY7" fmla="*/ 493986 h 493986"/>
              <a:gd name="connsiteX8" fmla="*/ 1019503 w 1019503"/>
              <a:gd name="connsiteY8" fmla="*/ 472965 h 493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19503" h="493986">
                <a:moveTo>
                  <a:pt x="1019503" y="472965"/>
                </a:moveTo>
                <a:lnTo>
                  <a:pt x="1019503" y="0"/>
                </a:lnTo>
                <a:lnTo>
                  <a:pt x="840827" y="168165"/>
                </a:lnTo>
                <a:lnTo>
                  <a:pt x="630620" y="304800"/>
                </a:lnTo>
                <a:lnTo>
                  <a:pt x="472965" y="399393"/>
                </a:lnTo>
                <a:lnTo>
                  <a:pt x="294289" y="451945"/>
                </a:lnTo>
                <a:lnTo>
                  <a:pt x="115613" y="493986"/>
                </a:lnTo>
                <a:lnTo>
                  <a:pt x="0" y="493986"/>
                </a:lnTo>
                <a:lnTo>
                  <a:pt x="1019503" y="472965"/>
                </a:lnTo>
                <a:close/>
              </a:path>
            </a:pathLst>
          </a:cu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a:t>
            </a:r>
          </a:p>
        </p:txBody>
      </p:sp>
      <p:cxnSp>
        <p:nvCxnSpPr>
          <p:cNvPr id="26" name="Straight Connector 25">
            <a:extLst>
              <a:ext uri="{FF2B5EF4-FFF2-40B4-BE49-F238E27FC236}">
                <a16:creationId xmlns:a16="http://schemas.microsoft.com/office/drawing/2014/main" id="{43EC4A72-AA62-5142-A465-E3B9843396CC}"/>
              </a:ext>
            </a:extLst>
          </p:cNvPr>
          <p:cNvCxnSpPr>
            <a:cxnSpLocks/>
          </p:cNvCxnSpPr>
          <p:nvPr/>
        </p:nvCxnSpPr>
        <p:spPr>
          <a:xfrm flipH="1">
            <a:off x="3205757" y="3241712"/>
            <a:ext cx="2806" cy="1561958"/>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35547522-0E80-DE49-B974-DF44287D16F0}"/>
              </a:ext>
            </a:extLst>
          </p:cNvPr>
          <p:cNvSpPr txBox="1"/>
          <p:nvPr/>
        </p:nvSpPr>
        <p:spPr>
          <a:xfrm>
            <a:off x="1168329" y="5967281"/>
            <a:ext cx="4656238" cy="646331"/>
          </a:xfrm>
          <a:prstGeom prst="rect">
            <a:avLst/>
          </a:prstGeom>
          <a:noFill/>
          <a:ln w="38100">
            <a:solidFill>
              <a:schemeClr val="accent2"/>
            </a:solidFill>
          </a:ln>
        </p:spPr>
        <p:txBody>
          <a:bodyPr wrap="square" rtlCol="0">
            <a:spAutoFit/>
          </a:bodyPr>
          <a:lstStyle/>
          <a:p>
            <a:pPr algn="ctr"/>
            <a:r>
              <a:rPr lang="en-US" dirty="0"/>
              <a:t>p-value &gt; 0.05 / 2 </a:t>
            </a:r>
            <a:r>
              <a:rPr lang="en-US" dirty="0">
                <a:sym typeface="Wingdings" pitchFamily="2" charset="2"/>
              </a:rPr>
              <a:t></a:t>
            </a:r>
            <a:endParaRPr lang="en-US" dirty="0"/>
          </a:p>
          <a:p>
            <a:pPr algn="ctr"/>
            <a:r>
              <a:rPr lang="en-US" dirty="0"/>
              <a:t>Do NOT reject H</a:t>
            </a:r>
            <a:r>
              <a:rPr lang="en-US" baseline="-25000" dirty="0"/>
              <a:t>0</a:t>
            </a:r>
            <a:r>
              <a:rPr lang="en-US" dirty="0"/>
              <a:t> </a:t>
            </a:r>
            <a:r>
              <a:rPr lang="en-US" dirty="0">
                <a:sym typeface="Wingdings" pitchFamily="2" charset="2"/>
              </a:rPr>
              <a:t> Infer drug has no effect</a:t>
            </a:r>
            <a:endParaRPr lang="en-US" dirty="0"/>
          </a:p>
        </p:txBody>
      </p:sp>
    </p:spTree>
    <p:extLst>
      <p:ext uri="{BB962C8B-B14F-4D97-AF65-F5344CB8AC3E}">
        <p14:creationId xmlns:p14="http://schemas.microsoft.com/office/powerpoint/2010/main" val="18415445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C33893-C1FD-CF4C-91EC-7A35879269DA}"/>
              </a:ext>
            </a:extLst>
          </p:cNvPr>
          <p:cNvSpPr>
            <a:spLocks noGrp="1"/>
          </p:cNvSpPr>
          <p:nvPr>
            <p:ph type="title"/>
          </p:nvPr>
        </p:nvSpPr>
        <p:spPr>
          <a:xfrm>
            <a:off x="274320" y="296703"/>
            <a:ext cx="8595360" cy="641871"/>
          </a:xfrm>
        </p:spPr>
        <p:txBody>
          <a:bodyPr>
            <a:normAutofit/>
          </a:bodyPr>
          <a:lstStyle/>
          <a:p>
            <a:r>
              <a:rPr lang="en-US" dirty="0"/>
              <a:t>Null Hypothesis &amp; p-values</a:t>
            </a:r>
          </a:p>
        </p:txBody>
      </p:sp>
      <p:sp>
        <p:nvSpPr>
          <p:cNvPr id="4" name="Slide Number Placeholder 3">
            <a:extLst>
              <a:ext uri="{FF2B5EF4-FFF2-40B4-BE49-F238E27FC236}">
                <a16:creationId xmlns:a16="http://schemas.microsoft.com/office/drawing/2014/main" id="{02E00918-68B8-514A-891C-20F177A55ADD}"/>
              </a:ext>
            </a:extLst>
          </p:cNvPr>
          <p:cNvSpPr>
            <a:spLocks noGrp="1"/>
          </p:cNvSpPr>
          <p:nvPr>
            <p:ph type="sldNum" sz="quarter" idx="12"/>
          </p:nvPr>
        </p:nvSpPr>
        <p:spPr>
          <a:xfrm>
            <a:off x="6457950" y="6446520"/>
            <a:ext cx="2366010" cy="274320"/>
          </a:xfrm>
        </p:spPr>
        <p:txBody>
          <a:bodyPr/>
          <a:lstStyle/>
          <a:p>
            <a:fld id="{4F1611B7-9285-1F48-A026-12A07D3EB268}" type="slidenum">
              <a:rPr lang="en-US" smtClean="0"/>
              <a:t>21</a:t>
            </a:fld>
            <a:endParaRPr lang="en-US" dirty="0"/>
          </a:p>
        </p:txBody>
      </p:sp>
      <p:sp>
        <p:nvSpPr>
          <p:cNvPr id="29" name="TextBox 28">
            <a:extLst>
              <a:ext uri="{FF2B5EF4-FFF2-40B4-BE49-F238E27FC236}">
                <a16:creationId xmlns:a16="http://schemas.microsoft.com/office/drawing/2014/main" id="{2AE10CD7-FA93-3D4F-BBF9-CCAC5D4EEB13}"/>
              </a:ext>
            </a:extLst>
          </p:cNvPr>
          <p:cNvSpPr txBox="1"/>
          <p:nvPr/>
        </p:nvSpPr>
        <p:spPr>
          <a:xfrm>
            <a:off x="320040" y="1174870"/>
            <a:ext cx="8503920" cy="5035353"/>
          </a:xfrm>
          <a:prstGeom prst="rect">
            <a:avLst/>
          </a:prstGeom>
          <a:noFill/>
        </p:spPr>
        <p:txBody>
          <a:bodyPr wrap="square" rtlCol="0">
            <a:spAutoFit/>
          </a:bodyPr>
          <a:lstStyle/>
          <a:p>
            <a:pPr>
              <a:lnSpc>
                <a:spcPct val="150000"/>
              </a:lnSpc>
            </a:pPr>
            <a:r>
              <a:rPr lang="en-US" b="1" dirty="0">
                <a:solidFill>
                  <a:srgbClr val="C00000"/>
                </a:solidFill>
              </a:rPr>
              <a:t>!!! p-value calculations assume that the null hypothesis is correct.</a:t>
            </a:r>
          </a:p>
          <a:p>
            <a:pPr>
              <a:lnSpc>
                <a:spcPct val="150000"/>
              </a:lnSpc>
            </a:pPr>
            <a:r>
              <a:rPr lang="en-US" dirty="0"/>
              <a:t>Thus, from the p-value’s point of view, the null hypothesis is 100% true.</a:t>
            </a:r>
          </a:p>
          <a:p>
            <a:pPr>
              <a:lnSpc>
                <a:spcPct val="150000"/>
              </a:lnSpc>
            </a:pPr>
            <a:r>
              <a:rPr lang="en-US" dirty="0"/>
              <a:t>p-values assume that the null hypothesis is true, and that the observed sample effect is caused by random sample error.</a:t>
            </a:r>
          </a:p>
          <a:p>
            <a:pPr>
              <a:lnSpc>
                <a:spcPct val="150000"/>
              </a:lnSpc>
            </a:pPr>
            <a:endParaRPr lang="en-US" dirty="0"/>
          </a:p>
          <a:p>
            <a:pPr>
              <a:lnSpc>
                <a:spcPct val="150000"/>
              </a:lnSpc>
            </a:pPr>
            <a:r>
              <a:rPr lang="en-US" b="1" dirty="0">
                <a:solidFill>
                  <a:srgbClr val="C00000"/>
                </a:solidFill>
              </a:rPr>
              <a:t>!!! p-values tell you how consistent your data are with a null hypothesis that is true.</a:t>
            </a:r>
          </a:p>
          <a:p>
            <a:pPr>
              <a:lnSpc>
                <a:spcPct val="150000"/>
              </a:lnSpc>
            </a:pPr>
            <a:r>
              <a:rPr lang="en-US" dirty="0"/>
              <a:t>However, when your data are very inconsistent with the null hypothesis, p-values can’t determine which of the following is true:</a:t>
            </a:r>
          </a:p>
          <a:p>
            <a:pPr marL="800100" lvl="1" indent="-342900">
              <a:lnSpc>
                <a:spcPct val="150000"/>
              </a:lnSpc>
              <a:buFont typeface="+mj-lt"/>
              <a:buAutoNum type="arabicPeriod"/>
            </a:pPr>
            <a:r>
              <a:rPr lang="en-US" dirty="0"/>
              <a:t>The null hypothesis is true, but your sample is just unusual.</a:t>
            </a:r>
          </a:p>
          <a:p>
            <a:pPr marL="800100" lvl="1" indent="-342900">
              <a:lnSpc>
                <a:spcPct val="150000"/>
              </a:lnSpc>
              <a:buFont typeface="+mj-lt"/>
              <a:buAutoNum type="arabicPeriod"/>
            </a:pPr>
            <a:r>
              <a:rPr lang="en-US" dirty="0"/>
              <a:t>The null hypothesis is false.</a:t>
            </a:r>
          </a:p>
          <a:p>
            <a:pPr>
              <a:lnSpc>
                <a:spcPct val="150000"/>
              </a:lnSpc>
            </a:pPr>
            <a:endParaRPr lang="en-US" dirty="0"/>
          </a:p>
          <a:p>
            <a:pPr>
              <a:lnSpc>
                <a:spcPct val="150000"/>
              </a:lnSpc>
            </a:pPr>
            <a:r>
              <a:rPr lang="en-US" b="1" dirty="0">
                <a:solidFill>
                  <a:srgbClr val="C00000"/>
                </a:solidFill>
              </a:rPr>
              <a:t>!!! p-values </a:t>
            </a:r>
            <a:r>
              <a:rPr lang="en-US" b="1" i="1" dirty="0">
                <a:solidFill>
                  <a:srgbClr val="C00000"/>
                </a:solidFill>
              </a:rPr>
              <a:t>ARE NOT </a:t>
            </a:r>
            <a:r>
              <a:rPr lang="en-US" b="1" dirty="0">
                <a:solidFill>
                  <a:srgbClr val="C00000"/>
                </a:solidFill>
              </a:rPr>
              <a:t>the probability of any specific alternative hypothesis being true.</a:t>
            </a:r>
          </a:p>
        </p:txBody>
      </p:sp>
    </p:spTree>
    <p:extLst>
      <p:ext uri="{BB962C8B-B14F-4D97-AF65-F5344CB8AC3E}">
        <p14:creationId xmlns:p14="http://schemas.microsoft.com/office/powerpoint/2010/main" val="29956549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C33893-C1FD-CF4C-91EC-7A35879269DA}"/>
              </a:ext>
            </a:extLst>
          </p:cNvPr>
          <p:cNvSpPr>
            <a:spLocks noGrp="1"/>
          </p:cNvSpPr>
          <p:nvPr>
            <p:ph type="title"/>
          </p:nvPr>
        </p:nvSpPr>
        <p:spPr>
          <a:xfrm>
            <a:off x="274320" y="296703"/>
            <a:ext cx="8595360" cy="641871"/>
          </a:xfrm>
        </p:spPr>
        <p:txBody>
          <a:bodyPr>
            <a:normAutofit/>
          </a:bodyPr>
          <a:lstStyle/>
          <a:p>
            <a:r>
              <a:rPr lang="en-US" dirty="0"/>
              <a:t>Power &amp; Sample Size</a:t>
            </a:r>
          </a:p>
        </p:txBody>
      </p:sp>
      <p:sp>
        <p:nvSpPr>
          <p:cNvPr id="4" name="Slide Number Placeholder 3">
            <a:extLst>
              <a:ext uri="{FF2B5EF4-FFF2-40B4-BE49-F238E27FC236}">
                <a16:creationId xmlns:a16="http://schemas.microsoft.com/office/drawing/2014/main" id="{02E00918-68B8-514A-891C-20F177A55ADD}"/>
              </a:ext>
            </a:extLst>
          </p:cNvPr>
          <p:cNvSpPr>
            <a:spLocks noGrp="1"/>
          </p:cNvSpPr>
          <p:nvPr>
            <p:ph type="sldNum" sz="quarter" idx="12"/>
          </p:nvPr>
        </p:nvSpPr>
        <p:spPr>
          <a:xfrm>
            <a:off x="6457950" y="6446520"/>
            <a:ext cx="2366010" cy="274320"/>
          </a:xfrm>
        </p:spPr>
        <p:txBody>
          <a:bodyPr/>
          <a:lstStyle/>
          <a:p>
            <a:fld id="{4F1611B7-9285-1F48-A026-12A07D3EB268}" type="slidenum">
              <a:rPr lang="en-US" smtClean="0"/>
              <a:t>22</a:t>
            </a:fld>
            <a:endParaRPr lang="en-US" dirty="0"/>
          </a:p>
        </p:txBody>
      </p:sp>
      <p:grpSp>
        <p:nvGrpSpPr>
          <p:cNvPr id="5" name="Group 4">
            <a:extLst>
              <a:ext uri="{FF2B5EF4-FFF2-40B4-BE49-F238E27FC236}">
                <a16:creationId xmlns:a16="http://schemas.microsoft.com/office/drawing/2014/main" id="{D0603617-A490-3F47-B6CC-4584A9689FA5}"/>
              </a:ext>
            </a:extLst>
          </p:cNvPr>
          <p:cNvGrpSpPr/>
          <p:nvPr/>
        </p:nvGrpSpPr>
        <p:grpSpPr>
          <a:xfrm>
            <a:off x="195663" y="1801970"/>
            <a:ext cx="8752673" cy="3781154"/>
            <a:chOff x="947351" y="1575491"/>
            <a:chExt cx="10297298" cy="4448432"/>
          </a:xfrm>
        </p:grpSpPr>
        <p:pic>
          <p:nvPicPr>
            <p:cNvPr id="6" name="Picture 5">
              <a:extLst>
                <a:ext uri="{FF2B5EF4-FFF2-40B4-BE49-F238E27FC236}">
                  <a16:creationId xmlns:a16="http://schemas.microsoft.com/office/drawing/2014/main" id="{8630BE78-F05A-F641-A8BE-918F8C9D5D28}"/>
                </a:ext>
              </a:extLst>
            </p:cNvPr>
            <p:cNvPicPr>
              <a:picLocks noChangeAspect="1"/>
            </p:cNvPicPr>
            <p:nvPr/>
          </p:nvPicPr>
          <p:blipFill rotWithShape="1">
            <a:blip r:embed="rId3"/>
            <a:srcRect t="50000"/>
            <a:stretch/>
          </p:blipFill>
          <p:spPr>
            <a:xfrm>
              <a:off x="947351" y="1575491"/>
              <a:ext cx="10297298" cy="4448432"/>
            </a:xfrm>
            <a:prstGeom prst="rect">
              <a:avLst/>
            </a:prstGeom>
          </p:spPr>
        </p:pic>
        <p:sp>
          <p:nvSpPr>
            <p:cNvPr id="7" name="Rectangle 6">
              <a:extLst>
                <a:ext uri="{FF2B5EF4-FFF2-40B4-BE49-F238E27FC236}">
                  <a16:creationId xmlns:a16="http://schemas.microsoft.com/office/drawing/2014/main" id="{2B6EB8D2-2392-BC40-A6E0-19C43C155482}"/>
                </a:ext>
              </a:extLst>
            </p:cNvPr>
            <p:cNvSpPr/>
            <p:nvPr/>
          </p:nvSpPr>
          <p:spPr>
            <a:xfrm>
              <a:off x="7673546" y="3509323"/>
              <a:ext cx="3422822" cy="2903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000" dirty="0">
                <a:solidFill>
                  <a:schemeClr val="tx1"/>
                </a:solidFill>
              </a:endParaRPr>
            </a:p>
          </p:txBody>
        </p:sp>
        <p:sp>
          <p:nvSpPr>
            <p:cNvPr id="8" name="Rectangle 7">
              <a:extLst>
                <a:ext uri="{FF2B5EF4-FFF2-40B4-BE49-F238E27FC236}">
                  <a16:creationId xmlns:a16="http://schemas.microsoft.com/office/drawing/2014/main" id="{03669874-5416-6349-96EB-E90AD77328C7}"/>
                </a:ext>
              </a:extLst>
            </p:cNvPr>
            <p:cNvSpPr/>
            <p:nvPr/>
          </p:nvSpPr>
          <p:spPr>
            <a:xfrm>
              <a:off x="7673546" y="3799707"/>
              <a:ext cx="2063578" cy="2903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3F600AB-5207-024C-8A0B-DDC7B98520E5}"/>
                </a:ext>
              </a:extLst>
            </p:cNvPr>
            <p:cNvSpPr/>
            <p:nvPr/>
          </p:nvSpPr>
          <p:spPr>
            <a:xfrm>
              <a:off x="8209005" y="5588347"/>
              <a:ext cx="1874109" cy="4355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TextBox 11">
            <a:extLst>
              <a:ext uri="{FF2B5EF4-FFF2-40B4-BE49-F238E27FC236}">
                <a16:creationId xmlns:a16="http://schemas.microsoft.com/office/drawing/2014/main" id="{50D567AB-CF2C-CD45-936F-2D0D964646DB}"/>
              </a:ext>
            </a:extLst>
          </p:cNvPr>
          <p:cNvSpPr txBox="1"/>
          <p:nvPr/>
        </p:nvSpPr>
        <p:spPr>
          <a:xfrm>
            <a:off x="2466558" y="1370272"/>
            <a:ext cx="2387385" cy="369332"/>
          </a:xfrm>
          <a:prstGeom prst="rect">
            <a:avLst/>
          </a:prstGeom>
          <a:noFill/>
        </p:spPr>
        <p:txBody>
          <a:bodyPr wrap="none" rtlCol="0">
            <a:spAutoFit/>
          </a:bodyPr>
          <a:lstStyle/>
          <a:p>
            <a:r>
              <a:rPr lang="en-US" dirty="0">
                <a:solidFill>
                  <a:srgbClr val="FF0000"/>
                </a:solidFill>
              </a:rPr>
              <a:t>e.g. control distribution</a:t>
            </a:r>
          </a:p>
        </p:txBody>
      </p:sp>
      <p:sp>
        <p:nvSpPr>
          <p:cNvPr id="13" name="TextBox 12">
            <a:extLst>
              <a:ext uri="{FF2B5EF4-FFF2-40B4-BE49-F238E27FC236}">
                <a16:creationId xmlns:a16="http://schemas.microsoft.com/office/drawing/2014/main" id="{1147055D-1DE9-6249-A6E6-71E01F309AC0}"/>
              </a:ext>
            </a:extLst>
          </p:cNvPr>
          <p:cNvSpPr txBox="1"/>
          <p:nvPr/>
        </p:nvSpPr>
        <p:spPr>
          <a:xfrm>
            <a:off x="5751981" y="1338862"/>
            <a:ext cx="2075889" cy="369332"/>
          </a:xfrm>
          <a:prstGeom prst="rect">
            <a:avLst/>
          </a:prstGeom>
          <a:noFill/>
        </p:spPr>
        <p:txBody>
          <a:bodyPr wrap="none" rtlCol="0">
            <a:spAutoFit/>
          </a:bodyPr>
          <a:lstStyle/>
          <a:p>
            <a:r>
              <a:rPr lang="en-US" dirty="0">
                <a:solidFill>
                  <a:srgbClr val="0432FF"/>
                </a:solidFill>
              </a:rPr>
              <a:t>e.g. test distribution</a:t>
            </a:r>
          </a:p>
        </p:txBody>
      </p:sp>
    </p:spTree>
    <p:extLst>
      <p:ext uri="{BB962C8B-B14F-4D97-AF65-F5344CB8AC3E}">
        <p14:creationId xmlns:p14="http://schemas.microsoft.com/office/powerpoint/2010/main" val="40905593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C33893-C1FD-CF4C-91EC-7A35879269DA}"/>
              </a:ext>
            </a:extLst>
          </p:cNvPr>
          <p:cNvSpPr>
            <a:spLocks noGrp="1"/>
          </p:cNvSpPr>
          <p:nvPr>
            <p:ph type="title"/>
          </p:nvPr>
        </p:nvSpPr>
        <p:spPr>
          <a:xfrm>
            <a:off x="274320" y="296703"/>
            <a:ext cx="8595360" cy="641871"/>
          </a:xfrm>
        </p:spPr>
        <p:txBody>
          <a:bodyPr>
            <a:normAutofit/>
          </a:bodyPr>
          <a:lstStyle/>
          <a:p>
            <a:r>
              <a:rPr lang="en-US" dirty="0"/>
              <a:t>Power &amp; Sample Size</a:t>
            </a:r>
          </a:p>
        </p:txBody>
      </p:sp>
      <p:sp>
        <p:nvSpPr>
          <p:cNvPr id="4" name="Slide Number Placeholder 3">
            <a:extLst>
              <a:ext uri="{FF2B5EF4-FFF2-40B4-BE49-F238E27FC236}">
                <a16:creationId xmlns:a16="http://schemas.microsoft.com/office/drawing/2014/main" id="{02E00918-68B8-514A-891C-20F177A55ADD}"/>
              </a:ext>
            </a:extLst>
          </p:cNvPr>
          <p:cNvSpPr>
            <a:spLocks noGrp="1"/>
          </p:cNvSpPr>
          <p:nvPr>
            <p:ph type="sldNum" sz="quarter" idx="12"/>
          </p:nvPr>
        </p:nvSpPr>
        <p:spPr>
          <a:xfrm>
            <a:off x="6457950" y="6446520"/>
            <a:ext cx="2366010" cy="274320"/>
          </a:xfrm>
        </p:spPr>
        <p:txBody>
          <a:bodyPr/>
          <a:lstStyle/>
          <a:p>
            <a:fld id="{4F1611B7-9285-1F48-A026-12A07D3EB268}" type="slidenum">
              <a:rPr lang="en-US" smtClean="0"/>
              <a:t>23</a:t>
            </a:fld>
            <a:endParaRPr lang="en-US" dirty="0"/>
          </a:p>
        </p:txBody>
      </p:sp>
      <p:grpSp>
        <p:nvGrpSpPr>
          <p:cNvPr id="5" name="Group 4">
            <a:extLst>
              <a:ext uri="{FF2B5EF4-FFF2-40B4-BE49-F238E27FC236}">
                <a16:creationId xmlns:a16="http://schemas.microsoft.com/office/drawing/2014/main" id="{D0603617-A490-3F47-B6CC-4584A9689FA5}"/>
              </a:ext>
            </a:extLst>
          </p:cNvPr>
          <p:cNvGrpSpPr/>
          <p:nvPr/>
        </p:nvGrpSpPr>
        <p:grpSpPr>
          <a:xfrm>
            <a:off x="195663" y="1801970"/>
            <a:ext cx="8752673" cy="3781154"/>
            <a:chOff x="947351" y="1575491"/>
            <a:chExt cx="10297298" cy="4448432"/>
          </a:xfrm>
        </p:grpSpPr>
        <p:pic>
          <p:nvPicPr>
            <p:cNvPr id="6" name="Picture 5">
              <a:extLst>
                <a:ext uri="{FF2B5EF4-FFF2-40B4-BE49-F238E27FC236}">
                  <a16:creationId xmlns:a16="http://schemas.microsoft.com/office/drawing/2014/main" id="{8630BE78-F05A-F641-A8BE-918F8C9D5D28}"/>
                </a:ext>
              </a:extLst>
            </p:cNvPr>
            <p:cNvPicPr>
              <a:picLocks noChangeAspect="1"/>
            </p:cNvPicPr>
            <p:nvPr/>
          </p:nvPicPr>
          <p:blipFill rotWithShape="1">
            <a:blip r:embed="rId3"/>
            <a:srcRect t="50000"/>
            <a:stretch/>
          </p:blipFill>
          <p:spPr>
            <a:xfrm>
              <a:off x="947351" y="1575491"/>
              <a:ext cx="10297298" cy="4448432"/>
            </a:xfrm>
            <a:prstGeom prst="rect">
              <a:avLst/>
            </a:prstGeom>
          </p:spPr>
        </p:pic>
        <p:sp>
          <p:nvSpPr>
            <p:cNvPr id="7" name="Rectangle 6">
              <a:extLst>
                <a:ext uri="{FF2B5EF4-FFF2-40B4-BE49-F238E27FC236}">
                  <a16:creationId xmlns:a16="http://schemas.microsoft.com/office/drawing/2014/main" id="{2B6EB8D2-2392-BC40-A6E0-19C43C155482}"/>
                </a:ext>
              </a:extLst>
            </p:cNvPr>
            <p:cNvSpPr/>
            <p:nvPr/>
          </p:nvSpPr>
          <p:spPr>
            <a:xfrm>
              <a:off x="7673546" y="3509323"/>
              <a:ext cx="3422822" cy="2903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000" dirty="0">
                <a:solidFill>
                  <a:schemeClr val="tx1"/>
                </a:solidFill>
              </a:endParaRPr>
            </a:p>
          </p:txBody>
        </p:sp>
        <p:sp>
          <p:nvSpPr>
            <p:cNvPr id="8" name="Rectangle 7">
              <a:extLst>
                <a:ext uri="{FF2B5EF4-FFF2-40B4-BE49-F238E27FC236}">
                  <a16:creationId xmlns:a16="http://schemas.microsoft.com/office/drawing/2014/main" id="{03669874-5416-6349-96EB-E90AD77328C7}"/>
                </a:ext>
              </a:extLst>
            </p:cNvPr>
            <p:cNvSpPr/>
            <p:nvPr/>
          </p:nvSpPr>
          <p:spPr>
            <a:xfrm>
              <a:off x="7673546" y="3799707"/>
              <a:ext cx="2063578" cy="2903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3F600AB-5207-024C-8A0B-DDC7B98520E5}"/>
                </a:ext>
              </a:extLst>
            </p:cNvPr>
            <p:cNvSpPr/>
            <p:nvPr/>
          </p:nvSpPr>
          <p:spPr>
            <a:xfrm>
              <a:off x="8209005" y="5588347"/>
              <a:ext cx="1874109" cy="4355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TextBox 10">
            <a:extLst>
              <a:ext uri="{FF2B5EF4-FFF2-40B4-BE49-F238E27FC236}">
                <a16:creationId xmlns:a16="http://schemas.microsoft.com/office/drawing/2014/main" id="{0AF22716-5BBD-F346-BFE6-5300289FB6F2}"/>
              </a:ext>
            </a:extLst>
          </p:cNvPr>
          <p:cNvSpPr txBox="1"/>
          <p:nvPr/>
        </p:nvSpPr>
        <p:spPr>
          <a:xfrm>
            <a:off x="1995912" y="1062726"/>
            <a:ext cx="3490764" cy="646331"/>
          </a:xfrm>
          <a:prstGeom prst="rect">
            <a:avLst/>
          </a:prstGeom>
          <a:noFill/>
          <a:ln>
            <a:solidFill>
              <a:schemeClr val="tx1"/>
            </a:solidFill>
          </a:ln>
        </p:spPr>
        <p:txBody>
          <a:bodyPr wrap="none" rtlCol="0">
            <a:spAutoFit/>
          </a:bodyPr>
          <a:lstStyle/>
          <a:p>
            <a:pPr algn="r"/>
            <a:r>
              <a:rPr lang="en-US" b="1" dirty="0"/>
              <a:t>Type II Error</a:t>
            </a:r>
          </a:p>
          <a:p>
            <a:pPr algn="r"/>
            <a:r>
              <a:rPr lang="en-US" dirty="0">
                <a:solidFill>
                  <a:srgbClr val="FF0000"/>
                </a:solidFill>
              </a:rPr>
              <a:t>H</a:t>
            </a:r>
            <a:r>
              <a:rPr lang="en-US" baseline="-25000" dirty="0">
                <a:solidFill>
                  <a:srgbClr val="FF0000"/>
                </a:solidFill>
              </a:rPr>
              <a:t>0</a:t>
            </a:r>
            <a:r>
              <a:rPr lang="en-US" dirty="0"/>
              <a:t> was false, but we didn’t reject it</a:t>
            </a:r>
          </a:p>
        </p:txBody>
      </p:sp>
      <p:cxnSp>
        <p:nvCxnSpPr>
          <p:cNvPr id="14" name="Straight Arrow Connector 13">
            <a:extLst>
              <a:ext uri="{FF2B5EF4-FFF2-40B4-BE49-F238E27FC236}">
                <a16:creationId xmlns:a16="http://schemas.microsoft.com/office/drawing/2014/main" id="{AA4DADAE-E8BE-4C45-9D23-D7020BFD65BC}"/>
              </a:ext>
            </a:extLst>
          </p:cNvPr>
          <p:cNvCxnSpPr>
            <a:cxnSpLocks/>
          </p:cNvCxnSpPr>
          <p:nvPr/>
        </p:nvCxnSpPr>
        <p:spPr>
          <a:xfrm>
            <a:off x="4631517" y="1709057"/>
            <a:ext cx="712469" cy="210690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0E7A5710-AF11-BC4A-A308-E58E8177D47D}"/>
              </a:ext>
            </a:extLst>
          </p:cNvPr>
          <p:cNvSpPr txBox="1"/>
          <p:nvPr/>
        </p:nvSpPr>
        <p:spPr>
          <a:xfrm>
            <a:off x="5828015" y="5643371"/>
            <a:ext cx="3079176" cy="646331"/>
          </a:xfrm>
          <a:prstGeom prst="rect">
            <a:avLst/>
          </a:prstGeom>
          <a:solidFill>
            <a:schemeClr val="bg1"/>
          </a:solidFill>
          <a:ln>
            <a:solidFill>
              <a:schemeClr val="tx1"/>
            </a:solidFill>
          </a:ln>
        </p:spPr>
        <p:txBody>
          <a:bodyPr wrap="none" rtlCol="0">
            <a:spAutoFit/>
          </a:bodyPr>
          <a:lstStyle/>
          <a:p>
            <a:pPr algn="r"/>
            <a:r>
              <a:rPr lang="en-US" b="1" dirty="0"/>
              <a:t>Type I Error</a:t>
            </a:r>
          </a:p>
          <a:p>
            <a:pPr algn="r"/>
            <a:r>
              <a:rPr lang="en-US" dirty="0">
                <a:solidFill>
                  <a:srgbClr val="FF0000"/>
                </a:solidFill>
              </a:rPr>
              <a:t>H</a:t>
            </a:r>
            <a:r>
              <a:rPr lang="en-US" baseline="-25000" dirty="0">
                <a:solidFill>
                  <a:srgbClr val="FF0000"/>
                </a:solidFill>
              </a:rPr>
              <a:t>0</a:t>
            </a:r>
            <a:r>
              <a:rPr lang="en-US" dirty="0"/>
              <a:t> was true, but we rejected it</a:t>
            </a:r>
          </a:p>
        </p:txBody>
      </p:sp>
      <p:cxnSp>
        <p:nvCxnSpPr>
          <p:cNvPr id="16" name="Straight Arrow Connector 15">
            <a:extLst>
              <a:ext uri="{FF2B5EF4-FFF2-40B4-BE49-F238E27FC236}">
                <a16:creationId xmlns:a16="http://schemas.microsoft.com/office/drawing/2014/main" id="{8F2D68C0-0FED-1A4C-B894-AFC3422887C0}"/>
              </a:ext>
            </a:extLst>
          </p:cNvPr>
          <p:cNvCxnSpPr>
            <a:cxnSpLocks/>
          </p:cNvCxnSpPr>
          <p:nvPr/>
        </p:nvCxnSpPr>
        <p:spPr>
          <a:xfrm flipH="1" flipV="1">
            <a:off x="5648804" y="4555944"/>
            <a:ext cx="1252739" cy="107681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44549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C33893-C1FD-CF4C-91EC-7A35879269DA}"/>
              </a:ext>
            </a:extLst>
          </p:cNvPr>
          <p:cNvSpPr>
            <a:spLocks noGrp="1"/>
          </p:cNvSpPr>
          <p:nvPr>
            <p:ph type="title"/>
          </p:nvPr>
        </p:nvSpPr>
        <p:spPr>
          <a:xfrm>
            <a:off x="274320" y="296703"/>
            <a:ext cx="8595360" cy="641871"/>
          </a:xfrm>
        </p:spPr>
        <p:txBody>
          <a:bodyPr>
            <a:normAutofit/>
          </a:bodyPr>
          <a:lstStyle/>
          <a:p>
            <a:r>
              <a:rPr lang="en-US" dirty="0"/>
              <a:t>Power &amp; Sample Size</a:t>
            </a:r>
          </a:p>
        </p:txBody>
      </p:sp>
      <p:sp>
        <p:nvSpPr>
          <p:cNvPr id="4" name="Slide Number Placeholder 3">
            <a:extLst>
              <a:ext uri="{FF2B5EF4-FFF2-40B4-BE49-F238E27FC236}">
                <a16:creationId xmlns:a16="http://schemas.microsoft.com/office/drawing/2014/main" id="{02E00918-68B8-514A-891C-20F177A55ADD}"/>
              </a:ext>
            </a:extLst>
          </p:cNvPr>
          <p:cNvSpPr>
            <a:spLocks noGrp="1"/>
          </p:cNvSpPr>
          <p:nvPr>
            <p:ph type="sldNum" sz="quarter" idx="12"/>
          </p:nvPr>
        </p:nvSpPr>
        <p:spPr>
          <a:xfrm>
            <a:off x="6457950" y="6446520"/>
            <a:ext cx="2366010" cy="274320"/>
          </a:xfrm>
        </p:spPr>
        <p:txBody>
          <a:bodyPr/>
          <a:lstStyle/>
          <a:p>
            <a:fld id="{4F1611B7-9285-1F48-A026-12A07D3EB268}" type="slidenum">
              <a:rPr lang="en-US" smtClean="0"/>
              <a:t>24</a:t>
            </a:fld>
            <a:endParaRPr lang="en-US" dirty="0"/>
          </a:p>
        </p:txBody>
      </p:sp>
      <p:grpSp>
        <p:nvGrpSpPr>
          <p:cNvPr id="5" name="Group 4">
            <a:extLst>
              <a:ext uri="{FF2B5EF4-FFF2-40B4-BE49-F238E27FC236}">
                <a16:creationId xmlns:a16="http://schemas.microsoft.com/office/drawing/2014/main" id="{D0603617-A490-3F47-B6CC-4584A9689FA5}"/>
              </a:ext>
            </a:extLst>
          </p:cNvPr>
          <p:cNvGrpSpPr/>
          <p:nvPr/>
        </p:nvGrpSpPr>
        <p:grpSpPr>
          <a:xfrm>
            <a:off x="195663" y="1801970"/>
            <a:ext cx="8752673" cy="3781154"/>
            <a:chOff x="947351" y="1575491"/>
            <a:chExt cx="10297298" cy="4448432"/>
          </a:xfrm>
        </p:grpSpPr>
        <p:pic>
          <p:nvPicPr>
            <p:cNvPr id="6" name="Picture 5">
              <a:extLst>
                <a:ext uri="{FF2B5EF4-FFF2-40B4-BE49-F238E27FC236}">
                  <a16:creationId xmlns:a16="http://schemas.microsoft.com/office/drawing/2014/main" id="{8630BE78-F05A-F641-A8BE-918F8C9D5D28}"/>
                </a:ext>
              </a:extLst>
            </p:cNvPr>
            <p:cNvPicPr>
              <a:picLocks noChangeAspect="1"/>
            </p:cNvPicPr>
            <p:nvPr/>
          </p:nvPicPr>
          <p:blipFill rotWithShape="1">
            <a:blip r:embed="rId3"/>
            <a:srcRect t="50000"/>
            <a:stretch/>
          </p:blipFill>
          <p:spPr>
            <a:xfrm>
              <a:off x="947351" y="1575491"/>
              <a:ext cx="10297298" cy="4448432"/>
            </a:xfrm>
            <a:prstGeom prst="rect">
              <a:avLst/>
            </a:prstGeom>
          </p:spPr>
        </p:pic>
        <p:sp>
          <p:nvSpPr>
            <p:cNvPr id="7" name="Rectangle 6">
              <a:extLst>
                <a:ext uri="{FF2B5EF4-FFF2-40B4-BE49-F238E27FC236}">
                  <a16:creationId xmlns:a16="http://schemas.microsoft.com/office/drawing/2014/main" id="{2B6EB8D2-2392-BC40-A6E0-19C43C155482}"/>
                </a:ext>
              </a:extLst>
            </p:cNvPr>
            <p:cNvSpPr/>
            <p:nvPr/>
          </p:nvSpPr>
          <p:spPr>
            <a:xfrm>
              <a:off x="7673546" y="3509323"/>
              <a:ext cx="3422822" cy="2903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000" dirty="0">
                <a:solidFill>
                  <a:schemeClr val="tx1"/>
                </a:solidFill>
              </a:endParaRPr>
            </a:p>
          </p:txBody>
        </p:sp>
        <p:sp>
          <p:nvSpPr>
            <p:cNvPr id="8" name="Rectangle 7">
              <a:extLst>
                <a:ext uri="{FF2B5EF4-FFF2-40B4-BE49-F238E27FC236}">
                  <a16:creationId xmlns:a16="http://schemas.microsoft.com/office/drawing/2014/main" id="{03669874-5416-6349-96EB-E90AD77328C7}"/>
                </a:ext>
              </a:extLst>
            </p:cNvPr>
            <p:cNvSpPr/>
            <p:nvPr/>
          </p:nvSpPr>
          <p:spPr>
            <a:xfrm>
              <a:off x="7673546" y="3799707"/>
              <a:ext cx="2063578" cy="2903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3F600AB-5207-024C-8A0B-DDC7B98520E5}"/>
                </a:ext>
              </a:extLst>
            </p:cNvPr>
            <p:cNvSpPr/>
            <p:nvPr/>
          </p:nvSpPr>
          <p:spPr>
            <a:xfrm>
              <a:off x="8209005" y="5588347"/>
              <a:ext cx="1874109" cy="4355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TextBox 10">
            <a:extLst>
              <a:ext uri="{FF2B5EF4-FFF2-40B4-BE49-F238E27FC236}">
                <a16:creationId xmlns:a16="http://schemas.microsoft.com/office/drawing/2014/main" id="{0AF22716-5BBD-F346-BFE6-5300289FB6F2}"/>
              </a:ext>
            </a:extLst>
          </p:cNvPr>
          <p:cNvSpPr txBox="1"/>
          <p:nvPr/>
        </p:nvSpPr>
        <p:spPr>
          <a:xfrm>
            <a:off x="1995912" y="1062726"/>
            <a:ext cx="3490764" cy="646331"/>
          </a:xfrm>
          <a:prstGeom prst="rect">
            <a:avLst/>
          </a:prstGeom>
          <a:noFill/>
          <a:ln>
            <a:solidFill>
              <a:schemeClr val="tx1"/>
            </a:solidFill>
          </a:ln>
        </p:spPr>
        <p:txBody>
          <a:bodyPr wrap="none" rtlCol="0">
            <a:spAutoFit/>
          </a:bodyPr>
          <a:lstStyle/>
          <a:p>
            <a:pPr algn="r"/>
            <a:r>
              <a:rPr lang="en-US" b="1" dirty="0"/>
              <a:t>Type II Error</a:t>
            </a:r>
          </a:p>
          <a:p>
            <a:pPr algn="r"/>
            <a:r>
              <a:rPr lang="en-US" dirty="0">
                <a:solidFill>
                  <a:srgbClr val="FF0000"/>
                </a:solidFill>
              </a:rPr>
              <a:t>H</a:t>
            </a:r>
            <a:r>
              <a:rPr lang="en-US" baseline="-25000" dirty="0">
                <a:solidFill>
                  <a:srgbClr val="FF0000"/>
                </a:solidFill>
              </a:rPr>
              <a:t>0</a:t>
            </a:r>
            <a:r>
              <a:rPr lang="en-US" dirty="0"/>
              <a:t> was false, but we didn’t reject it</a:t>
            </a:r>
          </a:p>
        </p:txBody>
      </p:sp>
      <p:cxnSp>
        <p:nvCxnSpPr>
          <p:cNvPr id="14" name="Straight Arrow Connector 13">
            <a:extLst>
              <a:ext uri="{FF2B5EF4-FFF2-40B4-BE49-F238E27FC236}">
                <a16:creationId xmlns:a16="http://schemas.microsoft.com/office/drawing/2014/main" id="{AA4DADAE-E8BE-4C45-9D23-D7020BFD65BC}"/>
              </a:ext>
            </a:extLst>
          </p:cNvPr>
          <p:cNvCxnSpPr>
            <a:cxnSpLocks/>
          </p:cNvCxnSpPr>
          <p:nvPr/>
        </p:nvCxnSpPr>
        <p:spPr>
          <a:xfrm>
            <a:off x="4631517" y="1709057"/>
            <a:ext cx="712469" cy="210690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0E7A5710-AF11-BC4A-A308-E58E8177D47D}"/>
              </a:ext>
            </a:extLst>
          </p:cNvPr>
          <p:cNvSpPr txBox="1"/>
          <p:nvPr/>
        </p:nvSpPr>
        <p:spPr>
          <a:xfrm>
            <a:off x="5828015" y="5643371"/>
            <a:ext cx="3079176" cy="646331"/>
          </a:xfrm>
          <a:prstGeom prst="rect">
            <a:avLst/>
          </a:prstGeom>
          <a:solidFill>
            <a:schemeClr val="bg1"/>
          </a:solidFill>
          <a:ln>
            <a:solidFill>
              <a:schemeClr val="tx1"/>
            </a:solidFill>
          </a:ln>
        </p:spPr>
        <p:txBody>
          <a:bodyPr wrap="none" rtlCol="0">
            <a:spAutoFit/>
          </a:bodyPr>
          <a:lstStyle/>
          <a:p>
            <a:pPr algn="r"/>
            <a:r>
              <a:rPr lang="en-US" b="1" dirty="0"/>
              <a:t>Type I Error</a:t>
            </a:r>
          </a:p>
          <a:p>
            <a:pPr algn="r"/>
            <a:r>
              <a:rPr lang="en-US" dirty="0">
                <a:solidFill>
                  <a:srgbClr val="FF0000"/>
                </a:solidFill>
              </a:rPr>
              <a:t>H</a:t>
            </a:r>
            <a:r>
              <a:rPr lang="en-US" baseline="-25000" dirty="0">
                <a:solidFill>
                  <a:srgbClr val="FF0000"/>
                </a:solidFill>
              </a:rPr>
              <a:t>0</a:t>
            </a:r>
            <a:r>
              <a:rPr lang="en-US" dirty="0"/>
              <a:t> was true, but we rejected it</a:t>
            </a:r>
          </a:p>
        </p:txBody>
      </p:sp>
      <p:cxnSp>
        <p:nvCxnSpPr>
          <p:cNvPr id="16" name="Straight Arrow Connector 15">
            <a:extLst>
              <a:ext uri="{FF2B5EF4-FFF2-40B4-BE49-F238E27FC236}">
                <a16:creationId xmlns:a16="http://schemas.microsoft.com/office/drawing/2014/main" id="{8F2D68C0-0FED-1A4C-B894-AFC3422887C0}"/>
              </a:ext>
            </a:extLst>
          </p:cNvPr>
          <p:cNvCxnSpPr>
            <a:cxnSpLocks/>
          </p:cNvCxnSpPr>
          <p:nvPr/>
        </p:nvCxnSpPr>
        <p:spPr>
          <a:xfrm flipH="1" flipV="1">
            <a:off x="5648804" y="4555944"/>
            <a:ext cx="1252739" cy="107681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A95B3EAA-5A06-DD40-BFA6-60ADDF8B7021}"/>
              </a:ext>
            </a:extLst>
          </p:cNvPr>
          <p:cNvPicPr>
            <a:picLocks noChangeAspect="1"/>
          </p:cNvPicPr>
          <p:nvPr/>
        </p:nvPicPr>
        <p:blipFill>
          <a:blip r:embed="rId4"/>
          <a:stretch>
            <a:fillRect/>
          </a:stretch>
        </p:blipFill>
        <p:spPr>
          <a:xfrm>
            <a:off x="72630" y="1843003"/>
            <a:ext cx="8998738" cy="3699087"/>
          </a:xfrm>
          <a:prstGeom prst="rect">
            <a:avLst/>
          </a:prstGeom>
        </p:spPr>
      </p:pic>
    </p:spTree>
    <p:extLst>
      <p:ext uri="{BB962C8B-B14F-4D97-AF65-F5344CB8AC3E}">
        <p14:creationId xmlns:p14="http://schemas.microsoft.com/office/powerpoint/2010/main" val="37311983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C33893-C1FD-CF4C-91EC-7A35879269DA}"/>
              </a:ext>
            </a:extLst>
          </p:cNvPr>
          <p:cNvSpPr>
            <a:spLocks noGrp="1"/>
          </p:cNvSpPr>
          <p:nvPr>
            <p:ph type="title"/>
          </p:nvPr>
        </p:nvSpPr>
        <p:spPr>
          <a:xfrm>
            <a:off x="274319" y="317481"/>
            <a:ext cx="8595360" cy="641871"/>
          </a:xfrm>
        </p:spPr>
        <p:txBody>
          <a:bodyPr>
            <a:normAutofit/>
          </a:bodyPr>
          <a:lstStyle/>
          <a:p>
            <a:r>
              <a:rPr lang="en-US" dirty="0"/>
              <a:t>Power &amp; Sample Size</a:t>
            </a:r>
          </a:p>
        </p:txBody>
      </p:sp>
      <p:sp>
        <p:nvSpPr>
          <p:cNvPr id="4" name="Slide Number Placeholder 3">
            <a:extLst>
              <a:ext uri="{FF2B5EF4-FFF2-40B4-BE49-F238E27FC236}">
                <a16:creationId xmlns:a16="http://schemas.microsoft.com/office/drawing/2014/main" id="{02E00918-68B8-514A-891C-20F177A55ADD}"/>
              </a:ext>
            </a:extLst>
          </p:cNvPr>
          <p:cNvSpPr>
            <a:spLocks noGrp="1"/>
          </p:cNvSpPr>
          <p:nvPr>
            <p:ph type="sldNum" sz="quarter" idx="12"/>
          </p:nvPr>
        </p:nvSpPr>
        <p:spPr>
          <a:xfrm>
            <a:off x="6457950" y="6446520"/>
            <a:ext cx="2366010" cy="274320"/>
          </a:xfrm>
        </p:spPr>
        <p:txBody>
          <a:bodyPr/>
          <a:lstStyle/>
          <a:p>
            <a:fld id="{4F1611B7-9285-1F48-A026-12A07D3EB268}" type="slidenum">
              <a:rPr lang="en-US" smtClean="0"/>
              <a:t>25</a:t>
            </a:fld>
            <a:endParaRPr lang="en-US" dirty="0"/>
          </a:p>
        </p:txBody>
      </p:sp>
      <p:grpSp>
        <p:nvGrpSpPr>
          <p:cNvPr id="5" name="Group 4">
            <a:extLst>
              <a:ext uri="{FF2B5EF4-FFF2-40B4-BE49-F238E27FC236}">
                <a16:creationId xmlns:a16="http://schemas.microsoft.com/office/drawing/2014/main" id="{D0603617-A490-3F47-B6CC-4584A9689FA5}"/>
              </a:ext>
            </a:extLst>
          </p:cNvPr>
          <p:cNvGrpSpPr/>
          <p:nvPr/>
        </p:nvGrpSpPr>
        <p:grpSpPr>
          <a:xfrm>
            <a:off x="195663" y="1801970"/>
            <a:ext cx="8752673" cy="3781154"/>
            <a:chOff x="947351" y="1575491"/>
            <a:chExt cx="10297298" cy="4448432"/>
          </a:xfrm>
        </p:grpSpPr>
        <p:pic>
          <p:nvPicPr>
            <p:cNvPr id="6" name="Picture 5">
              <a:extLst>
                <a:ext uri="{FF2B5EF4-FFF2-40B4-BE49-F238E27FC236}">
                  <a16:creationId xmlns:a16="http://schemas.microsoft.com/office/drawing/2014/main" id="{8630BE78-F05A-F641-A8BE-918F8C9D5D28}"/>
                </a:ext>
              </a:extLst>
            </p:cNvPr>
            <p:cNvPicPr>
              <a:picLocks noChangeAspect="1"/>
            </p:cNvPicPr>
            <p:nvPr/>
          </p:nvPicPr>
          <p:blipFill rotWithShape="1">
            <a:blip r:embed="rId3"/>
            <a:srcRect t="50000"/>
            <a:stretch/>
          </p:blipFill>
          <p:spPr>
            <a:xfrm>
              <a:off x="947351" y="1575491"/>
              <a:ext cx="10297298" cy="4448432"/>
            </a:xfrm>
            <a:prstGeom prst="rect">
              <a:avLst/>
            </a:prstGeom>
          </p:spPr>
        </p:pic>
        <p:sp>
          <p:nvSpPr>
            <p:cNvPr id="7" name="Rectangle 6">
              <a:extLst>
                <a:ext uri="{FF2B5EF4-FFF2-40B4-BE49-F238E27FC236}">
                  <a16:creationId xmlns:a16="http://schemas.microsoft.com/office/drawing/2014/main" id="{2B6EB8D2-2392-BC40-A6E0-19C43C155482}"/>
                </a:ext>
              </a:extLst>
            </p:cNvPr>
            <p:cNvSpPr/>
            <p:nvPr/>
          </p:nvSpPr>
          <p:spPr>
            <a:xfrm>
              <a:off x="7673546" y="3509323"/>
              <a:ext cx="3422822" cy="2903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000" dirty="0">
                <a:solidFill>
                  <a:schemeClr val="tx1"/>
                </a:solidFill>
              </a:endParaRPr>
            </a:p>
          </p:txBody>
        </p:sp>
        <p:sp>
          <p:nvSpPr>
            <p:cNvPr id="8" name="Rectangle 7">
              <a:extLst>
                <a:ext uri="{FF2B5EF4-FFF2-40B4-BE49-F238E27FC236}">
                  <a16:creationId xmlns:a16="http://schemas.microsoft.com/office/drawing/2014/main" id="{03669874-5416-6349-96EB-E90AD77328C7}"/>
                </a:ext>
              </a:extLst>
            </p:cNvPr>
            <p:cNvSpPr/>
            <p:nvPr/>
          </p:nvSpPr>
          <p:spPr>
            <a:xfrm>
              <a:off x="7673546" y="3799707"/>
              <a:ext cx="2063578" cy="2903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3F600AB-5207-024C-8A0B-DDC7B98520E5}"/>
                </a:ext>
              </a:extLst>
            </p:cNvPr>
            <p:cNvSpPr/>
            <p:nvPr/>
          </p:nvSpPr>
          <p:spPr>
            <a:xfrm>
              <a:off x="8209005" y="5588347"/>
              <a:ext cx="1874109" cy="4355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TextBox 10">
            <a:extLst>
              <a:ext uri="{FF2B5EF4-FFF2-40B4-BE49-F238E27FC236}">
                <a16:creationId xmlns:a16="http://schemas.microsoft.com/office/drawing/2014/main" id="{0AF22716-5BBD-F346-BFE6-5300289FB6F2}"/>
              </a:ext>
            </a:extLst>
          </p:cNvPr>
          <p:cNvSpPr txBox="1"/>
          <p:nvPr/>
        </p:nvSpPr>
        <p:spPr>
          <a:xfrm>
            <a:off x="1995912" y="1062726"/>
            <a:ext cx="3490764" cy="646331"/>
          </a:xfrm>
          <a:prstGeom prst="rect">
            <a:avLst/>
          </a:prstGeom>
          <a:noFill/>
          <a:ln>
            <a:solidFill>
              <a:schemeClr val="tx1"/>
            </a:solidFill>
          </a:ln>
        </p:spPr>
        <p:txBody>
          <a:bodyPr wrap="none" rtlCol="0">
            <a:spAutoFit/>
          </a:bodyPr>
          <a:lstStyle/>
          <a:p>
            <a:pPr algn="r"/>
            <a:r>
              <a:rPr lang="en-US" b="1" dirty="0"/>
              <a:t>Type II Error</a:t>
            </a:r>
          </a:p>
          <a:p>
            <a:pPr algn="r"/>
            <a:r>
              <a:rPr lang="en-US" dirty="0">
                <a:solidFill>
                  <a:srgbClr val="FF0000"/>
                </a:solidFill>
              </a:rPr>
              <a:t>H</a:t>
            </a:r>
            <a:r>
              <a:rPr lang="en-US" baseline="-25000" dirty="0">
                <a:solidFill>
                  <a:srgbClr val="FF0000"/>
                </a:solidFill>
              </a:rPr>
              <a:t>0</a:t>
            </a:r>
            <a:r>
              <a:rPr lang="en-US" dirty="0"/>
              <a:t> was false, but we didn’t reject it</a:t>
            </a:r>
          </a:p>
        </p:txBody>
      </p:sp>
      <p:cxnSp>
        <p:nvCxnSpPr>
          <p:cNvPr id="14" name="Straight Arrow Connector 13">
            <a:extLst>
              <a:ext uri="{FF2B5EF4-FFF2-40B4-BE49-F238E27FC236}">
                <a16:creationId xmlns:a16="http://schemas.microsoft.com/office/drawing/2014/main" id="{AA4DADAE-E8BE-4C45-9D23-D7020BFD65BC}"/>
              </a:ext>
            </a:extLst>
          </p:cNvPr>
          <p:cNvCxnSpPr>
            <a:cxnSpLocks/>
          </p:cNvCxnSpPr>
          <p:nvPr/>
        </p:nvCxnSpPr>
        <p:spPr>
          <a:xfrm>
            <a:off x="4631517" y="1709057"/>
            <a:ext cx="712469" cy="210690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0E7A5710-AF11-BC4A-A308-E58E8177D47D}"/>
              </a:ext>
            </a:extLst>
          </p:cNvPr>
          <p:cNvSpPr txBox="1"/>
          <p:nvPr/>
        </p:nvSpPr>
        <p:spPr>
          <a:xfrm>
            <a:off x="5828015" y="5643371"/>
            <a:ext cx="3079176" cy="646331"/>
          </a:xfrm>
          <a:prstGeom prst="rect">
            <a:avLst/>
          </a:prstGeom>
          <a:solidFill>
            <a:schemeClr val="bg1"/>
          </a:solidFill>
          <a:ln>
            <a:solidFill>
              <a:schemeClr val="tx1"/>
            </a:solidFill>
          </a:ln>
        </p:spPr>
        <p:txBody>
          <a:bodyPr wrap="none" rtlCol="0">
            <a:spAutoFit/>
          </a:bodyPr>
          <a:lstStyle/>
          <a:p>
            <a:pPr algn="r"/>
            <a:r>
              <a:rPr lang="en-US" b="1" dirty="0"/>
              <a:t>Type I Error</a:t>
            </a:r>
          </a:p>
          <a:p>
            <a:pPr algn="r"/>
            <a:r>
              <a:rPr lang="en-US" dirty="0">
                <a:solidFill>
                  <a:srgbClr val="FF0000"/>
                </a:solidFill>
              </a:rPr>
              <a:t>H</a:t>
            </a:r>
            <a:r>
              <a:rPr lang="en-US" baseline="-25000" dirty="0">
                <a:solidFill>
                  <a:srgbClr val="FF0000"/>
                </a:solidFill>
              </a:rPr>
              <a:t>0</a:t>
            </a:r>
            <a:r>
              <a:rPr lang="en-US" dirty="0"/>
              <a:t> was true, but we rejected it</a:t>
            </a:r>
          </a:p>
        </p:txBody>
      </p:sp>
      <p:cxnSp>
        <p:nvCxnSpPr>
          <p:cNvPr id="16" name="Straight Arrow Connector 15">
            <a:extLst>
              <a:ext uri="{FF2B5EF4-FFF2-40B4-BE49-F238E27FC236}">
                <a16:creationId xmlns:a16="http://schemas.microsoft.com/office/drawing/2014/main" id="{8F2D68C0-0FED-1A4C-B894-AFC3422887C0}"/>
              </a:ext>
            </a:extLst>
          </p:cNvPr>
          <p:cNvCxnSpPr>
            <a:cxnSpLocks/>
          </p:cNvCxnSpPr>
          <p:nvPr/>
        </p:nvCxnSpPr>
        <p:spPr>
          <a:xfrm flipH="1" flipV="1">
            <a:off x="5648804" y="4555944"/>
            <a:ext cx="1252739" cy="107681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9722679F-FC5F-7944-880A-F3E5C62AD0E6}"/>
              </a:ext>
            </a:extLst>
          </p:cNvPr>
          <p:cNvSpPr/>
          <p:nvPr/>
        </p:nvSpPr>
        <p:spPr>
          <a:xfrm>
            <a:off x="5779445" y="3454071"/>
            <a:ext cx="1643451" cy="3521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rPr>
              <a:t>1 – </a:t>
            </a:r>
            <a:r>
              <a:rPr lang="en-US" sz="2000" dirty="0">
                <a:solidFill>
                  <a:schemeClr val="tx1"/>
                </a:solidFill>
                <a:latin typeface="Symbol" pitchFamily="2" charset="2"/>
              </a:rPr>
              <a:t>b</a:t>
            </a:r>
            <a:r>
              <a:rPr lang="en-US" sz="2000" dirty="0">
                <a:solidFill>
                  <a:schemeClr val="tx1"/>
                </a:solidFill>
              </a:rPr>
              <a:t> = Power</a:t>
            </a:r>
          </a:p>
        </p:txBody>
      </p:sp>
      <p:sp>
        <p:nvSpPr>
          <p:cNvPr id="17" name="Rectangle 16">
            <a:extLst>
              <a:ext uri="{FF2B5EF4-FFF2-40B4-BE49-F238E27FC236}">
                <a16:creationId xmlns:a16="http://schemas.microsoft.com/office/drawing/2014/main" id="{44DBDC9C-391D-724C-B8E6-092F26E2ACE7}"/>
              </a:ext>
            </a:extLst>
          </p:cNvPr>
          <p:cNvSpPr/>
          <p:nvPr/>
        </p:nvSpPr>
        <p:spPr>
          <a:xfrm>
            <a:off x="5831965" y="849087"/>
            <a:ext cx="3075226" cy="88008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b="1" dirty="0">
                <a:solidFill>
                  <a:schemeClr val="tx1"/>
                </a:solidFill>
              </a:rPr>
              <a:t>Power</a:t>
            </a:r>
          </a:p>
          <a:p>
            <a:r>
              <a:rPr lang="en-US" dirty="0">
                <a:solidFill>
                  <a:schemeClr val="tx1"/>
                </a:solidFill>
              </a:rPr>
              <a:t>Probability that we actually reject </a:t>
            </a:r>
            <a:r>
              <a:rPr lang="en-US" dirty="0">
                <a:solidFill>
                  <a:srgbClr val="FF0000"/>
                </a:solidFill>
              </a:rPr>
              <a:t>H</a:t>
            </a:r>
            <a:r>
              <a:rPr lang="en-US" baseline="-25000" dirty="0">
                <a:solidFill>
                  <a:srgbClr val="FF0000"/>
                </a:solidFill>
              </a:rPr>
              <a:t>0</a:t>
            </a:r>
            <a:r>
              <a:rPr lang="en-US" dirty="0">
                <a:solidFill>
                  <a:schemeClr val="tx1"/>
                </a:solidFill>
              </a:rPr>
              <a:t> when it is false</a:t>
            </a:r>
          </a:p>
        </p:txBody>
      </p:sp>
      <p:cxnSp>
        <p:nvCxnSpPr>
          <p:cNvPr id="18" name="Straight Arrow Connector 17">
            <a:extLst>
              <a:ext uri="{FF2B5EF4-FFF2-40B4-BE49-F238E27FC236}">
                <a16:creationId xmlns:a16="http://schemas.microsoft.com/office/drawing/2014/main" id="{868C2289-53B6-194A-B9D3-2FEE3E046208}"/>
              </a:ext>
            </a:extLst>
          </p:cNvPr>
          <p:cNvCxnSpPr>
            <a:cxnSpLocks/>
          </p:cNvCxnSpPr>
          <p:nvPr/>
        </p:nvCxnSpPr>
        <p:spPr>
          <a:xfrm flipH="1">
            <a:off x="6540484" y="1729174"/>
            <a:ext cx="392132" cy="160565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11010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C33893-C1FD-CF4C-91EC-7A35879269DA}"/>
              </a:ext>
            </a:extLst>
          </p:cNvPr>
          <p:cNvSpPr>
            <a:spLocks noGrp="1"/>
          </p:cNvSpPr>
          <p:nvPr>
            <p:ph type="title"/>
          </p:nvPr>
        </p:nvSpPr>
        <p:spPr>
          <a:xfrm>
            <a:off x="274319" y="317481"/>
            <a:ext cx="8595360" cy="641871"/>
          </a:xfrm>
        </p:spPr>
        <p:txBody>
          <a:bodyPr>
            <a:normAutofit/>
          </a:bodyPr>
          <a:lstStyle/>
          <a:p>
            <a:r>
              <a:rPr lang="en-US" dirty="0"/>
              <a:t>Power &amp; Sample Size</a:t>
            </a:r>
          </a:p>
        </p:txBody>
      </p:sp>
      <p:sp>
        <p:nvSpPr>
          <p:cNvPr id="4" name="Slide Number Placeholder 3">
            <a:extLst>
              <a:ext uri="{FF2B5EF4-FFF2-40B4-BE49-F238E27FC236}">
                <a16:creationId xmlns:a16="http://schemas.microsoft.com/office/drawing/2014/main" id="{02E00918-68B8-514A-891C-20F177A55ADD}"/>
              </a:ext>
            </a:extLst>
          </p:cNvPr>
          <p:cNvSpPr>
            <a:spLocks noGrp="1"/>
          </p:cNvSpPr>
          <p:nvPr>
            <p:ph type="sldNum" sz="quarter" idx="12"/>
          </p:nvPr>
        </p:nvSpPr>
        <p:spPr>
          <a:xfrm>
            <a:off x="6457950" y="6446520"/>
            <a:ext cx="2366010" cy="274320"/>
          </a:xfrm>
        </p:spPr>
        <p:txBody>
          <a:bodyPr/>
          <a:lstStyle/>
          <a:p>
            <a:fld id="{4F1611B7-9285-1F48-A026-12A07D3EB268}" type="slidenum">
              <a:rPr lang="en-US" smtClean="0"/>
              <a:t>26</a:t>
            </a:fld>
            <a:endParaRPr lang="en-US" dirty="0"/>
          </a:p>
        </p:txBody>
      </p:sp>
      <p:pic>
        <p:nvPicPr>
          <p:cNvPr id="19" name="Picture 18">
            <a:extLst>
              <a:ext uri="{FF2B5EF4-FFF2-40B4-BE49-F238E27FC236}">
                <a16:creationId xmlns:a16="http://schemas.microsoft.com/office/drawing/2014/main" id="{DAE59FDD-3BF0-D847-A712-4E794852BB29}"/>
              </a:ext>
            </a:extLst>
          </p:cNvPr>
          <p:cNvPicPr>
            <a:picLocks noChangeAspect="1"/>
          </p:cNvPicPr>
          <p:nvPr/>
        </p:nvPicPr>
        <p:blipFill rotWithShape="1">
          <a:blip r:embed="rId3"/>
          <a:srcRect b="51297"/>
          <a:stretch/>
        </p:blipFill>
        <p:spPr>
          <a:xfrm>
            <a:off x="4069705" y="1094590"/>
            <a:ext cx="4531560" cy="2606553"/>
          </a:xfrm>
          <a:prstGeom prst="rect">
            <a:avLst/>
          </a:prstGeom>
        </p:spPr>
      </p:pic>
      <p:sp>
        <p:nvSpPr>
          <p:cNvPr id="20" name="TextBox 19">
            <a:extLst>
              <a:ext uri="{FF2B5EF4-FFF2-40B4-BE49-F238E27FC236}">
                <a16:creationId xmlns:a16="http://schemas.microsoft.com/office/drawing/2014/main" id="{170E82AB-D216-B340-9098-48F1DADA1975}"/>
              </a:ext>
            </a:extLst>
          </p:cNvPr>
          <p:cNvSpPr txBox="1"/>
          <p:nvPr/>
        </p:nvSpPr>
        <p:spPr>
          <a:xfrm>
            <a:off x="253660" y="1860816"/>
            <a:ext cx="3816045" cy="369332"/>
          </a:xfrm>
          <a:prstGeom prst="rect">
            <a:avLst/>
          </a:prstGeom>
          <a:noFill/>
        </p:spPr>
        <p:txBody>
          <a:bodyPr wrap="none" rtlCol="0">
            <a:spAutoFit/>
          </a:bodyPr>
          <a:lstStyle/>
          <a:p>
            <a:r>
              <a:rPr lang="en-US" u="sng" dirty="0"/>
              <a:t>Small</a:t>
            </a:r>
            <a:r>
              <a:rPr lang="en-US" dirty="0"/>
              <a:t> samples from populations </a:t>
            </a:r>
            <a:r>
              <a:rPr lang="en-US" dirty="0">
                <a:solidFill>
                  <a:srgbClr val="00B0F0"/>
                </a:solidFill>
              </a:rPr>
              <a:t>A</a:t>
            </a:r>
            <a:r>
              <a:rPr lang="en-US" dirty="0"/>
              <a:t> &amp; B:</a:t>
            </a:r>
          </a:p>
        </p:txBody>
      </p:sp>
      <p:sp>
        <p:nvSpPr>
          <p:cNvPr id="21" name="TextBox 20">
            <a:extLst>
              <a:ext uri="{FF2B5EF4-FFF2-40B4-BE49-F238E27FC236}">
                <a16:creationId xmlns:a16="http://schemas.microsoft.com/office/drawing/2014/main" id="{E686CE01-723E-4B43-82A7-6F9B1AE6517A}"/>
              </a:ext>
            </a:extLst>
          </p:cNvPr>
          <p:cNvSpPr txBox="1"/>
          <p:nvPr/>
        </p:nvSpPr>
        <p:spPr>
          <a:xfrm>
            <a:off x="1256177" y="2414813"/>
            <a:ext cx="1222771" cy="369332"/>
          </a:xfrm>
          <a:prstGeom prst="rect">
            <a:avLst/>
          </a:prstGeom>
          <a:noFill/>
        </p:spPr>
        <p:txBody>
          <a:bodyPr wrap="none" rtlCol="0">
            <a:spAutoFit/>
          </a:bodyPr>
          <a:lstStyle/>
          <a:p>
            <a:r>
              <a:rPr lang="en-US" dirty="0">
                <a:solidFill>
                  <a:srgbClr val="C00000"/>
                </a:solidFill>
              </a:rPr>
              <a:t>Low power</a:t>
            </a:r>
          </a:p>
        </p:txBody>
      </p:sp>
    </p:spTree>
    <p:extLst>
      <p:ext uri="{BB962C8B-B14F-4D97-AF65-F5344CB8AC3E}">
        <p14:creationId xmlns:p14="http://schemas.microsoft.com/office/powerpoint/2010/main" val="3716945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C33893-C1FD-CF4C-91EC-7A35879269DA}"/>
              </a:ext>
            </a:extLst>
          </p:cNvPr>
          <p:cNvSpPr>
            <a:spLocks noGrp="1"/>
          </p:cNvSpPr>
          <p:nvPr>
            <p:ph type="title"/>
          </p:nvPr>
        </p:nvSpPr>
        <p:spPr>
          <a:xfrm>
            <a:off x="274319" y="317481"/>
            <a:ext cx="8595360" cy="641871"/>
          </a:xfrm>
        </p:spPr>
        <p:txBody>
          <a:bodyPr>
            <a:normAutofit/>
          </a:bodyPr>
          <a:lstStyle/>
          <a:p>
            <a:r>
              <a:rPr lang="en-US" dirty="0"/>
              <a:t>Power &amp; Sample Size</a:t>
            </a:r>
          </a:p>
        </p:txBody>
      </p:sp>
      <p:sp>
        <p:nvSpPr>
          <p:cNvPr id="4" name="Slide Number Placeholder 3">
            <a:extLst>
              <a:ext uri="{FF2B5EF4-FFF2-40B4-BE49-F238E27FC236}">
                <a16:creationId xmlns:a16="http://schemas.microsoft.com/office/drawing/2014/main" id="{02E00918-68B8-514A-891C-20F177A55ADD}"/>
              </a:ext>
            </a:extLst>
          </p:cNvPr>
          <p:cNvSpPr>
            <a:spLocks noGrp="1"/>
          </p:cNvSpPr>
          <p:nvPr>
            <p:ph type="sldNum" sz="quarter" idx="12"/>
          </p:nvPr>
        </p:nvSpPr>
        <p:spPr>
          <a:xfrm>
            <a:off x="6457950" y="6446520"/>
            <a:ext cx="2366010" cy="274320"/>
          </a:xfrm>
        </p:spPr>
        <p:txBody>
          <a:bodyPr/>
          <a:lstStyle/>
          <a:p>
            <a:fld id="{4F1611B7-9285-1F48-A026-12A07D3EB268}" type="slidenum">
              <a:rPr lang="en-US" smtClean="0"/>
              <a:t>27</a:t>
            </a:fld>
            <a:endParaRPr lang="en-US" dirty="0"/>
          </a:p>
        </p:txBody>
      </p:sp>
      <p:pic>
        <p:nvPicPr>
          <p:cNvPr id="19" name="Picture 18">
            <a:extLst>
              <a:ext uri="{FF2B5EF4-FFF2-40B4-BE49-F238E27FC236}">
                <a16:creationId xmlns:a16="http://schemas.microsoft.com/office/drawing/2014/main" id="{DAE59FDD-3BF0-D847-A712-4E794852BB29}"/>
              </a:ext>
            </a:extLst>
          </p:cNvPr>
          <p:cNvPicPr>
            <a:picLocks noChangeAspect="1"/>
          </p:cNvPicPr>
          <p:nvPr/>
        </p:nvPicPr>
        <p:blipFill>
          <a:blip r:embed="rId3"/>
          <a:stretch>
            <a:fillRect/>
          </a:stretch>
        </p:blipFill>
        <p:spPr>
          <a:xfrm>
            <a:off x="4069705" y="1094590"/>
            <a:ext cx="4531560" cy="5351930"/>
          </a:xfrm>
          <a:prstGeom prst="rect">
            <a:avLst/>
          </a:prstGeom>
        </p:spPr>
      </p:pic>
      <p:sp>
        <p:nvSpPr>
          <p:cNvPr id="20" name="TextBox 19">
            <a:extLst>
              <a:ext uri="{FF2B5EF4-FFF2-40B4-BE49-F238E27FC236}">
                <a16:creationId xmlns:a16="http://schemas.microsoft.com/office/drawing/2014/main" id="{170E82AB-D216-B340-9098-48F1DADA1975}"/>
              </a:ext>
            </a:extLst>
          </p:cNvPr>
          <p:cNvSpPr txBox="1"/>
          <p:nvPr/>
        </p:nvSpPr>
        <p:spPr>
          <a:xfrm>
            <a:off x="253660" y="1860816"/>
            <a:ext cx="3816045" cy="369332"/>
          </a:xfrm>
          <a:prstGeom prst="rect">
            <a:avLst/>
          </a:prstGeom>
          <a:noFill/>
        </p:spPr>
        <p:txBody>
          <a:bodyPr wrap="none" rtlCol="0">
            <a:spAutoFit/>
          </a:bodyPr>
          <a:lstStyle/>
          <a:p>
            <a:r>
              <a:rPr lang="en-US" u="sng" dirty="0"/>
              <a:t>Small</a:t>
            </a:r>
            <a:r>
              <a:rPr lang="en-US" dirty="0"/>
              <a:t> samples from populations </a:t>
            </a:r>
            <a:r>
              <a:rPr lang="en-US" dirty="0">
                <a:solidFill>
                  <a:srgbClr val="00B0F0"/>
                </a:solidFill>
              </a:rPr>
              <a:t>A</a:t>
            </a:r>
            <a:r>
              <a:rPr lang="en-US" dirty="0"/>
              <a:t> &amp; B:</a:t>
            </a:r>
          </a:p>
        </p:txBody>
      </p:sp>
      <p:sp>
        <p:nvSpPr>
          <p:cNvPr id="21" name="TextBox 20">
            <a:extLst>
              <a:ext uri="{FF2B5EF4-FFF2-40B4-BE49-F238E27FC236}">
                <a16:creationId xmlns:a16="http://schemas.microsoft.com/office/drawing/2014/main" id="{E686CE01-723E-4B43-82A7-6F9B1AE6517A}"/>
              </a:ext>
            </a:extLst>
          </p:cNvPr>
          <p:cNvSpPr txBox="1"/>
          <p:nvPr/>
        </p:nvSpPr>
        <p:spPr>
          <a:xfrm>
            <a:off x="1256177" y="2414813"/>
            <a:ext cx="1222771" cy="369332"/>
          </a:xfrm>
          <a:prstGeom prst="rect">
            <a:avLst/>
          </a:prstGeom>
          <a:noFill/>
        </p:spPr>
        <p:txBody>
          <a:bodyPr wrap="none" rtlCol="0">
            <a:spAutoFit/>
          </a:bodyPr>
          <a:lstStyle/>
          <a:p>
            <a:r>
              <a:rPr lang="en-US" dirty="0">
                <a:solidFill>
                  <a:srgbClr val="C00000"/>
                </a:solidFill>
              </a:rPr>
              <a:t>Low power</a:t>
            </a:r>
          </a:p>
        </p:txBody>
      </p:sp>
      <p:sp>
        <p:nvSpPr>
          <p:cNvPr id="22" name="TextBox 21">
            <a:extLst>
              <a:ext uri="{FF2B5EF4-FFF2-40B4-BE49-F238E27FC236}">
                <a16:creationId xmlns:a16="http://schemas.microsoft.com/office/drawing/2014/main" id="{91DFEC60-DC9C-3D41-AD1D-9C97CF92981E}"/>
              </a:ext>
            </a:extLst>
          </p:cNvPr>
          <p:cNvSpPr txBox="1"/>
          <p:nvPr/>
        </p:nvSpPr>
        <p:spPr>
          <a:xfrm>
            <a:off x="121423" y="4732399"/>
            <a:ext cx="4450577" cy="369332"/>
          </a:xfrm>
          <a:prstGeom prst="rect">
            <a:avLst/>
          </a:prstGeom>
          <a:noFill/>
        </p:spPr>
        <p:txBody>
          <a:bodyPr wrap="none" rtlCol="0">
            <a:spAutoFit/>
          </a:bodyPr>
          <a:lstStyle/>
          <a:p>
            <a:r>
              <a:rPr lang="en-US" u="sng" dirty="0"/>
              <a:t>Large</a:t>
            </a:r>
            <a:r>
              <a:rPr lang="en-US" dirty="0"/>
              <a:t> samples from </a:t>
            </a:r>
            <a:r>
              <a:rPr lang="en-US" b="1" i="1" dirty="0"/>
              <a:t>same</a:t>
            </a:r>
            <a:r>
              <a:rPr lang="en-US" dirty="0"/>
              <a:t> populations </a:t>
            </a:r>
            <a:r>
              <a:rPr lang="en-US" dirty="0">
                <a:solidFill>
                  <a:srgbClr val="00B0F0"/>
                </a:solidFill>
              </a:rPr>
              <a:t>A</a:t>
            </a:r>
            <a:r>
              <a:rPr lang="en-US" dirty="0"/>
              <a:t> &amp; B:</a:t>
            </a:r>
          </a:p>
        </p:txBody>
      </p:sp>
      <p:sp>
        <p:nvSpPr>
          <p:cNvPr id="23" name="TextBox 22">
            <a:extLst>
              <a:ext uri="{FF2B5EF4-FFF2-40B4-BE49-F238E27FC236}">
                <a16:creationId xmlns:a16="http://schemas.microsoft.com/office/drawing/2014/main" id="{709C2030-D4E2-6F4F-B1D8-9A328AAEC78D}"/>
              </a:ext>
            </a:extLst>
          </p:cNvPr>
          <p:cNvSpPr txBox="1"/>
          <p:nvPr/>
        </p:nvSpPr>
        <p:spPr>
          <a:xfrm>
            <a:off x="1211998" y="5286396"/>
            <a:ext cx="1266950" cy="369332"/>
          </a:xfrm>
          <a:prstGeom prst="rect">
            <a:avLst/>
          </a:prstGeom>
          <a:noFill/>
        </p:spPr>
        <p:txBody>
          <a:bodyPr wrap="none" rtlCol="0">
            <a:spAutoFit/>
          </a:bodyPr>
          <a:lstStyle/>
          <a:p>
            <a:r>
              <a:rPr lang="en-US" dirty="0">
                <a:solidFill>
                  <a:srgbClr val="C00000"/>
                </a:solidFill>
              </a:rPr>
              <a:t>High power</a:t>
            </a:r>
          </a:p>
        </p:txBody>
      </p:sp>
    </p:spTree>
    <p:extLst>
      <p:ext uri="{BB962C8B-B14F-4D97-AF65-F5344CB8AC3E}">
        <p14:creationId xmlns:p14="http://schemas.microsoft.com/office/powerpoint/2010/main" val="3295884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C33893-C1FD-CF4C-91EC-7A35879269DA}"/>
              </a:ext>
            </a:extLst>
          </p:cNvPr>
          <p:cNvSpPr>
            <a:spLocks noGrp="1"/>
          </p:cNvSpPr>
          <p:nvPr>
            <p:ph type="title"/>
          </p:nvPr>
        </p:nvSpPr>
        <p:spPr>
          <a:xfrm>
            <a:off x="274319" y="317481"/>
            <a:ext cx="8595360" cy="641871"/>
          </a:xfrm>
        </p:spPr>
        <p:txBody>
          <a:bodyPr>
            <a:normAutofit/>
          </a:bodyPr>
          <a:lstStyle/>
          <a:p>
            <a:r>
              <a:rPr lang="en-US" dirty="0"/>
              <a:t>Power &amp; Sample Size</a:t>
            </a:r>
          </a:p>
        </p:txBody>
      </p:sp>
      <p:sp>
        <p:nvSpPr>
          <p:cNvPr id="4" name="Slide Number Placeholder 3">
            <a:extLst>
              <a:ext uri="{FF2B5EF4-FFF2-40B4-BE49-F238E27FC236}">
                <a16:creationId xmlns:a16="http://schemas.microsoft.com/office/drawing/2014/main" id="{02E00918-68B8-514A-891C-20F177A55ADD}"/>
              </a:ext>
            </a:extLst>
          </p:cNvPr>
          <p:cNvSpPr>
            <a:spLocks noGrp="1"/>
          </p:cNvSpPr>
          <p:nvPr>
            <p:ph type="sldNum" sz="quarter" idx="12"/>
          </p:nvPr>
        </p:nvSpPr>
        <p:spPr>
          <a:xfrm>
            <a:off x="6457950" y="6446520"/>
            <a:ext cx="2366010" cy="274320"/>
          </a:xfrm>
        </p:spPr>
        <p:txBody>
          <a:bodyPr/>
          <a:lstStyle/>
          <a:p>
            <a:fld id="{4F1611B7-9285-1F48-A026-12A07D3EB268}" type="slidenum">
              <a:rPr lang="en-US" smtClean="0"/>
              <a:t>28</a:t>
            </a:fld>
            <a:endParaRPr lang="en-US" dirty="0"/>
          </a:p>
        </p:txBody>
      </p:sp>
      <p:pic>
        <p:nvPicPr>
          <p:cNvPr id="19" name="Picture 18">
            <a:extLst>
              <a:ext uri="{FF2B5EF4-FFF2-40B4-BE49-F238E27FC236}">
                <a16:creationId xmlns:a16="http://schemas.microsoft.com/office/drawing/2014/main" id="{DAE59FDD-3BF0-D847-A712-4E794852BB29}"/>
              </a:ext>
            </a:extLst>
          </p:cNvPr>
          <p:cNvPicPr>
            <a:picLocks noChangeAspect="1"/>
          </p:cNvPicPr>
          <p:nvPr/>
        </p:nvPicPr>
        <p:blipFill>
          <a:blip r:embed="rId3"/>
          <a:stretch>
            <a:fillRect/>
          </a:stretch>
        </p:blipFill>
        <p:spPr>
          <a:xfrm>
            <a:off x="4069705" y="1094590"/>
            <a:ext cx="4531560" cy="5351930"/>
          </a:xfrm>
          <a:prstGeom prst="rect">
            <a:avLst/>
          </a:prstGeom>
        </p:spPr>
      </p:pic>
      <p:sp>
        <p:nvSpPr>
          <p:cNvPr id="20" name="TextBox 19">
            <a:extLst>
              <a:ext uri="{FF2B5EF4-FFF2-40B4-BE49-F238E27FC236}">
                <a16:creationId xmlns:a16="http://schemas.microsoft.com/office/drawing/2014/main" id="{170E82AB-D216-B340-9098-48F1DADA1975}"/>
              </a:ext>
            </a:extLst>
          </p:cNvPr>
          <p:cNvSpPr txBox="1"/>
          <p:nvPr/>
        </p:nvSpPr>
        <p:spPr>
          <a:xfrm>
            <a:off x="253660" y="1860816"/>
            <a:ext cx="3816045" cy="369332"/>
          </a:xfrm>
          <a:prstGeom prst="rect">
            <a:avLst/>
          </a:prstGeom>
          <a:noFill/>
        </p:spPr>
        <p:txBody>
          <a:bodyPr wrap="none" rtlCol="0">
            <a:spAutoFit/>
          </a:bodyPr>
          <a:lstStyle/>
          <a:p>
            <a:r>
              <a:rPr lang="en-US" u="sng" dirty="0"/>
              <a:t>Small</a:t>
            </a:r>
            <a:r>
              <a:rPr lang="en-US" dirty="0"/>
              <a:t> samples from populations </a:t>
            </a:r>
            <a:r>
              <a:rPr lang="en-US" dirty="0">
                <a:solidFill>
                  <a:srgbClr val="00B0F0"/>
                </a:solidFill>
              </a:rPr>
              <a:t>A</a:t>
            </a:r>
            <a:r>
              <a:rPr lang="en-US" dirty="0"/>
              <a:t> &amp; B:</a:t>
            </a:r>
          </a:p>
        </p:txBody>
      </p:sp>
      <p:sp>
        <p:nvSpPr>
          <p:cNvPr id="21" name="TextBox 20">
            <a:extLst>
              <a:ext uri="{FF2B5EF4-FFF2-40B4-BE49-F238E27FC236}">
                <a16:creationId xmlns:a16="http://schemas.microsoft.com/office/drawing/2014/main" id="{E686CE01-723E-4B43-82A7-6F9B1AE6517A}"/>
              </a:ext>
            </a:extLst>
          </p:cNvPr>
          <p:cNvSpPr txBox="1"/>
          <p:nvPr/>
        </p:nvSpPr>
        <p:spPr>
          <a:xfrm>
            <a:off x="1256177" y="2414813"/>
            <a:ext cx="1222771" cy="369332"/>
          </a:xfrm>
          <a:prstGeom prst="rect">
            <a:avLst/>
          </a:prstGeom>
          <a:noFill/>
        </p:spPr>
        <p:txBody>
          <a:bodyPr wrap="none" rtlCol="0">
            <a:spAutoFit/>
          </a:bodyPr>
          <a:lstStyle/>
          <a:p>
            <a:r>
              <a:rPr lang="en-US" dirty="0">
                <a:solidFill>
                  <a:srgbClr val="C00000"/>
                </a:solidFill>
              </a:rPr>
              <a:t>Low power</a:t>
            </a:r>
          </a:p>
        </p:txBody>
      </p:sp>
      <p:sp>
        <p:nvSpPr>
          <p:cNvPr id="22" name="TextBox 21">
            <a:extLst>
              <a:ext uri="{FF2B5EF4-FFF2-40B4-BE49-F238E27FC236}">
                <a16:creationId xmlns:a16="http://schemas.microsoft.com/office/drawing/2014/main" id="{91DFEC60-DC9C-3D41-AD1D-9C97CF92981E}"/>
              </a:ext>
            </a:extLst>
          </p:cNvPr>
          <p:cNvSpPr txBox="1"/>
          <p:nvPr/>
        </p:nvSpPr>
        <p:spPr>
          <a:xfrm>
            <a:off x="121423" y="4732399"/>
            <a:ext cx="4450577" cy="369332"/>
          </a:xfrm>
          <a:prstGeom prst="rect">
            <a:avLst/>
          </a:prstGeom>
          <a:noFill/>
        </p:spPr>
        <p:txBody>
          <a:bodyPr wrap="none" rtlCol="0">
            <a:spAutoFit/>
          </a:bodyPr>
          <a:lstStyle/>
          <a:p>
            <a:r>
              <a:rPr lang="en-US" u="sng" dirty="0"/>
              <a:t>Large</a:t>
            </a:r>
            <a:r>
              <a:rPr lang="en-US" dirty="0"/>
              <a:t> samples from </a:t>
            </a:r>
            <a:r>
              <a:rPr lang="en-US" b="1" i="1" dirty="0"/>
              <a:t>same</a:t>
            </a:r>
            <a:r>
              <a:rPr lang="en-US" dirty="0"/>
              <a:t> populations </a:t>
            </a:r>
            <a:r>
              <a:rPr lang="en-US" dirty="0">
                <a:solidFill>
                  <a:srgbClr val="00B0F0"/>
                </a:solidFill>
              </a:rPr>
              <a:t>A</a:t>
            </a:r>
            <a:r>
              <a:rPr lang="en-US" dirty="0"/>
              <a:t> &amp; B:</a:t>
            </a:r>
          </a:p>
        </p:txBody>
      </p:sp>
      <p:sp>
        <p:nvSpPr>
          <p:cNvPr id="23" name="TextBox 22">
            <a:extLst>
              <a:ext uri="{FF2B5EF4-FFF2-40B4-BE49-F238E27FC236}">
                <a16:creationId xmlns:a16="http://schemas.microsoft.com/office/drawing/2014/main" id="{709C2030-D4E2-6F4F-B1D8-9A328AAEC78D}"/>
              </a:ext>
            </a:extLst>
          </p:cNvPr>
          <p:cNvSpPr txBox="1"/>
          <p:nvPr/>
        </p:nvSpPr>
        <p:spPr>
          <a:xfrm>
            <a:off x="1211998" y="5286396"/>
            <a:ext cx="1266950" cy="369332"/>
          </a:xfrm>
          <a:prstGeom prst="rect">
            <a:avLst/>
          </a:prstGeom>
          <a:noFill/>
        </p:spPr>
        <p:txBody>
          <a:bodyPr wrap="none" rtlCol="0">
            <a:spAutoFit/>
          </a:bodyPr>
          <a:lstStyle/>
          <a:p>
            <a:r>
              <a:rPr lang="en-US" dirty="0">
                <a:solidFill>
                  <a:srgbClr val="C00000"/>
                </a:solidFill>
              </a:rPr>
              <a:t>High power</a:t>
            </a:r>
          </a:p>
        </p:txBody>
      </p:sp>
      <p:sp>
        <p:nvSpPr>
          <p:cNvPr id="9" name="TextBox 8">
            <a:extLst>
              <a:ext uri="{FF2B5EF4-FFF2-40B4-BE49-F238E27FC236}">
                <a16:creationId xmlns:a16="http://schemas.microsoft.com/office/drawing/2014/main" id="{54A65AF8-E73D-0B4D-B8E4-0F2125ABDAFC}"/>
              </a:ext>
            </a:extLst>
          </p:cNvPr>
          <p:cNvSpPr txBox="1"/>
          <p:nvPr/>
        </p:nvSpPr>
        <p:spPr>
          <a:xfrm>
            <a:off x="392191" y="2907606"/>
            <a:ext cx="3406746" cy="1754326"/>
          </a:xfrm>
          <a:prstGeom prst="rect">
            <a:avLst/>
          </a:prstGeom>
          <a:solidFill>
            <a:schemeClr val="bg1"/>
          </a:solidFill>
          <a:ln w="38100">
            <a:solidFill>
              <a:srgbClr val="C00000"/>
            </a:solidFill>
          </a:ln>
        </p:spPr>
        <p:txBody>
          <a:bodyPr wrap="square" rtlCol="0">
            <a:spAutoFit/>
          </a:bodyPr>
          <a:lstStyle/>
          <a:p>
            <a:r>
              <a:rPr lang="en-US" dirty="0">
                <a:solidFill>
                  <a:srgbClr val="C00000"/>
                </a:solidFill>
              </a:rPr>
              <a:t>You can pretty much always get a significant p-value if you use a huge sample size.</a:t>
            </a:r>
          </a:p>
          <a:p>
            <a:endParaRPr lang="en-US" dirty="0">
              <a:solidFill>
                <a:srgbClr val="C00000"/>
              </a:solidFill>
            </a:endParaRPr>
          </a:p>
          <a:p>
            <a:r>
              <a:rPr lang="en-US" dirty="0">
                <a:solidFill>
                  <a:srgbClr val="C00000"/>
                </a:solidFill>
              </a:rPr>
              <a:t>However, the effect size may be so small as to be meaningless.</a:t>
            </a:r>
          </a:p>
        </p:txBody>
      </p:sp>
    </p:spTree>
    <p:extLst>
      <p:ext uri="{BB962C8B-B14F-4D97-AF65-F5344CB8AC3E}">
        <p14:creationId xmlns:p14="http://schemas.microsoft.com/office/powerpoint/2010/main" val="22522459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C33893-C1FD-CF4C-91EC-7A35879269DA}"/>
              </a:ext>
            </a:extLst>
          </p:cNvPr>
          <p:cNvSpPr>
            <a:spLocks noGrp="1"/>
          </p:cNvSpPr>
          <p:nvPr>
            <p:ph type="title"/>
          </p:nvPr>
        </p:nvSpPr>
        <p:spPr/>
        <p:txBody>
          <a:bodyPr>
            <a:normAutofit/>
          </a:bodyPr>
          <a:lstStyle/>
          <a:p>
            <a:r>
              <a:rPr lang="en-US" dirty="0"/>
              <a:t>Population vs. Sample</a:t>
            </a:r>
          </a:p>
        </p:txBody>
      </p:sp>
      <p:sp>
        <p:nvSpPr>
          <p:cNvPr id="4" name="Slide Number Placeholder 3">
            <a:extLst>
              <a:ext uri="{FF2B5EF4-FFF2-40B4-BE49-F238E27FC236}">
                <a16:creationId xmlns:a16="http://schemas.microsoft.com/office/drawing/2014/main" id="{02E00918-68B8-514A-891C-20F177A55ADD}"/>
              </a:ext>
            </a:extLst>
          </p:cNvPr>
          <p:cNvSpPr>
            <a:spLocks noGrp="1"/>
          </p:cNvSpPr>
          <p:nvPr>
            <p:ph type="sldNum" sz="quarter" idx="12"/>
          </p:nvPr>
        </p:nvSpPr>
        <p:spPr>
          <a:xfrm>
            <a:off x="6457950" y="6446520"/>
            <a:ext cx="2366010" cy="274320"/>
          </a:xfrm>
        </p:spPr>
        <p:txBody>
          <a:bodyPr/>
          <a:lstStyle/>
          <a:p>
            <a:fld id="{4F1611B7-9285-1F48-A026-12A07D3EB268}" type="slidenum">
              <a:rPr lang="en-US" smtClean="0"/>
              <a:t>2</a:t>
            </a:fld>
            <a:endParaRPr lang="en-US"/>
          </a:p>
        </p:txBody>
      </p:sp>
      <mc:AlternateContent xmlns:mc="http://schemas.openxmlformats.org/markup-compatibility/2006">
        <mc:Choice xmlns:a14="http://schemas.microsoft.com/office/drawing/2010/main" Requires="a14">
          <p:sp>
            <p:nvSpPr>
              <p:cNvPr id="16" name="TextBox 15">
                <a:extLst>
                  <a:ext uri="{FF2B5EF4-FFF2-40B4-BE49-F238E27FC236}">
                    <a16:creationId xmlns:a16="http://schemas.microsoft.com/office/drawing/2014/main" id="{CFDBE6A9-A088-B34A-BA9E-C59905D1CAD1}"/>
                  </a:ext>
                </a:extLst>
              </p:cNvPr>
              <p:cNvSpPr txBox="1"/>
              <p:nvPr/>
            </p:nvSpPr>
            <p:spPr>
              <a:xfrm>
                <a:off x="6089564" y="2109321"/>
                <a:ext cx="2805768" cy="400110"/>
              </a:xfrm>
              <a:prstGeom prst="rect">
                <a:avLst/>
              </a:prstGeom>
              <a:noFill/>
            </p:spPr>
            <p:txBody>
              <a:bodyPr wrap="none" rtlCol="0">
                <a:spAutoFit/>
              </a:bodyPr>
              <a:lstStyle/>
              <a:p>
                <a:r>
                  <a:rPr lang="en-US" sz="2000" dirty="0">
                    <a:solidFill>
                      <a:schemeClr val="accent2"/>
                    </a:solidFill>
                  </a:rPr>
                  <a:t>Random Sample of size </a:t>
                </a:r>
                <a14:m>
                  <m:oMath xmlns:m="http://schemas.openxmlformats.org/officeDocument/2006/math">
                    <m:r>
                      <a:rPr lang="en-US" sz="2000" b="0" i="1" smtClean="0">
                        <a:solidFill>
                          <a:schemeClr val="accent2"/>
                        </a:solidFill>
                        <a:latin typeface="Cambria Math" panose="02040503050406030204" pitchFamily="18" charset="0"/>
                      </a:rPr>
                      <m:t>𝑛</m:t>
                    </m:r>
                  </m:oMath>
                </a14:m>
                <a:endParaRPr lang="en-US" sz="2000" dirty="0">
                  <a:solidFill>
                    <a:schemeClr val="accent2"/>
                  </a:solidFill>
                </a:endParaRPr>
              </a:p>
            </p:txBody>
          </p:sp>
        </mc:Choice>
        <mc:Fallback>
          <p:sp>
            <p:nvSpPr>
              <p:cNvPr id="16" name="TextBox 15">
                <a:extLst>
                  <a:ext uri="{FF2B5EF4-FFF2-40B4-BE49-F238E27FC236}">
                    <a16:creationId xmlns:a16="http://schemas.microsoft.com/office/drawing/2014/main" id="{CFDBE6A9-A088-B34A-BA9E-C59905D1CAD1}"/>
                  </a:ext>
                </a:extLst>
              </p:cNvPr>
              <p:cNvSpPr txBox="1">
                <a:spLocks noRot="1" noChangeAspect="1" noMove="1" noResize="1" noEditPoints="1" noAdjustHandles="1" noChangeArrowheads="1" noChangeShapeType="1" noTextEdit="1"/>
              </p:cNvSpPr>
              <p:nvPr/>
            </p:nvSpPr>
            <p:spPr>
              <a:xfrm>
                <a:off x="6089564" y="2109321"/>
                <a:ext cx="2805768" cy="400110"/>
              </a:xfrm>
              <a:prstGeom prst="rect">
                <a:avLst/>
              </a:prstGeom>
              <a:blipFill>
                <a:blip r:embed="rId3"/>
                <a:stretch>
                  <a:fillRect l="-2252" t="-9375" b="-25000"/>
                </a:stretch>
              </a:blipFill>
            </p:spPr>
            <p:txBody>
              <a:bodyPr/>
              <a:lstStyle/>
              <a:p>
                <a:r>
                  <a:rPr lang="en-US">
                    <a:noFill/>
                  </a:rPr>
                  <a:t> </a:t>
                </a:r>
              </a:p>
            </p:txBody>
          </p:sp>
        </mc:Fallback>
      </mc:AlternateContent>
      <p:sp>
        <p:nvSpPr>
          <p:cNvPr id="36" name="Oval 35">
            <a:extLst>
              <a:ext uri="{FF2B5EF4-FFF2-40B4-BE49-F238E27FC236}">
                <a16:creationId xmlns:a16="http://schemas.microsoft.com/office/drawing/2014/main" id="{498B75FA-AA85-8941-A841-091300CD2D6F}"/>
              </a:ext>
            </a:extLst>
          </p:cNvPr>
          <p:cNvSpPr/>
          <p:nvPr/>
        </p:nvSpPr>
        <p:spPr>
          <a:xfrm>
            <a:off x="481054" y="1372137"/>
            <a:ext cx="2672179" cy="2317072"/>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mc:Choice xmlns:a14="http://schemas.microsoft.com/office/drawing/2010/main" Requires="a14">
          <p:sp>
            <p:nvSpPr>
              <p:cNvPr id="37" name="TextBox 36">
                <a:extLst>
                  <a:ext uri="{FF2B5EF4-FFF2-40B4-BE49-F238E27FC236}">
                    <a16:creationId xmlns:a16="http://schemas.microsoft.com/office/drawing/2014/main" id="{F80EC4D3-A0B2-6C4D-9DE5-E90D9932BD64}"/>
                  </a:ext>
                </a:extLst>
              </p:cNvPr>
              <p:cNvSpPr txBox="1"/>
              <p:nvPr/>
            </p:nvSpPr>
            <p:spPr>
              <a:xfrm>
                <a:off x="4998370" y="1514102"/>
                <a:ext cx="88415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i="1" dirty="0" smtClean="0">
                          <a:latin typeface="Cambria Math" panose="02040503050406030204" pitchFamily="18" charset="0"/>
                          <a:ea typeface="Cambria Math" panose="02040503050406030204" pitchFamily="18" charset="0"/>
                        </a:rPr>
                        <m:t>𝜇</m:t>
                      </m:r>
                      <m:r>
                        <a:rPr lang="en-US" sz="2400" b="0" i="1" dirty="0" smtClean="0">
                          <a:latin typeface="Cambria Math" panose="02040503050406030204" pitchFamily="18" charset="0"/>
                          <a:ea typeface="Cambria Math" panose="02040503050406030204" pitchFamily="18" charset="0"/>
                        </a:rPr>
                        <m:t>, </m:t>
                      </m:r>
                      <m:sSup>
                        <m:sSupPr>
                          <m:ctrlPr>
                            <a:rPr lang="en-US" sz="2400" b="0" i="1" dirty="0" smtClean="0">
                              <a:latin typeface="Cambria Math" panose="02040503050406030204" pitchFamily="18" charset="0"/>
                              <a:ea typeface="Cambria Math" panose="02040503050406030204" pitchFamily="18" charset="0"/>
                            </a:rPr>
                          </m:ctrlPr>
                        </m:sSupPr>
                        <m:e>
                          <m:r>
                            <a:rPr lang="en-US" sz="2400" b="0" i="1" dirty="0" smtClean="0">
                              <a:latin typeface="Cambria Math" panose="02040503050406030204" pitchFamily="18" charset="0"/>
                              <a:ea typeface="Cambria Math" panose="02040503050406030204" pitchFamily="18" charset="0"/>
                            </a:rPr>
                            <m:t>𝜎</m:t>
                          </m:r>
                        </m:e>
                        <m:sup>
                          <m:r>
                            <a:rPr lang="en-US" sz="2400" b="0" i="1" dirty="0" smtClean="0">
                              <a:latin typeface="Cambria Math" panose="02040503050406030204" pitchFamily="18" charset="0"/>
                              <a:ea typeface="Cambria Math" panose="02040503050406030204" pitchFamily="18" charset="0"/>
                            </a:rPr>
                            <m:t>2</m:t>
                          </m:r>
                        </m:sup>
                      </m:sSup>
                    </m:oMath>
                  </m:oMathPara>
                </a14:m>
                <a:endParaRPr lang="en-US" sz="2400" dirty="0"/>
              </a:p>
            </p:txBody>
          </p:sp>
        </mc:Choice>
        <mc:Fallback>
          <p:sp>
            <p:nvSpPr>
              <p:cNvPr id="37" name="TextBox 36">
                <a:extLst>
                  <a:ext uri="{FF2B5EF4-FFF2-40B4-BE49-F238E27FC236}">
                    <a16:creationId xmlns:a16="http://schemas.microsoft.com/office/drawing/2014/main" id="{F80EC4D3-A0B2-6C4D-9DE5-E90D9932BD64}"/>
                  </a:ext>
                </a:extLst>
              </p:cNvPr>
              <p:cNvSpPr txBox="1">
                <a:spLocks noRot="1" noChangeAspect="1" noMove="1" noResize="1" noEditPoints="1" noAdjustHandles="1" noChangeArrowheads="1" noChangeShapeType="1" noTextEdit="1"/>
              </p:cNvSpPr>
              <p:nvPr/>
            </p:nvSpPr>
            <p:spPr>
              <a:xfrm>
                <a:off x="4998370" y="1514102"/>
                <a:ext cx="884153" cy="461665"/>
              </a:xfrm>
              <a:prstGeom prst="rect">
                <a:avLst/>
              </a:prstGeom>
              <a:blipFill>
                <a:blip r:embed="rId4"/>
                <a:stretch>
                  <a:fillRect b="-8108"/>
                </a:stretch>
              </a:blipFill>
            </p:spPr>
            <p:txBody>
              <a:bodyPr/>
              <a:lstStyle/>
              <a:p>
                <a:r>
                  <a:rPr lang="en-US">
                    <a:noFill/>
                  </a:rPr>
                  <a:t> </a:t>
                </a:r>
              </a:p>
            </p:txBody>
          </p:sp>
        </mc:Fallback>
      </mc:AlternateContent>
      <p:cxnSp>
        <p:nvCxnSpPr>
          <p:cNvPr id="38" name="Straight Arrow Connector 37">
            <a:extLst>
              <a:ext uri="{FF2B5EF4-FFF2-40B4-BE49-F238E27FC236}">
                <a16:creationId xmlns:a16="http://schemas.microsoft.com/office/drawing/2014/main" id="{BB4D99F0-45DA-C643-8DDF-CBFE3D03CAD8}"/>
              </a:ext>
            </a:extLst>
          </p:cNvPr>
          <p:cNvCxnSpPr>
            <a:cxnSpLocks/>
          </p:cNvCxnSpPr>
          <p:nvPr/>
        </p:nvCxnSpPr>
        <p:spPr>
          <a:xfrm>
            <a:off x="2582433" y="1744934"/>
            <a:ext cx="2415937"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3F6BE269-3168-114C-AF69-100CB8C949C3}"/>
              </a:ext>
            </a:extLst>
          </p:cNvPr>
          <p:cNvSpPr txBox="1"/>
          <p:nvPr/>
        </p:nvSpPr>
        <p:spPr>
          <a:xfrm>
            <a:off x="1087262" y="1504054"/>
            <a:ext cx="1534972" cy="461665"/>
          </a:xfrm>
          <a:prstGeom prst="rect">
            <a:avLst/>
          </a:prstGeom>
          <a:noFill/>
        </p:spPr>
        <p:txBody>
          <a:bodyPr wrap="none" rtlCol="0">
            <a:spAutoFit/>
          </a:bodyPr>
          <a:lstStyle/>
          <a:p>
            <a:r>
              <a:rPr lang="en-US" sz="2400" dirty="0"/>
              <a:t>Population</a:t>
            </a:r>
          </a:p>
        </p:txBody>
      </p:sp>
      <mc:AlternateContent xmlns:mc="http://schemas.openxmlformats.org/markup-compatibility/2006">
        <mc:Choice xmlns:a14="http://schemas.microsoft.com/office/drawing/2010/main" Requires="a14">
          <p:sp>
            <p:nvSpPr>
              <p:cNvPr id="40" name="Oval 39">
                <a:extLst>
                  <a:ext uri="{FF2B5EF4-FFF2-40B4-BE49-F238E27FC236}">
                    <a16:creationId xmlns:a16="http://schemas.microsoft.com/office/drawing/2014/main" id="{9AFCF2CF-F7EB-5B4A-B163-57356068BA8F}"/>
                  </a:ext>
                </a:extLst>
              </p:cNvPr>
              <p:cNvSpPr/>
              <p:nvPr/>
            </p:nvSpPr>
            <p:spPr>
              <a:xfrm>
                <a:off x="3708227" y="2173567"/>
                <a:ext cx="377303" cy="286555"/>
              </a:xfrm>
              <a:prstGeom prst="ellipse">
                <a:avLst/>
              </a:prstGeom>
              <a:solidFill>
                <a:schemeClr val="accent2">
                  <a:lumMod val="60000"/>
                  <a:lumOff val="4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𝑛</m:t>
                      </m:r>
                    </m:oMath>
                  </m:oMathPara>
                </a14:m>
                <a:endParaRPr lang="en-US" dirty="0"/>
              </a:p>
            </p:txBody>
          </p:sp>
        </mc:Choice>
        <mc:Fallback>
          <p:sp>
            <p:nvSpPr>
              <p:cNvPr id="40" name="Oval 39">
                <a:extLst>
                  <a:ext uri="{FF2B5EF4-FFF2-40B4-BE49-F238E27FC236}">
                    <a16:creationId xmlns:a16="http://schemas.microsoft.com/office/drawing/2014/main" id="{9AFCF2CF-F7EB-5B4A-B163-57356068BA8F}"/>
                  </a:ext>
                </a:extLst>
              </p:cNvPr>
              <p:cNvSpPr>
                <a:spLocks noRot="1" noChangeAspect="1" noMove="1" noResize="1" noEditPoints="1" noAdjustHandles="1" noChangeArrowheads="1" noChangeShapeType="1" noTextEdit="1"/>
              </p:cNvSpPr>
              <p:nvPr/>
            </p:nvSpPr>
            <p:spPr>
              <a:xfrm>
                <a:off x="3708227" y="2173567"/>
                <a:ext cx="377303" cy="286555"/>
              </a:xfrm>
              <a:prstGeom prst="ellipse">
                <a:avLst/>
              </a:prstGeom>
              <a:blipFill>
                <a:blip r:embed="rId5"/>
                <a:stretch>
                  <a:fillRect/>
                </a:stretch>
              </a:blipFill>
              <a:ln>
                <a:solidFill>
                  <a:srgbClr val="C00000"/>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1" name="TextBox 40">
                <a:extLst>
                  <a:ext uri="{FF2B5EF4-FFF2-40B4-BE49-F238E27FC236}">
                    <a16:creationId xmlns:a16="http://schemas.microsoft.com/office/drawing/2014/main" id="{6AAD6ECD-AFC4-2542-ABF7-AB153AE1B659}"/>
                  </a:ext>
                </a:extLst>
              </p:cNvPr>
              <p:cNvSpPr txBox="1"/>
              <p:nvPr/>
            </p:nvSpPr>
            <p:spPr>
              <a:xfrm>
                <a:off x="5003586" y="2059026"/>
                <a:ext cx="966227" cy="46596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i="1" dirty="0" smtClean="0">
                              <a:latin typeface="Cambria Math" panose="02040503050406030204" pitchFamily="18" charset="0"/>
                              <a:ea typeface="Cambria Math" panose="02040503050406030204" pitchFamily="18" charset="0"/>
                            </a:rPr>
                          </m:ctrlPr>
                        </m:sSubPr>
                        <m:e>
                          <m:bar>
                            <m:barPr>
                              <m:pos m:val="top"/>
                              <m:ctrlPr>
                                <a:rPr lang="en-US" sz="2400" i="1" dirty="0" smtClean="0">
                                  <a:latin typeface="Cambria Math" panose="02040503050406030204" pitchFamily="18" charset="0"/>
                                  <a:ea typeface="Cambria Math" panose="02040503050406030204" pitchFamily="18" charset="0"/>
                                </a:rPr>
                              </m:ctrlPr>
                            </m:barPr>
                            <m:e>
                              <m:r>
                                <a:rPr lang="en-US" sz="2400" b="0" i="1" dirty="0" smtClean="0">
                                  <a:latin typeface="Cambria Math" panose="02040503050406030204" pitchFamily="18" charset="0"/>
                                  <a:ea typeface="Cambria Math" panose="02040503050406030204" pitchFamily="18" charset="0"/>
                                </a:rPr>
                                <m:t>𝑥</m:t>
                              </m:r>
                            </m:e>
                          </m:bar>
                        </m:e>
                        <m:sub>
                          <m:r>
                            <a:rPr lang="en-US" sz="2400" b="0" i="1" dirty="0" smtClean="0">
                              <a:latin typeface="Cambria Math" panose="02040503050406030204" pitchFamily="18" charset="0"/>
                              <a:ea typeface="Cambria Math" panose="02040503050406030204" pitchFamily="18" charset="0"/>
                            </a:rPr>
                            <m:t>1</m:t>
                          </m:r>
                        </m:sub>
                      </m:sSub>
                      <m:r>
                        <a:rPr lang="en-US" sz="2400" b="0" i="1" dirty="0" smtClean="0">
                          <a:latin typeface="Cambria Math" panose="02040503050406030204" pitchFamily="18" charset="0"/>
                          <a:ea typeface="Cambria Math" panose="02040503050406030204" pitchFamily="18" charset="0"/>
                        </a:rPr>
                        <m:t>,</m:t>
                      </m:r>
                      <m:sSubSup>
                        <m:sSubSupPr>
                          <m:ctrlPr>
                            <a:rPr lang="en-US" sz="2400" i="1" dirty="0">
                              <a:latin typeface="Cambria Math" panose="02040503050406030204" pitchFamily="18" charset="0"/>
                              <a:ea typeface="Cambria Math" panose="02040503050406030204" pitchFamily="18" charset="0"/>
                            </a:rPr>
                          </m:ctrlPr>
                        </m:sSubSupPr>
                        <m:e>
                          <m:r>
                            <a:rPr lang="en-US" sz="2400" b="0" i="1" dirty="0" smtClean="0">
                              <a:latin typeface="Cambria Math" panose="02040503050406030204" pitchFamily="18" charset="0"/>
                              <a:ea typeface="Cambria Math" panose="02040503050406030204" pitchFamily="18" charset="0"/>
                            </a:rPr>
                            <m:t>𝑠</m:t>
                          </m:r>
                        </m:e>
                        <m:sub>
                          <m:r>
                            <a:rPr lang="en-US" sz="2400" i="1" dirty="0">
                              <a:latin typeface="Cambria Math" panose="02040503050406030204" pitchFamily="18" charset="0"/>
                              <a:ea typeface="Cambria Math" panose="02040503050406030204" pitchFamily="18" charset="0"/>
                            </a:rPr>
                            <m:t>1</m:t>
                          </m:r>
                        </m:sub>
                        <m:sup>
                          <m:r>
                            <a:rPr lang="en-US" sz="2400" i="1" dirty="0">
                              <a:latin typeface="Cambria Math" panose="02040503050406030204" pitchFamily="18" charset="0"/>
                              <a:ea typeface="Cambria Math" panose="02040503050406030204" pitchFamily="18" charset="0"/>
                            </a:rPr>
                            <m:t>2</m:t>
                          </m:r>
                        </m:sup>
                      </m:sSubSup>
                    </m:oMath>
                  </m:oMathPara>
                </a14:m>
                <a:endParaRPr lang="en-US" sz="2400" dirty="0"/>
              </a:p>
            </p:txBody>
          </p:sp>
        </mc:Choice>
        <mc:Fallback>
          <p:sp>
            <p:nvSpPr>
              <p:cNvPr id="41" name="TextBox 40">
                <a:extLst>
                  <a:ext uri="{FF2B5EF4-FFF2-40B4-BE49-F238E27FC236}">
                    <a16:creationId xmlns:a16="http://schemas.microsoft.com/office/drawing/2014/main" id="{6AAD6ECD-AFC4-2542-ABF7-AB153AE1B659}"/>
                  </a:ext>
                </a:extLst>
              </p:cNvPr>
              <p:cNvSpPr txBox="1">
                <a:spLocks noRot="1" noChangeAspect="1" noMove="1" noResize="1" noEditPoints="1" noAdjustHandles="1" noChangeArrowheads="1" noChangeShapeType="1" noTextEdit="1"/>
              </p:cNvSpPr>
              <p:nvPr/>
            </p:nvSpPr>
            <p:spPr>
              <a:xfrm>
                <a:off x="5003586" y="2059026"/>
                <a:ext cx="966227" cy="465961"/>
              </a:xfrm>
              <a:prstGeom prst="rect">
                <a:avLst/>
              </a:prstGeom>
              <a:blipFill>
                <a:blip r:embed="rId6"/>
                <a:stretch>
                  <a:fillRect b="-2703"/>
                </a:stretch>
              </a:blipFill>
            </p:spPr>
            <p:txBody>
              <a:bodyPr/>
              <a:lstStyle/>
              <a:p>
                <a:r>
                  <a:rPr lang="en-US">
                    <a:noFill/>
                  </a:rPr>
                  <a:t> </a:t>
                </a:r>
              </a:p>
            </p:txBody>
          </p:sp>
        </mc:Fallback>
      </mc:AlternateContent>
      <p:cxnSp>
        <p:nvCxnSpPr>
          <p:cNvPr id="42" name="Straight Arrow Connector 41">
            <a:extLst>
              <a:ext uri="{FF2B5EF4-FFF2-40B4-BE49-F238E27FC236}">
                <a16:creationId xmlns:a16="http://schemas.microsoft.com/office/drawing/2014/main" id="{48638DCB-D3E5-824C-94AF-87BC06B15561}"/>
              </a:ext>
            </a:extLst>
          </p:cNvPr>
          <p:cNvCxnSpPr>
            <a:cxnSpLocks/>
          </p:cNvCxnSpPr>
          <p:nvPr/>
        </p:nvCxnSpPr>
        <p:spPr>
          <a:xfrm>
            <a:off x="4195390" y="2309955"/>
            <a:ext cx="77805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43" name="Oval 42">
                <a:extLst>
                  <a:ext uri="{FF2B5EF4-FFF2-40B4-BE49-F238E27FC236}">
                    <a16:creationId xmlns:a16="http://schemas.microsoft.com/office/drawing/2014/main" id="{13E41CF9-CEA3-5E49-952C-BE828A193DA6}"/>
                  </a:ext>
                </a:extLst>
              </p:cNvPr>
              <p:cNvSpPr/>
              <p:nvPr/>
            </p:nvSpPr>
            <p:spPr>
              <a:xfrm>
                <a:off x="2126780" y="2253066"/>
                <a:ext cx="377303" cy="286555"/>
              </a:xfrm>
              <a:prstGeom prst="ellipse">
                <a:avLst/>
              </a:prstGeom>
              <a:solidFill>
                <a:schemeClr val="accent2">
                  <a:lumMod val="60000"/>
                  <a:lumOff val="4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𝑛</m:t>
                      </m:r>
                    </m:oMath>
                  </m:oMathPara>
                </a14:m>
                <a:endParaRPr lang="en-US" dirty="0"/>
              </a:p>
            </p:txBody>
          </p:sp>
        </mc:Choice>
        <mc:Fallback>
          <p:sp>
            <p:nvSpPr>
              <p:cNvPr id="43" name="Oval 42">
                <a:extLst>
                  <a:ext uri="{FF2B5EF4-FFF2-40B4-BE49-F238E27FC236}">
                    <a16:creationId xmlns:a16="http://schemas.microsoft.com/office/drawing/2014/main" id="{13E41CF9-CEA3-5E49-952C-BE828A193DA6}"/>
                  </a:ext>
                </a:extLst>
              </p:cNvPr>
              <p:cNvSpPr>
                <a:spLocks noRot="1" noChangeAspect="1" noMove="1" noResize="1" noEditPoints="1" noAdjustHandles="1" noChangeArrowheads="1" noChangeShapeType="1" noTextEdit="1"/>
              </p:cNvSpPr>
              <p:nvPr/>
            </p:nvSpPr>
            <p:spPr>
              <a:xfrm>
                <a:off x="2126780" y="2253066"/>
                <a:ext cx="377303" cy="286555"/>
              </a:xfrm>
              <a:prstGeom prst="ellipse">
                <a:avLst/>
              </a:prstGeom>
              <a:blipFill>
                <a:blip r:embed="rId7"/>
                <a:stretch>
                  <a:fillRect/>
                </a:stretch>
              </a:blipFill>
              <a:ln>
                <a:solidFill>
                  <a:srgbClr val="C00000"/>
                </a:solidFill>
              </a:ln>
            </p:spPr>
            <p:txBody>
              <a:bodyPr/>
              <a:lstStyle/>
              <a:p>
                <a:r>
                  <a:rPr lang="en-US">
                    <a:noFill/>
                  </a:rPr>
                  <a:t> </a:t>
                </a:r>
              </a:p>
            </p:txBody>
          </p:sp>
        </mc:Fallback>
      </mc:AlternateContent>
    </p:spTree>
    <p:extLst>
      <p:ext uri="{BB962C8B-B14F-4D97-AF65-F5344CB8AC3E}">
        <p14:creationId xmlns:p14="http://schemas.microsoft.com/office/powerpoint/2010/main" val="212536752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C33893-C1FD-CF4C-91EC-7A35879269DA}"/>
              </a:ext>
            </a:extLst>
          </p:cNvPr>
          <p:cNvSpPr>
            <a:spLocks noGrp="1"/>
          </p:cNvSpPr>
          <p:nvPr>
            <p:ph type="title"/>
          </p:nvPr>
        </p:nvSpPr>
        <p:spPr>
          <a:xfrm>
            <a:off x="274319" y="317481"/>
            <a:ext cx="8595360" cy="641871"/>
          </a:xfrm>
        </p:spPr>
        <p:txBody>
          <a:bodyPr>
            <a:normAutofit/>
          </a:bodyPr>
          <a:lstStyle/>
          <a:p>
            <a:r>
              <a:rPr lang="en-US" dirty="0"/>
              <a:t>t-Test for sample means</a:t>
            </a:r>
          </a:p>
        </p:txBody>
      </p:sp>
      <p:sp>
        <p:nvSpPr>
          <p:cNvPr id="4" name="Slide Number Placeholder 3">
            <a:extLst>
              <a:ext uri="{FF2B5EF4-FFF2-40B4-BE49-F238E27FC236}">
                <a16:creationId xmlns:a16="http://schemas.microsoft.com/office/drawing/2014/main" id="{02E00918-68B8-514A-891C-20F177A55ADD}"/>
              </a:ext>
            </a:extLst>
          </p:cNvPr>
          <p:cNvSpPr>
            <a:spLocks noGrp="1"/>
          </p:cNvSpPr>
          <p:nvPr>
            <p:ph type="sldNum" sz="quarter" idx="12"/>
          </p:nvPr>
        </p:nvSpPr>
        <p:spPr>
          <a:xfrm>
            <a:off x="6457950" y="6446520"/>
            <a:ext cx="2366010" cy="274320"/>
          </a:xfrm>
        </p:spPr>
        <p:txBody>
          <a:bodyPr/>
          <a:lstStyle/>
          <a:p>
            <a:fld id="{4F1611B7-9285-1F48-A026-12A07D3EB268}" type="slidenum">
              <a:rPr lang="en-US" smtClean="0"/>
              <a:t>29</a:t>
            </a:fld>
            <a:endParaRPr lang="en-US" dirty="0"/>
          </a:p>
        </p:txBody>
      </p:sp>
      <p:grpSp>
        <p:nvGrpSpPr>
          <p:cNvPr id="10" name="Group 9">
            <a:extLst>
              <a:ext uri="{FF2B5EF4-FFF2-40B4-BE49-F238E27FC236}">
                <a16:creationId xmlns:a16="http://schemas.microsoft.com/office/drawing/2014/main" id="{D752ABFA-1ED1-D347-8992-B57B000FFEB0}"/>
              </a:ext>
            </a:extLst>
          </p:cNvPr>
          <p:cNvGrpSpPr/>
          <p:nvPr/>
        </p:nvGrpSpPr>
        <p:grpSpPr>
          <a:xfrm>
            <a:off x="2175444" y="1788351"/>
            <a:ext cx="901216" cy="903376"/>
            <a:chOff x="2031861" y="1429407"/>
            <a:chExt cx="1665618" cy="1669609"/>
          </a:xfrm>
        </p:grpSpPr>
        <p:sp>
          <p:nvSpPr>
            <p:cNvPr id="11" name="TextBox 10">
              <a:extLst>
                <a:ext uri="{FF2B5EF4-FFF2-40B4-BE49-F238E27FC236}">
                  <a16:creationId xmlns:a16="http://schemas.microsoft.com/office/drawing/2014/main" id="{A5577A66-ACF5-4541-905E-FC645CEB30C8}"/>
                </a:ext>
              </a:extLst>
            </p:cNvPr>
            <p:cNvSpPr txBox="1"/>
            <p:nvPr/>
          </p:nvSpPr>
          <p:spPr>
            <a:xfrm>
              <a:off x="2448910" y="1429407"/>
              <a:ext cx="284052" cy="369332"/>
            </a:xfrm>
            <a:prstGeom prst="rect">
              <a:avLst/>
            </a:prstGeom>
            <a:noFill/>
          </p:spPr>
          <p:txBody>
            <a:bodyPr wrap="none" rtlCol="0">
              <a:spAutoFit/>
            </a:bodyPr>
            <a:lstStyle/>
            <a:p>
              <a:r>
                <a:rPr lang="en-US" dirty="0"/>
                <a:t>x</a:t>
              </a:r>
            </a:p>
          </p:txBody>
        </p:sp>
        <p:sp>
          <p:nvSpPr>
            <p:cNvPr id="12" name="TextBox 11">
              <a:extLst>
                <a:ext uri="{FF2B5EF4-FFF2-40B4-BE49-F238E27FC236}">
                  <a16:creationId xmlns:a16="http://schemas.microsoft.com/office/drawing/2014/main" id="{32A927FA-8037-374E-B24A-4102AA76059E}"/>
                </a:ext>
              </a:extLst>
            </p:cNvPr>
            <p:cNvSpPr txBox="1"/>
            <p:nvPr/>
          </p:nvSpPr>
          <p:spPr>
            <a:xfrm>
              <a:off x="2601310" y="1581807"/>
              <a:ext cx="284052" cy="369332"/>
            </a:xfrm>
            <a:prstGeom prst="rect">
              <a:avLst/>
            </a:prstGeom>
            <a:noFill/>
          </p:spPr>
          <p:txBody>
            <a:bodyPr wrap="none" rtlCol="0">
              <a:spAutoFit/>
            </a:bodyPr>
            <a:lstStyle/>
            <a:p>
              <a:r>
                <a:rPr lang="en-US" dirty="0"/>
                <a:t>x</a:t>
              </a:r>
            </a:p>
          </p:txBody>
        </p:sp>
        <p:sp>
          <p:nvSpPr>
            <p:cNvPr id="13" name="TextBox 12">
              <a:extLst>
                <a:ext uri="{FF2B5EF4-FFF2-40B4-BE49-F238E27FC236}">
                  <a16:creationId xmlns:a16="http://schemas.microsoft.com/office/drawing/2014/main" id="{87282211-C7CF-0F47-B015-6C2E27F94144}"/>
                </a:ext>
              </a:extLst>
            </p:cNvPr>
            <p:cNvSpPr txBox="1"/>
            <p:nvPr/>
          </p:nvSpPr>
          <p:spPr>
            <a:xfrm>
              <a:off x="2753710" y="1734207"/>
              <a:ext cx="284052" cy="369332"/>
            </a:xfrm>
            <a:prstGeom prst="rect">
              <a:avLst/>
            </a:prstGeom>
            <a:noFill/>
          </p:spPr>
          <p:txBody>
            <a:bodyPr wrap="none" rtlCol="0">
              <a:spAutoFit/>
            </a:bodyPr>
            <a:lstStyle/>
            <a:p>
              <a:r>
                <a:rPr lang="en-US" dirty="0"/>
                <a:t>x</a:t>
              </a:r>
            </a:p>
          </p:txBody>
        </p:sp>
        <p:sp>
          <p:nvSpPr>
            <p:cNvPr id="14" name="TextBox 13">
              <a:extLst>
                <a:ext uri="{FF2B5EF4-FFF2-40B4-BE49-F238E27FC236}">
                  <a16:creationId xmlns:a16="http://schemas.microsoft.com/office/drawing/2014/main" id="{0848164F-8F51-C243-885B-987ECAC1261C}"/>
                </a:ext>
              </a:extLst>
            </p:cNvPr>
            <p:cNvSpPr txBox="1"/>
            <p:nvPr/>
          </p:nvSpPr>
          <p:spPr>
            <a:xfrm>
              <a:off x="2948015" y="1822913"/>
              <a:ext cx="284052" cy="369332"/>
            </a:xfrm>
            <a:prstGeom prst="rect">
              <a:avLst/>
            </a:prstGeom>
            <a:noFill/>
          </p:spPr>
          <p:txBody>
            <a:bodyPr wrap="none" rtlCol="0">
              <a:spAutoFit/>
            </a:bodyPr>
            <a:lstStyle/>
            <a:p>
              <a:r>
                <a:rPr lang="en-US" dirty="0"/>
                <a:t>x</a:t>
              </a:r>
            </a:p>
          </p:txBody>
        </p:sp>
        <p:sp>
          <p:nvSpPr>
            <p:cNvPr id="15" name="TextBox 14">
              <a:extLst>
                <a:ext uri="{FF2B5EF4-FFF2-40B4-BE49-F238E27FC236}">
                  <a16:creationId xmlns:a16="http://schemas.microsoft.com/office/drawing/2014/main" id="{83DACBE9-4F9B-D246-AAAC-7CF9FE8B09AB}"/>
                </a:ext>
              </a:extLst>
            </p:cNvPr>
            <p:cNvSpPr txBox="1"/>
            <p:nvPr/>
          </p:nvSpPr>
          <p:spPr>
            <a:xfrm>
              <a:off x="3058510" y="2039007"/>
              <a:ext cx="284052" cy="369332"/>
            </a:xfrm>
            <a:prstGeom prst="rect">
              <a:avLst/>
            </a:prstGeom>
            <a:noFill/>
          </p:spPr>
          <p:txBody>
            <a:bodyPr wrap="none" rtlCol="0">
              <a:spAutoFit/>
            </a:bodyPr>
            <a:lstStyle/>
            <a:p>
              <a:r>
                <a:rPr lang="en-US" dirty="0"/>
                <a:t>x</a:t>
              </a:r>
            </a:p>
          </p:txBody>
        </p:sp>
        <p:sp>
          <p:nvSpPr>
            <p:cNvPr id="16" name="TextBox 15">
              <a:extLst>
                <a:ext uri="{FF2B5EF4-FFF2-40B4-BE49-F238E27FC236}">
                  <a16:creationId xmlns:a16="http://schemas.microsoft.com/office/drawing/2014/main" id="{57EAE698-06D0-7444-9FF4-FBE58CFFF018}"/>
                </a:ext>
              </a:extLst>
            </p:cNvPr>
            <p:cNvSpPr txBox="1"/>
            <p:nvPr/>
          </p:nvSpPr>
          <p:spPr>
            <a:xfrm>
              <a:off x="3210910" y="2191407"/>
              <a:ext cx="284052" cy="369332"/>
            </a:xfrm>
            <a:prstGeom prst="rect">
              <a:avLst/>
            </a:prstGeom>
            <a:noFill/>
          </p:spPr>
          <p:txBody>
            <a:bodyPr wrap="none" rtlCol="0">
              <a:spAutoFit/>
            </a:bodyPr>
            <a:lstStyle/>
            <a:p>
              <a:r>
                <a:rPr lang="en-US" dirty="0"/>
                <a:t>x</a:t>
              </a:r>
            </a:p>
          </p:txBody>
        </p:sp>
        <p:sp>
          <p:nvSpPr>
            <p:cNvPr id="17" name="TextBox 16">
              <a:extLst>
                <a:ext uri="{FF2B5EF4-FFF2-40B4-BE49-F238E27FC236}">
                  <a16:creationId xmlns:a16="http://schemas.microsoft.com/office/drawing/2014/main" id="{88E8D990-C4F0-B94E-B7AE-07330E431732}"/>
                </a:ext>
              </a:extLst>
            </p:cNvPr>
            <p:cNvSpPr txBox="1"/>
            <p:nvPr/>
          </p:nvSpPr>
          <p:spPr>
            <a:xfrm>
              <a:off x="2543640" y="1930854"/>
              <a:ext cx="284052" cy="369332"/>
            </a:xfrm>
            <a:prstGeom prst="rect">
              <a:avLst/>
            </a:prstGeom>
            <a:noFill/>
          </p:spPr>
          <p:txBody>
            <a:bodyPr wrap="none" rtlCol="0">
              <a:spAutoFit/>
            </a:bodyPr>
            <a:lstStyle/>
            <a:p>
              <a:r>
                <a:rPr lang="en-US" dirty="0"/>
                <a:t>x</a:t>
              </a:r>
            </a:p>
          </p:txBody>
        </p:sp>
        <p:sp>
          <p:nvSpPr>
            <p:cNvPr id="18" name="TextBox 17">
              <a:extLst>
                <a:ext uri="{FF2B5EF4-FFF2-40B4-BE49-F238E27FC236}">
                  <a16:creationId xmlns:a16="http://schemas.microsoft.com/office/drawing/2014/main" id="{87E66B4D-5B18-6D4C-8AB6-08721EF7DBF9}"/>
                </a:ext>
              </a:extLst>
            </p:cNvPr>
            <p:cNvSpPr txBox="1"/>
            <p:nvPr/>
          </p:nvSpPr>
          <p:spPr>
            <a:xfrm>
              <a:off x="2559677" y="2401192"/>
              <a:ext cx="284052" cy="369332"/>
            </a:xfrm>
            <a:prstGeom prst="rect">
              <a:avLst/>
            </a:prstGeom>
            <a:noFill/>
          </p:spPr>
          <p:txBody>
            <a:bodyPr wrap="none" rtlCol="0">
              <a:spAutoFit/>
            </a:bodyPr>
            <a:lstStyle/>
            <a:p>
              <a:r>
                <a:rPr lang="en-US" dirty="0"/>
                <a:t>x</a:t>
              </a:r>
            </a:p>
          </p:txBody>
        </p:sp>
        <p:sp>
          <p:nvSpPr>
            <p:cNvPr id="24" name="TextBox 23">
              <a:extLst>
                <a:ext uri="{FF2B5EF4-FFF2-40B4-BE49-F238E27FC236}">
                  <a16:creationId xmlns:a16="http://schemas.microsoft.com/office/drawing/2014/main" id="{9276102D-5968-1C4A-9031-E1DCD1439BCD}"/>
                </a:ext>
              </a:extLst>
            </p:cNvPr>
            <p:cNvSpPr txBox="1"/>
            <p:nvPr/>
          </p:nvSpPr>
          <p:spPr>
            <a:xfrm>
              <a:off x="2133803" y="1558684"/>
              <a:ext cx="294290" cy="369332"/>
            </a:xfrm>
            <a:prstGeom prst="rect">
              <a:avLst/>
            </a:prstGeom>
            <a:noFill/>
          </p:spPr>
          <p:txBody>
            <a:bodyPr wrap="square" rtlCol="0">
              <a:spAutoFit/>
            </a:bodyPr>
            <a:lstStyle/>
            <a:p>
              <a:r>
                <a:rPr lang="en-US" dirty="0"/>
                <a:t>x</a:t>
              </a:r>
            </a:p>
          </p:txBody>
        </p:sp>
        <p:sp>
          <p:nvSpPr>
            <p:cNvPr id="25" name="TextBox 24">
              <a:extLst>
                <a:ext uri="{FF2B5EF4-FFF2-40B4-BE49-F238E27FC236}">
                  <a16:creationId xmlns:a16="http://schemas.microsoft.com/office/drawing/2014/main" id="{4BD8B632-6438-AA44-913D-9DB2B7211AFB}"/>
                </a:ext>
              </a:extLst>
            </p:cNvPr>
            <p:cNvSpPr txBox="1"/>
            <p:nvPr/>
          </p:nvSpPr>
          <p:spPr>
            <a:xfrm>
              <a:off x="2244298" y="1794219"/>
              <a:ext cx="294290" cy="369332"/>
            </a:xfrm>
            <a:prstGeom prst="rect">
              <a:avLst/>
            </a:prstGeom>
            <a:noFill/>
          </p:spPr>
          <p:txBody>
            <a:bodyPr wrap="square" rtlCol="0">
              <a:spAutoFit/>
            </a:bodyPr>
            <a:lstStyle/>
            <a:p>
              <a:r>
                <a:rPr lang="en-US" dirty="0"/>
                <a:t>x</a:t>
              </a:r>
            </a:p>
          </p:txBody>
        </p:sp>
        <p:sp>
          <p:nvSpPr>
            <p:cNvPr id="26" name="TextBox 25">
              <a:extLst>
                <a:ext uri="{FF2B5EF4-FFF2-40B4-BE49-F238E27FC236}">
                  <a16:creationId xmlns:a16="http://schemas.microsoft.com/office/drawing/2014/main" id="{AC7DA472-4588-264A-9085-25645EB439ED}"/>
                </a:ext>
              </a:extLst>
            </p:cNvPr>
            <p:cNvSpPr txBox="1"/>
            <p:nvPr/>
          </p:nvSpPr>
          <p:spPr>
            <a:xfrm>
              <a:off x="2428162" y="1798739"/>
              <a:ext cx="294290" cy="369332"/>
            </a:xfrm>
            <a:prstGeom prst="rect">
              <a:avLst/>
            </a:prstGeom>
            <a:noFill/>
          </p:spPr>
          <p:txBody>
            <a:bodyPr wrap="square" rtlCol="0">
              <a:spAutoFit/>
            </a:bodyPr>
            <a:lstStyle/>
            <a:p>
              <a:r>
                <a:rPr lang="en-US" dirty="0"/>
                <a:t>x</a:t>
              </a:r>
            </a:p>
          </p:txBody>
        </p:sp>
        <p:sp>
          <p:nvSpPr>
            <p:cNvPr id="27" name="TextBox 26">
              <a:extLst>
                <a:ext uri="{FF2B5EF4-FFF2-40B4-BE49-F238E27FC236}">
                  <a16:creationId xmlns:a16="http://schemas.microsoft.com/office/drawing/2014/main" id="{384D5645-725B-654A-B190-F5485658D0D7}"/>
                </a:ext>
              </a:extLst>
            </p:cNvPr>
            <p:cNvSpPr txBox="1"/>
            <p:nvPr/>
          </p:nvSpPr>
          <p:spPr>
            <a:xfrm>
              <a:off x="2464675" y="2140326"/>
              <a:ext cx="294290" cy="369332"/>
            </a:xfrm>
            <a:prstGeom prst="rect">
              <a:avLst/>
            </a:prstGeom>
            <a:noFill/>
          </p:spPr>
          <p:txBody>
            <a:bodyPr wrap="square" rtlCol="0">
              <a:spAutoFit/>
            </a:bodyPr>
            <a:lstStyle/>
            <a:p>
              <a:r>
                <a:rPr lang="en-US" dirty="0"/>
                <a:t>x</a:t>
              </a:r>
            </a:p>
          </p:txBody>
        </p:sp>
        <p:sp>
          <p:nvSpPr>
            <p:cNvPr id="28" name="TextBox 27">
              <a:extLst>
                <a:ext uri="{FF2B5EF4-FFF2-40B4-BE49-F238E27FC236}">
                  <a16:creationId xmlns:a16="http://schemas.microsoft.com/office/drawing/2014/main" id="{2ABE4931-5011-604C-A703-8993E28D141B}"/>
                </a:ext>
              </a:extLst>
            </p:cNvPr>
            <p:cNvSpPr txBox="1"/>
            <p:nvPr/>
          </p:nvSpPr>
          <p:spPr>
            <a:xfrm>
              <a:off x="2911365" y="2101437"/>
              <a:ext cx="294290" cy="369332"/>
            </a:xfrm>
            <a:prstGeom prst="rect">
              <a:avLst/>
            </a:prstGeom>
            <a:noFill/>
          </p:spPr>
          <p:txBody>
            <a:bodyPr wrap="square" rtlCol="0">
              <a:spAutoFit/>
            </a:bodyPr>
            <a:lstStyle/>
            <a:p>
              <a:r>
                <a:rPr lang="en-US" dirty="0"/>
                <a:t>x</a:t>
              </a:r>
            </a:p>
          </p:txBody>
        </p:sp>
        <p:sp>
          <p:nvSpPr>
            <p:cNvPr id="29" name="TextBox 28">
              <a:extLst>
                <a:ext uri="{FF2B5EF4-FFF2-40B4-BE49-F238E27FC236}">
                  <a16:creationId xmlns:a16="http://schemas.microsoft.com/office/drawing/2014/main" id="{304FF380-7B20-9F44-9E6B-7F4F0DE60FE8}"/>
                </a:ext>
              </a:extLst>
            </p:cNvPr>
            <p:cNvSpPr txBox="1"/>
            <p:nvPr/>
          </p:nvSpPr>
          <p:spPr>
            <a:xfrm>
              <a:off x="2758318" y="2319947"/>
              <a:ext cx="294290" cy="369332"/>
            </a:xfrm>
            <a:prstGeom prst="rect">
              <a:avLst/>
            </a:prstGeom>
            <a:noFill/>
          </p:spPr>
          <p:txBody>
            <a:bodyPr wrap="square" rtlCol="0">
              <a:spAutoFit/>
            </a:bodyPr>
            <a:lstStyle/>
            <a:p>
              <a:r>
                <a:rPr lang="en-US" dirty="0"/>
                <a:t>x</a:t>
              </a:r>
            </a:p>
          </p:txBody>
        </p:sp>
        <p:sp>
          <p:nvSpPr>
            <p:cNvPr id="30" name="TextBox 29">
              <a:extLst>
                <a:ext uri="{FF2B5EF4-FFF2-40B4-BE49-F238E27FC236}">
                  <a16:creationId xmlns:a16="http://schemas.microsoft.com/office/drawing/2014/main" id="{62CAA1FD-9A33-734D-9D98-3307AF533084}"/>
                </a:ext>
              </a:extLst>
            </p:cNvPr>
            <p:cNvSpPr txBox="1"/>
            <p:nvPr/>
          </p:nvSpPr>
          <p:spPr>
            <a:xfrm>
              <a:off x="3037762" y="2408339"/>
              <a:ext cx="294290" cy="369332"/>
            </a:xfrm>
            <a:prstGeom prst="rect">
              <a:avLst/>
            </a:prstGeom>
            <a:noFill/>
          </p:spPr>
          <p:txBody>
            <a:bodyPr wrap="square" rtlCol="0">
              <a:spAutoFit/>
            </a:bodyPr>
            <a:lstStyle/>
            <a:p>
              <a:r>
                <a:rPr lang="en-US" dirty="0"/>
                <a:t>x</a:t>
              </a:r>
            </a:p>
          </p:txBody>
        </p:sp>
        <p:sp>
          <p:nvSpPr>
            <p:cNvPr id="31" name="TextBox 30">
              <a:extLst>
                <a:ext uri="{FF2B5EF4-FFF2-40B4-BE49-F238E27FC236}">
                  <a16:creationId xmlns:a16="http://schemas.microsoft.com/office/drawing/2014/main" id="{4F9A72B8-8911-F444-B641-24302D5CA335}"/>
                </a:ext>
              </a:extLst>
            </p:cNvPr>
            <p:cNvSpPr txBox="1"/>
            <p:nvPr/>
          </p:nvSpPr>
          <p:spPr>
            <a:xfrm>
              <a:off x="2055045" y="1872524"/>
              <a:ext cx="294290" cy="369332"/>
            </a:xfrm>
            <a:prstGeom prst="rect">
              <a:avLst/>
            </a:prstGeom>
            <a:noFill/>
          </p:spPr>
          <p:txBody>
            <a:bodyPr wrap="square" rtlCol="0">
              <a:spAutoFit/>
            </a:bodyPr>
            <a:lstStyle/>
            <a:p>
              <a:r>
                <a:rPr lang="en-US" dirty="0"/>
                <a:t>x</a:t>
              </a:r>
            </a:p>
          </p:txBody>
        </p:sp>
        <p:sp>
          <p:nvSpPr>
            <p:cNvPr id="32" name="TextBox 31">
              <a:extLst>
                <a:ext uri="{FF2B5EF4-FFF2-40B4-BE49-F238E27FC236}">
                  <a16:creationId xmlns:a16="http://schemas.microsoft.com/office/drawing/2014/main" id="{99E9641C-6B9D-E840-ADFE-E9AEEAD890F0}"/>
                </a:ext>
              </a:extLst>
            </p:cNvPr>
            <p:cNvSpPr txBox="1"/>
            <p:nvPr/>
          </p:nvSpPr>
          <p:spPr>
            <a:xfrm>
              <a:off x="3232067" y="1918873"/>
              <a:ext cx="284052" cy="369332"/>
            </a:xfrm>
            <a:prstGeom prst="rect">
              <a:avLst/>
            </a:prstGeom>
            <a:noFill/>
          </p:spPr>
          <p:txBody>
            <a:bodyPr wrap="none" rtlCol="0">
              <a:spAutoFit/>
            </a:bodyPr>
            <a:lstStyle/>
            <a:p>
              <a:r>
                <a:rPr lang="en-US" dirty="0"/>
                <a:t>x</a:t>
              </a:r>
            </a:p>
          </p:txBody>
        </p:sp>
        <p:sp>
          <p:nvSpPr>
            <p:cNvPr id="33" name="TextBox 32">
              <a:extLst>
                <a:ext uri="{FF2B5EF4-FFF2-40B4-BE49-F238E27FC236}">
                  <a16:creationId xmlns:a16="http://schemas.microsoft.com/office/drawing/2014/main" id="{6C519B21-CE68-AE49-AB0A-D0E20100E481}"/>
                </a:ext>
              </a:extLst>
            </p:cNvPr>
            <p:cNvSpPr txBox="1"/>
            <p:nvPr/>
          </p:nvSpPr>
          <p:spPr>
            <a:xfrm>
              <a:off x="2927267" y="1483429"/>
              <a:ext cx="284052" cy="369332"/>
            </a:xfrm>
            <a:prstGeom prst="rect">
              <a:avLst/>
            </a:prstGeom>
            <a:noFill/>
          </p:spPr>
          <p:txBody>
            <a:bodyPr wrap="square" rtlCol="0">
              <a:spAutoFit/>
            </a:bodyPr>
            <a:lstStyle/>
            <a:p>
              <a:r>
                <a:rPr lang="en-US" dirty="0"/>
                <a:t>x</a:t>
              </a:r>
            </a:p>
          </p:txBody>
        </p:sp>
        <p:sp>
          <p:nvSpPr>
            <p:cNvPr id="34" name="TextBox 33">
              <a:extLst>
                <a:ext uri="{FF2B5EF4-FFF2-40B4-BE49-F238E27FC236}">
                  <a16:creationId xmlns:a16="http://schemas.microsoft.com/office/drawing/2014/main" id="{FE94F0AB-E13C-A54C-9777-BA2D82727AFC}"/>
                </a:ext>
              </a:extLst>
            </p:cNvPr>
            <p:cNvSpPr txBox="1"/>
            <p:nvPr/>
          </p:nvSpPr>
          <p:spPr>
            <a:xfrm>
              <a:off x="3263598" y="1638247"/>
              <a:ext cx="284052" cy="369332"/>
            </a:xfrm>
            <a:prstGeom prst="rect">
              <a:avLst/>
            </a:prstGeom>
            <a:noFill/>
          </p:spPr>
          <p:txBody>
            <a:bodyPr wrap="none" rtlCol="0">
              <a:spAutoFit/>
            </a:bodyPr>
            <a:lstStyle/>
            <a:p>
              <a:r>
                <a:rPr lang="en-US" dirty="0"/>
                <a:t>x</a:t>
              </a:r>
            </a:p>
          </p:txBody>
        </p:sp>
        <p:sp>
          <p:nvSpPr>
            <p:cNvPr id="35" name="TextBox 34">
              <a:extLst>
                <a:ext uri="{FF2B5EF4-FFF2-40B4-BE49-F238E27FC236}">
                  <a16:creationId xmlns:a16="http://schemas.microsoft.com/office/drawing/2014/main" id="{6FED8410-99F1-A54E-8499-410263F50C40}"/>
                </a:ext>
              </a:extLst>
            </p:cNvPr>
            <p:cNvSpPr txBox="1"/>
            <p:nvPr/>
          </p:nvSpPr>
          <p:spPr>
            <a:xfrm>
              <a:off x="2335515" y="2451851"/>
              <a:ext cx="284052" cy="369332"/>
            </a:xfrm>
            <a:prstGeom prst="rect">
              <a:avLst/>
            </a:prstGeom>
            <a:noFill/>
          </p:spPr>
          <p:txBody>
            <a:bodyPr wrap="none" rtlCol="0">
              <a:spAutoFit/>
            </a:bodyPr>
            <a:lstStyle/>
            <a:p>
              <a:r>
                <a:rPr lang="en-US" dirty="0"/>
                <a:t>x</a:t>
              </a:r>
            </a:p>
          </p:txBody>
        </p:sp>
        <p:sp>
          <p:nvSpPr>
            <p:cNvPr id="36" name="TextBox 35">
              <a:extLst>
                <a:ext uri="{FF2B5EF4-FFF2-40B4-BE49-F238E27FC236}">
                  <a16:creationId xmlns:a16="http://schemas.microsoft.com/office/drawing/2014/main" id="{ECB7EB9F-D5A8-584D-A4A8-9F11D5C3ED16}"/>
                </a:ext>
              </a:extLst>
            </p:cNvPr>
            <p:cNvSpPr txBox="1"/>
            <p:nvPr/>
          </p:nvSpPr>
          <p:spPr>
            <a:xfrm>
              <a:off x="2727434" y="2028286"/>
              <a:ext cx="284052" cy="369332"/>
            </a:xfrm>
            <a:prstGeom prst="rect">
              <a:avLst/>
            </a:prstGeom>
            <a:noFill/>
          </p:spPr>
          <p:txBody>
            <a:bodyPr wrap="none" rtlCol="0">
              <a:spAutoFit/>
            </a:bodyPr>
            <a:lstStyle/>
            <a:p>
              <a:r>
                <a:rPr lang="en-US" dirty="0"/>
                <a:t>x</a:t>
              </a:r>
            </a:p>
          </p:txBody>
        </p:sp>
        <p:sp>
          <p:nvSpPr>
            <p:cNvPr id="37" name="TextBox 36">
              <a:extLst>
                <a:ext uri="{FF2B5EF4-FFF2-40B4-BE49-F238E27FC236}">
                  <a16:creationId xmlns:a16="http://schemas.microsoft.com/office/drawing/2014/main" id="{C6D0BD55-0F7D-7040-927C-1FE8A68366A5}"/>
                </a:ext>
              </a:extLst>
            </p:cNvPr>
            <p:cNvSpPr txBox="1"/>
            <p:nvPr/>
          </p:nvSpPr>
          <p:spPr>
            <a:xfrm>
              <a:off x="2181270" y="2138011"/>
              <a:ext cx="284052" cy="369332"/>
            </a:xfrm>
            <a:prstGeom prst="rect">
              <a:avLst/>
            </a:prstGeom>
            <a:noFill/>
          </p:spPr>
          <p:txBody>
            <a:bodyPr wrap="none" rtlCol="0">
              <a:spAutoFit/>
            </a:bodyPr>
            <a:lstStyle/>
            <a:p>
              <a:r>
                <a:rPr lang="en-US" dirty="0"/>
                <a:t>x</a:t>
              </a:r>
            </a:p>
          </p:txBody>
        </p:sp>
        <p:sp>
          <p:nvSpPr>
            <p:cNvPr id="38" name="Oval 37">
              <a:extLst>
                <a:ext uri="{FF2B5EF4-FFF2-40B4-BE49-F238E27FC236}">
                  <a16:creationId xmlns:a16="http://schemas.microsoft.com/office/drawing/2014/main" id="{80E1E720-E615-BA40-B4A6-C2DC11C133D3}"/>
                </a:ext>
              </a:extLst>
            </p:cNvPr>
            <p:cNvSpPr/>
            <p:nvPr/>
          </p:nvSpPr>
          <p:spPr>
            <a:xfrm>
              <a:off x="2031861" y="1522463"/>
              <a:ext cx="1665618" cy="1576553"/>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9" name="Group 38">
            <a:extLst>
              <a:ext uri="{FF2B5EF4-FFF2-40B4-BE49-F238E27FC236}">
                <a16:creationId xmlns:a16="http://schemas.microsoft.com/office/drawing/2014/main" id="{0D4C9D37-094C-2546-86C0-EDB723CFEAA0}"/>
              </a:ext>
            </a:extLst>
          </p:cNvPr>
          <p:cNvGrpSpPr/>
          <p:nvPr/>
        </p:nvGrpSpPr>
        <p:grpSpPr>
          <a:xfrm>
            <a:off x="6020486" y="1800423"/>
            <a:ext cx="902492" cy="891304"/>
            <a:chOff x="2036652" y="1429407"/>
            <a:chExt cx="1665617" cy="1644971"/>
          </a:xfrm>
        </p:grpSpPr>
        <p:sp>
          <p:nvSpPr>
            <p:cNvPr id="40" name="TextBox 39">
              <a:extLst>
                <a:ext uri="{FF2B5EF4-FFF2-40B4-BE49-F238E27FC236}">
                  <a16:creationId xmlns:a16="http://schemas.microsoft.com/office/drawing/2014/main" id="{092DDCFD-41EC-E842-A9D9-2F4FD743A012}"/>
                </a:ext>
              </a:extLst>
            </p:cNvPr>
            <p:cNvSpPr txBox="1"/>
            <p:nvPr/>
          </p:nvSpPr>
          <p:spPr>
            <a:xfrm>
              <a:off x="2448910" y="1429407"/>
              <a:ext cx="284052" cy="369332"/>
            </a:xfrm>
            <a:prstGeom prst="rect">
              <a:avLst/>
            </a:prstGeom>
            <a:noFill/>
          </p:spPr>
          <p:txBody>
            <a:bodyPr wrap="none" rtlCol="0">
              <a:spAutoFit/>
            </a:bodyPr>
            <a:lstStyle/>
            <a:p>
              <a:r>
                <a:rPr lang="en-US" dirty="0">
                  <a:solidFill>
                    <a:srgbClr val="FF0000"/>
                  </a:solidFill>
                </a:rPr>
                <a:t>x</a:t>
              </a:r>
            </a:p>
          </p:txBody>
        </p:sp>
        <p:sp>
          <p:nvSpPr>
            <p:cNvPr id="41" name="TextBox 40">
              <a:extLst>
                <a:ext uri="{FF2B5EF4-FFF2-40B4-BE49-F238E27FC236}">
                  <a16:creationId xmlns:a16="http://schemas.microsoft.com/office/drawing/2014/main" id="{DB331D5A-6D7C-DC42-92FC-471EC7449E64}"/>
                </a:ext>
              </a:extLst>
            </p:cNvPr>
            <p:cNvSpPr txBox="1"/>
            <p:nvPr/>
          </p:nvSpPr>
          <p:spPr>
            <a:xfrm>
              <a:off x="2601310" y="1581807"/>
              <a:ext cx="284052" cy="369332"/>
            </a:xfrm>
            <a:prstGeom prst="rect">
              <a:avLst/>
            </a:prstGeom>
            <a:noFill/>
          </p:spPr>
          <p:txBody>
            <a:bodyPr wrap="none" rtlCol="0">
              <a:spAutoFit/>
            </a:bodyPr>
            <a:lstStyle/>
            <a:p>
              <a:r>
                <a:rPr lang="en-US" dirty="0">
                  <a:solidFill>
                    <a:srgbClr val="FF0000"/>
                  </a:solidFill>
                </a:rPr>
                <a:t>x</a:t>
              </a:r>
            </a:p>
          </p:txBody>
        </p:sp>
        <p:sp>
          <p:nvSpPr>
            <p:cNvPr id="42" name="TextBox 41">
              <a:extLst>
                <a:ext uri="{FF2B5EF4-FFF2-40B4-BE49-F238E27FC236}">
                  <a16:creationId xmlns:a16="http://schemas.microsoft.com/office/drawing/2014/main" id="{2665C142-E63B-1D4C-9370-4F13F2A81083}"/>
                </a:ext>
              </a:extLst>
            </p:cNvPr>
            <p:cNvSpPr txBox="1"/>
            <p:nvPr/>
          </p:nvSpPr>
          <p:spPr>
            <a:xfrm>
              <a:off x="2753710" y="1734207"/>
              <a:ext cx="284052" cy="369332"/>
            </a:xfrm>
            <a:prstGeom prst="rect">
              <a:avLst/>
            </a:prstGeom>
            <a:noFill/>
          </p:spPr>
          <p:txBody>
            <a:bodyPr wrap="none" rtlCol="0">
              <a:spAutoFit/>
            </a:bodyPr>
            <a:lstStyle/>
            <a:p>
              <a:r>
                <a:rPr lang="en-US" dirty="0">
                  <a:solidFill>
                    <a:srgbClr val="FF0000"/>
                  </a:solidFill>
                </a:rPr>
                <a:t>x</a:t>
              </a:r>
            </a:p>
          </p:txBody>
        </p:sp>
        <p:sp>
          <p:nvSpPr>
            <p:cNvPr id="43" name="TextBox 42">
              <a:extLst>
                <a:ext uri="{FF2B5EF4-FFF2-40B4-BE49-F238E27FC236}">
                  <a16:creationId xmlns:a16="http://schemas.microsoft.com/office/drawing/2014/main" id="{17C9483E-672D-BD4A-A301-781F90B20871}"/>
                </a:ext>
              </a:extLst>
            </p:cNvPr>
            <p:cNvSpPr txBox="1"/>
            <p:nvPr/>
          </p:nvSpPr>
          <p:spPr>
            <a:xfrm>
              <a:off x="2948015" y="1822913"/>
              <a:ext cx="284052" cy="369332"/>
            </a:xfrm>
            <a:prstGeom prst="rect">
              <a:avLst/>
            </a:prstGeom>
            <a:noFill/>
          </p:spPr>
          <p:txBody>
            <a:bodyPr wrap="none" rtlCol="0">
              <a:spAutoFit/>
            </a:bodyPr>
            <a:lstStyle/>
            <a:p>
              <a:r>
                <a:rPr lang="en-US" dirty="0">
                  <a:solidFill>
                    <a:srgbClr val="FF0000"/>
                  </a:solidFill>
                </a:rPr>
                <a:t>x</a:t>
              </a:r>
            </a:p>
          </p:txBody>
        </p:sp>
        <p:sp>
          <p:nvSpPr>
            <p:cNvPr id="44" name="TextBox 43">
              <a:extLst>
                <a:ext uri="{FF2B5EF4-FFF2-40B4-BE49-F238E27FC236}">
                  <a16:creationId xmlns:a16="http://schemas.microsoft.com/office/drawing/2014/main" id="{9F7F7971-EB35-0D4C-B149-EB35E6CC6A20}"/>
                </a:ext>
              </a:extLst>
            </p:cNvPr>
            <p:cNvSpPr txBox="1"/>
            <p:nvPr/>
          </p:nvSpPr>
          <p:spPr>
            <a:xfrm>
              <a:off x="3058510" y="2039007"/>
              <a:ext cx="284052" cy="369332"/>
            </a:xfrm>
            <a:prstGeom prst="rect">
              <a:avLst/>
            </a:prstGeom>
            <a:noFill/>
          </p:spPr>
          <p:txBody>
            <a:bodyPr wrap="none" rtlCol="0">
              <a:spAutoFit/>
            </a:bodyPr>
            <a:lstStyle/>
            <a:p>
              <a:r>
                <a:rPr lang="en-US" dirty="0">
                  <a:solidFill>
                    <a:srgbClr val="FF0000"/>
                  </a:solidFill>
                </a:rPr>
                <a:t>x</a:t>
              </a:r>
            </a:p>
          </p:txBody>
        </p:sp>
        <p:sp>
          <p:nvSpPr>
            <p:cNvPr id="45" name="TextBox 44">
              <a:extLst>
                <a:ext uri="{FF2B5EF4-FFF2-40B4-BE49-F238E27FC236}">
                  <a16:creationId xmlns:a16="http://schemas.microsoft.com/office/drawing/2014/main" id="{7A3D94B2-C0B9-4546-B64D-B56B810D5E43}"/>
                </a:ext>
              </a:extLst>
            </p:cNvPr>
            <p:cNvSpPr txBox="1"/>
            <p:nvPr/>
          </p:nvSpPr>
          <p:spPr>
            <a:xfrm>
              <a:off x="3210910" y="2191407"/>
              <a:ext cx="284052" cy="369332"/>
            </a:xfrm>
            <a:prstGeom prst="rect">
              <a:avLst/>
            </a:prstGeom>
            <a:noFill/>
          </p:spPr>
          <p:txBody>
            <a:bodyPr wrap="none" rtlCol="0">
              <a:spAutoFit/>
            </a:bodyPr>
            <a:lstStyle/>
            <a:p>
              <a:r>
                <a:rPr lang="en-US" dirty="0">
                  <a:solidFill>
                    <a:srgbClr val="FF0000"/>
                  </a:solidFill>
                </a:rPr>
                <a:t>x</a:t>
              </a:r>
            </a:p>
          </p:txBody>
        </p:sp>
        <p:sp>
          <p:nvSpPr>
            <p:cNvPr id="46" name="TextBox 45">
              <a:extLst>
                <a:ext uri="{FF2B5EF4-FFF2-40B4-BE49-F238E27FC236}">
                  <a16:creationId xmlns:a16="http://schemas.microsoft.com/office/drawing/2014/main" id="{2405AD44-1FCD-7E4F-96DD-E953653A07A0}"/>
                </a:ext>
              </a:extLst>
            </p:cNvPr>
            <p:cNvSpPr txBox="1"/>
            <p:nvPr/>
          </p:nvSpPr>
          <p:spPr>
            <a:xfrm>
              <a:off x="2543640" y="1930854"/>
              <a:ext cx="284052" cy="369332"/>
            </a:xfrm>
            <a:prstGeom prst="rect">
              <a:avLst/>
            </a:prstGeom>
            <a:noFill/>
          </p:spPr>
          <p:txBody>
            <a:bodyPr wrap="none" rtlCol="0">
              <a:spAutoFit/>
            </a:bodyPr>
            <a:lstStyle/>
            <a:p>
              <a:r>
                <a:rPr lang="en-US" dirty="0">
                  <a:solidFill>
                    <a:srgbClr val="FF0000"/>
                  </a:solidFill>
                </a:rPr>
                <a:t>x</a:t>
              </a:r>
            </a:p>
          </p:txBody>
        </p:sp>
        <p:sp>
          <p:nvSpPr>
            <p:cNvPr id="47" name="TextBox 46">
              <a:extLst>
                <a:ext uri="{FF2B5EF4-FFF2-40B4-BE49-F238E27FC236}">
                  <a16:creationId xmlns:a16="http://schemas.microsoft.com/office/drawing/2014/main" id="{CF77636A-351F-824D-AF93-FA480D07DF43}"/>
                </a:ext>
              </a:extLst>
            </p:cNvPr>
            <p:cNvSpPr txBox="1"/>
            <p:nvPr/>
          </p:nvSpPr>
          <p:spPr>
            <a:xfrm>
              <a:off x="2559677" y="2401192"/>
              <a:ext cx="284052" cy="369332"/>
            </a:xfrm>
            <a:prstGeom prst="rect">
              <a:avLst/>
            </a:prstGeom>
            <a:noFill/>
          </p:spPr>
          <p:txBody>
            <a:bodyPr wrap="none" rtlCol="0">
              <a:spAutoFit/>
            </a:bodyPr>
            <a:lstStyle/>
            <a:p>
              <a:r>
                <a:rPr lang="en-US" dirty="0">
                  <a:solidFill>
                    <a:srgbClr val="FF0000"/>
                  </a:solidFill>
                </a:rPr>
                <a:t>x</a:t>
              </a:r>
            </a:p>
          </p:txBody>
        </p:sp>
        <p:sp>
          <p:nvSpPr>
            <p:cNvPr id="48" name="TextBox 47">
              <a:extLst>
                <a:ext uri="{FF2B5EF4-FFF2-40B4-BE49-F238E27FC236}">
                  <a16:creationId xmlns:a16="http://schemas.microsoft.com/office/drawing/2014/main" id="{C97F6F7D-0E58-ED4F-BFEB-977AB23A824A}"/>
                </a:ext>
              </a:extLst>
            </p:cNvPr>
            <p:cNvSpPr txBox="1"/>
            <p:nvPr/>
          </p:nvSpPr>
          <p:spPr>
            <a:xfrm>
              <a:off x="2133803" y="1558684"/>
              <a:ext cx="294290" cy="369332"/>
            </a:xfrm>
            <a:prstGeom prst="rect">
              <a:avLst/>
            </a:prstGeom>
            <a:noFill/>
          </p:spPr>
          <p:txBody>
            <a:bodyPr wrap="square" rtlCol="0">
              <a:spAutoFit/>
            </a:bodyPr>
            <a:lstStyle/>
            <a:p>
              <a:r>
                <a:rPr lang="en-US" dirty="0">
                  <a:solidFill>
                    <a:srgbClr val="FF0000"/>
                  </a:solidFill>
                </a:rPr>
                <a:t>x</a:t>
              </a:r>
            </a:p>
          </p:txBody>
        </p:sp>
        <p:sp>
          <p:nvSpPr>
            <p:cNvPr id="49" name="TextBox 48">
              <a:extLst>
                <a:ext uri="{FF2B5EF4-FFF2-40B4-BE49-F238E27FC236}">
                  <a16:creationId xmlns:a16="http://schemas.microsoft.com/office/drawing/2014/main" id="{1E912ED4-EC7F-6548-A7F5-D11C2A7F5378}"/>
                </a:ext>
              </a:extLst>
            </p:cNvPr>
            <p:cNvSpPr txBox="1"/>
            <p:nvPr/>
          </p:nvSpPr>
          <p:spPr>
            <a:xfrm>
              <a:off x="2244298" y="1794219"/>
              <a:ext cx="294290" cy="369332"/>
            </a:xfrm>
            <a:prstGeom prst="rect">
              <a:avLst/>
            </a:prstGeom>
            <a:noFill/>
          </p:spPr>
          <p:txBody>
            <a:bodyPr wrap="square" rtlCol="0">
              <a:spAutoFit/>
            </a:bodyPr>
            <a:lstStyle/>
            <a:p>
              <a:r>
                <a:rPr lang="en-US" dirty="0">
                  <a:solidFill>
                    <a:srgbClr val="FF0000"/>
                  </a:solidFill>
                </a:rPr>
                <a:t>x</a:t>
              </a:r>
            </a:p>
          </p:txBody>
        </p:sp>
        <p:sp>
          <p:nvSpPr>
            <p:cNvPr id="50" name="TextBox 49">
              <a:extLst>
                <a:ext uri="{FF2B5EF4-FFF2-40B4-BE49-F238E27FC236}">
                  <a16:creationId xmlns:a16="http://schemas.microsoft.com/office/drawing/2014/main" id="{23CE569F-FEBF-514D-A40C-FDC96D52E3BA}"/>
                </a:ext>
              </a:extLst>
            </p:cNvPr>
            <p:cNvSpPr txBox="1"/>
            <p:nvPr/>
          </p:nvSpPr>
          <p:spPr>
            <a:xfrm>
              <a:off x="2428162" y="1798739"/>
              <a:ext cx="294290" cy="369332"/>
            </a:xfrm>
            <a:prstGeom prst="rect">
              <a:avLst/>
            </a:prstGeom>
            <a:noFill/>
          </p:spPr>
          <p:txBody>
            <a:bodyPr wrap="square" rtlCol="0">
              <a:spAutoFit/>
            </a:bodyPr>
            <a:lstStyle/>
            <a:p>
              <a:r>
                <a:rPr lang="en-US" dirty="0">
                  <a:solidFill>
                    <a:srgbClr val="FF0000"/>
                  </a:solidFill>
                </a:rPr>
                <a:t>x</a:t>
              </a:r>
            </a:p>
          </p:txBody>
        </p:sp>
        <p:sp>
          <p:nvSpPr>
            <p:cNvPr id="51" name="TextBox 50">
              <a:extLst>
                <a:ext uri="{FF2B5EF4-FFF2-40B4-BE49-F238E27FC236}">
                  <a16:creationId xmlns:a16="http://schemas.microsoft.com/office/drawing/2014/main" id="{0B720A43-F8F2-D246-947B-74B13AFB8F32}"/>
                </a:ext>
              </a:extLst>
            </p:cNvPr>
            <p:cNvSpPr txBox="1"/>
            <p:nvPr/>
          </p:nvSpPr>
          <p:spPr>
            <a:xfrm>
              <a:off x="2464675" y="2140326"/>
              <a:ext cx="294290" cy="369332"/>
            </a:xfrm>
            <a:prstGeom prst="rect">
              <a:avLst/>
            </a:prstGeom>
            <a:noFill/>
          </p:spPr>
          <p:txBody>
            <a:bodyPr wrap="square" rtlCol="0">
              <a:spAutoFit/>
            </a:bodyPr>
            <a:lstStyle/>
            <a:p>
              <a:r>
                <a:rPr lang="en-US" dirty="0">
                  <a:solidFill>
                    <a:srgbClr val="FF0000"/>
                  </a:solidFill>
                </a:rPr>
                <a:t>x</a:t>
              </a:r>
            </a:p>
          </p:txBody>
        </p:sp>
        <p:sp>
          <p:nvSpPr>
            <p:cNvPr id="52" name="TextBox 51">
              <a:extLst>
                <a:ext uri="{FF2B5EF4-FFF2-40B4-BE49-F238E27FC236}">
                  <a16:creationId xmlns:a16="http://schemas.microsoft.com/office/drawing/2014/main" id="{F65C273E-7F72-7048-A2C5-90EDFB88D726}"/>
                </a:ext>
              </a:extLst>
            </p:cNvPr>
            <p:cNvSpPr txBox="1"/>
            <p:nvPr/>
          </p:nvSpPr>
          <p:spPr>
            <a:xfrm>
              <a:off x="2911365" y="2101437"/>
              <a:ext cx="294290" cy="369332"/>
            </a:xfrm>
            <a:prstGeom prst="rect">
              <a:avLst/>
            </a:prstGeom>
            <a:noFill/>
          </p:spPr>
          <p:txBody>
            <a:bodyPr wrap="square" rtlCol="0">
              <a:spAutoFit/>
            </a:bodyPr>
            <a:lstStyle/>
            <a:p>
              <a:r>
                <a:rPr lang="en-US" dirty="0">
                  <a:solidFill>
                    <a:srgbClr val="FF0000"/>
                  </a:solidFill>
                </a:rPr>
                <a:t>x</a:t>
              </a:r>
            </a:p>
          </p:txBody>
        </p:sp>
        <p:sp>
          <p:nvSpPr>
            <p:cNvPr id="53" name="TextBox 52">
              <a:extLst>
                <a:ext uri="{FF2B5EF4-FFF2-40B4-BE49-F238E27FC236}">
                  <a16:creationId xmlns:a16="http://schemas.microsoft.com/office/drawing/2014/main" id="{659C2C14-4EFC-564E-8FF4-E6D7248096DD}"/>
                </a:ext>
              </a:extLst>
            </p:cNvPr>
            <p:cNvSpPr txBox="1"/>
            <p:nvPr/>
          </p:nvSpPr>
          <p:spPr>
            <a:xfrm>
              <a:off x="2758318" y="2319947"/>
              <a:ext cx="294290" cy="369332"/>
            </a:xfrm>
            <a:prstGeom prst="rect">
              <a:avLst/>
            </a:prstGeom>
            <a:noFill/>
          </p:spPr>
          <p:txBody>
            <a:bodyPr wrap="square" rtlCol="0">
              <a:spAutoFit/>
            </a:bodyPr>
            <a:lstStyle/>
            <a:p>
              <a:r>
                <a:rPr lang="en-US" dirty="0">
                  <a:solidFill>
                    <a:srgbClr val="FF0000"/>
                  </a:solidFill>
                </a:rPr>
                <a:t>x</a:t>
              </a:r>
            </a:p>
          </p:txBody>
        </p:sp>
        <p:sp>
          <p:nvSpPr>
            <p:cNvPr id="54" name="TextBox 53">
              <a:extLst>
                <a:ext uri="{FF2B5EF4-FFF2-40B4-BE49-F238E27FC236}">
                  <a16:creationId xmlns:a16="http://schemas.microsoft.com/office/drawing/2014/main" id="{CF6D5172-EA93-1546-B21A-059A5BBBD312}"/>
                </a:ext>
              </a:extLst>
            </p:cNvPr>
            <p:cNvSpPr txBox="1"/>
            <p:nvPr/>
          </p:nvSpPr>
          <p:spPr>
            <a:xfrm>
              <a:off x="3037762" y="2408339"/>
              <a:ext cx="294290" cy="369332"/>
            </a:xfrm>
            <a:prstGeom prst="rect">
              <a:avLst/>
            </a:prstGeom>
            <a:noFill/>
          </p:spPr>
          <p:txBody>
            <a:bodyPr wrap="square" rtlCol="0">
              <a:spAutoFit/>
            </a:bodyPr>
            <a:lstStyle/>
            <a:p>
              <a:r>
                <a:rPr lang="en-US" dirty="0">
                  <a:solidFill>
                    <a:srgbClr val="FF0000"/>
                  </a:solidFill>
                </a:rPr>
                <a:t>x</a:t>
              </a:r>
            </a:p>
          </p:txBody>
        </p:sp>
        <p:sp>
          <p:nvSpPr>
            <p:cNvPr id="55" name="TextBox 54">
              <a:extLst>
                <a:ext uri="{FF2B5EF4-FFF2-40B4-BE49-F238E27FC236}">
                  <a16:creationId xmlns:a16="http://schemas.microsoft.com/office/drawing/2014/main" id="{C911B3D8-47A7-9347-BEB4-24EA83A8985F}"/>
                </a:ext>
              </a:extLst>
            </p:cNvPr>
            <p:cNvSpPr txBox="1"/>
            <p:nvPr/>
          </p:nvSpPr>
          <p:spPr>
            <a:xfrm>
              <a:off x="2055045" y="1872524"/>
              <a:ext cx="294290" cy="369332"/>
            </a:xfrm>
            <a:prstGeom prst="rect">
              <a:avLst/>
            </a:prstGeom>
            <a:noFill/>
          </p:spPr>
          <p:txBody>
            <a:bodyPr wrap="square" rtlCol="0">
              <a:spAutoFit/>
            </a:bodyPr>
            <a:lstStyle/>
            <a:p>
              <a:r>
                <a:rPr lang="en-US" dirty="0">
                  <a:solidFill>
                    <a:srgbClr val="FF0000"/>
                  </a:solidFill>
                </a:rPr>
                <a:t>x</a:t>
              </a:r>
            </a:p>
          </p:txBody>
        </p:sp>
        <p:sp>
          <p:nvSpPr>
            <p:cNvPr id="56" name="TextBox 55">
              <a:extLst>
                <a:ext uri="{FF2B5EF4-FFF2-40B4-BE49-F238E27FC236}">
                  <a16:creationId xmlns:a16="http://schemas.microsoft.com/office/drawing/2014/main" id="{79714BC1-00A3-1347-8B69-1AF78DCF20E9}"/>
                </a:ext>
              </a:extLst>
            </p:cNvPr>
            <p:cNvSpPr txBox="1"/>
            <p:nvPr/>
          </p:nvSpPr>
          <p:spPr>
            <a:xfrm>
              <a:off x="3232067" y="1918873"/>
              <a:ext cx="284052" cy="369332"/>
            </a:xfrm>
            <a:prstGeom prst="rect">
              <a:avLst/>
            </a:prstGeom>
            <a:noFill/>
          </p:spPr>
          <p:txBody>
            <a:bodyPr wrap="none" rtlCol="0">
              <a:spAutoFit/>
            </a:bodyPr>
            <a:lstStyle/>
            <a:p>
              <a:r>
                <a:rPr lang="en-US" dirty="0">
                  <a:solidFill>
                    <a:srgbClr val="FF0000"/>
                  </a:solidFill>
                </a:rPr>
                <a:t>x</a:t>
              </a:r>
            </a:p>
          </p:txBody>
        </p:sp>
        <p:sp>
          <p:nvSpPr>
            <p:cNvPr id="57" name="TextBox 56">
              <a:extLst>
                <a:ext uri="{FF2B5EF4-FFF2-40B4-BE49-F238E27FC236}">
                  <a16:creationId xmlns:a16="http://schemas.microsoft.com/office/drawing/2014/main" id="{3E24C5CA-7FEC-BA45-A038-6FC4D4A83580}"/>
                </a:ext>
              </a:extLst>
            </p:cNvPr>
            <p:cNvSpPr txBox="1"/>
            <p:nvPr/>
          </p:nvSpPr>
          <p:spPr>
            <a:xfrm>
              <a:off x="2927267" y="1483429"/>
              <a:ext cx="284052" cy="369332"/>
            </a:xfrm>
            <a:prstGeom prst="rect">
              <a:avLst/>
            </a:prstGeom>
            <a:noFill/>
          </p:spPr>
          <p:txBody>
            <a:bodyPr wrap="square" rtlCol="0">
              <a:spAutoFit/>
            </a:bodyPr>
            <a:lstStyle/>
            <a:p>
              <a:r>
                <a:rPr lang="en-US" dirty="0">
                  <a:solidFill>
                    <a:srgbClr val="FF0000"/>
                  </a:solidFill>
                </a:rPr>
                <a:t>x</a:t>
              </a:r>
            </a:p>
          </p:txBody>
        </p:sp>
        <p:sp>
          <p:nvSpPr>
            <p:cNvPr id="58" name="TextBox 57">
              <a:extLst>
                <a:ext uri="{FF2B5EF4-FFF2-40B4-BE49-F238E27FC236}">
                  <a16:creationId xmlns:a16="http://schemas.microsoft.com/office/drawing/2014/main" id="{6551FDAC-B948-0A43-8EE4-1AAF7CB5AB88}"/>
                </a:ext>
              </a:extLst>
            </p:cNvPr>
            <p:cNvSpPr txBox="1"/>
            <p:nvPr/>
          </p:nvSpPr>
          <p:spPr>
            <a:xfrm>
              <a:off x="3263598" y="1638247"/>
              <a:ext cx="284052" cy="369332"/>
            </a:xfrm>
            <a:prstGeom prst="rect">
              <a:avLst/>
            </a:prstGeom>
            <a:noFill/>
          </p:spPr>
          <p:txBody>
            <a:bodyPr wrap="none" rtlCol="0">
              <a:spAutoFit/>
            </a:bodyPr>
            <a:lstStyle/>
            <a:p>
              <a:r>
                <a:rPr lang="en-US" dirty="0">
                  <a:solidFill>
                    <a:srgbClr val="FF0000"/>
                  </a:solidFill>
                </a:rPr>
                <a:t>x</a:t>
              </a:r>
            </a:p>
          </p:txBody>
        </p:sp>
        <p:sp>
          <p:nvSpPr>
            <p:cNvPr id="59" name="TextBox 58">
              <a:extLst>
                <a:ext uri="{FF2B5EF4-FFF2-40B4-BE49-F238E27FC236}">
                  <a16:creationId xmlns:a16="http://schemas.microsoft.com/office/drawing/2014/main" id="{F5E69090-AC99-644E-85DB-5A1318BF4F86}"/>
                </a:ext>
              </a:extLst>
            </p:cNvPr>
            <p:cNvSpPr txBox="1"/>
            <p:nvPr/>
          </p:nvSpPr>
          <p:spPr>
            <a:xfrm>
              <a:off x="2335515" y="2451851"/>
              <a:ext cx="284052" cy="369332"/>
            </a:xfrm>
            <a:prstGeom prst="rect">
              <a:avLst/>
            </a:prstGeom>
            <a:noFill/>
          </p:spPr>
          <p:txBody>
            <a:bodyPr wrap="none" rtlCol="0">
              <a:spAutoFit/>
            </a:bodyPr>
            <a:lstStyle/>
            <a:p>
              <a:r>
                <a:rPr lang="en-US" dirty="0">
                  <a:solidFill>
                    <a:srgbClr val="FF0000"/>
                  </a:solidFill>
                </a:rPr>
                <a:t>x</a:t>
              </a:r>
            </a:p>
          </p:txBody>
        </p:sp>
        <p:sp>
          <p:nvSpPr>
            <p:cNvPr id="60" name="TextBox 59">
              <a:extLst>
                <a:ext uri="{FF2B5EF4-FFF2-40B4-BE49-F238E27FC236}">
                  <a16:creationId xmlns:a16="http://schemas.microsoft.com/office/drawing/2014/main" id="{88664C85-57D8-B34C-A6B3-18C60FF438D1}"/>
                </a:ext>
              </a:extLst>
            </p:cNvPr>
            <p:cNvSpPr txBox="1"/>
            <p:nvPr/>
          </p:nvSpPr>
          <p:spPr>
            <a:xfrm>
              <a:off x="2727434" y="2028286"/>
              <a:ext cx="284052" cy="369332"/>
            </a:xfrm>
            <a:prstGeom prst="rect">
              <a:avLst/>
            </a:prstGeom>
            <a:noFill/>
          </p:spPr>
          <p:txBody>
            <a:bodyPr wrap="none" rtlCol="0">
              <a:spAutoFit/>
            </a:bodyPr>
            <a:lstStyle/>
            <a:p>
              <a:r>
                <a:rPr lang="en-US" dirty="0">
                  <a:solidFill>
                    <a:srgbClr val="FF0000"/>
                  </a:solidFill>
                </a:rPr>
                <a:t>x</a:t>
              </a:r>
            </a:p>
          </p:txBody>
        </p:sp>
        <p:sp>
          <p:nvSpPr>
            <p:cNvPr id="61" name="TextBox 60">
              <a:extLst>
                <a:ext uri="{FF2B5EF4-FFF2-40B4-BE49-F238E27FC236}">
                  <a16:creationId xmlns:a16="http://schemas.microsoft.com/office/drawing/2014/main" id="{5D176DF0-12BB-B346-BF69-B89620FD6549}"/>
                </a:ext>
              </a:extLst>
            </p:cNvPr>
            <p:cNvSpPr txBox="1"/>
            <p:nvPr/>
          </p:nvSpPr>
          <p:spPr>
            <a:xfrm>
              <a:off x="2181270" y="2138011"/>
              <a:ext cx="284052" cy="369332"/>
            </a:xfrm>
            <a:prstGeom prst="rect">
              <a:avLst/>
            </a:prstGeom>
            <a:noFill/>
          </p:spPr>
          <p:txBody>
            <a:bodyPr wrap="none" rtlCol="0">
              <a:spAutoFit/>
            </a:bodyPr>
            <a:lstStyle/>
            <a:p>
              <a:r>
                <a:rPr lang="en-US" dirty="0">
                  <a:solidFill>
                    <a:srgbClr val="FF0000"/>
                  </a:solidFill>
                </a:rPr>
                <a:t>x</a:t>
              </a:r>
            </a:p>
          </p:txBody>
        </p:sp>
        <p:sp>
          <p:nvSpPr>
            <p:cNvPr id="62" name="Oval 61">
              <a:extLst>
                <a:ext uri="{FF2B5EF4-FFF2-40B4-BE49-F238E27FC236}">
                  <a16:creationId xmlns:a16="http://schemas.microsoft.com/office/drawing/2014/main" id="{E90123B2-7550-3E4F-A2E2-83DC590317B8}"/>
                </a:ext>
              </a:extLst>
            </p:cNvPr>
            <p:cNvSpPr/>
            <p:nvPr/>
          </p:nvSpPr>
          <p:spPr>
            <a:xfrm>
              <a:off x="2036652" y="1497826"/>
              <a:ext cx="1665617" cy="1576552"/>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grpSp>
      <p:sp>
        <p:nvSpPr>
          <p:cNvPr id="63" name="TextBox 62">
            <a:extLst>
              <a:ext uri="{FF2B5EF4-FFF2-40B4-BE49-F238E27FC236}">
                <a16:creationId xmlns:a16="http://schemas.microsoft.com/office/drawing/2014/main" id="{B1AC6930-0466-7747-81CB-8C71D2CAAB0C}"/>
              </a:ext>
            </a:extLst>
          </p:cNvPr>
          <p:cNvSpPr txBox="1"/>
          <p:nvPr/>
        </p:nvSpPr>
        <p:spPr>
          <a:xfrm>
            <a:off x="3052085" y="1145046"/>
            <a:ext cx="1140312" cy="369332"/>
          </a:xfrm>
          <a:prstGeom prst="rect">
            <a:avLst/>
          </a:prstGeom>
          <a:noFill/>
        </p:spPr>
        <p:txBody>
          <a:bodyPr wrap="none" rtlCol="0">
            <a:spAutoFit/>
          </a:bodyPr>
          <a:lstStyle/>
          <a:p>
            <a:r>
              <a:rPr lang="en-US" dirty="0"/>
              <a:t>data set A</a:t>
            </a:r>
          </a:p>
        </p:txBody>
      </p:sp>
      <p:cxnSp>
        <p:nvCxnSpPr>
          <p:cNvPr id="64" name="Straight Connector 63">
            <a:extLst>
              <a:ext uri="{FF2B5EF4-FFF2-40B4-BE49-F238E27FC236}">
                <a16:creationId xmlns:a16="http://schemas.microsoft.com/office/drawing/2014/main" id="{84A5262C-3DB6-6844-A540-EDA9E9FAD0FE}"/>
              </a:ext>
            </a:extLst>
          </p:cNvPr>
          <p:cNvCxnSpPr>
            <a:cxnSpLocks/>
          </p:cNvCxnSpPr>
          <p:nvPr/>
        </p:nvCxnSpPr>
        <p:spPr>
          <a:xfrm>
            <a:off x="1430959" y="5650062"/>
            <a:ext cx="6388443" cy="0"/>
          </a:xfrm>
          <a:prstGeom prst="line">
            <a:avLst/>
          </a:prstGeom>
          <a:ln w="1905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1180E2B4-1599-264D-9ED6-1BEABAF2C5C4}"/>
              </a:ext>
            </a:extLst>
          </p:cNvPr>
          <p:cNvCxnSpPr>
            <a:cxnSpLocks/>
          </p:cNvCxnSpPr>
          <p:nvPr/>
        </p:nvCxnSpPr>
        <p:spPr>
          <a:xfrm>
            <a:off x="3672289" y="3850390"/>
            <a:ext cx="0" cy="1819912"/>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4272817B-9E34-4342-9EFF-55410B117D0D}"/>
              </a:ext>
            </a:extLst>
          </p:cNvPr>
          <p:cNvCxnSpPr>
            <a:cxnSpLocks/>
          </p:cNvCxnSpPr>
          <p:nvPr/>
        </p:nvCxnSpPr>
        <p:spPr>
          <a:xfrm>
            <a:off x="4838647" y="3858948"/>
            <a:ext cx="0" cy="1819912"/>
          </a:xfrm>
          <a:prstGeom prst="line">
            <a:avLst/>
          </a:prstGeom>
          <a:ln w="19050">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0049A03B-EA41-4348-BA68-ABF6B08FB545}"/>
              </a:ext>
            </a:extLst>
          </p:cNvPr>
          <p:cNvSpPr txBox="1"/>
          <p:nvPr/>
        </p:nvSpPr>
        <p:spPr>
          <a:xfrm>
            <a:off x="7475227" y="5708509"/>
            <a:ext cx="716863" cy="369332"/>
          </a:xfrm>
          <a:prstGeom prst="rect">
            <a:avLst/>
          </a:prstGeom>
          <a:noFill/>
        </p:spPr>
        <p:txBody>
          <a:bodyPr wrap="none" rtlCol="0">
            <a:spAutoFit/>
          </a:bodyPr>
          <a:lstStyle/>
          <a:p>
            <a:r>
              <a:rPr lang="en-US" dirty="0"/>
              <a:t>mean</a:t>
            </a:r>
          </a:p>
        </p:txBody>
      </p:sp>
      <mc:AlternateContent xmlns:mc="http://schemas.openxmlformats.org/markup-compatibility/2006">
        <mc:Choice xmlns:a14="http://schemas.microsoft.com/office/drawing/2010/main" Requires="a14">
          <p:sp>
            <p:nvSpPr>
              <p:cNvPr id="68" name="TextBox 67">
                <a:extLst>
                  <a:ext uri="{FF2B5EF4-FFF2-40B4-BE49-F238E27FC236}">
                    <a16:creationId xmlns:a16="http://schemas.microsoft.com/office/drawing/2014/main" id="{5FD41AFC-D3BD-DD4B-B082-E5E426D31298}"/>
                  </a:ext>
                </a:extLst>
              </p:cNvPr>
              <p:cNvSpPr txBox="1"/>
              <p:nvPr/>
            </p:nvSpPr>
            <p:spPr>
              <a:xfrm>
                <a:off x="3488296" y="5708509"/>
                <a:ext cx="47070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𝑥</m:t>
                              </m:r>
                            </m:e>
                          </m:acc>
                        </m:e>
                        <m:sub>
                          <m:r>
                            <a:rPr lang="en-US" i="1">
                              <a:latin typeface="Cambria Math" panose="02040503050406030204" pitchFamily="18" charset="0"/>
                            </a:rPr>
                            <m:t>𝐴</m:t>
                          </m:r>
                        </m:sub>
                      </m:sSub>
                    </m:oMath>
                  </m:oMathPara>
                </a14:m>
                <a:endParaRPr lang="en-US" dirty="0"/>
              </a:p>
            </p:txBody>
          </p:sp>
        </mc:Choice>
        <mc:Fallback>
          <p:sp>
            <p:nvSpPr>
              <p:cNvPr id="68" name="TextBox 67">
                <a:extLst>
                  <a:ext uri="{FF2B5EF4-FFF2-40B4-BE49-F238E27FC236}">
                    <a16:creationId xmlns:a16="http://schemas.microsoft.com/office/drawing/2014/main" id="{5FD41AFC-D3BD-DD4B-B082-E5E426D31298}"/>
                  </a:ext>
                </a:extLst>
              </p:cNvPr>
              <p:cNvSpPr txBox="1">
                <a:spLocks noRot="1" noChangeAspect="1" noMove="1" noResize="1" noEditPoints="1" noAdjustHandles="1" noChangeArrowheads="1" noChangeShapeType="1" noTextEdit="1"/>
              </p:cNvSpPr>
              <p:nvPr/>
            </p:nvSpPr>
            <p:spPr>
              <a:xfrm>
                <a:off x="3488296" y="5708509"/>
                <a:ext cx="470706"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9" name="TextBox 68">
                <a:extLst>
                  <a:ext uri="{FF2B5EF4-FFF2-40B4-BE49-F238E27FC236}">
                    <a16:creationId xmlns:a16="http://schemas.microsoft.com/office/drawing/2014/main" id="{01E5F778-B469-1F45-A9A3-3395F02D5888}"/>
                  </a:ext>
                </a:extLst>
              </p:cNvPr>
              <p:cNvSpPr txBox="1"/>
              <p:nvPr/>
            </p:nvSpPr>
            <p:spPr>
              <a:xfrm>
                <a:off x="4654654" y="5708509"/>
                <a:ext cx="48660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a:solidFill>
                                <a:srgbClr val="FF0000"/>
                              </a:solidFill>
                              <a:latin typeface="Cambria Math" panose="02040503050406030204" pitchFamily="18" charset="0"/>
                            </a:rPr>
                          </m:ctrlPr>
                        </m:sSubPr>
                        <m:e>
                          <m:acc>
                            <m:accPr>
                              <m:chr m:val="̅"/>
                              <m:ctrlPr>
                                <a:rPr lang="en-US" i="1">
                                  <a:solidFill>
                                    <a:srgbClr val="FF0000"/>
                                  </a:solidFill>
                                  <a:latin typeface="Cambria Math" panose="02040503050406030204" pitchFamily="18" charset="0"/>
                                </a:rPr>
                              </m:ctrlPr>
                            </m:accPr>
                            <m:e>
                              <m:r>
                                <a:rPr lang="en-US" i="1">
                                  <a:solidFill>
                                    <a:srgbClr val="FF0000"/>
                                  </a:solidFill>
                                  <a:latin typeface="Cambria Math" panose="02040503050406030204" pitchFamily="18" charset="0"/>
                                </a:rPr>
                                <m:t>𝑥</m:t>
                              </m:r>
                            </m:e>
                          </m:acc>
                        </m:e>
                        <m:sub>
                          <m:r>
                            <a:rPr lang="en-US" i="1">
                              <a:solidFill>
                                <a:srgbClr val="FF0000"/>
                              </a:solidFill>
                              <a:latin typeface="Cambria Math" panose="02040503050406030204" pitchFamily="18" charset="0"/>
                            </a:rPr>
                            <m:t>𝐵</m:t>
                          </m:r>
                        </m:sub>
                      </m:sSub>
                    </m:oMath>
                  </m:oMathPara>
                </a14:m>
                <a:endParaRPr lang="en-US" dirty="0">
                  <a:solidFill>
                    <a:srgbClr val="FF0000"/>
                  </a:solidFill>
                </a:endParaRPr>
              </a:p>
            </p:txBody>
          </p:sp>
        </mc:Choice>
        <mc:Fallback>
          <p:sp>
            <p:nvSpPr>
              <p:cNvPr id="69" name="TextBox 68">
                <a:extLst>
                  <a:ext uri="{FF2B5EF4-FFF2-40B4-BE49-F238E27FC236}">
                    <a16:creationId xmlns:a16="http://schemas.microsoft.com/office/drawing/2014/main" id="{01E5F778-B469-1F45-A9A3-3395F02D5888}"/>
                  </a:ext>
                </a:extLst>
              </p:cNvPr>
              <p:cNvSpPr txBox="1">
                <a:spLocks noRot="1" noChangeAspect="1" noMove="1" noResize="1" noEditPoints="1" noAdjustHandles="1" noChangeArrowheads="1" noChangeShapeType="1" noTextEdit="1"/>
              </p:cNvSpPr>
              <p:nvPr/>
            </p:nvSpPr>
            <p:spPr>
              <a:xfrm>
                <a:off x="4654654" y="5708509"/>
                <a:ext cx="486608" cy="369332"/>
              </a:xfrm>
              <a:prstGeom prst="rect">
                <a:avLst/>
              </a:prstGeom>
              <a:blipFill>
                <a:blip r:embed="rId4"/>
                <a:stretch>
                  <a:fillRect/>
                </a:stretch>
              </a:blipFill>
            </p:spPr>
            <p:txBody>
              <a:bodyPr/>
              <a:lstStyle/>
              <a:p>
                <a:r>
                  <a:rPr lang="en-US">
                    <a:noFill/>
                  </a:rPr>
                  <a:t> </a:t>
                </a:r>
              </a:p>
            </p:txBody>
          </p:sp>
        </mc:Fallback>
      </mc:AlternateContent>
      <p:cxnSp>
        <p:nvCxnSpPr>
          <p:cNvPr id="70" name="Straight Arrow Connector 69">
            <a:extLst>
              <a:ext uri="{FF2B5EF4-FFF2-40B4-BE49-F238E27FC236}">
                <a16:creationId xmlns:a16="http://schemas.microsoft.com/office/drawing/2014/main" id="{6239677E-6C4B-AA47-8FB4-1076A595E3FD}"/>
              </a:ext>
            </a:extLst>
          </p:cNvPr>
          <p:cNvCxnSpPr>
            <a:cxnSpLocks/>
            <a:stCxn id="38" idx="5"/>
          </p:cNvCxnSpPr>
          <p:nvPr/>
        </p:nvCxnSpPr>
        <p:spPr>
          <a:xfrm>
            <a:off x="2944680" y="2566804"/>
            <a:ext cx="727609" cy="1262495"/>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8F76A614-B9C5-054A-8A73-D6F35106A0A9}"/>
              </a:ext>
            </a:extLst>
          </p:cNvPr>
          <p:cNvCxnSpPr>
            <a:cxnSpLocks/>
            <a:stCxn id="62" idx="3"/>
          </p:cNvCxnSpPr>
          <p:nvPr/>
        </p:nvCxnSpPr>
        <p:spPr>
          <a:xfrm flipH="1">
            <a:off x="4838647" y="2566628"/>
            <a:ext cx="1314006" cy="1262671"/>
          </a:xfrm>
          <a:prstGeom prst="straightConnector1">
            <a:avLst/>
          </a:prstGeom>
          <a:ln w="19050">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0F3D151F-B099-9C44-B7EC-8EF2A69436D8}"/>
              </a:ext>
            </a:extLst>
          </p:cNvPr>
          <p:cNvCxnSpPr>
            <a:cxnSpLocks/>
            <a:stCxn id="63" idx="2"/>
          </p:cNvCxnSpPr>
          <p:nvPr/>
        </p:nvCxnSpPr>
        <p:spPr>
          <a:xfrm flipH="1">
            <a:off x="2918767" y="1514378"/>
            <a:ext cx="703474" cy="431566"/>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24E0DD9D-8C1A-D64E-8D25-AFC9CEE62E26}"/>
              </a:ext>
            </a:extLst>
          </p:cNvPr>
          <p:cNvSpPr txBox="1"/>
          <p:nvPr/>
        </p:nvSpPr>
        <p:spPr>
          <a:xfrm>
            <a:off x="4772345" y="1151333"/>
            <a:ext cx="1140312" cy="369332"/>
          </a:xfrm>
          <a:prstGeom prst="rect">
            <a:avLst/>
          </a:prstGeom>
          <a:noFill/>
        </p:spPr>
        <p:txBody>
          <a:bodyPr wrap="none" rtlCol="0">
            <a:spAutoFit/>
          </a:bodyPr>
          <a:lstStyle/>
          <a:p>
            <a:r>
              <a:rPr lang="en-US" dirty="0">
                <a:solidFill>
                  <a:srgbClr val="FF0000"/>
                </a:solidFill>
              </a:rPr>
              <a:t>data set B</a:t>
            </a:r>
          </a:p>
        </p:txBody>
      </p:sp>
      <p:cxnSp>
        <p:nvCxnSpPr>
          <p:cNvPr id="75" name="Straight Arrow Connector 74">
            <a:extLst>
              <a:ext uri="{FF2B5EF4-FFF2-40B4-BE49-F238E27FC236}">
                <a16:creationId xmlns:a16="http://schemas.microsoft.com/office/drawing/2014/main" id="{A53D7550-C383-094F-9138-A32EFD94F7D3}"/>
              </a:ext>
            </a:extLst>
          </p:cNvPr>
          <p:cNvCxnSpPr>
            <a:cxnSpLocks/>
          </p:cNvCxnSpPr>
          <p:nvPr/>
        </p:nvCxnSpPr>
        <p:spPr>
          <a:xfrm>
            <a:off x="5419663" y="1540904"/>
            <a:ext cx="703474" cy="431566"/>
          </a:xfrm>
          <a:prstGeom prst="straightConnector1">
            <a:avLst/>
          </a:prstGeom>
          <a:ln w="19050">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93" name="Freeform 92">
            <a:extLst>
              <a:ext uri="{FF2B5EF4-FFF2-40B4-BE49-F238E27FC236}">
                <a16:creationId xmlns:a16="http://schemas.microsoft.com/office/drawing/2014/main" id="{3BCEB419-FF70-D647-AEF4-2E76887D66AA}"/>
              </a:ext>
            </a:extLst>
          </p:cNvPr>
          <p:cNvSpPr/>
          <p:nvPr/>
        </p:nvSpPr>
        <p:spPr>
          <a:xfrm>
            <a:off x="1622692" y="2791461"/>
            <a:ext cx="870742" cy="640053"/>
          </a:xfrm>
          <a:custGeom>
            <a:avLst/>
            <a:gdLst>
              <a:gd name="connsiteX0" fmla="*/ 0 w 5906530"/>
              <a:gd name="connsiteY0" fmla="*/ 3396600 h 3433670"/>
              <a:gd name="connsiteX1" fmla="*/ 926757 w 5906530"/>
              <a:gd name="connsiteY1" fmla="*/ 2964114 h 3433670"/>
              <a:gd name="connsiteX2" fmla="*/ 1519881 w 5906530"/>
              <a:gd name="connsiteY2" fmla="*/ 1963216 h 3433670"/>
              <a:gd name="connsiteX3" fmla="*/ 1915297 w 5906530"/>
              <a:gd name="connsiteY3" fmla="*/ 838751 h 3433670"/>
              <a:gd name="connsiteX4" fmla="*/ 2594919 w 5906530"/>
              <a:gd name="connsiteY4" fmla="*/ 47919 h 3433670"/>
              <a:gd name="connsiteX5" fmla="*/ 3336324 w 5906530"/>
              <a:gd name="connsiteY5" fmla="*/ 196200 h 3433670"/>
              <a:gd name="connsiteX6" fmla="*/ 3954162 w 5906530"/>
              <a:gd name="connsiteY6" fmla="*/ 1085887 h 3433670"/>
              <a:gd name="connsiteX7" fmla="*/ 4423719 w 5906530"/>
              <a:gd name="connsiteY7" fmla="*/ 2259778 h 3433670"/>
              <a:gd name="connsiteX8" fmla="*/ 5066270 w 5906530"/>
              <a:gd name="connsiteY8" fmla="*/ 3100038 h 3433670"/>
              <a:gd name="connsiteX9" fmla="*/ 5906530 w 5906530"/>
              <a:gd name="connsiteY9" fmla="*/ 3433670 h 3433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906530" h="3433670">
                <a:moveTo>
                  <a:pt x="0" y="3396600"/>
                </a:moveTo>
                <a:cubicBezTo>
                  <a:pt x="336722" y="3299805"/>
                  <a:pt x="673444" y="3203011"/>
                  <a:pt x="926757" y="2964114"/>
                </a:cubicBezTo>
                <a:cubicBezTo>
                  <a:pt x="1180070" y="2725217"/>
                  <a:pt x="1355124" y="2317443"/>
                  <a:pt x="1519881" y="1963216"/>
                </a:cubicBezTo>
                <a:cubicBezTo>
                  <a:pt x="1684638" y="1608989"/>
                  <a:pt x="1736124" y="1157967"/>
                  <a:pt x="1915297" y="838751"/>
                </a:cubicBezTo>
                <a:cubicBezTo>
                  <a:pt x="2094470" y="519535"/>
                  <a:pt x="2358081" y="155011"/>
                  <a:pt x="2594919" y="47919"/>
                </a:cubicBezTo>
                <a:cubicBezTo>
                  <a:pt x="2831757" y="-59173"/>
                  <a:pt x="3109784" y="23205"/>
                  <a:pt x="3336324" y="196200"/>
                </a:cubicBezTo>
                <a:cubicBezTo>
                  <a:pt x="3562865" y="369195"/>
                  <a:pt x="3772930" y="741957"/>
                  <a:pt x="3954162" y="1085887"/>
                </a:cubicBezTo>
                <a:cubicBezTo>
                  <a:pt x="4135394" y="1429817"/>
                  <a:pt x="4238368" y="1924086"/>
                  <a:pt x="4423719" y="2259778"/>
                </a:cubicBezTo>
                <a:cubicBezTo>
                  <a:pt x="4609070" y="2595470"/>
                  <a:pt x="4819135" y="2904389"/>
                  <a:pt x="5066270" y="3100038"/>
                </a:cubicBezTo>
                <a:cubicBezTo>
                  <a:pt x="5313405" y="3295687"/>
                  <a:pt x="5609967" y="3364678"/>
                  <a:pt x="5906530" y="3433670"/>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4" name="Straight Connector 93">
            <a:extLst>
              <a:ext uri="{FF2B5EF4-FFF2-40B4-BE49-F238E27FC236}">
                <a16:creationId xmlns:a16="http://schemas.microsoft.com/office/drawing/2014/main" id="{D9BBA48F-B9AE-F145-BA6F-23EDB2D573AE}"/>
              </a:ext>
            </a:extLst>
          </p:cNvPr>
          <p:cNvCxnSpPr>
            <a:cxnSpLocks/>
          </p:cNvCxnSpPr>
          <p:nvPr/>
        </p:nvCxnSpPr>
        <p:spPr>
          <a:xfrm>
            <a:off x="1371587" y="3431514"/>
            <a:ext cx="1316726" cy="0"/>
          </a:xfrm>
          <a:prstGeom prst="line">
            <a:avLst/>
          </a:prstGeom>
          <a:ln w="1905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95" name="TextBox 94">
                <a:extLst>
                  <a:ext uri="{FF2B5EF4-FFF2-40B4-BE49-F238E27FC236}">
                    <a16:creationId xmlns:a16="http://schemas.microsoft.com/office/drawing/2014/main" id="{93D53314-8EEA-1340-8928-1204B6131AA1}"/>
                  </a:ext>
                </a:extLst>
              </p:cNvPr>
              <p:cNvSpPr txBox="1"/>
              <p:nvPr/>
            </p:nvSpPr>
            <p:spPr>
              <a:xfrm>
                <a:off x="2493434" y="3430989"/>
                <a:ext cx="36798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𝑥</m:t>
                      </m:r>
                    </m:oMath>
                  </m:oMathPara>
                </a14:m>
                <a:endParaRPr lang="en-US" dirty="0"/>
              </a:p>
            </p:txBody>
          </p:sp>
        </mc:Choice>
        <mc:Fallback>
          <p:sp>
            <p:nvSpPr>
              <p:cNvPr id="95" name="TextBox 94">
                <a:extLst>
                  <a:ext uri="{FF2B5EF4-FFF2-40B4-BE49-F238E27FC236}">
                    <a16:creationId xmlns:a16="http://schemas.microsoft.com/office/drawing/2014/main" id="{93D53314-8EEA-1340-8928-1204B6131AA1}"/>
                  </a:ext>
                </a:extLst>
              </p:cNvPr>
              <p:cNvSpPr txBox="1">
                <a:spLocks noRot="1" noChangeAspect="1" noMove="1" noResize="1" noEditPoints="1" noAdjustHandles="1" noChangeArrowheads="1" noChangeShapeType="1" noTextEdit="1"/>
              </p:cNvSpPr>
              <p:nvPr/>
            </p:nvSpPr>
            <p:spPr>
              <a:xfrm>
                <a:off x="2493434" y="3430989"/>
                <a:ext cx="367985" cy="369332"/>
              </a:xfrm>
              <a:prstGeom prst="rect">
                <a:avLst/>
              </a:prstGeom>
              <a:blipFill>
                <a:blip r:embed="rId5"/>
                <a:stretch>
                  <a:fillRect/>
                </a:stretch>
              </a:blipFill>
            </p:spPr>
            <p:txBody>
              <a:bodyPr/>
              <a:lstStyle/>
              <a:p>
                <a:r>
                  <a:rPr lang="en-US">
                    <a:noFill/>
                  </a:rPr>
                  <a:t> </a:t>
                </a:r>
              </a:p>
            </p:txBody>
          </p:sp>
        </mc:Fallback>
      </mc:AlternateContent>
      <p:sp>
        <p:nvSpPr>
          <p:cNvPr id="96" name="Freeform 95">
            <a:extLst>
              <a:ext uri="{FF2B5EF4-FFF2-40B4-BE49-F238E27FC236}">
                <a16:creationId xmlns:a16="http://schemas.microsoft.com/office/drawing/2014/main" id="{B3E9AA99-DDFD-9C46-983D-3C086B9CC240}"/>
              </a:ext>
            </a:extLst>
          </p:cNvPr>
          <p:cNvSpPr/>
          <p:nvPr/>
        </p:nvSpPr>
        <p:spPr>
          <a:xfrm>
            <a:off x="6653894" y="2791461"/>
            <a:ext cx="870742" cy="640053"/>
          </a:xfrm>
          <a:custGeom>
            <a:avLst/>
            <a:gdLst>
              <a:gd name="connsiteX0" fmla="*/ 0 w 5906530"/>
              <a:gd name="connsiteY0" fmla="*/ 3396600 h 3433670"/>
              <a:gd name="connsiteX1" fmla="*/ 926757 w 5906530"/>
              <a:gd name="connsiteY1" fmla="*/ 2964114 h 3433670"/>
              <a:gd name="connsiteX2" fmla="*/ 1519881 w 5906530"/>
              <a:gd name="connsiteY2" fmla="*/ 1963216 h 3433670"/>
              <a:gd name="connsiteX3" fmla="*/ 1915297 w 5906530"/>
              <a:gd name="connsiteY3" fmla="*/ 838751 h 3433670"/>
              <a:gd name="connsiteX4" fmla="*/ 2594919 w 5906530"/>
              <a:gd name="connsiteY4" fmla="*/ 47919 h 3433670"/>
              <a:gd name="connsiteX5" fmla="*/ 3336324 w 5906530"/>
              <a:gd name="connsiteY5" fmla="*/ 196200 h 3433670"/>
              <a:gd name="connsiteX6" fmla="*/ 3954162 w 5906530"/>
              <a:gd name="connsiteY6" fmla="*/ 1085887 h 3433670"/>
              <a:gd name="connsiteX7" fmla="*/ 4423719 w 5906530"/>
              <a:gd name="connsiteY7" fmla="*/ 2259778 h 3433670"/>
              <a:gd name="connsiteX8" fmla="*/ 5066270 w 5906530"/>
              <a:gd name="connsiteY8" fmla="*/ 3100038 h 3433670"/>
              <a:gd name="connsiteX9" fmla="*/ 5906530 w 5906530"/>
              <a:gd name="connsiteY9" fmla="*/ 3433670 h 3433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906530" h="3433670">
                <a:moveTo>
                  <a:pt x="0" y="3396600"/>
                </a:moveTo>
                <a:cubicBezTo>
                  <a:pt x="336722" y="3299805"/>
                  <a:pt x="673444" y="3203011"/>
                  <a:pt x="926757" y="2964114"/>
                </a:cubicBezTo>
                <a:cubicBezTo>
                  <a:pt x="1180070" y="2725217"/>
                  <a:pt x="1355124" y="2317443"/>
                  <a:pt x="1519881" y="1963216"/>
                </a:cubicBezTo>
                <a:cubicBezTo>
                  <a:pt x="1684638" y="1608989"/>
                  <a:pt x="1736124" y="1157967"/>
                  <a:pt x="1915297" y="838751"/>
                </a:cubicBezTo>
                <a:cubicBezTo>
                  <a:pt x="2094470" y="519535"/>
                  <a:pt x="2358081" y="155011"/>
                  <a:pt x="2594919" y="47919"/>
                </a:cubicBezTo>
                <a:cubicBezTo>
                  <a:pt x="2831757" y="-59173"/>
                  <a:pt x="3109784" y="23205"/>
                  <a:pt x="3336324" y="196200"/>
                </a:cubicBezTo>
                <a:cubicBezTo>
                  <a:pt x="3562865" y="369195"/>
                  <a:pt x="3772930" y="741957"/>
                  <a:pt x="3954162" y="1085887"/>
                </a:cubicBezTo>
                <a:cubicBezTo>
                  <a:pt x="4135394" y="1429817"/>
                  <a:pt x="4238368" y="1924086"/>
                  <a:pt x="4423719" y="2259778"/>
                </a:cubicBezTo>
                <a:cubicBezTo>
                  <a:pt x="4609070" y="2595470"/>
                  <a:pt x="4819135" y="2904389"/>
                  <a:pt x="5066270" y="3100038"/>
                </a:cubicBezTo>
                <a:cubicBezTo>
                  <a:pt x="5313405" y="3295687"/>
                  <a:pt x="5609967" y="3364678"/>
                  <a:pt x="5906530" y="3433670"/>
                </a:cubicBezTo>
              </a:path>
            </a:pathLst>
          </a:cu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7" name="Straight Connector 96">
            <a:extLst>
              <a:ext uri="{FF2B5EF4-FFF2-40B4-BE49-F238E27FC236}">
                <a16:creationId xmlns:a16="http://schemas.microsoft.com/office/drawing/2014/main" id="{7B71F704-0F5D-A743-B9D7-36368A90D769}"/>
              </a:ext>
            </a:extLst>
          </p:cNvPr>
          <p:cNvCxnSpPr>
            <a:cxnSpLocks/>
          </p:cNvCxnSpPr>
          <p:nvPr/>
        </p:nvCxnSpPr>
        <p:spPr>
          <a:xfrm>
            <a:off x="6402789" y="3431514"/>
            <a:ext cx="1316726" cy="0"/>
          </a:xfrm>
          <a:prstGeom prst="line">
            <a:avLst/>
          </a:prstGeom>
          <a:ln w="1905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98" name="TextBox 97">
                <a:extLst>
                  <a:ext uri="{FF2B5EF4-FFF2-40B4-BE49-F238E27FC236}">
                    <a16:creationId xmlns:a16="http://schemas.microsoft.com/office/drawing/2014/main" id="{FFD7CECC-332E-8642-9935-2E91E6622377}"/>
                  </a:ext>
                </a:extLst>
              </p:cNvPr>
              <p:cNvSpPr txBox="1"/>
              <p:nvPr/>
            </p:nvSpPr>
            <p:spPr>
              <a:xfrm>
                <a:off x="7524636" y="3430989"/>
                <a:ext cx="36798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smtClean="0">
                          <a:solidFill>
                            <a:srgbClr val="FF0000"/>
                          </a:solidFill>
                          <a:latin typeface="Cambria Math" panose="02040503050406030204" pitchFamily="18" charset="0"/>
                        </a:rPr>
                        <m:t>𝑥</m:t>
                      </m:r>
                    </m:oMath>
                  </m:oMathPara>
                </a14:m>
                <a:endParaRPr lang="en-US" dirty="0">
                  <a:solidFill>
                    <a:srgbClr val="FF0000"/>
                  </a:solidFill>
                </a:endParaRPr>
              </a:p>
            </p:txBody>
          </p:sp>
        </mc:Choice>
        <mc:Fallback>
          <p:sp>
            <p:nvSpPr>
              <p:cNvPr id="98" name="TextBox 97">
                <a:extLst>
                  <a:ext uri="{FF2B5EF4-FFF2-40B4-BE49-F238E27FC236}">
                    <a16:creationId xmlns:a16="http://schemas.microsoft.com/office/drawing/2014/main" id="{FFD7CECC-332E-8642-9935-2E91E6622377}"/>
                  </a:ext>
                </a:extLst>
              </p:cNvPr>
              <p:cNvSpPr txBox="1">
                <a:spLocks noRot="1" noChangeAspect="1" noMove="1" noResize="1" noEditPoints="1" noAdjustHandles="1" noChangeArrowheads="1" noChangeShapeType="1" noTextEdit="1"/>
              </p:cNvSpPr>
              <p:nvPr/>
            </p:nvSpPr>
            <p:spPr>
              <a:xfrm>
                <a:off x="7524636" y="3430989"/>
                <a:ext cx="367985"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9" name="TextBox 98">
                <a:extLst>
                  <a:ext uri="{FF2B5EF4-FFF2-40B4-BE49-F238E27FC236}">
                    <a16:creationId xmlns:a16="http://schemas.microsoft.com/office/drawing/2014/main" id="{B2CA34CA-12FF-8A4F-A794-956999885C25}"/>
                  </a:ext>
                </a:extLst>
              </p:cNvPr>
              <p:cNvSpPr txBox="1"/>
              <p:nvPr/>
            </p:nvSpPr>
            <p:spPr>
              <a:xfrm>
                <a:off x="3460787" y="1917692"/>
                <a:ext cx="2387922" cy="1200329"/>
              </a:xfrm>
              <a:prstGeom prst="rect">
                <a:avLst/>
              </a:prstGeom>
              <a:noFill/>
            </p:spPr>
            <p:txBody>
              <a:bodyPr wrap="square" rtlCol="0">
                <a:spAutoFit/>
              </a:bodyPr>
              <a:lstStyle/>
              <a:p>
                <a14:m>
                  <m:oMath xmlns:m="http://schemas.openxmlformats.org/officeDocument/2006/math">
                    <m:r>
                      <a:rPr lang="en-US" i="1" dirty="0" smtClean="0">
                        <a:latin typeface="Cambria Math" panose="02040503050406030204" pitchFamily="18" charset="0"/>
                      </a:rPr>
                      <m:t>𝑡</m:t>
                    </m:r>
                  </m:oMath>
                </a14:m>
                <a:r>
                  <a:rPr lang="en-US" dirty="0"/>
                  <a:t>-test assumes that the data sets are normally distributed with equal variance.</a:t>
                </a:r>
              </a:p>
            </p:txBody>
          </p:sp>
        </mc:Choice>
        <mc:Fallback>
          <p:sp>
            <p:nvSpPr>
              <p:cNvPr id="99" name="TextBox 98">
                <a:extLst>
                  <a:ext uri="{FF2B5EF4-FFF2-40B4-BE49-F238E27FC236}">
                    <a16:creationId xmlns:a16="http://schemas.microsoft.com/office/drawing/2014/main" id="{B2CA34CA-12FF-8A4F-A794-956999885C25}"/>
                  </a:ext>
                </a:extLst>
              </p:cNvPr>
              <p:cNvSpPr txBox="1">
                <a:spLocks noRot="1" noChangeAspect="1" noMove="1" noResize="1" noEditPoints="1" noAdjustHandles="1" noChangeArrowheads="1" noChangeShapeType="1" noTextEdit="1"/>
              </p:cNvSpPr>
              <p:nvPr/>
            </p:nvSpPr>
            <p:spPr>
              <a:xfrm>
                <a:off x="3460787" y="1917692"/>
                <a:ext cx="2387922" cy="1200329"/>
              </a:xfrm>
              <a:prstGeom prst="rect">
                <a:avLst/>
              </a:prstGeom>
              <a:blipFill>
                <a:blip r:embed="rId7"/>
                <a:stretch>
                  <a:fillRect l="-2116" t="-3158" r="-2646" b="-7368"/>
                </a:stretch>
              </a:blipFill>
            </p:spPr>
            <p:txBody>
              <a:bodyPr/>
              <a:lstStyle/>
              <a:p>
                <a:r>
                  <a:rPr lang="en-US">
                    <a:noFill/>
                  </a:rPr>
                  <a:t> </a:t>
                </a:r>
              </a:p>
            </p:txBody>
          </p:sp>
        </mc:Fallback>
      </mc:AlternateContent>
    </p:spTree>
    <p:extLst>
      <p:ext uri="{BB962C8B-B14F-4D97-AF65-F5344CB8AC3E}">
        <p14:creationId xmlns:p14="http://schemas.microsoft.com/office/powerpoint/2010/main" val="12291144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C33893-C1FD-CF4C-91EC-7A35879269DA}"/>
              </a:ext>
            </a:extLst>
          </p:cNvPr>
          <p:cNvSpPr>
            <a:spLocks noGrp="1"/>
          </p:cNvSpPr>
          <p:nvPr>
            <p:ph type="title"/>
          </p:nvPr>
        </p:nvSpPr>
        <p:spPr>
          <a:xfrm>
            <a:off x="274319" y="317481"/>
            <a:ext cx="8595360" cy="641871"/>
          </a:xfrm>
        </p:spPr>
        <p:txBody>
          <a:bodyPr>
            <a:normAutofit/>
          </a:bodyPr>
          <a:lstStyle/>
          <a:p>
            <a:r>
              <a:rPr lang="en-US" dirty="0"/>
              <a:t>t-Test for sample means</a:t>
            </a:r>
          </a:p>
        </p:txBody>
      </p:sp>
      <p:sp>
        <p:nvSpPr>
          <p:cNvPr id="4" name="Slide Number Placeholder 3">
            <a:extLst>
              <a:ext uri="{FF2B5EF4-FFF2-40B4-BE49-F238E27FC236}">
                <a16:creationId xmlns:a16="http://schemas.microsoft.com/office/drawing/2014/main" id="{02E00918-68B8-514A-891C-20F177A55ADD}"/>
              </a:ext>
            </a:extLst>
          </p:cNvPr>
          <p:cNvSpPr>
            <a:spLocks noGrp="1"/>
          </p:cNvSpPr>
          <p:nvPr>
            <p:ph type="sldNum" sz="quarter" idx="12"/>
          </p:nvPr>
        </p:nvSpPr>
        <p:spPr>
          <a:xfrm>
            <a:off x="6457950" y="6446520"/>
            <a:ext cx="2366010" cy="274320"/>
          </a:xfrm>
        </p:spPr>
        <p:txBody>
          <a:bodyPr/>
          <a:lstStyle/>
          <a:p>
            <a:fld id="{4F1611B7-9285-1F48-A026-12A07D3EB268}" type="slidenum">
              <a:rPr lang="en-US" smtClean="0"/>
              <a:t>30</a:t>
            </a:fld>
            <a:endParaRPr lang="en-US" dirty="0"/>
          </a:p>
        </p:txBody>
      </p:sp>
      <p:grpSp>
        <p:nvGrpSpPr>
          <p:cNvPr id="10" name="Group 9">
            <a:extLst>
              <a:ext uri="{FF2B5EF4-FFF2-40B4-BE49-F238E27FC236}">
                <a16:creationId xmlns:a16="http://schemas.microsoft.com/office/drawing/2014/main" id="{D752ABFA-1ED1-D347-8992-B57B000FFEB0}"/>
              </a:ext>
            </a:extLst>
          </p:cNvPr>
          <p:cNvGrpSpPr/>
          <p:nvPr/>
        </p:nvGrpSpPr>
        <p:grpSpPr>
          <a:xfrm>
            <a:off x="2175444" y="1788351"/>
            <a:ext cx="901216" cy="903376"/>
            <a:chOff x="2031861" y="1429407"/>
            <a:chExt cx="1665618" cy="1669609"/>
          </a:xfrm>
        </p:grpSpPr>
        <p:sp>
          <p:nvSpPr>
            <p:cNvPr id="11" name="TextBox 10">
              <a:extLst>
                <a:ext uri="{FF2B5EF4-FFF2-40B4-BE49-F238E27FC236}">
                  <a16:creationId xmlns:a16="http://schemas.microsoft.com/office/drawing/2014/main" id="{A5577A66-ACF5-4541-905E-FC645CEB30C8}"/>
                </a:ext>
              </a:extLst>
            </p:cNvPr>
            <p:cNvSpPr txBox="1"/>
            <p:nvPr/>
          </p:nvSpPr>
          <p:spPr>
            <a:xfrm>
              <a:off x="2448910" y="1429407"/>
              <a:ext cx="284052" cy="369332"/>
            </a:xfrm>
            <a:prstGeom prst="rect">
              <a:avLst/>
            </a:prstGeom>
            <a:noFill/>
          </p:spPr>
          <p:txBody>
            <a:bodyPr wrap="none" rtlCol="0">
              <a:spAutoFit/>
            </a:bodyPr>
            <a:lstStyle/>
            <a:p>
              <a:r>
                <a:rPr lang="en-US" dirty="0"/>
                <a:t>x</a:t>
              </a:r>
            </a:p>
          </p:txBody>
        </p:sp>
        <p:sp>
          <p:nvSpPr>
            <p:cNvPr id="12" name="TextBox 11">
              <a:extLst>
                <a:ext uri="{FF2B5EF4-FFF2-40B4-BE49-F238E27FC236}">
                  <a16:creationId xmlns:a16="http://schemas.microsoft.com/office/drawing/2014/main" id="{32A927FA-8037-374E-B24A-4102AA76059E}"/>
                </a:ext>
              </a:extLst>
            </p:cNvPr>
            <p:cNvSpPr txBox="1"/>
            <p:nvPr/>
          </p:nvSpPr>
          <p:spPr>
            <a:xfrm>
              <a:off x="2601310" y="1581807"/>
              <a:ext cx="284052" cy="369332"/>
            </a:xfrm>
            <a:prstGeom prst="rect">
              <a:avLst/>
            </a:prstGeom>
            <a:noFill/>
          </p:spPr>
          <p:txBody>
            <a:bodyPr wrap="none" rtlCol="0">
              <a:spAutoFit/>
            </a:bodyPr>
            <a:lstStyle/>
            <a:p>
              <a:r>
                <a:rPr lang="en-US" dirty="0"/>
                <a:t>x</a:t>
              </a:r>
            </a:p>
          </p:txBody>
        </p:sp>
        <p:sp>
          <p:nvSpPr>
            <p:cNvPr id="13" name="TextBox 12">
              <a:extLst>
                <a:ext uri="{FF2B5EF4-FFF2-40B4-BE49-F238E27FC236}">
                  <a16:creationId xmlns:a16="http://schemas.microsoft.com/office/drawing/2014/main" id="{87282211-C7CF-0F47-B015-6C2E27F94144}"/>
                </a:ext>
              </a:extLst>
            </p:cNvPr>
            <p:cNvSpPr txBox="1"/>
            <p:nvPr/>
          </p:nvSpPr>
          <p:spPr>
            <a:xfrm>
              <a:off x="2753710" y="1734207"/>
              <a:ext cx="284052" cy="369332"/>
            </a:xfrm>
            <a:prstGeom prst="rect">
              <a:avLst/>
            </a:prstGeom>
            <a:noFill/>
          </p:spPr>
          <p:txBody>
            <a:bodyPr wrap="none" rtlCol="0">
              <a:spAutoFit/>
            </a:bodyPr>
            <a:lstStyle/>
            <a:p>
              <a:r>
                <a:rPr lang="en-US" dirty="0"/>
                <a:t>x</a:t>
              </a:r>
            </a:p>
          </p:txBody>
        </p:sp>
        <p:sp>
          <p:nvSpPr>
            <p:cNvPr id="14" name="TextBox 13">
              <a:extLst>
                <a:ext uri="{FF2B5EF4-FFF2-40B4-BE49-F238E27FC236}">
                  <a16:creationId xmlns:a16="http://schemas.microsoft.com/office/drawing/2014/main" id="{0848164F-8F51-C243-885B-987ECAC1261C}"/>
                </a:ext>
              </a:extLst>
            </p:cNvPr>
            <p:cNvSpPr txBox="1"/>
            <p:nvPr/>
          </p:nvSpPr>
          <p:spPr>
            <a:xfrm>
              <a:off x="2948015" y="1822913"/>
              <a:ext cx="284052" cy="369332"/>
            </a:xfrm>
            <a:prstGeom prst="rect">
              <a:avLst/>
            </a:prstGeom>
            <a:noFill/>
          </p:spPr>
          <p:txBody>
            <a:bodyPr wrap="none" rtlCol="0">
              <a:spAutoFit/>
            </a:bodyPr>
            <a:lstStyle/>
            <a:p>
              <a:r>
                <a:rPr lang="en-US" dirty="0"/>
                <a:t>x</a:t>
              </a:r>
            </a:p>
          </p:txBody>
        </p:sp>
        <p:sp>
          <p:nvSpPr>
            <p:cNvPr id="15" name="TextBox 14">
              <a:extLst>
                <a:ext uri="{FF2B5EF4-FFF2-40B4-BE49-F238E27FC236}">
                  <a16:creationId xmlns:a16="http://schemas.microsoft.com/office/drawing/2014/main" id="{83DACBE9-4F9B-D246-AAAC-7CF9FE8B09AB}"/>
                </a:ext>
              </a:extLst>
            </p:cNvPr>
            <p:cNvSpPr txBox="1"/>
            <p:nvPr/>
          </p:nvSpPr>
          <p:spPr>
            <a:xfrm>
              <a:off x="3058510" y="2039007"/>
              <a:ext cx="284052" cy="369332"/>
            </a:xfrm>
            <a:prstGeom prst="rect">
              <a:avLst/>
            </a:prstGeom>
            <a:noFill/>
          </p:spPr>
          <p:txBody>
            <a:bodyPr wrap="none" rtlCol="0">
              <a:spAutoFit/>
            </a:bodyPr>
            <a:lstStyle/>
            <a:p>
              <a:r>
                <a:rPr lang="en-US" dirty="0"/>
                <a:t>x</a:t>
              </a:r>
            </a:p>
          </p:txBody>
        </p:sp>
        <p:sp>
          <p:nvSpPr>
            <p:cNvPr id="16" name="TextBox 15">
              <a:extLst>
                <a:ext uri="{FF2B5EF4-FFF2-40B4-BE49-F238E27FC236}">
                  <a16:creationId xmlns:a16="http://schemas.microsoft.com/office/drawing/2014/main" id="{57EAE698-06D0-7444-9FF4-FBE58CFFF018}"/>
                </a:ext>
              </a:extLst>
            </p:cNvPr>
            <p:cNvSpPr txBox="1"/>
            <p:nvPr/>
          </p:nvSpPr>
          <p:spPr>
            <a:xfrm>
              <a:off x="3210910" y="2191407"/>
              <a:ext cx="284052" cy="369332"/>
            </a:xfrm>
            <a:prstGeom prst="rect">
              <a:avLst/>
            </a:prstGeom>
            <a:noFill/>
          </p:spPr>
          <p:txBody>
            <a:bodyPr wrap="none" rtlCol="0">
              <a:spAutoFit/>
            </a:bodyPr>
            <a:lstStyle/>
            <a:p>
              <a:r>
                <a:rPr lang="en-US" dirty="0"/>
                <a:t>x</a:t>
              </a:r>
            </a:p>
          </p:txBody>
        </p:sp>
        <p:sp>
          <p:nvSpPr>
            <p:cNvPr id="17" name="TextBox 16">
              <a:extLst>
                <a:ext uri="{FF2B5EF4-FFF2-40B4-BE49-F238E27FC236}">
                  <a16:creationId xmlns:a16="http://schemas.microsoft.com/office/drawing/2014/main" id="{88E8D990-C4F0-B94E-B7AE-07330E431732}"/>
                </a:ext>
              </a:extLst>
            </p:cNvPr>
            <p:cNvSpPr txBox="1"/>
            <p:nvPr/>
          </p:nvSpPr>
          <p:spPr>
            <a:xfrm>
              <a:off x="2543640" y="1930854"/>
              <a:ext cx="284052" cy="369332"/>
            </a:xfrm>
            <a:prstGeom prst="rect">
              <a:avLst/>
            </a:prstGeom>
            <a:noFill/>
          </p:spPr>
          <p:txBody>
            <a:bodyPr wrap="none" rtlCol="0">
              <a:spAutoFit/>
            </a:bodyPr>
            <a:lstStyle/>
            <a:p>
              <a:r>
                <a:rPr lang="en-US" dirty="0"/>
                <a:t>x</a:t>
              </a:r>
            </a:p>
          </p:txBody>
        </p:sp>
        <p:sp>
          <p:nvSpPr>
            <p:cNvPr id="18" name="TextBox 17">
              <a:extLst>
                <a:ext uri="{FF2B5EF4-FFF2-40B4-BE49-F238E27FC236}">
                  <a16:creationId xmlns:a16="http://schemas.microsoft.com/office/drawing/2014/main" id="{87E66B4D-5B18-6D4C-8AB6-08721EF7DBF9}"/>
                </a:ext>
              </a:extLst>
            </p:cNvPr>
            <p:cNvSpPr txBox="1"/>
            <p:nvPr/>
          </p:nvSpPr>
          <p:spPr>
            <a:xfrm>
              <a:off x="2559677" y="2401192"/>
              <a:ext cx="284052" cy="369332"/>
            </a:xfrm>
            <a:prstGeom prst="rect">
              <a:avLst/>
            </a:prstGeom>
            <a:noFill/>
          </p:spPr>
          <p:txBody>
            <a:bodyPr wrap="none" rtlCol="0">
              <a:spAutoFit/>
            </a:bodyPr>
            <a:lstStyle/>
            <a:p>
              <a:r>
                <a:rPr lang="en-US" dirty="0"/>
                <a:t>x</a:t>
              </a:r>
            </a:p>
          </p:txBody>
        </p:sp>
        <p:sp>
          <p:nvSpPr>
            <p:cNvPr id="24" name="TextBox 23">
              <a:extLst>
                <a:ext uri="{FF2B5EF4-FFF2-40B4-BE49-F238E27FC236}">
                  <a16:creationId xmlns:a16="http://schemas.microsoft.com/office/drawing/2014/main" id="{9276102D-5968-1C4A-9031-E1DCD1439BCD}"/>
                </a:ext>
              </a:extLst>
            </p:cNvPr>
            <p:cNvSpPr txBox="1"/>
            <p:nvPr/>
          </p:nvSpPr>
          <p:spPr>
            <a:xfrm>
              <a:off x="2133803" y="1558684"/>
              <a:ext cx="294290" cy="369332"/>
            </a:xfrm>
            <a:prstGeom prst="rect">
              <a:avLst/>
            </a:prstGeom>
            <a:noFill/>
          </p:spPr>
          <p:txBody>
            <a:bodyPr wrap="square" rtlCol="0">
              <a:spAutoFit/>
            </a:bodyPr>
            <a:lstStyle/>
            <a:p>
              <a:r>
                <a:rPr lang="en-US" dirty="0"/>
                <a:t>x</a:t>
              </a:r>
            </a:p>
          </p:txBody>
        </p:sp>
        <p:sp>
          <p:nvSpPr>
            <p:cNvPr id="25" name="TextBox 24">
              <a:extLst>
                <a:ext uri="{FF2B5EF4-FFF2-40B4-BE49-F238E27FC236}">
                  <a16:creationId xmlns:a16="http://schemas.microsoft.com/office/drawing/2014/main" id="{4BD8B632-6438-AA44-913D-9DB2B7211AFB}"/>
                </a:ext>
              </a:extLst>
            </p:cNvPr>
            <p:cNvSpPr txBox="1"/>
            <p:nvPr/>
          </p:nvSpPr>
          <p:spPr>
            <a:xfrm>
              <a:off x="2244298" y="1794219"/>
              <a:ext cx="294290" cy="369332"/>
            </a:xfrm>
            <a:prstGeom prst="rect">
              <a:avLst/>
            </a:prstGeom>
            <a:noFill/>
          </p:spPr>
          <p:txBody>
            <a:bodyPr wrap="square" rtlCol="0">
              <a:spAutoFit/>
            </a:bodyPr>
            <a:lstStyle/>
            <a:p>
              <a:r>
                <a:rPr lang="en-US" dirty="0"/>
                <a:t>x</a:t>
              </a:r>
            </a:p>
          </p:txBody>
        </p:sp>
        <p:sp>
          <p:nvSpPr>
            <p:cNvPr id="26" name="TextBox 25">
              <a:extLst>
                <a:ext uri="{FF2B5EF4-FFF2-40B4-BE49-F238E27FC236}">
                  <a16:creationId xmlns:a16="http://schemas.microsoft.com/office/drawing/2014/main" id="{AC7DA472-4588-264A-9085-25645EB439ED}"/>
                </a:ext>
              </a:extLst>
            </p:cNvPr>
            <p:cNvSpPr txBox="1"/>
            <p:nvPr/>
          </p:nvSpPr>
          <p:spPr>
            <a:xfrm>
              <a:off x="2428162" y="1798739"/>
              <a:ext cx="294290" cy="369332"/>
            </a:xfrm>
            <a:prstGeom prst="rect">
              <a:avLst/>
            </a:prstGeom>
            <a:noFill/>
          </p:spPr>
          <p:txBody>
            <a:bodyPr wrap="square" rtlCol="0">
              <a:spAutoFit/>
            </a:bodyPr>
            <a:lstStyle/>
            <a:p>
              <a:r>
                <a:rPr lang="en-US" dirty="0"/>
                <a:t>x</a:t>
              </a:r>
            </a:p>
          </p:txBody>
        </p:sp>
        <p:sp>
          <p:nvSpPr>
            <p:cNvPr id="27" name="TextBox 26">
              <a:extLst>
                <a:ext uri="{FF2B5EF4-FFF2-40B4-BE49-F238E27FC236}">
                  <a16:creationId xmlns:a16="http://schemas.microsoft.com/office/drawing/2014/main" id="{384D5645-725B-654A-B190-F5485658D0D7}"/>
                </a:ext>
              </a:extLst>
            </p:cNvPr>
            <p:cNvSpPr txBox="1"/>
            <p:nvPr/>
          </p:nvSpPr>
          <p:spPr>
            <a:xfrm>
              <a:off x="2464675" y="2140326"/>
              <a:ext cx="294290" cy="369332"/>
            </a:xfrm>
            <a:prstGeom prst="rect">
              <a:avLst/>
            </a:prstGeom>
            <a:noFill/>
          </p:spPr>
          <p:txBody>
            <a:bodyPr wrap="square" rtlCol="0">
              <a:spAutoFit/>
            </a:bodyPr>
            <a:lstStyle/>
            <a:p>
              <a:r>
                <a:rPr lang="en-US" dirty="0"/>
                <a:t>x</a:t>
              </a:r>
            </a:p>
          </p:txBody>
        </p:sp>
        <p:sp>
          <p:nvSpPr>
            <p:cNvPr id="28" name="TextBox 27">
              <a:extLst>
                <a:ext uri="{FF2B5EF4-FFF2-40B4-BE49-F238E27FC236}">
                  <a16:creationId xmlns:a16="http://schemas.microsoft.com/office/drawing/2014/main" id="{2ABE4931-5011-604C-A703-8993E28D141B}"/>
                </a:ext>
              </a:extLst>
            </p:cNvPr>
            <p:cNvSpPr txBox="1"/>
            <p:nvPr/>
          </p:nvSpPr>
          <p:spPr>
            <a:xfrm>
              <a:off x="2911365" y="2101437"/>
              <a:ext cx="294290" cy="369332"/>
            </a:xfrm>
            <a:prstGeom prst="rect">
              <a:avLst/>
            </a:prstGeom>
            <a:noFill/>
          </p:spPr>
          <p:txBody>
            <a:bodyPr wrap="square" rtlCol="0">
              <a:spAutoFit/>
            </a:bodyPr>
            <a:lstStyle/>
            <a:p>
              <a:r>
                <a:rPr lang="en-US" dirty="0"/>
                <a:t>x</a:t>
              </a:r>
            </a:p>
          </p:txBody>
        </p:sp>
        <p:sp>
          <p:nvSpPr>
            <p:cNvPr id="29" name="TextBox 28">
              <a:extLst>
                <a:ext uri="{FF2B5EF4-FFF2-40B4-BE49-F238E27FC236}">
                  <a16:creationId xmlns:a16="http://schemas.microsoft.com/office/drawing/2014/main" id="{304FF380-7B20-9F44-9E6B-7F4F0DE60FE8}"/>
                </a:ext>
              </a:extLst>
            </p:cNvPr>
            <p:cNvSpPr txBox="1"/>
            <p:nvPr/>
          </p:nvSpPr>
          <p:spPr>
            <a:xfrm>
              <a:off x="2758318" y="2319947"/>
              <a:ext cx="294290" cy="369332"/>
            </a:xfrm>
            <a:prstGeom prst="rect">
              <a:avLst/>
            </a:prstGeom>
            <a:noFill/>
          </p:spPr>
          <p:txBody>
            <a:bodyPr wrap="square" rtlCol="0">
              <a:spAutoFit/>
            </a:bodyPr>
            <a:lstStyle/>
            <a:p>
              <a:r>
                <a:rPr lang="en-US" dirty="0"/>
                <a:t>x</a:t>
              </a:r>
            </a:p>
          </p:txBody>
        </p:sp>
        <p:sp>
          <p:nvSpPr>
            <p:cNvPr id="30" name="TextBox 29">
              <a:extLst>
                <a:ext uri="{FF2B5EF4-FFF2-40B4-BE49-F238E27FC236}">
                  <a16:creationId xmlns:a16="http://schemas.microsoft.com/office/drawing/2014/main" id="{62CAA1FD-9A33-734D-9D98-3307AF533084}"/>
                </a:ext>
              </a:extLst>
            </p:cNvPr>
            <p:cNvSpPr txBox="1"/>
            <p:nvPr/>
          </p:nvSpPr>
          <p:spPr>
            <a:xfrm>
              <a:off x="3037762" y="2408339"/>
              <a:ext cx="294290" cy="369332"/>
            </a:xfrm>
            <a:prstGeom prst="rect">
              <a:avLst/>
            </a:prstGeom>
            <a:noFill/>
          </p:spPr>
          <p:txBody>
            <a:bodyPr wrap="square" rtlCol="0">
              <a:spAutoFit/>
            </a:bodyPr>
            <a:lstStyle/>
            <a:p>
              <a:r>
                <a:rPr lang="en-US" dirty="0"/>
                <a:t>x</a:t>
              </a:r>
            </a:p>
          </p:txBody>
        </p:sp>
        <p:sp>
          <p:nvSpPr>
            <p:cNvPr id="31" name="TextBox 30">
              <a:extLst>
                <a:ext uri="{FF2B5EF4-FFF2-40B4-BE49-F238E27FC236}">
                  <a16:creationId xmlns:a16="http://schemas.microsoft.com/office/drawing/2014/main" id="{4F9A72B8-8911-F444-B641-24302D5CA335}"/>
                </a:ext>
              </a:extLst>
            </p:cNvPr>
            <p:cNvSpPr txBox="1"/>
            <p:nvPr/>
          </p:nvSpPr>
          <p:spPr>
            <a:xfrm>
              <a:off x="2055045" y="1872524"/>
              <a:ext cx="294290" cy="369332"/>
            </a:xfrm>
            <a:prstGeom prst="rect">
              <a:avLst/>
            </a:prstGeom>
            <a:noFill/>
          </p:spPr>
          <p:txBody>
            <a:bodyPr wrap="square" rtlCol="0">
              <a:spAutoFit/>
            </a:bodyPr>
            <a:lstStyle/>
            <a:p>
              <a:r>
                <a:rPr lang="en-US" dirty="0"/>
                <a:t>x</a:t>
              </a:r>
            </a:p>
          </p:txBody>
        </p:sp>
        <p:sp>
          <p:nvSpPr>
            <p:cNvPr id="32" name="TextBox 31">
              <a:extLst>
                <a:ext uri="{FF2B5EF4-FFF2-40B4-BE49-F238E27FC236}">
                  <a16:creationId xmlns:a16="http://schemas.microsoft.com/office/drawing/2014/main" id="{99E9641C-6B9D-E840-ADFE-E9AEEAD890F0}"/>
                </a:ext>
              </a:extLst>
            </p:cNvPr>
            <p:cNvSpPr txBox="1"/>
            <p:nvPr/>
          </p:nvSpPr>
          <p:spPr>
            <a:xfrm>
              <a:off x="3232067" y="1918873"/>
              <a:ext cx="284052" cy="369332"/>
            </a:xfrm>
            <a:prstGeom prst="rect">
              <a:avLst/>
            </a:prstGeom>
            <a:noFill/>
          </p:spPr>
          <p:txBody>
            <a:bodyPr wrap="none" rtlCol="0">
              <a:spAutoFit/>
            </a:bodyPr>
            <a:lstStyle/>
            <a:p>
              <a:r>
                <a:rPr lang="en-US" dirty="0"/>
                <a:t>x</a:t>
              </a:r>
            </a:p>
          </p:txBody>
        </p:sp>
        <p:sp>
          <p:nvSpPr>
            <p:cNvPr id="33" name="TextBox 32">
              <a:extLst>
                <a:ext uri="{FF2B5EF4-FFF2-40B4-BE49-F238E27FC236}">
                  <a16:creationId xmlns:a16="http://schemas.microsoft.com/office/drawing/2014/main" id="{6C519B21-CE68-AE49-AB0A-D0E20100E481}"/>
                </a:ext>
              </a:extLst>
            </p:cNvPr>
            <p:cNvSpPr txBox="1"/>
            <p:nvPr/>
          </p:nvSpPr>
          <p:spPr>
            <a:xfrm>
              <a:off x="2927267" y="1483429"/>
              <a:ext cx="284052" cy="369332"/>
            </a:xfrm>
            <a:prstGeom prst="rect">
              <a:avLst/>
            </a:prstGeom>
            <a:noFill/>
          </p:spPr>
          <p:txBody>
            <a:bodyPr wrap="square" rtlCol="0">
              <a:spAutoFit/>
            </a:bodyPr>
            <a:lstStyle/>
            <a:p>
              <a:r>
                <a:rPr lang="en-US" dirty="0"/>
                <a:t>x</a:t>
              </a:r>
            </a:p>
          </p:txBody>
        </p:sp>
        <p:sp>
          <p:nvSpPr>
            <p:cNvPr id="34" name="TextBox 33">
              <a:extLst>
                <a:ext uri="{FF2B5EF4-FFF2-40B4-BE49-F238E27FC236}">
                  <a16:creationId xmlns:a16="http://schemas.microsoft.com/office/drawing/2014/main" id="{FE94F0AB-E13C-A54C-9777-BA2D82727AFC}"/>
                </a:ext>
              </a:extLst>
            </p:cNvPr>
            <p:cNvSpPr txBox="1"/>
            <p:nvPr/>
          </p:nvSpPr>
          <p:spPr>
            <a:xfrm>
              <a:off x="3263598" y="1638247"/>
              <a:ext cx="284052" cy="369332"/>
            </a:xfrm>
            <a:prstGeom prst="rect">
              <a:avLst/>
            </a:prstGeom>
            <a:noFill/>
          </p:spPr>
          <p:txBody>
            <a:bodyPr wrap="none" rtlCol="0">
              <a:spAutoFit/>
            </a:bodyPr>
            <a:lstStyle/>
            <a:p>
              <a:r>
                <a:rPr lang="en-US" dirty="0"/>
                <a:t>x</a:t>
              </a:r>
            </a:p>
          </p:txBody>
        </p:sp>
        <p:sp>
          <p:nvSpPr>
            <p:cNvPr id="35" name="TextBox 34">
              <a:extLst>
                <a:ext uri="{FF2B5EF4-FFF2-40B4-BE49-F238E27FC236}">
                  <a16:creationId xmlns:a16="http://schemas.microsoft.com/office/drawing/2014/main" id="{6FED8410-99F1-A54E-8499-410263F50C40}"/>
                </a:ext>
              </a:extLst>
            </p:cNvPr>
            <p:cNvSpPr txBox="1"/>
            <p:nvPr/>
          </p:nvSpPr>
          <p:spPr>
            <a:xfrm>
              <a:off x="2335515" y="2451851"/>
              <a:ext cx="284052" cy="369332"/>
            </a:xfrm>
            <a:prstGeom prst="rect">
              <a:avLst/>
            </a:prstGeom>
            <a:noFill/>
          </p:spPr>
          <p:txBody>
            <a:bodyPr wrap="none" rtlCol="0">
              <a:spAutoFit/>
            </a:bodyPr>
            <a:lstStyle/>
            <a:p>
              <a:r>
                <a:rPr lang="en-US" dirty="0"/>
                <a:t>x</a:t>
              </a:r>
            </a:p>
          </p:txBody>
        </p:sp>
        <p:sp>
          <p:nvSpPr>
            <p:cNvPr id="36" name="TextBox 35">
              <a:extLst>
                <a:ext uri="{FF2B5EF4-FFF2-40B4-BE49-F238E27FC236}">
                  <a16:creationId xmlns:a16="http://schemas.microsoft.com/office/drawing/2014/main" id="{ECB7EB9F-D5A8-584D-A4A8-9F11D5C3ED16}"/>
                </a:ext>
              </a:extLst>
            </p:cNvPr>
            <p:cNvSpPr txBox="1"/>
            <p:nvPr/>
          </p:nvSpPr>
          <p:spPr>
            <a:xfrm>
              <a:off x="2727434" y="2028286"/>
              <a:ext cx="284052" cy="369332"/>
            </a:xfrm>
            <a:prstGeom prst="rect">
              <a:avLst/>
            </a:prstGeom>
            <a:noFill/>
          </p:spPr>
          <p:txBody>
            <a:bodyPr wrap="none" rtlCol="0">
              <a:spAutoFit/>
            </a:bodyPr>
            <a:lstStyle/>
            <a:p>
              <a:r>
                <a:rPr lang="en-US" dirty="0"/>
                <a:t>x</a:t>
              </a:r>
            </a:p>
          </p:txBody>
        </p:sp>
        <p:sp>
          <p:nvSpPr>
            <p:cNvPr id="37" name="TextBox 36">
              <a:extLst>
                <a:ext uri="{FF2B5EF4-FFF2-40B4-BE49-F238E27FC236}">
                  <a16:creationId xmlns:a16="http://schemas.microsoft.com/office/drawing/2014/main" id="{C6D0BD55-0F7D-7040-927C-1FE8A68366A5}"/>
                </a:ext>
              </a:extLst>
            </p:cNvPr>
            <p:cNvSpPr txBox="1"/>
            <p:nvPr/>
          </p:nvSpPr>
          <p:spPr>
            <a:xfrm>
              <a:off x="2181270" y="2138011"/>
              <a:ext cx="284052" cy="369332"/>
            </a:xfrm>
            <a:prstGeom prst="rect">
              <a:avLst/>
            </a:prstGeom>
            <a:noFill/>
          </p:spPr>
          <p:txBody>
            <a:bodyPr wrap="none" rtlCol="0">
              <a:spAutoFit/>
            </a:bodyPr>
            <a:lstStyle/>
            <a:p>
              <a:r>
                <a:rPr lang="en-US" dirty="0"/>
                <a:t>x</a:t>
              </a:r>
            </a:p>
          </p:txBody>
        </p:sp>
        <p:sp>
          <p:nvSpPr>
            <p:cNvPr id="38" name="Oval 37">
              <a:extLst>
                <a:ext uri="{FF2B5EF4-FFF2-40B4-BE49-F238E27FC236}">
                  <a16:creationId xmlns:a16="http://schemas.microsoft.com/office/drawing/2014/main" id="{80E1E720-E615-BA40-B4A6-C2DC11C133D3}"/>
                </a:ext>
              </a:extLst>
            </p:cNvPr>
            <p:cNvSpPr/>
            <p:nvPr/>
          </p:nvSpPr>
          <p:spPr>
            <a:xfrm>
              <a:off x="2031861" y="1522463"/>
              <a:ext cx="1665618" cy="1576553"/>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9" name="Group 38">
            <a:extLst>
              <a:ext uri="{FF2B5EF4-FFF2-40B4-BE49-F238E27FC236}">
                <a16:creationId xmlns:a16="http://schemas.microsoft.com/office/drawing/2014/main" id="{0D4C9D37-094C-2546-86C0-EDB723CFEAA0}"/>
              </a:ext>
            </a:extLst>
          </p:cNvPr>
          <p:cNvGrpSpPr/>
          <p:nvPr/>
        </p:nvGrpSpPr>
        <p:grpSpPr>
          <a:xfrm>
            <a:off x="6020486" y="1800423"/>
            <a:ext cx="902492" cy="891304"/>
            <a:chOff x="2036652" y="1429407"/>
            <a:chExt cx="1665617" cy="1644971"/>
          </a:xfrm>
        </p:grpSpPr>
        <p:sp>
          <p:nvSpPr>
            <p:cNvPr id="40" name="TextBox 39">
              <a:extLst>
                <a:ext uri="{FF2B5EF4-FFF2-40B4-BE49-F238E27FC236}">
                  <a16:creationId xmlns:a16="http://schemas.microsoft.com/office/drawing/2014/main" id="{092DDCFD-41EC-E842-A9D9-2F4FD743A012}"/>
                </a:ext>
              </a:extLst>
            </p:cNvPr>
            <p:cNvSpPr txBox="1"/>
            <p:nvPr/>
          </p:nvSpPr>
          <p:spPr>
            <a:xfrm>
              <a:off x="2448910" y="1429407"/>
              <a:ext cx="284052" cy="369332"/>
            </a:xfrm>
            <a:prstGeom prst="rect">
              <a:avLst/>
            </a:prstGeom>
            <a:noFill/>
          </p:spPr>
          <p:txBody>
            <a:bodyPr wrap="none" rtlCol="0">
              <a:spAutoFit/>
            </a:bodyPr>
            <a:lstStyle/>
            <a:p>
              <a:r>
                <a:rPr lang="en-US" dirty="0">
                  <a:solidFill>
                    <a:srgbClr val="FF0000"/>
                  </a:solidFill>
                </a:rPr>
                <a:t>x</a:t>
              </a:r>
            </a:p>
          </p:txBody>
        </p:sp>
        <p:sp>
          <p:nvSpPr>
            <p:cNvPr id="41" name="TextBox 40">
              <a:extLst>
                <a:ext uri="{FF2B5EF4-FFF2-40B4-BE49-F238E27FC236}">
                  <a16:creationId xmlns:a16="http://schemas.microsoft.com/office/drawing/2014/main" id="{DB331D5A-6D7C-DC42-92FC-471EC7449E64}"/>
                </a:ext>
              </a:extLst>
            </p:cNvPr>
            <p:cNvSpPr txBox="1"/>
            <p:nvPr/>
          </p:nvSpPr>
          <p:spPr>
            <a:xfrm>
              <a:off x="2601310" y="1581807"/>
              <a:ext cx="284052" cy="369332"/>
            </a:xfrm>
            <a:prstGeom prst="rect">
              <a:avLst/>
            </a:prstGeom>
            <a:noFill/>
          </p:spPr>
          <p:txBody>
            <a:bodyPr wrap="none" rtlCol="0">
              <a:spAutoFit/>
            </a:bodyPr>
            <a:lstStyle/>
            <a:p>
              <a:r>
                <a:rPr lang="en-US" dirty="0">
                  <a:solidFill>
                    <a:srgbClr val="FF0000"/>
                  </a:solidFill>
                </a:rPr>
                <a:t>x</a:t>
              </a:r>
            </a:p>
          </p:txBody>
        </p:sp>
        <p:sp>
          <p:nvSpPr>
            <p:cNvPr id="42" name="TextBox 41">
              <a:extLst>
                <a:ext uri="{FF2B5EF4-FFF2-40B4-BE49-F238E27FC236}">
                  <a16:creationId xmlns:a16="http://schemas.microsoft.com/office/drawing/2014/main" id="{2665C142-E63B-1D4C-9370-4F13F2A81083}"/>
                </a:ext>
              </a:extLst>
            </p:cNvPr>
            <p:cNvSpPr txBox="1"/>
            <p:nvPr/>
          </p:nvSpPr>
          <p:spPr>
            <a:xfrm>
              <a:off x="2753710" y="1734207"/>
              <a:ext cx="284052" cy="369332"/>
            </a:xfrm>
            <a:prstGeom prst="rect">
              <a:avLst/>
            </a:prstGeom>
            <a:noFill/>
          </p:spPr>
          <p:txBody>
            <a:bodyPr wrap="none" rtlCol="0">
              <a:spAutoFit/>
            </a:bodyPr>
            <a:lstStyle/>
            <a:p>
              <a:r>
                <a:rPr lang="en-US" dirty="0">
                  <a:solidFill>
                    <a:srgbClr val="FF0000"/>
                  </a:solidFill>
                </a:rPr>
                <a:t>x</a:t>
              </a:r>
            </a:p>
          </p:txBody>
        </p:sp>
        <p:sp>
          <p:nvSpPr>
            <p:cNvPr id="43" name="TextBox 42">
              <a:extLst>
                <a:ext uri="{FF2B5EF4-FFF2-40B4-BE49-F238E27FC236}">
                  <a16:creationId xmlns:a16="http://schemas.microsoft.com/office/drawing/2014/main" id="{17C9483E-672D-BD4A-A301-781F90B20871}"/>
                </a:ext>
              </a:extLst>
            </p:cNvPr>
            <p:cNvSpPr txBox="1"/>
            <p:nvPr/>
          </p:nvSpPr>
          <p:spPr>
            <a:xfrm>
              <a:off x="2948015" y="1822913"/>
              <a:ext cx="284052" cy="369332"/>
            </a:xfrm>
            <a:prstGeom prst="rect">
              <a:avLst/>
            </a:prstGeom>
            <a:noFill/>
          </p:spPr>
          <p:txBody>
            <a:bodyPr wrap="none" rtlCol="0">
              <a:spAutoFit/>
            </a:bodyPr>
            <a:lstStyle/>
            <a:p>
              <a:r>
                <a:rPr lang="en-US" dirty="0">
                  <a:solidFill>
                    <a:srgbClr val="FF0000"/>
                  </a:solidFill>
                </a:rPr>
                <a:t>x</a:t>
              </a:r>
            </a:p>
          </p:txBody>
        </p:sp>
        <p:sp>
          <p:nvSpPr>
            <p:cNvPr id="44" name="TextBox 43">
              <a:extLst>
                <a:ext uri="{FF2B5EF4-FFF2-40B4-BE49-F238E27FC236}">
                  <a16:creationId xmlns:a16="http://schemas.microsoft.com/office/drawing/2014/main" id="{9F7F7971-EB35-0D4C-B149-EB35E6CC6A20}"/>
                </a:ext>
              </a:extLst>
            </p:cNvPr>
            <p:cNvSpPr txBox="1"/>
            <p:nvPr/>
          </p:nvSpPr>
          <p:spPr>
            <a:xfrm>
              <a:off x="3058510" y="2039007"/>
              <a:ext cx="284052" cy="369332"/>
            </a:xfrm>
            <a:prstGeom prst="rect">
              <a:avLst/>
            </a:prstGeom>
            <a:noFill/>
          </p:spPr>
          <p:txBody>
            <a:bodyPr wrap="none" rtlCol="0">
              <a:spAutoFit/>
            </a:bodyPr>
            <a:lstStyle/>
            <a:p>
              <a:r>
                <a:rPr lang="en-US" dirty="0">
                  <a:solidFill>
                    <a:srgbClr val="FF0000"/>
                  </a:solidFill>
                </a:rPr>
                <a:t>x</a:t>
              </a:r>
            </a:p>
          </p:txBody>
        </p:sp>
        <p:sp>
          <p:nvSpPr>
            <p:cNvPr id="45" name="TextBox 44">
              <a:extLst>
                <a:ext uri="{FF2B5EF4-FFF2-40B4-BE49-F238E27FC236}">
                  <a16:creationId xmlns:a16="http://schemas.microsoft.com/office/drawing/2014/main" id="{7A3D94B2-C0B9-4546-B64D-B56B810D5E43}"/>
                </a:ext>
              </a:extLst>
            </p:cNvPr>
            <p:cNvSpPr txBox="1"/>
            <p:nvPr/>
          </p:nvSpPr>
          <p:spPr>
            <a:xfrm>
              <a:off x="3210910" y="2191407"/>
              <a:ext cx="284052" cy="369332"/>
            </a:xfrm>
            <a:prstGeom prst="rect">
              <a:avLst/>
            </a:prstGeom>
            <a:noFill/>
          </p:spPr>
          <p:txBody>
            <a:bodyPr wrap="none" rtlCol="0">
              <a:spAutoFit/>
            </a:bodyPr>
            <a:lstStyle/>
            <a:p>
              <a:r>
                <a:rPr lang="en-US" dirty="0">
                  <a:solidFill>
                    <a:srgbClr val="FF0000"/>
                  </a:solidFill>
                </a:rPr>
                <a:t>x</a:t>
              </a:r>
            </a:p>
          </p:txBody>
        </p:sp>
        <p:sp>
          <p:nvSpPr>
            <p:cNvPr id="46" name="TextBox 45">
              <a:extLst>
                <a:ext uri="{FF2B5EF4-FFF2-40B4-BE49-F238E27FC236}">
                  <a16:creationId xmlns:a16="http://schemas.microsoft.com/office/drawing/2014/main" id="{2405AD44-1FCD-7E4F-96DD-E953653A07A0}"/>
                </a:ext>
              </a:extLst>
            </p:cNvPr>
            <p:cNvSpPr txBox="1"/>
            <p:nvPr/>
          </p:nvSpPr>
          <p:spPr>
            <a:xfrm>
              <a:off x="2543640" y="1930854"/>
              <a:ext cx="284052" cy="369332"/>
            </a:xfrm>
            <a:prstGeom prst="rect">
              <a:avLst/>
            </a:prstGeom>
            <a:noFill/>
          </p:spPr>
          <p:txBody>
            <a:bodyPr wrap="none" rtlCol="0">
              <a:spAutoFit/>
            </a:bodyPr>
            <a:lstStyle/>
            <a:p>
              <a:r>
                <a:rPr lang="en-US" dirty="0">
                  <a:solidFill>
                    <a:srgbClr val="FF0000"/>
                  </a:solidFill>
                </a:rPr>
                <a:t>x</a:t>
              </a:r>
            </a:p>
          </p:txBody>
        </p:sp>
        <p:sp>
          <p:nvSpPr>
            <p:cNvPr id="47" name="TextBox 46">
              <a:extLst>
                <a:ext uri="{FF2B5EF4-FFF2-40B4-BE49-F238E27FC236}">
                  <a16:creationId xmlns:a16="http://schemas.microsoft.com/office/drawing/2014/main" id="{CF77636A-351F-824D-AF93-FA480D07DF43}"/>
                </a:ext>
              </a:extLst>
            </p:cNvPr>
            <p:cNvSpPr txBox="1"/>
            <p:nvPr/>
          </p:nvSpPr>
          <p:spPr>
            <a:xfrm>
              <a:off x="2559677" y="2401192"/>
              <a:ext cx="284052" cy="369332"/>
            </a:xfrm>
            <a:prstGeom prst="rect">
              <a:avLst/>
            </a:prstGeom>
            <a:noFill/>
          </p:spPr>
          <p:txBody>
            <a:bodyPr wrap="none" rtlCol="0">
              <a:spAutoFit/>
            </a:bodyPr>
            <a:lstStyle/>
            <a:p>
              <a:r>
                <a:rPr lang="en-US" dirty="0">
                  <a:solidFill>
                    <a:srgbClr val="FF0000"/>
                  </a:solidFill>
                </a:rPr>
                <a:t>x</a:t>
              </a:r>
            </a:p>
          </p:txBody>
        </p:sp>
        <p:sp>
          <p:nvSpPr>
            <p:cNvPr id="48" name="TextBox 47">
              <a:extLst>
                <a:ext uri="{FF2B5EF4-FFF2-40B4-BE49-F238E27FC236}">
                  <a16:creationId xmlns:a16="http://schemas.microsoft.com/office/drawing/2014/main" id="{C97F6F7D-0E58-ED4F-BFEB-977AB23A824A}"/>
                </a:ext>
              </a:extLst>
            </p:cNvPr>
            <p:cNvSpPr txBox="1"/>
            <p:nvPr/>
          </p:nvSpPr>
          <p:spPr>
            <a:xfrm>
              <a:off x="2133803" y="1558684"/>
              <a:ext cx="294290" cy="369332"/>
            </a:xfrm>
            <a:prstGeom prst="rect">
              <a:avLst/>
            </a:prstGeom>
            <a:noFill/>
          </p:spPr>
          <p:txBody>
            <a:bodyPr wrap="square" rtlCol="0">
              <a:spAutoFit/>
            </a:bodyPr>
            <a:lstStyle/>
            <a:p>
              <a:r>
                <a:rPr lang="en-US" dirty="0">
                  <a:solidFill>
                    <a:srgbClr val="FF0000"/>
                  </a:solidFill>
                </a:rPr>
                <a:t>x</a:t>
              </a:r>
            </a:p>
          </p:txBody>
        </p:sp>
        <p:sp>
          <p:nvSpPr>
            <p:cNvPr id="49" name="TextBox 48">
              <a:extLst>
                <a:ext uri="{FF2B5EF4-FFF2-40B4-BE49-F238E27FC236}">
                  <a16:creationId xmlns:a16="http://schemas.microsoft.com/office/drawing/2014/main" id="{1E912ED4-EC7F-6548-A7F5-D11C2A7F5378}"/>
                </a:ext>
              </a:extLst>
            </p:cNvPr>
            <p:cNvSpPr txBox="1"/>
            <p:nvPr/>
          </p:nvSpPr>
          <p:spPr>
            <a:xfrm>
              <a:off x="2244298" y="1794219"/>
              <a:ext cx="294290" cy="369332"/>
            </a:xfrm>
            <a:prstGeom prst="rect">
              <a:avLst/>
            </a:prstGeom>
            <a:noFill/>
          </p:spPr>
          <p:txBody>
            <a:bodyPr wrap="square" rtlCol="0">
              <a:spAutoFit/>
            </a:bodyPr>
            <a:lstStyle/>
            <a:p>
              <a:r>
                <a:rPr lang="en-US" dirty="0">
                  <a:solidFill>
                    <a:srgbClr val="FF0000"/>
                  </a:solidFill>
                </a:rPr>
                <a:t>x</a:t>
              </a:r>
            </a:p>
          </p:txBody>
        </p:sp>
        <p:sp>
          <p:nvSpPr>
            <p:cNvPr id="50" name="TextBox 49">
              <a:extLst>
                <a:ext uri="{FF2B5EF4-FFF2-40B4-BE49-F238E27FC236}">
                  <a16:creationId xmlns:a16="http://schemas.microsoft.com/office/drawing/2014/main" id="{23CE569F-FEBF-514D-A40C-FDC96D52E3BA}"/>
                </a:ext>
              </a:extLst>
            </p:cNvPr>
            <p:cNvSpPr txBox="1"/>
            <p:nvPr/>
          </p:nvSpPr>
          <p:spPr>
            <a:xfrm>
              <a:off x="2428162" y="1798739"/>
              <a:ext cx="294290" cy="369332"/>
            </a:xfrm>
            <a:prstGeom prst="rect">
              <a:avLst/>
            </a:prstGeom>
            <a:noFill/>
          </p:spPr>
          <p:txBody>
            <a:bodyPr wrap="square" rtlCol="0">
              <a:spAutoFit/>
            </a:bodyPr>
            <a:lstStyle/>
            <a:p>
              <a:r>
                <a:rPr lang="en-US" dirty="0">
                  <a:solidFill>
                    <a:srgbClr val="FF0000"/>
                  </a:solidFill>
                </a:rPr>
                <a:t>x</a:t>
              </a:r>
            </a:p>
          </p:txBody>
        </p:sp>
        <p:sp>
          <p:nvSpPr>
            <p:cNvPr id="51" name="TextBox 50">
              <a:extLst>
                <a:ext uri="{FF2B5EF4-FFF2-40B4-BE49-F238E27FC236}">
                  <a16:creationId xmlns:a16="http://schemas.microsoft.com/office/drawing/2014/main" id="{0B720A43-F8F2-D246-947B-74B13AFB8F32}"/>
                </a:ext>
              </a:extLst>
            </p:cNvPr>
            <p:cNvSpPr txBox="1"/>
            <p:nvPr/>
          </p:nvSpPr>
          <p:spPr>
            <a:xfrm>
              <a:off x="2464675" y="2140326"/>
              <a:ext cx="294290" cy="369332"/>
            </a:xfrm>
            <a:prstGeom prst="rect">
              <a:avLst/>
            </a:prstGeom>
            <a:noFill/>
          </p:spPr>
          <p:txBody>
            <a:bodyPr wrap="square" rtlCol="0">
              <a:spAutoFit/>
            </a:bodyPr>
            <a:lstStyle/>
            <a:p>
              <a:r>
                <a:rPr lang="en-US" dirty="0">
                  <a:solidFill>
                    <a:srgbClr val="FF0000"/>
                  </a:solidFill>
                </a:rPr>
                <a:t>x</a:t>
              </a:r>
            </a:p>
          </p:txBody>
        </p:sp>
        <p:sp>
          <p:nvSpPr>
            <p:cNvPr id="52" name="TextBox 51">
              <a:extLst>
                <a:ext uri="{FF2B5EF4-FFF2-40B4-BE49-F238E27FC236}">
                  <a16:creationId xmlns:a16="http://schemas.microsoft.com/office/drawing/2014/main" id="{F65C273E-7F72-7048-A2C5-90EDFB88D726}"/>
                </a:ext>
              </a:extLst>
            </p:cNvPr>
            <p:cNvSpPr txBox="1"/>
            <p:nvPr/>
          </p:nvSpPr>
          <p:spPr>
            <a:xfrm>
              <a:off x="2911365" y="2101437"/>
              <a:ext cx="294290" cy="369332"/>
            </a:xfrm>
            <a:prstGeom prst="rect">
              <a:avLst/>
            </a:prstGeom>
            <a:noFill/>
          </p:spPr>
          <p:txBody>
            <a:bodyPr wrap="square" rtlCol="0">
              <a:spAutoFit/>
            </a:bodyPr>
            <a:lstStyle/>
            <a:p>
              <a:r>
                <a:rPr lang="en-US" dirty="0">
                  <a:solidFill>
                    <a:srgbClr val="FF0000"/>
                  </a:solidFill>
                </a:rPr>
                <a:t>x</a:t>
              </a:r>
            </a:p>
          </p:txBody>
        </p:sp>
        <p:sp>
          <p:nvSpPr>
            <p:cNvPr id="53" name="TextBox 52">
              <a:extLst>
                <a:ext uri="{FF2B5EF4-FFF2-40B4-BE49-F238E27FC236}">
                  <a16:creationId xmlns:a16="http://schemas.microsoft.com/office/drawing/2014/main" id="{659C2C14-4EFC-564E-8FF4-E6D7248096DD}"/>
                </a:ext>
              </a:extLst>
            </p:cNvPr>
            <p:cNvSpPr txBox="1"/>
            <p:nvPr/>
          </p:nvSpPr>
          <p:spPr>
            <a:xfrm>
              <a:off x="2758318" y="2319947"/>
              <a:ext cx="294290" cy="369332"/>
            </a:xfrm>
            <a:prstGeom prst="rect">
              <a:avLst/>
            </a:prstGeom>
            <a:noFill/>
          </p:spPr>
          <p:txBody>
            <a:bodyPr wrap="square" rtlCol="0">
              <a:spAutoFit/>
            </a:bodyPr>
            <a:lstStyle/>
            <a:p>
              <a:r>
                <a:rPr lang="en-US" dirty="0">
                  <a:solidFill>
                    <a:srgbClr val="FF0000"/>
                  </a:solidFill>
                </a:rPr>
                <a:t>x</a:t>
              </a:r>
            </a:p>
          </p:txBody>
        </p:sp>
        <p:sp>
          <p:nvSpPr>
            <p:cNvPr id="54" name="TextBox 53">
              <a:extLst>
                <a:ext uri="{FF2B5EF4-FFF2-40B4-BE49-F238E27FC236}">
                  <a16:creationId xmlns:a16="http://schemas.microsoft.com/office/drawing/2014/main" id="{CF6D5172-EA93-1546-B21A-059A5BBBD312}"/>
                </a:ext>
              </a:extLst>
            </p:cNvPr>
            <p:cNvSpPr txBox="1"/>
            <p:nvPr/>
          </p:nvSpPr>
          <p:spPr>
            <a:xfrm>
              <a:off x="3037762" y="2408339"/>
              <a:ext cx="294290" cy="369332"/>
            </a:xfrm>
            <a:prstGeom prst="rect">
              <a:avLst/>
            </a:prstGeom>
            <a:noFill/>
          </p:spPr>
          <p:txBody>
            <a:bodyPr wrap="square" rtlCol="0">
              <a:spAutoFit/>
            </a:bodyPr>
            <a:lstStyle/>
            <a:p>
              <a:r>
                <a:rPr lang="en-US" dirty="0">
                  <a:solidFill>
                    <a:srgbClr val="FF0000"/>
                  </a:solidFill>
                </a:rPr>
                <a:t>x</a:t>
              </a:r>
            </a:p>
          </p:txBody>
        </p:sp>
        <p:sp>
          <p:nvSpPr>
            <p:cNvPr id="55" name="TextBox 54">
              <a:extLst>
                <a:ext uri="{FF2B5EF4-FFF2-40B4-BE49-F238E27FC236}">
                  <a16:creationId xmlns:a16="http://schemas.microsoft.com/office/drawing/2014/main" id="{C911B3D8-47A7-9347-BEB4-24EA83A8985F}"/>
                </a:ext>
              </a:extLst>
            </p:cNvPr>
            <p:cNvSpPr txBox="1"/>
            <p:nvPr/>
          </p:nvSpPr>
          <p:spPr>
            <a:xfrm>
              <a:off x="2055045" y="1872524"/>
              <a:ext cx="294290" cy="369332"/>
            </a:xfrm>
            <a:prstGeom prst="rect">
              <a:avLst/>
            </a:prstGeom>
            <a:noFill/>
          </p:spPr>
          <p:txBody>
            <a:bodyPr wrap="square" rtlCol="0">
              <a:spAutoFit/>
            </a:bodyPr>
            <a:lstStyle/>
            <a:p>
              <a:r>
                <a:rPr lang="en-US" dirty="0">
                  <a:solidFill>
                    <a:srgbClr val="FF0000"/>
                  </a:solidFill>
                </a:rPr>
                <a:t>x</a:t>
              </a:r>
            </a:p>
          </p:txBody>
        </p:sp>
        <p:sp>
          <p:nvSpPr>
            <p:cNvPr id="56" name="TextBox 55">
              <a:extLst>
                <a:ext uri="{FF2B5EF4-FFF2-40B4-BE49-F238E27FC236}">
                  <a16:creationId xmlns:a16="http://schemas.microsoft.com/office/drawing/2014/main" id="{79714BC1-00A3-1347-8B69-1AF78DCF20E9}"/>
                </a:ext>
              </a:extLst>
            </p:cNvPr>
            <p:cNvSpPr txBox="1"/>
            <p:nvPr/>
          </p:nvSpPr>
          <p:spPr>
            <a:xfrm>
              <a:off x="3232067" y="1918873"/>
              <a:ext cx="284052" cy="369332"/>
            </a:xfrm>
            <a:prstGeom prst="rect">
              <a:avLst/>
            </a:prstGeom>
            <a:noFill/>
          </p:spPr>
          <p:txBody>
            <a:bodyPr wrap="none" rtlCol="0">
              <a:spAutoFit/>
            </a:bodyPr>
            <a:lstStyle/>
            <a:p>
              <a:r>
                <a:rPr lang="en-US" dirty="0">
                  <a:solidFill>
                    <a:srgbClr val="FF0000"/>
                  </a:solidFill>
                </a:rPr>
                <a:t>x</a:t>
              </a:r>
            </a:p>
          </p:txBody>
        </p:sp>
        <p:sp>
          <p:nvSpPr>
            <p:cNvPr id="57" name="TextBox 56">
              <a:extLst>
                <a:ext uri="{FF2B5EF4-FFF2-40B4-BE49-F238E27FC236}">
                  <a16:creationId xmlns:a16="http://schemas.microsoft.com/office/drawing/2014/main" id="{3E24C5CA-7FEC-BA45-A038-6FC4D4A83580}"/>
                </a:ext>
              </a:extLst>
            </p:cNvPr>
            <p:cNvSpPr txBox="1"/>
            <p:nvPr/>
          </p:nvSpPr>
          <p:spPr>
            <a:xfrm>
              <a:off x="2927267" y="1483429"/>
              <a:ext cx="284052" cy="369332"/>
            </a:xfrm>
            <a:prstGeom prst="rect">
              <a:avLst/>
            </a:prstGeom>
            <a:noFill/>
          </p:spPr>
          <p:txBody>
            <a:bodyPr wrap="square" rtlCol="0">
              <a:spAutoFit/>
            </a:bodyPr>
            <a:lstStyle/>
            <a:p>
              <a:r>
                <a:rPr lang="en-US" dirty="0">
                  <a:solidFill>
                    <a:srgbClr val="FF0000"/>
                  </a:solidFill>
                </a:rPr>
                <a:t>x</a:t>
              </a:r>
            </a:p>
          </p:txBody>
        </p:sp>
        <p:sp>
          <p:nvSpPr>
            <p:cNvPr id="58" name="TextBox 57">
              <a:extLst>
                <a:ext uri="{FF2B5EF4-FFF2-40B4-BE49-F238E27FC236}">
                  <a16:creationId xmlns:a16="http://schemas.microsoft.com/office/drawing/2014/main" id="{6551FDAC-B948-0A43-8EE4-1AAF7CB5AB88}"/>
                </a:ext>
              </a:extLst>
            </p:cNvPr>
            <p:cNvSpPr txBox="1"/>
            <p:nvPr/>
          </p:nvSpPr>
          <p:spPr>
            <a:xfrm>
              <a:off x="3263598" y="1638247"/>
              <a:ext cx="284052" cy="369332"/>
            </a:xfrm>
            <a:prstGeom prst="rect">
              <a:avLst/>
            </a:prstGeom>
            <a:noFill/>
          </p:spPr>
          <p:txBody>
            <a:bodyPr wrap="none" rtlCol="0">
              <a:spAutoFit/>
            </a:bodyPr>
            <a:lstStyle/>
            <a:p>
              <a:r>
                <a:rPr lang="en-US" dirty="0">
                  <a:solidFill>
                    <a:srgbClr val="FF0000"/>
                  </a:solidFill>
                </a:rPr>
                <a:t>x</a:t>
              </a:r>
            </a:p>
          </p:txBody>
        </p:sp>
        <p:sp>
          <p:nvSpPr>
            <p:cNvPr id="59" name="TextBox 58">
              <a:extLst>
                <a:ext uri="{FF2B5EF4-FFF2-40B4-BE49-F238E27FC236}">
                  <a16:creationId xmlns:a16="http://schemas.microsoft.com/office/drawing/2014/main" id="{F5E69090-AC99-644E-85DB-5A1318BF4F86}"/>
                </a:ext>
              </a:extLst>
            </p:cNvPr>
            <p:cNvSpPr txBox="1"/>
            <p:nvPr/>
          </p:nvSpPr>
          <p:spPr>
            <a:xfrm>
              <a:off x="2335515" y="2451851"/>
              <a:ext cx="284052" cy="369332"/>
            </a:xfrm>
            <a:prstGeom prst="rect">
              <a:avLst/>
            </a:prstGeom>
            <a:noFill/>
          </p:spPr>
          <p:txBody>
            <a:bodyPr wrap="none" rtlCol="0">
              <a:spAutoFit/>
            </a:bodyPr>
            <a:lstStyle/>
            <a:p>
              <a:r>
                <a:rPr lang="en-US" dirty="0">
                  <a:solidFill>
                    <a:srgbClr val="FF0000"/>
                  </a:solidFill>
                </a:rPr>
                <a:t>x</a:t>
              </a:r>
            </a:p>
          </p:txBody>
        </p:sp>
        <p:sp>
          <p:nvSpPr>
            <p:cNvPr id="60" name="TextBox 59">
              <a:extLst>
                <a:ext uri="{FF2B5EF4-FFF2-40B4-BE49-F238E27FC236}">
                  <a16:creationId xmlns:a16="http://schemas.microsoft.com/office/drawing/2014/main" id="{88664C85-57D8-B34C-A6B3-18C60FF438D1}"/>
                </a:ext>
              </a:extLst>
            </p:cNvPr>
            <p:cNvSpPr txBox="1"/>
            <p:nvPr/>
          </p:nvSpPr>
          <p:spPr>
            <a:xfrm>
              <a:off x="2727434" y="2028286"/>
              <a:ext cx="284052" cy="369332"/>
            </a:xfrm>
            <a:prstGeom prst="rect">
              <a:avLst/>
            </a:prstGeom>
            <a:noFill/>
          </p:spPr>
          <p:txBody>
            <a:bodyPr wrap="none" rtlCol="0">
              <a:spAutoFit/>
            </a:bodyPr>
            <a:lstStyle/>
            <a:p>
              <a:r>
                <a:rPr lang="en-US" dirty="0">
                  <a:solidFill>
                    <a:srgbClr val="FF0000"/>
                  </a:solidFill>
                </a:rPr>
                <a:t>x</a:t>
              </a:r>
            </a:p>
          </p:txBody>
        </p:sp>
        <p:sp>
          <p:nvSpPr>
            <p:cNvPr id="61" name="TextBox 60">
              <a:extLst>
                <a:ext uri="{FF2B5EF4-FFF2-40B4-BE49-F238E27FC236}">
                  <a16:creationId xmlns:a16="http://schemas.microsoft.com/office/drawing/2014/main" id="{5D176DF0-12BB-B346-BF69-B89620FD6549}"/>
                </a:ext>
              </a:extLst>
            </p:cNvPr>
            <p:cNvSpPr txBox="1"/>
            <p:nvPr/>
          </p:nvSpPr>
          <p:spPr>
            <a:xfrm>
              <a:off x="2181270" y="2138011"/>
              <a:ext cx="284052" cy="369332"/>
            </a:xfrm>
            <a:prstGeom prst="rect">
              <a:avLst/>
            </a:prstGeom>
            <a:noFill/>
          </p:spPr>
          <p:txBody>
            <a:bodyPr wrap="none" rtlCol="0">
              <a:spAutoFit/>
            </a:bodyPr>
            <a:lstStyle/>
            <a:p>
              <a:r>
                <a:rPr lang="en-US" dirty="0">
                  <a:solidFill>
                    <a:srgbClr val="FF0000"/>
                  </a:solidFill>
                </a:rPr>
                <a:t>x</a:t>
              </a:r>
            </a:p>
          </p:txBody>
        </p:sp>
        <p:sp>
          <p:nvSpPr>
            <p:cNvPr id="62" name="Oval 61">
              <a:extLst>
                <a:ext uri="{FF2B5EF4-FFF2-40B4-BE49-F238E27FC236}">
                  <a16:creationId xmlns:a16="http://schemas.microsoft.com/office/drawing/2014/main" id="{E90123B2-7550-3E4F-A2E2-83DC590317B8}"/>
                </a:ext>
              </a:extLst>
            </p:cNvPr>
            <p:cNvSpPr/>
            <p:nvPr/>
          </p:nvSpPr>
          <p:spPr>
            <a:xfrm>
              <a:off x="2036652" y="1497826"/>
              <a:ext cx="1665617" cy="1576552"/>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grpSp>
      <p:sp>
        <p:nvSpPr>
          <p:cNvPr id="63" name="TextBox 62">
            <a:extLst>
              <a:ext uri="{FF2B5EF4-FFF2-40B4-BE49-F238E27FC236}">
                <a16:creationId xmlns:a16="http://schemas.microsoft.com/office/drawing/2014/main" id="{B1AC6930-0466-7747-81CB-8C71D2CAAB0C}"/>
              </a:ext>
            </a:extLst>
          </p:cNvPr>
          <p:cNvSpPr txBox="1"/>
          <p:nvPr/>
        </p:nvSpPr>
        <p:spPr>
          <a:xfrm>
            <a:off x="3052085" y="1145046"/>
            <a:ext cx="1140312" cy="369332"/>
          </a:xfrm>
          <a:prstGeom prst="rect">
            <a:avLst/>
          </a:prstGeom>
          <a:noFill/>
        </p:spPr>
        <p:txBody>
          <a:bodyPr wrap="none" rtlCol="0">
            <a:spAutoFit/>
          </a:bodyPr>
          <a:lstStyle/>
          <a:p>
            <a:r>
              <a:rPr lang="en-US" dirty="0"/>
              <a:t>data set A</a:t>
            </a:r>
          </a:p>
        </p:txBody>
      </p:sp>
      <p:cxnSp>
        <p:nvCxnSpPr>
          <p:cNvPr id="64" name="Straight Connector 63">
            <a:extLst>
              <a:ext uri="{FF2B5EF4-FFF2-40B4-BE49-F238E27FC236}">
                <a16:creationId xmlns:a16="http://schemas.microsoft.com/office/drawing/2014/main" id="{84A5262C-3DB6-6844-A540-EDA9E9FAD0FE}"/>
              </a:ext>
            </a:extLst>
          </p:cNvPr>
          <p:cNvCxnSpPr>
            <a:cxnSpLocks/>
          </p:cNvCxnSpPr>
          <p:nvPr/>
        </p:nvCxnSpPr>
        <p:spPr>
          <a:xfrm>
            <a:off x="1430959" y="5650062"/>
            <a:ext cx="6388443" cy="0"/>
          </a:xfrm>
          <a:prstGeom prst="line">
            <a:avLst/>
          </a:prstGeom>
          <a:ln w="1905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1180E2B4-1599-264D-9ED6-1BEABAF2C5C4}"/>
              </a:ext>
            </a:extLst>
          </p:cNvPr>
          <p:cNvCxnSpPr>
            <a:cxnSpLocks/>
          </p:cNvCxnSpPr>
          <p:nvPr/>
        </p:nvCxnSpPr>
        <p:spPr>
          <a:xfrm>
            <a:off x="3672289" y="3850390"/>
            <a:ext cx="0" cy="1819912"/>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4272817B-9E34-4342-9EFF-55410B117D0D}"/>
              </a:ext>
            </a:extLst>
          </p:cNvPr>
          <p:cNvCxnSpPr>
            <a:cxnSpLocks/>
          </p:cNvCxnSpPr>
          <p:nvPr/>
        </p:nvCxnSpPr>
        <p:spPr>
          <a:xfrm>
            <a:off x="4838647" y="3858948"/>
            <a:ext cx="0" cy="1819912"/>
          </a:xfrm>
          <a:prstGeom prst="line">
            <a:avLst/>
          </a:prstGeom>
          <a:ln w="19050">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0049A03B-EA41-4348-BA68-ABF6B08FB545}"/>
              </a:ext>
            </a:extLst>
          </p:cNvPr>
          <p:cNvSpPr txBox="1"/>
          <p:nvPr/>
        </p:nvSpPr>
        <p:spPr>
          <a:xfrm>
            <a:off x="7475227" y="5708509"/>
            <a:ext cx="716863" cy="369332"/>
          </a:xfrm>
          <a:prstGeom prst="rect">
            <a:avLst/>
          </a:prstGeom>
          <a:noFill/>
        </p:spPr>
        <p:txBody>
          <a:bodyPr wrap="none" rtlCol="0">
            <a:spAutoFit/>
          </a:bodyPr>
          <a:lstStyle/>
          <a:p>
            <a:r>
              <a:rPr lang="en-US" dirty="0"/>
              <a:t>mean</a:t>
            </a:r>
          </a:p>
        </p:txBody>
      </p:sp>
      <mc:AlternateContent xmlns:mc="http://schemas.openxmlformats.org/markup-compatibility/2006">
        <mc:Choice xmlns:a14="http://schemas.microsoft.com/office/drawing/2010/main" Requires="a14">
          <p:sp>
            <p:nvSpPr>
              <p:cNvPr id="68" name="TextBox 67">
                <a:extLst>
                  <a:ext uri="{FF2B5EF4-FFF2-40B4-BE49-F238E27FC236}">
                    <a16:creationId xmlns:a16="http://schemas.microsoft.com/office/drawing/2014/main" id="{5FD41AFC-D3BD-DD4B-B082-E5E426D31298}"/>
                  </a:ext>
                </a:extLst>
              </p:cNvPr>
              <p:cNvSpPr txBox="1"/>
              <p:nvPr/>
            </p:nvSpPr>
            <p:spPr>
              <a:xfrm>
                <a:off x="3488296" y="5708509"/>
                <a:ext cx="47070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𝑥</m:t>
                              </m:r>
                            </m:e>
                          </m:acc>
                        </m:e>
                        <m:sub>
                          <m:r>
                            <a:rPr lang="en-US" i="1">
                              <a:latin typeface="Cambria Math" panose="02040503050406030204" pitchFamily="18" charset="0"/>
                            </a:rPr>
                            <m:t>𝐴</m:t>
                          </m:r>
                        </m:sub>
                      </m:sSub>
                    </m:oMath>
                  </m:oMathPara>
                </a14:m>
                <a:endParaRPr lang="en-US" dirty="0"/>
              </a:p>
            </p:txBody>
          </p:sp>
        </mc:Choice>
        <mc:Fallback>
          <p:sp>
            <p:nvSpPr>
              <p:cNvPr id="68" name="TextBox 67">
                <a:extLst>
                  <a:ext uri="{FF2B5EF4-FFF2-40B4-BE49-F238E27FC236}">
                    <a16:creationId xmlns:a16="http://schemas.microsoft.com/office/drawing/2014/main" id="{5FD41AFC-D3BD-DD4B-B082-E5E426D31298}"/>
                  </a:ext>
                </a:extLst>
              </p:cNvPr>
              <p:cNvSpPr txBox="1">
                <a:spLocks noRot="1" noChangeAspect="1" noMove="1" noResize="1" noEditPoints="1" noAdjustHandles="1" noChangeArrowheads="1" noChangeShapeType="1" noTextEdit="1"/>
              </p:cNvSpPr>
              <p:nvPr/>
            </p:nvSpPr>
            <p:spPr>
              <a:xfrm>
                <a:off x="3488296" y="5708509"/>
                <a:ext cx="470706"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9" name="TextBox 68">
                <a:extLst>
                  <a:ext uri="{FF2B5EF4-FFF2-40B4-BE49-F238E27FC236}">
                    <a16:creationId xmlns:a16="http://schemas.microsoft.com/office/drawing/2014/main" id="{01E5F778-B469-1F45-A9A3-3395F02D5888}"/>
                  </a:ext>
                </a:extLst>
              </p:cNvPr>
              <p:cNvSpPr txBox="1"/>
              <p:nvPr/>
            </p:nvSpPr>
            <p:spPr>
              <a:xfrm>
                <a:off x="4654654" y="5708509"/>
                <a:ext cx="48660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a:solidFill>
                                <a:srgbClr val="FF0000"/>
                              </a:solidFill>
                              <a:latin typeface="Cambria Math" panose="02040503050406030204" pitchFamily="18" charset="0"/>
                            </a:rPr>
                          </m:ctrlPr>
                        </m:sSubPr>
                        <m:e>
                          <m:acc>
                            <m:accPr>
                              <m:chr m:val="̅"/>
                              <m:ctrlPr>
                                <a:rPr lang="en-US" i="1">
                                  <a:solidFill>
                                    <a:srgbClr val="FF0000"/>
                                  </a:solidFill>
                                  <a:latin typeface="Cambria Math" panose="02040503050406030204" pitchFamily="18" charset="0"/>
                                </a:rPr>
                              </m:ctrlPr>
                            </m:accPr>
                            <m:e>
                              <m:r>
                                <a:rPr lang="en-US" i="1">
                                  <a:solidFill>
                                    <a:srgbClr val="FF0000"/>
                                  </a:solidFill>
                                  <a:latin typeface="Cambria Math" panose="02040503050406030204" pitchFamily="18" charset="0"/>
                                </a:rPr>
                                <m:t>𝑥</m:t>
                              </m:r>
                            </m:e>
                          </m:acc>
                        </m:e>
                        <m:sub>
                          <m:r>
                            <a:rPr lang="en-US" i="1">
                              <a:solidFill>
                                <a:srgbClr val="FF0000"/>
                              </a:solidFill>
                              <a:latin typeface="Cambria Math" panose="02040503050406030204" pitchFamily="18" charset="0"/>
                            </a:rPr>
                            <m:t>𝐵</m:t>
                          </m:r>
                        </m:sub>
                      </m:sSub>
                    </m:oMath>
                  </m:oMathPara>
                </a14:m>
                <a:endParaRPr lang="en-US" dirty="0">
                  <a:solidFill>
                    <a:srgbClr val="FF0000"/>
                  </a:solidFill>
                </a:endParaRPr>
              </a:p>
            </p:txBody>
          </p:sp>
        </mc:Choice>
        <mc:Fallback>
          <p:sp>
            <p:nvSpPr>
              <p:cNvPr id="69" name="TextBox 68">
                <a:extLst>
                  <a:ext uri="{FF2B5EF4-FFF2-40B4-BE49-F238E27FC236}">
                    <a16:creationId xmlns:a16="http://schemas.microsoft.com/office/drawing/2014/main" id="{01E5F778-B469-1F45-A9A3-3395F02D5888}"/>
                  </a:ext>
                </a:extLst>
              </p:cNvPr>
              <p:cNvSpPr txBox="1">
                <a:spLocks noRot="1" noChangeAspect="1" noMove="1" noResize="1" noEditPoints="1" noAdjustHandles="1" noChangeArrowheads="1" noChangeShapeType="1" noTextEdit="1"/>
              </p:cNvSpPr>
              <p:nvPr/>
            </p:nvSpPr>
            <p:spPr>
              <a:xfrm>
                <a:off x="4654654" y="5708509"/>
                <a:ext cx="486608" cy="369332"/>
              </a:xfrm>
              <a:prstGeom prst="rect">
                <a:avLst/>
              </a:prstGeom>
              <a:blipFill>
                <a:blip r:embed="rId4"/>
                <a:stretch>
                  <a:fillRect/>
                </a:stretch>
              </a:blipFill>
            </p:spPr>
            <p:txBody>
              <a:bodyPr/>
              <a:lstStyle/>
              <a:p>
                <a:r>
                  <a:rPr lang="en-US">
                    <a:noFill/>
                  </a:rPr>
                  <a:t> </a:t>
                </a:r>
              </a:p>
            </p:txBody>
          </p:sp>
        </mc:Fallback>
      </mc:AlternateContent>
      <p:cxnSp>
        <p:nvCxnSpPr>
          <p:cNvPr id="70" name="Straight Arrow Connector 69">
            <a:extLst>
              <a:ext uri="{FF2B5EF4-FFF2-40B4-BE49-F238E27FC236}">
                <a16:creationId xmlns:a16="http://schemas.microsoft.com/office/drawing/2014/main" id="{6239677E-6C4B-AA47-8FB4-1076A595E3FD}"/>
              </a:ext>
            </a:extLst>
          </p:cNvPr>
          <p:cNvCxnSpPr>
            <a:cxnSpLocks/>
            <a:stCxn id="38" idx="5"/>
          </p:cNvCxnSpPr>
          <p:nvPr/>
        </p:nvCxnSpPr>
        <p:spPr>
          <a:xfrm>
            <a:off x="2944680" y="2566804"/>
            <a:ext cx="727609" cy="1262495"/>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8F76A614-B9C5-054A-8A73-D6F35106A0A9}"/>
              </a:ext>
            </a:extLst>
          </p:cNvPr>
          <p:cNvCxnSpPr>
            <a:cxnSpLocks/>
            <a:stCxn id="62" idx="3"/>
          </p:cNvCxnSpPr>
          <p:nvPr/>
        </p:nvCxnSpPr>
        <p:spPr>
          <a:xfrm flipH="1">
            <a:off x="4838647" y="2566628"/>
            <a:ext cx="1314006" cy="1262671"/>
          </a:xfrm>
          <a:prstGeom prst="straightConnector1">
            <a:avLst/>
          </a:prstGeom>
          <a:ln w="19050">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0F3D151F-B099-9C44-B7EC-8EF2A69436D8}"/>
              </a:ext>
            </a:extLst>
          </p:cNvPr>
          <p:cNvCxnSpPr>
            <a:cxnSpLocks/>
            <a:stCxn id="63" idx="2"/>
          </p:cNvCxnSpPr>
          <p:nvPr/>
        </p:nvCxnSpPr>
        <p:spPr>
          <a:xfrm flipH="1">
            <a:off x="2918767" y="1514378"/>
            <a:ext cx="703474" cy="431566"/>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24E0DD9D-8C1A-D64E-8D25-AFC9CEE62E26}"/>
              </a:ext>
            </a:extLst>
          </p:cNvPr>
          <p:cNvSpPr txBox="1"/>
          <p:nvPr/>
        </p:nvSpPr>
        <p:spPr>
          <a:xfrm>
            <a:off x="4772345" y="1151333"/>
            <a:ext cx="1140312" cy="369332"/>
          </a:xfrm>
          <a:prstGeom prst="rect">
            <a:avLst/>
          </a:prstGeom>
          <a:noFill/>
        </p:spPr>
        <p:txBody>
          <a:bodyPr wrap="none" rtlCol="0">
            <a:spAutoFit/>
          </a:bodyPr>
          <a:lstStyle/>
          <a:p>
            <a:r>
              <a:rPr lang="en-US" dirty="0">
                <a:solidFill>
                  <a:srgbClr val="FF0000"/>
                </a:solidFill>
              </a:rPr>
              <a:t>data set B</a:t>
            </a:r>
          </a:p>
        </p:txBody>
      </p:sp>
      <p:cxnSp>
        <p:nvCxnSpPr>
          <p:cNvPr id="75" name="Straight Arrow Connector 74">
            <a:extLst>
              <a:ext uri="{FF2B5EF4-FFF2-40B4-BE49-F238E27FC236}">
                <a16:creationId xmlns:a16="http://schemas.microsoft.com/office/drawing/2014/main" id="{A53D7550-C383-094F-9138-A32EFD94F7D3}"/>
              </a:ext>
            </a:extLst>
          </p:cNvPr>
          <p:cNvCxnSpPr>
            <a:cxnSpLocks/>
          </p:cNvCxnSpPr>
          <p:nvPr/>
        </p:nvCxnSpPr>
        <p:spPr>
          <a:xfrm>
            <a:off x="5419663" y="1540904"/>
            <a:ext cx="703474" cy="431566"/>
          </a:xfrm>
          <a:prstGeom prst="straightConnector1">
            <a:avLst/>
          </a:prstGeom>
          <a:ln w="19050">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80" name="TextBox 79">
                <a:extLst>
                  <a:ext uri="{FF2B5EF4-FFF2-40B4-BE49-F238E27FC236}">
                    <a16:creationId xmlns:a16="http://schemas.microsoft.com/office/drawing/2014/main" id="{E51D3BCB-06DD-AB42-BBF7-5C0A53433B5F}"/>
                  </a:ext>
                </a:extLst>
              </p:cNvPr>
              <p:cNvSpPr txBox="1"/>
              <p:nvPr/>
            </p:nvSpPr>
            <p:spPr>
              <a:xfrm>
                <a:off x="6762245" y="3876993"/>
                <a:ext cx="2107434" cy="461665"/>
              </a:xfrm>
              <a:prstGeom prst="rect">
                <a:avLst/>
              </a:prstGeom>
              <a:noFill/>
              <a:ln w="38100">
                <a:noFill/>
                <a:prstDash val="solid"/>
              </a:ln>
            </p:spPr>
            <p:txBody>
              <a:bodyPr wrap="square" rtlCol="0">
                <a:spAutoFit/>
              </a:bodyPr>
              <a:lstStyle/>
              <a:p>
                <a:r>
                  <a:rPr lang="en-US" sz="2400" b="1" dirty="0">
                    <a:solidFill>
                      <a:schemeClr val="accent1"/>
                    </a:solidFill>
                  </a:rPr>
                  <a:t>H</a:t>
                </a:r>
                <a:r>
                  <a:rPr lang="en-US" sz="2400" b="1" baseline="-25000" dirty="0">
                    <a:solidFill>
                      <a:schemeClr val="accent1"/>
                    </a:solidFill>
                  </a:rPr>
                  <a:t>0</a:t>
                </a:r>
                <a:r>
                  <a:rPr lang="en-US" sz="2400" b="1" dirty="0">
                    <a:solidFill>
                      <a:schemeClr val="accent1"/>
                    </a:solidFill>
                  </a:rPr>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rPr>
                          <m:t>𝐴</m:t>
                        </m:r>
                      </m:sub>
                    </m:sSub>
                    <m:r>
                      <a:rPr lang="en-US" b="0" i="1" smtClean="0">
                        <a:latin typeface="Cambria Math" panose="02040503050406030204" pitchFamily="18" charset="0"/>
                      </a:rPr>
                      <m:t>=</m:t>
                    </m:r>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ea typeface="Cambria Math" panose="02040503050406030204" pitchFamily="18" charset="0"/>
                          </a:rPr>
                          <m:t>𝜇</m:t>
                        </m:r>
                      </m:e>
                      <m:sub>
                        <m:r>
                          <a:rPr lang="en-US" i="1">
                            <a:solidFill>
                              <a:srgbClr val="FF0000"/>
                            </a:solidFill>
                            <a:latin typeface="Cambria Math" panose="02040503050406030204" pitchFamily="18" charset="0"/>
                            <a:ea typeface="Cambria Math" panose="02040503050406030204" pitchFamily="18" charset="0"/>
                          </a:rPr>
                          <m:t>𝐵</m:t>
                        </m:r>
                      </m:sub>
                    </m:sSub>
                  </m:oMath>
                </a14:m>
                <a:r>
                  <a:rPr lang="en-US" dirty="0"/>
                  <a:t> </a:t>
                </a:r>
                <a14:m>
                  <m:oMath xmlns:m="http://schemas.openxmlformats.org/officeDocument/2006/math">
                    <m:r>
                      <a:rPr lang="en-US" i="1">
                        <a:latin typeface="Cambria Math" panose="02040503050406030204" pitchFamily="18" charset="0"/>
                      </a:rPr>
                      <m:t>=</m:t>
                    </m:r>
                    <m:r>
                      <a:rPr lang="en-US" i="1" smtClean="0">
                        <a:solidFill>
                          <a:schemeClr val="accent6"/>
                        </a:solidFill>
                        <a:latin typeface="Cambria Math" panose="02040503050406030204" pitchFamily="18" charset="0"/>
                        <a:ea typeface="Cambria Math" panose="02040503050406030204" pitchFamily="18" charset="0"/>
                      </a:rPr>
                      <m:t>𝜇</m:t>
                    </m:r>
                  </m:oMath>
                </a14:m>
                <a:endParaRPr lang="en-US" dirty="0"/>
              </a:p>
            </p:txBody>
          </p:sp>
        </mc:Choice>
        <mc:Fallback>
          <p:sp>
            <p:nvSpPr>
              <p:cNvPr id="80" name="TextBox 79">
                <a:extLst>
                  <a:ext uri="{FF2B5EF4-FFF2-40B4-BE49-F238E27FC236}">
                    <a16:creationId xmlns:a16="http://schemas.microsoft.com/office/drawing/2014/main" id="{E51D3BCB-06DD-AB42-BBF7-5C0A53433B5F}"/>
                  </a:ext>
                </a:extLst>
              </p:cNvPr>
              <p:cNvSpPr txBox="1">
                <a:spLocks noRot="1" noChangeAspect="1" noMove="1" noResize="1" noEditPoints="1" noAdjustHandles="1" noChangeArrowheads="1" noChangeShapeType="1" noTextEdit="1"/>
              </p:cNvSpPr>
              <p:nvPr/>
            </p:nvSpPr>
            <p:spPr>
              <a:xfrm>
                <a:off x="6762245" y="3876993"/>
                <a:ext cx="2107434" cy="461665"/>
              </a:xfrm>
              <a:prstGeom prst="rect">
                <a:avLst/>
              </a:prstGeom>
              <a:blipFill>
                <a:blip r:embed="rId5"/>
                <a:stretch>
                  <a:fillRect l="-4192" t="-10811" b="-27027"/>
                </a:stretch>
              </a:blipFill>
              <a:ln w="38100">
                <a:noFill/>
                <a:prstDash val="solid"/>
              </a:ln>
            </p:spPr>
            <p:txBody>
              <a:bodyPr/>
              <a:lstStyle/>
              <a:p>
                <a:r>
                  <a:rPr lang="en-US">
                    <a:noFill/>
                  </a:rPr>
                  <a:t> </a:t>
                </a:r>
              </a:p>
            </p:txBody>
          </p:sp>
        </mc:Fallback>
      </mc:AlternateContent>
      <p:sp>
        <p:nvSpPr>
          <p:cNvPr id="93" name="Freeform 92">
            <a:extLst>
              <a:ext uri="{FF2B5EF4-FFF2-40B4-BE49-F238E27FC236}">
                <a16:creationId xmlns:a16="http://schemas.microsoft.com/office/drawing/2014/main" id="{C5CD3DB9-D5EF-1D40-A337-F4F999DC21C6}"/>
              </a:ext>
            </a:extLst>
          </p:cNvPr>
          <p:cNvSpPr/>
          <p:nvPr/>
        </p:nvSpPr>
        <p:spPr>
          <a:xfrm>
            <a:off x="2204524" y="3850390"/>
            <a:ext cx="4039338" cy="1802797"/>
          </a:xfrm>
          <a:custGeom>
            <a:avLst/>
            <a:gdLst>
              <a:gd name="connsiteX0" fmla="*/ 0 w 5906530"/>
              <a:gd name="connsiteY0" fmla="*/ 3396600 h 3433670"/>
              <a:gd name="connsiteX1" fmla="*/ 926757 w 5906530"/>
              <a:gd name="connsiteY1" fmla="*/ 2964114 h 3433670"/>
              <a:gd name="connsiteX2" fmla="*/ 1519881 w 5906530"/>
              <a:gd name="connsiteY2" fmla="*/ 1963216 h 3433670"/>
              <a:gd name="connsiteX3" fmla="*/ 1915297 w 5906530"/>
              <a:gd name="connsiteY3" fmla="*/ 838751 h 3433670"/>
              <a:gd name="connsiteX4" fmla="*/ 2594919 w 5906530"/>
              <a:gd name="connsiteY4" fmla="*/ 47919 h 3433670"/>
              <a:gd name="connsiteX5" fmla="*/ 3336324 w 5906530"/>
              <a:gd name="connsiteY5" fmla="*/ 196200 h 3433670"/>
              <a:gd name="connsiteX6" fmla="*/ 3954162 w 5906530"/>
              <a:gd name="connsiteY6" fmla="*/ 1085887 h 3433670"/>
              <a:gd name="connsiteX7" fmla="*/ 4423719 w 5906530"/>
              <a:gd name="connsiteY7" fmla="*/ 2259778 h 3433670"/>
              <a:gd name="connsiteX8" fmla="*/ 5066270 w 5906530"/>
              <a:gd name="connsiteY8" fmla="*/ 3100038 h 3433670"/>
              <a:gd name="connsiteX9" fmla="*/ 5906530 w 5906530"/>
              <a:gd name="connsiteY9" fmla="*/ 3433670 h 3433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906530" h="3433670">
                <a:moveTo>
                  <a:pt x="0" y="3396600"/>
                </a:moveTo>
                <a:cubicBezTo>
                  <a:pt x="336722" y="3299805"/>
                  <a:pt x="673444" y="3203011"/>
                  <a:pt x="926757" y="2964114"/>
                </a:cubicBezTo>
                <a:cubicBezTo>
                  <a:pt x="1180070" y="2725217"/>
                  <a:pt x="1355124" y="2317443"/>
                  <a:pt x="1519881" y="1963216"/>
                </a:cubicBezTo>
                <a:cubicBezTo>
                  <a:pt x="1684638" y="1608989"/>
                  <a:pt x="1736124" y="1157967"/>
                  <a:pt x="1915297" y="838751"/>
                </a:cubicBezTo>
                <a:cubicBezTo>
                  <a:pt x="2094470" y="519535"/>
                  <a:pt x="2358081" y="155011"/>
                  <a:pt x="2594919" y="47919"/>
                </a:cubicBezTo>
                <a:cubicBezTo>
                  <a:pt x="2831757" y="-59173"/>
                  <a:pt x="3109784" y="23205"/>
                  <a:pt x="3336324" y="196200"/>
                </a:cubicBezTo>
                <a:cubicBezTo>
                  <a:pt x="3562865" y="369195"/>
                  <a:pt x="3772930" y="741957"/>
                  <a:pt x="3954162" y="1085887"/>
                </a:cubicBezTo>
                <a:cubicBezTo>
                  <a:pt x="4135394" y="1429817"/>
                  <a:pt x="4238368" y="1924086"/>
                  <a:pt x="4423719" y="2259778"/>
                </a:cubicBezTo>
                <a:cubicBezTo>
                  <a:pt x="4609070" y="2595470"/>
                  <a:pt x="4819135" y="2904389"/>
                  <a:pt x="5066270" y="3100038"/>
                </a:cubicBezTo>
                <a:cubicBezTo>
                  <a:pt x="5313405" y="3295687"/>
                  <a:pt x="5609967" y="3364678"/>
                  <a:pt x="5906530" y="3433670"/>
                </a:cubicBezTo>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cxnSp>
        <p:nvCxnSpPr>
          <p:cNvPr id="94" name="Straight Connector 93">
            <a:extLst>
              <a:ext uri="{FF2B5EF4-FFF2-40B4-BE49-F238E27FC236}">
                <a16:creationId xmlns:a16="http://schemas.microsoft.com/office/drawing/2014/main" id="{08470353-D84C-5F42-962B-791EFBCAD7F2}"/>
              </a:ext>
            </a:extLst>
          </p:cNvPr>
          <p:cNvCxnSpPr>
            <a:cxnSpLocks/>
          </p:cNvCxnSpPr>
          <p:nvPr/>
        </p:nvCxnSpPr>
        <p:spPr>
          <a:xfrm>
            <a:off x="4130640" y="3830150"/>
            <a:ext cx="0" cy="1819912"/>
          </a:xfrm>
          <a:prstGeom prst="line">
            <a:avLst/>
          </a:prstGeom>
          <a:ln w="19050">
            <a:solidFill>
              <a:schemeClr val="accent6"/>
            </a:solidFill>
            <a:prstDash val="sysDot"/>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95" name="TextBox 94">
                <a:extLst>
                  <a:ext uri="{FF2B5EF4-FFF2-40B4-BE49-F238E27FC236}">
                    <a16:creationId xmlns:a16="http://schemas.microsoft.com/office/drawing/2014/main" id="{EBF35B19-FDC7-044E-8B07-A9B1B75BDEF2}"/>
                  </a:ext>
                </a:extLst>
              </p:cNvPr>
              <p:cNvSpPr txBox="1"/>
              <p:nvPr/>
            </p:nvSpPr>
            <p:spPr>
              <a:xfrm>
                <a:off x="3957607" y="5670302"/>
                <a:ext cx="37042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a:solidFill>
                            <a:schemeClr val="accent6"/>
                          </a:solidFill>
                          <a:latin typeface="Cambria Math" panose="02040503050406030204" pitchFamily="18" charset="0"/>
                          <a:ea typeface="Cambria Math" panose="02040503050406030204" pitchFamily="18" charset="0"/>
                        </a:rPr>
                        <m:t>𝜇</m:t>
                      </m:r>
                    </m:oMath>
                  </m:oMathPara>
                </a14:m>
                <a:endParaRPr lang="en-US" dirty="0"/>
              </a:p>
            </p:txBody>
          </p:sp>
        </mc:Choice>
        <mc:Fallback>
          <p:sp>
            <p:nvSpPr>
              <p:cNvPr id="95" name="TextBox 94">
                <a:extLst>
                  <a:ext uri="{FF2B5EF4-FFF2-40B4-BE49-F238E27FC236}">
                    <a16:creationId xmlns:a16="http://schemas.microsoft.com/office/drawing/2014/main" id="{EBF35B19-FDC7-044E-8B07-A9B1B75BDEF2}"/>
                  </a:ext>
                </a:extLst>
              </p:cNvPr>
              <p:cNvSpPr txBox="1">
                <a:spLocks noRot="1" noChangeAspect="1" noMove="1" noResize="1" noEditPoints="1" noAdjustHandles="1" noChangeArrowheads="1" noChangeShapeType="1" noTextEdit="1"/>
              </p:cNvSpPr>
              <p:nvPr/>
            </p:nvSpPr>
            <p:spPr>
              <a:xfrm>
                <a:off x="3957607" y="5670302"/>
                <a:ext cx="370422" cy="369332"/>
              </a:xfrm>
              <a:prstGeom prst="rect">
                <a:avLst/>
              </a:prstGeom>
              <a:blipFill>
                <a:blip r:embed="rId6"/>
                <a:stretch>
                  <a:fillRect b="-6667"/>
                </a:stretch>
              </a:blipFill>
            </p:spPr>
            <p:txBody>
              <a:bodyPr/>
              <a:lstStyle/>
              <a:p>
                <a:r>
                  <a:rPr lang="en-US">
                    <a:noFill/>
                  </a:rPr>
                  <a:t> </a:t>
                </a:r>
              </a:p>
            </p:txBody>
          </p:sp>
        </mc:Fallback>
      </mc:AlternateContent>
      <p:cxnSp>
        <p:nvCxnSpPr>
          <p:cNvPr id="96" name="Straight Connector 95">
            <a:extLst>
              <a:ext uri="{FF2B5EF4-FFF2-40B4-BE49-F238E27FC236}">
                <a16:creationId xmlns:a16="http://schemas.microsoft.com/office/drawing/2014/main" id="{2FE32025-DBEF-0D4F-AFC9-E1B580A447CC}"/>
              </a:ext>
            </a:extLst>
          </p:cNvPr>
          <p:cNvCxnSpPr>
            <a:cxnSpLocks/>
          </p:cNvCxnSpPr>
          <p:nvPr/>
        </p:nvCxnSpPr>
        <p:spPr>
          <a:xfrm>
            <a:off x="4130640" y="4771255"/>
            <a:ext cx="950248" cy="0"/>
          </a:xfrm>
          <a:prstGeom prst="line">
            <a:avLst/>
          </a:prstGeom>
          <a:ln w="19050">
            <a:solidFill>
              <a:schemeClr val="accent6"/>
            </a:solidFill>
            <a:prstDash val="sysDot"/>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97" name="TextBox 96">
                <a:extLst>
                  <a:ext uri="{FF2B5EF4-FFF2-40B4-BE49-F238E27FC236}">
                    <a16:creationId xmlns:a16="http://schemas.microsoft.com/office/drawing/2014/main" id="{9068B7D2-2E30-0C4B-B006-62FB265C8544}"/>
                  </a:ext>
                </a:extLst>
              </p:cNvPr>
              <p:cNvSpPr txBox="1"/>
              <p:nvPr/>
            </p:nvSpPr>
            <p:spPr>
              <a:xfrm>
                <a:off x="4154034" y="4540747"/>
                <a:ext cx="526170" cy="6166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solidFill>
                                <a:schemeClr val="accent6"/>
                              </a:solidFill>
                              <a:latin typeface="Cambria Math" panose="02040503050406030204" pitchFamily="18" charset="0"/>
                            </a:rPr>
                          </m:ctrlPr>
                        </m:fPr>
                        <m:num>
                          <m:r>
                            <a:rPr lang="en-US" i="1">
                              <a:solidFill>
                                <a:schemeClr val="accent6"/>
                              </a:solidFill>
                              <a:latin typeface="Cambria Math" panose="02040503050406030204" pitchFamily="18" charset="0"/>
                              <a:ea typeface="Cambria Math" panose="02040503050406030204" pitchFamily="18" charset="0"/>
                            </a:rPr>
                            <m:t>𝜎</m:t>
                          </m:r>
                        </m:num>
                        <m:den>
                          <m:rad>
                            <m:radPr>
                              <m:degHide m:val="on"/>
                              <m:ctrlPr>
                                <a:rPr lang="en-US" i="1" smtClean="0">
                                  <a:solidFill>
                                    <a:schemeClr val="accent6"/>
                                  </a:solidFill>
                                  <a:latin typeface="Cambria Math" panose="02040503050406030204" pitchFamily="18" charset="0"/>
                                </a:rPr>
                              </m:ctrlPr>
                            </m:radPr>
                            <m:deg/>
                            <m:e>
                              <m:r>
                                <a:rPr lang="en-US" b="0" i="1" smtClean="0">
                                  <a:solidFill>
                                    <a:schemeClr val="accent6"/>
                                  </a:solidFill>
                                  <a:latin typeface="Cambria Math" panose="02040503050406030204" pitchFamily="18" charset="0"/>
                                </a:rPr>
                                <m:t>𝑛</m:t>
                              </m:r>
                            </m:e>
                          </m:rad>
                        </m:den>
                      </m:f>
                    </m:oMath>
                  </m:oMathPara>
                </a14:m>
                <a:endParaRPr lang="en-US" dirty="0">
                  <a:solidFill>
                    <a:schemeClr val="accent6"/>
                  </a:solidFill>
                </a:endParaRPr>
              </a:p>
            </p:txBody>
          </p:sp>
        </mc:Choice>
        <mc:Fallback>
          <p:sp>
            <p:nvSpPr>
              <p:cNvPr id="97" name="TextBox 96">
                <a:extLst>
                  <a:ext uri="{FF2B5EF4-FFF2-40B4-BE49-F238E27FC236}">
                    <a16:creationId xmlns:a16="http://schemas.microsoft.com/office/drawing/2014/main" id="{9068B7D2-2E30-0C4B-B006-62FB265C8544}"/>
                  </a:ext>
                </a:extLst>
              </p:cNvPr>
              <p:cNvSpPr txBox="1">
                <a:spLocks noRot="1" noChangeAspect="1" noMove="1" noResize="1" noEditPoints="1" noAdjustHandles="1" noChangeArrowheads="1" noChangeShapeType="1" noTextEdit="1"/>
              </p:cNvSpPr>
              <p:nvPr/>
            </p:nvSpPr>
            <p:spPr>
              <a:xfrm>
                <a:off x="4154034" y="4540747"/>
                <a:ext cx="526170" cy="616644"/>
              </a:xfrm>
              <a:prstGeom prst="rect">
                <a:avLst/>
              </a:prstGeom>
              <a:blipFill>
                <a:blip r:embed="rId7"/>
                <a:stretch>
                  <a:fillRect/>
                </a:stretch>
              </a:blipFill>
            </p:spPr>
            <p:txBody>
              <a:bodyPr/>
              <a:lstStyle/>
              <a:p>
                <a:r>
                  <a:rPr lang="en-US">
                    <a:noFill/>
                  </a:rPr>
                  <a:t> </a:t>
                </a:r>
              </a:p>
            </p:txBody>
          </p:sp>
        </mc:Fallback>
      </mc:AlternateContent>
      <p:sp>
        <p:nvSpPr>
          <p:cNvPr id="98" name="Oval 97">
            <a:extLst>
              <a:ext uri="{FF2B5EF4-FFF2-40B4-BE49-F238E27FC236}">
                <a16:creationId xmlns:a16="http://schemas.microsoft.com/office/drawing/2014/main" id="{F566BA8E-2FDD-1848-90B5-8030A768838F}"/>
              </a:ext>
            </a:extLst>
          </p:cNvPr>
          <p:cNvSpPr/>
          <p:nvPr/>
        </p:nvSpPr>
        <p:spPr>
          <a:xfrm>
            <a:off x="1328056" y="1014674"/>
            <a:ext cx="6491345" cy="2174833"/>
          </a:xfrm>
          <a:prstGeom prst="ellipse">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mc:Choice xmlns:a14="http://schemas.microsoft.com/office/drawing/2010/main" Requires="a14">
          <p:sp>
            <p:nvSpPr>
              <p:cNvPr id="99" name="TextBox 98">
                <a:extLst>
                  <a:ext uri="{FF2B5EF4-FFF2-40B4-BE49-F238E27FC236}">
                    <a16:creationId xmlns:a16="http://schemas.microsoft.com/office/drawing/2014/main" id="{E6AD67F4-1297-0245-AE12-80FF43357931}"/>
                  </a:ext>
                </a:extLst>
              </p:cNvPr>
              <p:cNvSpPr txBox="1"/>
              <p:nvPr/>
            </p:nvSpPr>
            <p:spPr>
              <a:xfrm>
                <a:off x="3833959" y="1756687"/>
                <a:ext cx="1333477" cy="923330"/>
              </a:xfrm>
              <a:prstGeom prst="rect">
                <a:avLst/>
              </a:prstGeom>
              <a:noFill/>
            </p:spPr>
            <p:txBody>
              <a:bodyPr wrap="square" rtlCol="0">
                <a:spAutoFit/>
              </a:bodyPr>
              <a:lstStyle/>
              <a:p>
                <a:pPr algn="ctr"/>
                <a:r>
                  <a:rPr lang="en-US" dirty="0">
                    <a:solidFill>
                      <a:schemeClr val="accent6"/>
                    </a:solidFill>
                    <a:ea typeface="Cambria Math" panose="02040503050406030204" pitchFamily="18" charset="0"/>
                  </a:rPr>
                  <a:t>population</a:t>
                </a:r>
              </a:p>
              <a:p>
                <a:pPr algn="ctr"/>
                <a:r>
                  <a:rPr lang="en-US" dirty="0">
                    <a:solidFill>
                      <a:schemeClr val="accent6"/>
                    </a:solidFill>
                    <a:ea typeface="Cambria Math" panose="02040503050406030204" pitchFamily="18" charset="0"/>
                  </a:rPr>
                  <a:t>mean </a:t>
                </a:r>
                <a14:m>
                  <m:oMath xmlns:m="http://schemas.openxmlformats.org/officeDocument/2006/math">
                    <m:r>
                      <a:rPr lang="en-US" i="1" smtClean="0">
                        <a:solidFill>
                          <a:schemeClr val="accent6"/>
                        </a:solidFill>
                        <a:latin typeface="Cambria Math" panose="02040503050406030204" pitchFamily="18" charset="0"/>
                        <a:ea typeface="Cambria Math" panose="02040503050406030204" pitchFamily="18" charset="0"/>
                      </a:rPr>
                      <m:t>𝜇</m:t>
                    </m:r>
                  </m:oMath>
                </a14:m>
                <a:endParaRPr lang="en-US" dirty="0">
                  <a:solidFill>
                    <a:schemeClr val="accent6"/>
                  </a:solidFill>
                </a:endParaRPr>
              </a:p>
              <a:p>
                <a:pPr algn="ctr"/>
                <a:r>
                  <a:rPr lang="en-US" dirty="0">
                    <a:solidFill>
                      <a:schemeClr val="accent6"/>
                    </a:solidFill>
                  </a:rPr>
                  <a:t>variance </a:t>
                </a:r>
                <a14:m>
                  <m:oMath xmlns:m="http://schemas.openxmlformats.org/officeDocument/2006/math">
                    <m:sSup>
                      <m:sSupPr>
                        <m:ctrlPr>
                          <a:rPr lang="en-US" i="1" smtClean="0">
                            <a:solidFill>
                              <a:schemeClr val="accent6"/>
                            </a:solidFill>
                            <a:latin typeface="Cambria Math" panose="02040503050406030204" pitchFamily="18" charset="0"/>
                          </a:rPr>
                        </m:ctrlPr>
                      </m:sSupPr>
                      <m:e>
                        <m:r>
                          <a:rPr lang="en-US" i="1" smtClean="0">
                            <a:solidFill>
                              <a:schemeClr val="accent6"/>
                            </a:solidFill>
                            <a:latin typeface="Cambria Math" panose="02040503050406030204" pitchFamily="18" charset="0"/>
                            <a:ea typeface="Cambria Math" panose="02040503050406030204" pitchFamily="18" charset="0"/>
                          </a:rPr>
                          <m:t>𝜎</m:t>
                        </m:r>
                      </m:e>
                      <m:sup>
                        <m:r>
                          <a:rPr lang="en-US" b="0" i="1" smtClean="0">
                            <a:solidFill>
                              <a:schemeClr val="accent6"/>
                            </a:solidFill>
                            <a:latin typeface="Cambria Math" panose="02040503050406030204" pitchFamily="18" charset="0"/>
                          </a:rPr>
                          <m:t>2</m:t>
                        </m:r>
                      </m:sup>
                    </m:sSup>
                  </m:oMath>
                </a14:m>
                <a:endParaRPr lang="en-US" dirty="0">
                  <a:solidFill>
                    <a:schemeClr val="accent6"/>
                  </a:solidFill>
                </a:endParaRPr>
              </a:p>
            </p:txBody>
          </p:sp>
        </mc:Choice>
        <mc:Fallback>
          <p:sp>
            <p:nvSpPr>
              <p:cNvPr id="99" name="TextBox 98">
                <a:extLst>
                  <a:ext uri="{FF2B5EF4-FFF2-40B4-BE49-F238E27FC236}">
                    <a16:creationId xmlns:a16="http://schemas.microsoft.com/office/drawing/2014/main" id="{E6AD67F4-1297-0245-AE12-80FF43357931}"/>
                  </a:ext>
                </a:extLst>
              </p:cNvPr>
              <p:cNvSpPr txBox="1">
                <a:spLocks noRot="1" noChangeAspect="1" noMove="1" noResize="1" noEditPoints="1" noAdjustHandles="1" noChangeArrowheads="1" noChangeShapeType="1" noTextEdit="1"/>
              </p:cNvSpPr>
              <p:nvPr/>
            </p:nvSpPr>
            <p:spPr>
              <a:xfrm>
                <a:off x="3833959" y="1756687"/>
                <a:ext cx="1333477" cy="923330"/>
              </a:xfrm>
              <a:prstGeom prst="rect">
                <a:avLst/>
              </a:prstGeom>
              <a:blipFill>
                <a:blip r:embed="rId8"/>
                <a:stretch>
                  <a:fillRect l="-935" t="-2703" b="-9459"/>
                </a:stretch>
              </a:blipFill>
            </p:spPr>
            <p:txBody>
              <a:bodyPr/>
              <a:lstStyle/>
              <a:p>
                <a:r>
                  <a:rPr lang="en-US">
                    <a:noFill/>
                  </a:rPr>
                  <a:t> </a:t>
                </a:r>
              </a:p>
            </p:txBody>
          </p:sp>
        </mc:Fallback>
      </mc:AlternateContent>
    </p:spTree>
    <p:extLst>
      <p:ext uri="{BB962C8B-B14F-4D97-AF65-F5344CB8AC3E}">
        <p14:creationId xmlns:p14="http://schemas.microsoft.com/office/powerpoint/2010/main" val="169358726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C33893-C1FD-CF4C-91EC-7A35879269DA}"/>
              </a:ext>
            </a:extLst>
          </p:cNvPr>
          <p:cNvSpPr>
            <a:spLocks noGrp="1"/>
          </p:cNvSpPr>
          <p:nvPr>
            <p:ph type="title"/>
          </p:nvPr>
        </p:nvSpPr>
        <p:spPr>
          <a:xfrm>
            <a:off x="274319" y="317481"/>
            <a:ext cx="8595360" cy="641871"/>
          </a:xfrm>
        </p:spPr>
        <p:txBody>
          <a:bodyPr>
            <a:normAutofit/>
          </a:bodyPr>
          <a:lstStyle/>
          <a:p>
            <a:r>
              <a:rPr lang="en-US" dirty="0"/>
              <a:t>t-Test for sample means</a:t>
            </a:r>
          </a:p>
        </p:txBody>
      </p:sp>
      <p:sp>
        <p:nvSpPr>
          <p:cNvPr id="4" name="Slide Number Placeholder 3">
            <a:extLst>
              <a:ext uri="{FF2B5EF4-FFF2-40B4-BE49-F238E27FC236}">
                <a16:creationId xmlns:a16="http://schemas.microsoft.com/office/drawing/2014/main" id="{02E00918-68B8-514A-891C-20F177A55ADD}"/>
              </a:ext>
            </a:extLst>
          </p:cNvPr>
          <p:cNvSpPr>
            <a:spLocks noGrp="1"/>
          </p:cNvSpPr>
          <p:nvPr>
            <p:ph type="sldNum" sz="quarter" idx="12"/>
          </p:nvPr>
        </p:nvSpPr>
        <p:spPr>
          <a:xfrm>
            <a:off x="6457950" y="6446520"/>
            <a:ext cx="2366010" cy="274320"/>
          </a:xfrm>
        </p:spPr>
        <p:txBody>
          <a:bodyPr/>
          <a:lstStyle/>
          <a:p>
            <a:fld id="{4F1611B7-9285-1F48-A026-12A07D3EB268}" type="slidenum">
              <a:rPr lang="en-US" smtClean="0"/>
              <a:t>31</a:t>
            </a:fld>
            <a:endParaRPr lang="en-US" dirty="0"/>
          </a:p>
        </p:txBody>
      </p:sp>
      <p:grpSp>
        <p:nvGrpSpPr>
          <p:cNvPr id="10" name="Group 9">
            <a:extLst>
              <a:ext uri="{FF2B5EF4-FFF2-40B4-BE49-F238E27FC236}">
                <a16:creationId xmlns:a16="http://schemas.microsoft.com/office/drawing/2014/main" id="{D752ABFA-1ED1-D347-8992-B57B000FFEB0}"/>
              </a:ext>
            </a:extLst>
          </p:cNvPr>
          <p:cNvGrpSpPr/>
          <p:nvPr/>
        </p:nvGrpSpPr>
        <p:grpSpPr>
          <a:xfrm>
            <a:off x="2175444" y="1788351"/>
            <a:ext cx="901216" cy="903376"/>
            <a:chOff x="2031861" y="1429407"/>
            <a:chExt cx="1665618" cy="1669609"/>
          </a:xfrm>
        </p:grpSpPr>
        <p:sp>
          <p:nvSpPr>
            <p:cNvPr id="11" name="TextBox 10">
              <a:extLst>
                <a:ext uri="{FF2B5EF4-FFF2-40B4-BE49-F238E27FC236}">
                  <a16:creationId xmlns:a16="http://schemas.microsoft.com/office/drawing/2014/main" id="{A5577A66-ACF5-4541-905E-FC645CEB30C8}"/>
                </a:ext>
              </a:extLst>
            </p:cNvPr>
            <p:cNvSpPr txBox="1"/>
            <p:nvPr/>
          </p:nvSpPr>
          <p:spPr>
            <a:xfrm>
              <a:off x="2448910" y="1429407"/>
              <a:ext cx="284052" cy="369332"/>
            </a:xfrm>
            <a:prstGeom prst="rect">
              <a:avLst/>
            </a:prstGeom>
            <a:noFill/>
          </p:spPr>
          <p:txBody>
            <a:bodyPr wrap="none" rtlCol="0">
              <a:spAutoFit/>
            </a:bodyPr>
            <a:lstStyle/>
            <a:p>
              <a:r>
                <a:rPr lang="en-US" dirty="0"/>
                <a:t>x</a:t>
              </a:r>
            </a:p>
          </p:txBody>
        </p:sp>
        <p:sp>
          <p:nvSpPr>
            <p:cNvPr id="12" name="TextBox 11">
              <a:extLst>
                <a:ext uri="{FF2B5EF4-FFF2-40B4-BE49-F238E27FC236}">
                  <a16:creationId xmlns:a16="http://schemas.microsoft.com/office/drawing/2014/main" id="{32A927FA-8037-374E-B24A-4102AA76059E}"/>
                </a:ext>
              </a:extLst>
            </p:cNvPr>
            <p:cNvSpPr txBox="1"/>
            <p:nvPr/>
          </p:nvSpPr>
          <p:spPr>
            <a:xfrm>
              <a:off x="2601310" y="1581807"/>
              <a:ext cx="284052" cy="369332"/>
            </a:xfrm>
            <a:prstGeom prst="rect">
              <a:avLst/>
            </a:prstGeom>
            <a:noFill/>
          </p:spPr>
          <p:txBody>
            <a:bodyPr wrap="none" rtlCol="0">
              <a:spAutoFit/>
            </a:bodyPr>
            <a:lstStyle/>
            <a:p>
              <a:r>
                <a:rPr lang="en-US" dirty="0"/>
                <a:t>x</a:t>
              </a:r>
            </a:p>
          </p:txBody>
        </p:sp>
        <p:sp>
          <p:nvSpPr>
            <p:cNvPr id="13" name="TextBox 12">
              <a:extLst>
                <a:ext uri="{FF2B5EF4-FFF2-40B4-BE49-F238E27FC236}">
                  <a16:creationId xmlns:a16="http://schemas.microsoft.com/office/drawing/2014/main" id="{87282211-C7CF-0F47-B015-6C2E27F94144}"/>
                </a:ext>
              </a:extLst>
            </p:cNvPr>
            <p:cNvSpPr txBox="1"/>
            <p:nvPr/>
          </p:nvSpPr>
          <p:spPr>
            <a:xfrm>
              <a:off x="2753710" y="1734207"/>
              <a:ext cx="284052" cy="369332"/>
            </a:xfrm>
            <a:prstGeom prst="rect">
              <a:avLst/>
            </a:prstGeom>
            <a:noFill/>
          </p:spPr>
          <p:txBody>
            <a:bodyPr wrap="none" rtlCol="0">
              <a:spAutoFit/>
            </a:bodyPr>
            <a:lstStyle/>
            <a:p>
              <a:r>
                <a:rPr lang="en-US" dirty="0"/>
                <a:t>x</a:t>
              </a:r>
            </a:p>
          </p:txBody>
        </p:sp>
        <p:sp>
          <p:nvSpPr>
            <p:cNvPr id="14" name="TextBox 13">
              <a:extLst>
                <a:ext uri="{FF2B5EF4-FFF2-40B4-BE49-F238E27FC236}">
                  <a16:creationId xmlns:a16="http://schemas.microsoft.com/office/drawing/2014/main" id="{0848164F-8F51-C243-885B-987ECAC1261C}"/>
                </a:ext>
              </a:extLst>
            </p:cNvPr>
            <p:cNvSpPr txBox="1"/>
            <p:nvPr/>
          </p:nvSpPr>
          <p:spPr>
            <a:xfrm>
              <a:off x="2948015" y="1822913"/>
              <a:ext cx="284052" cy="369332"/>
            </a:xfrm>
            <a:prstGeom prst="rect">
              <a:avLst/>
            </a:prstGeom>
            <a:noFill/>
          </p:spPr>
          <p:txBody>
            <a:bodyPr wrap="none" rtlCol="0">
              <a:spAutoFit/>
            </a:bodyPr>
            <a:lstStyle/>
            <a:p>
              <a:r>
                <a:rPr lang="en-US" dirty="0"/>
                <a:t>x</a:t>
              </a:r>
            </a:p>
          </p:txBody>
        </p:sp>
        <p:sp>
          <p:nvSpPr>
            <p:cNvPr id="15" name="TextBox 14">
              <a:extLst>
                <a:ext uri="{FF2B5EF4-FFF2-40B4-BE49-F238E27FC236}">
                  <a16:creationId xmlns:a16="http://schemas.microsoft.com/office/drawing/2014/main" id="{83DACBE9-4F9B-D246-AAAC-7CF9FE8B09AB}"/>
                </a:ext>
              </a:extLst>
            </p:cNvPr>
            <p:cNvSpPr txBox="1"/>
            <p:nvPr/>
          </p:nvSpPr>
          <p:spPr>
            <a:xfrm>
              <a:off x="3058510" y="2039007"/>
              <a:ext cx="284052" cy="369332"/>
            </a:xfrm>
            <a:prstGeom prst="rect">
              <a:avLst/>
            </a:prstGeom>
            <a:noFill/>
          </p:spPr>
          <p:txBody>
            <a:bodyPr wrap="none" rtlCol="0">
              <a:spAutoFit/>
            </a:bodyPr>
            <a:lstStyle/>
            <a:p>
              <a:r>
                <a:rPr lang="en-US" dirty="0"/>
                <a:t>x</a:t>
              </a:r>
            </a:p>
          </p:txBody>
        </p:sp>
        <p:sp>
          <p:nvSpPr>
            <p:cNvPr id="16" name="TextBox 15">
              <a:extLst>
                <a:ext uri="{FF2B5EF4-FFF2-40B4-BE49-F238E27FC236}">
                  <a16:creationId xmlns:a16="http://schemas.microsoft.com/office/drawing/2014/main" id="{57EAE698-06D0-7444-9FF4-FBE58CFFF018}"/>
                </a:ext>
              </a:extLst>
            </p:cNvPr>
            <p:cNvSpPr txBox="1"/>
            <p:nvPr/>
          </p:nvSpPr>
          <p:spPr>
            <a:xfrm>
              <a:off x="3210910" y="2191407"/>
              <a:ext cx="284052" cy="369332"/>
            </a:xfrm>
            <a:prstGeom prst="rect">
              <a:avLst/>
            </a:prstGeom>
            <a:noFill/>
          </p:spPr>
          <p:txBody>
            <a:bodyPr wrap="none" rtlCol="0">
              <a:spAutoFit/>
            </a:bodyPr>
            <a:lstStyle/>
            <a:p>
              <a:r>
                <a:rPr lang="en-US" dirty="0"/>
                <a:t>x</a:t>
              </a:r>
            </a:p>
          </p:txBody>
        </p:sp>
        <p:sp>
          <p:nvSpPr>
            <p:cNvPr id="17" name="TextBox 16">
              <a:extLst>
                <a:ext uri="{FF2B5EF4-FFF2-40B4-BE49-F238E27FC236}">
                  <a16:creationId xmlns:a16="http://schemas.microsoft.com/office/drawing/2014/main" id="{88E8D990-C4F0-B94E-B7AE-07330E431732}"/>
                </a:ext>
              </a:extLst>
            </p:cNvPr>
            <p:cNvSpPr txBox="1"/>
            <p:nvPr/>
          </p:nvSpPr>
          <p:spPr>
            <a:xfrm>
              <a:off x="2543640" y="1930854"/>
              <a:ext cx="284052" cy="369332"/>
            </a:xfrm>
            <a:prstGeom prst="rect">
              <a:avLst/>
            </a:prstGeom>
            <a:noFill/>
          </p:spPr>
          <p:txBody>
            <a:bodyPr wrap="none" rtlCol="0">
              <a:spAutoFit/>
            </a:bodyPr>
            <a:lstStyle/>
            <a:p>
              <a:r>
                <a:rPr lang="en-US" dirty="0"/>
                <a:t>x</a:t>
              </a:r>
            </a:p>
          </p:txBody>
        </p:sp>
        <p:sp>
          <p:nvSpPr>
            <p:cNvPr id="18" name="TextBox 17">
              <a:extLst>
                <a:ext uri="{FF2B5EF4-FFF2-40B4-BE49-F238E27FC236}">
                  <a16:creationId xmlns:a16="http://schemas.microsoft.com/office/drawing/2014/main" id="{87E66B4D-5B18-6D4C-8AB6-08721EF7DBF9}"/>
                </a:ext>
              </a:extLst>
            </p:cNvPr>
            <p:cNvSpPr txBox="1"/>
            <p:nvPr/>
          </p:nvSpPr>
          <p:spPr>
            <a:xfrm>
              <a:off x="2559677" y="2401192"/>
              <a:ext cx="284052" cy="369332"/>
            </a:xfrm>
            <a:prstGeom prst="rect">
              <a:avLst/>
            </a:prstGeom>
            <a:noFill/>
          </p:spPr>
          <p:txBody>
            <a:bodyPr wrap="none" rtlCol="0">
              <a:spAutoFit/>
            </a:bodyPr>
            <a:lstStyle/>
            <a:p>
              <a:r>
                <a:rPr lang="en-US" dirty="0"/>
                <a:t>x</a:t>
              </a:r>
            </a:p>
          </p:txBody>
        </p:sp>
        <p:sp>
          <p:nvSpPr>
            <p:cNvPr id="24" name="TextBox 23">
              <a:extLst>
                <a:ext uri="{FF2B5EF4-FFF2-40B4-BE49-F238E27FC236}">
                  <a16:creationId xmlns:a16="http://schemas.microsoft.com/office/drawing/2014/main" id="{9276102D-5968-1C4A-9031-E1DCD1439BCD}"/>
                </a:ext>
              </a:extLst>
            </p:cNvPr>
            <p:cNvSpPr txBox="1"/>
            <p:nvPr/>
          </p:nvSpPr>
          <p:spPr>
            <a:xfrm>
              <a:off x="2133803" y="1558684"/>
              <a:ext cx="294290" cy="369332"/>
            </a:xfrm>
            <a:prstGeom prst="rect">
              <a:avLst/>
            </a:prstGeom>
            <a:noFill/>
          </p:spPr>
          <p:txBody>
            <a:bodyPr wrap="square" rtlCol="0">
              <a:spAutoFit/>
            </a:bodyPr>
            <a:lstStyle/>
            <a:p>
              <a:r>
                <a:rPr lang="en-US" dirty="0"/>
                <a:t>x</a:t>
              </a:r>
            </a:p>
          </p:txBody>
        </p:sp>
        <p:sp>
          <p:nvSpPr>
            <p:cNvPr id="25" name="TextBox 24">
              <a:extLst>
                <a:ext uri="{FF2B5EF4-FFF2-40B4-BE49-F238E27FC236}">
                  <a16:creationId xmlns:a16="http://schemas.microsoft.com/office/drawing/2014/main" id="{4BD8B632-6438-AA44-913D-9DB2B7211AFB}"/>
                </a:ext>
              </a:extLst>
            </p:cNvPr>
            <p:cNvSpPr txBox="1"/>
            <p:nvPr/>
          </p:nvSpPr>
          <p:spPr>
            <a:xfrm>
              <a:off x="2244298" y="1794219"/>
              <a:ext cx="294290" cy="369332"/>
            </a:xfrm>
            <a:prstGeom prst="rect">
              <a:avLst/>
            </a:prstGeom>
            <a:noFill/>
          </p:spPr>
          <p:txBody>
            <a:bodyPr wrap="square" rtlCol="0">
              <a:spAutoFit/>
            </a:bodyPr>
            <a:lstStyle/>
            <a:p>
              <a:r>
                <a:rPr lang="en-US" dirty="0"/>
                <a:t>x</a:t>
              </a:r>
            </a:p>
          </p:txBody>
        </p:sp>
        <p:sp>
          <p:nvSpPr>
            <p:cNvPr id="26" name="TextBox 25">
              <a:extLst>
                <a:ext uri="{FF2B5EF4-FFF2-40B4-BE49-F238E27FC236}">
                  <a16:creationId xmlns:a16="http://schemas.microsoft.com/office/drawing/2014/main" id="{AC7DA472-4588-264A-9085-25645EB439ED}"/>
                </a:ext>
              </a:extLst>
            </p:cNvPr>
            <p:cNvSpPr txBox="1"/>
            <p:nvPr/>
          </p:nvSpPr>
          <p:spPr>
            <a:xfrm>
              <a:off x="2428162" y="1798739"/>
              <a:ext cx="294290" cy="369332"/>
            </a:xfrm>
            <a:prstGeom prst="rect">
              <a:avLst/>
            </a:prstGeom>
            <a:noFill/>
          </p:spPr>
          <p:txBody>
            <a:bodyPr wrap="square" rtlCol="0">
              <a:spAutoFit/>
            </a:bodyPr>
            <a:lstStyle/>
            <a:p>
              <a:r>
                <a:rPr lang="en-US" dirty="0"/>
                <a:t>x</a:t>
              </a:r>
            </a:p>
          </p:txBody>
        </p:sp>
        <p:sp>
          <p:nvSpPr>
            <p:cNvPr id="27" name="TextBox 26">
              <a:extLst>
                <a:ext uri="{FF2B5EF4-FFF2-40B4-BE49-F238E27FC236}">
                  <a16:creationId xmlns:a16="http://schemas.microsoft.com/office/drawing/2014/main" id="{384D5645-725B-654A-B190-F5485658D0D7}"/>
                </a:ext>
              </a:extLst>
            </p:cNvPr>
            <p:cNvSpPr txBox="1"/>
            <p:nvPr/>
          </p:nvSpPr>
          <p:spPr>
            <a:xfrm>
              <a:off x="2464675" y="2140326"/>
              <a:ext cx="294290" cy="369332"/>
            </a:xfrm>
            <a:prstGeom prst="rect">
              <a:avLst/>
            </a:prstGeom>
            <a:noFill/>
          </p:spPr>
          <p:txBody>
            <a:bodyPr wrap="square" rtlCol="0">
              <a:spAutoFit/>
            </a:bodyPr>
            <a:lstStyle/>
            <a:p>
              <a:r>
                <a:rPr lang="en-US" dirty="0"/>
                <a:t>x</a:t>
              </a:r>
            </a:p>
          </p:txBody>
        </p:sp>
        <p:sp>
          <p:nvSpPr>
            <p:cNvPr id="28" name="TextBox 27">
              <a:extLst>
                <a:ext uri="{FF2B5EF4-FFF2-40B4-BE49-F238E27FC236}">
                  <a16:creationId xmlns:a16="http://schemas.microsoft.com/office/drawing/2014/main" id="{2ABE4931-5011-604C-A703-8993E28D141B}"/>
                </a:ext>
              </a:extLst>
            </p:cNvPr>
            <p:cNvSpPr txBox="1"/>
            <p:nvPr/>
          </p:nvSpPr>
          <p:spPr>
            <a:xfrm>
              <a:off x="2911365" y="2101437"/>
              <a:ext cx="294290" cy="369332"/>
            </a:xfrm>
            <a:prstGeom prst="rect">
              <a:avLst/>
            </a:prstGeom>
            <a:noFill/>
          </p:spPr>
          <p:txBody>
            <a:bodyPr wrap="square" rtlCol="0">
              <a:spAutoFit/>
            </a:bodyPr>
            <a:lstStyle/>
            <a:p>
              <a:r>
                <a:rPr lang="en-US" dirty="0"/>
                <a:t>x</a:t>
              </a:r>
            </a:p>
          </p:txBody>
        </p:sp>
        <p:sp>
          <p:nvSpPr>
            <p:cNvPr id="29" name="TextBox 28">
              <a:extLst>
                <a:ext uri="{FF2B5EF4-FFF2-40B4-BE49-F238E27FC236}">
                  <a16:creationId xmlns:a16="http://schemas.microsoft.com/office/drawing/2014/main" id="{304FF380-7B20-9F44-9E6B-7F4F0DE60FE8}"/>
                </a:ext>
              </a:extLst>
            </p:cNvPr>
            <p:cNvSpPr txBox="1"/>
            <p:nvPr/>
          </p:nvSpPr>
          <p:spPr>
            <a:xfrm>
              <a:off x="2758318" y="2319947"/>
              <a:ext cx="294290" cy="369332"/>
            </a:xfrm>
            <a:prstGeom prst="rect">
              <a:avLst/>
            </a:prstGeom>
            <a:noFill/>
          </p:spPr>
          <p:txBody>
            <a:bodyPr wrap="square" rtlCol="0">
              <a:spAutoFit/>
            </a:bodyPr>
            <a:lstStyle/>
            <a:p>
              <a:r>
                <a:rPr lang="en-US" dirty="0"/>
                <a:t>x</a:t>
              </a:r>
            </a:p>
          </p:txBody>
        </p:sp>
        <p:sp>
          <p:nvSpPr>
            <p:cNvPr id="30" name="TextBox 29">
              <a:extLst>
                <a:ext uri="{FF2B5EF4-FFF2-40B4-BE49-F238E27FC236}">
                  <a16:creationId xmlns:a16="http://schemas.microsoft.com/office/drawing/2014/main" id="{62CAA1FD-9A33-734D-9D98-3307AF533084}"/>
                </a:ext>
              </a:extLst>
            </p:cNvPr>
            <p:cNvSpPr txBox="1"/>
            <p:nvPr/>
          </p:nvSpPr>
          <p:spPr>
            <a:xfrm>
              <a:off x="3037762" y="2408339"/>
              <a:ext cx="294290" cy="369332"/>
            </a:xfrm>
            <a:prstGeom prst="rect">
              <a:avLst/>
            </a:prstGeom>
            <a:noFill/>
          </p:spPr>
          <p:txBody>
            <a:bodyPr wrap="square" rtlCol="0">
              <a:spAutoFit/>
            </a:bodyPr>
            <a:lstStyle/>
            <a:p>
              <a:r>
                <a:rPr lang="en-US" dirty="0"/>
                <a:t>x</a:t>
              </a:r>
            </a:p>
          </p:txBody>
        </p:sp>
        <p:sp>
          <p:nvSpPr>
            <p:cNvPr id="31" name="TextBox 30">
              <a:extLst>
                <a:ext uri="{FF2B5EF4-FFF2-40B4-BE49-F238E27FC236}">
                  <a16:creationId xmlns:a16="http://schemas.microsoft.com/office/drawing/2014/main" id="{4F9A72B8-8911-F444-B641-24302D5CA335}"/>
                </a:ext>
              </a:extLst>
            </p:cNvPr>
            <p:cNvSpPr txBox="1"/>
            <p:nvPr/>
          </p:nvSpPr>
          <p:spPr>
            <a:xfrm>
              <a:off x="2055045" y="1872524"/>
              <a:ext cx="294290" cy="369332"/>
            </a:xfrm>
            <a:prstGeom prst="rect">
              <a:avLst/>
            </a:prstGeom>
            <a:noFill/>
          </p:spPr>
          <p:txBody>
            <a:bodyPr wrap="square" rtlCol="0">
              <a:spAutoFit/>
            </a:bodyPr>
            <a:lstStyle/>
            <a:p>
              <a:r>
                <a:rPr lang="en-US" dirty="0"/>
                <a:t>x</a:t>
              </a:r>
            </a:p>
          </p:txBody>
        </p:sp>
        <p:sp>
          <p:nvSpPr>
            <p:cNvPr id="32" name="TextBox 31">
              <a:extLst>
                <a:ext uri="{FF2B5EF4-FFF2-40B4-BE49-F238E27FC236}">
                  <a16:creationId xmlns:a16="http://schemas.microsoft.com/office/drawing/2014/main" id="{99E9641C-6B9D-E840-ADFE-E9AEEAD890F0}"/>
                </a:ext>
              </a:extLst>
            </p:cNvPr>
            <p:cNvSpPr txBox="1"/>
            <p:nvPr/>
          </p:nvSpPr>
          <p:spPr>
            <a:xfrm>
              <a:off x="3232067" y="1918873"/>
              <a:ext cx="284052" cy="369332"/>
            </a:xfrm>
            <a:prstGeom prst="rect">
              <a:avLst/>
            </a:prstGeom>
            <a:noFill/>
          </p:spPr>
          <p:txBody>
            <a:bodyPr wrap="none" rtlCol="0">
              <a:spAutoFit/>
            </a:bodyPr>
            <a:lstStyle/>
            <a:p>
              <a:r>
                <a:rPr lang="en-US" dirty="0"/>
                <a:t>x</a:t>
              </a:r>
            </a:p>
          </p:txBody>
        </p:sp>
        <p:sp>
          <p:nvSpPr>
            <p:cNvPr id="33" name="TextBox 32">
              <a:extLst>
                <a:ext uri="{FF2B5EF4-FFF2-40B4-BE49-F238E27FC236}">
                  <a16:creationId xmlns:a16="http://schemas.microsoft.com/office/drawing/2014/main" id="{6C519B21-CE68-AE49-AB0A-D0E20100E481}"/>
                </a:ext>
              </a:extLst>
            </p:cNvPr>
            <p:cNvSpPr txBox="1"/>
            <p:nvPr/>
          </p:nvSpPr>
          <p:spPr>
            <a:xfrm>
              <a:off x="2927267" y="1483429"/>
              <a:ext cx="284052" cy="369332"/>
            </a:xfrm>
            <a:prstGeom prst="rect">
              <a:avLst/>
            </a:prstGeom>
            <a:noFill/>
          </p:spPr>
          <p:txBody>
            <a:bodyPr wrap="square" rtlCol="0">
              <a:spAutoFit/>
            </a:bodyPr>
            <a:lstStyle/>
            <a:p>
              <a:r>
                <a:rPr lang="en-US" dirty="0"/>
                <a:t>x</a:t>
              </a:r>
            </a:p>
          </p:txBody>
        </p:sp>
        <p:sp>
          <p:nvSpPr>
            <p:cNvPr id="34" name="TextBox 33">
              <a:extLst>
                <a:ext uri="{FF2B5EF4-FFF2-40B4-BE49-F238E27FC236}">
                  <a16:creationId xmlns:a16="http://schemas.microsoft.com/office/drawing/2014/main" id="{FE94F0AB-E13C-A54C-9777-BA2D82727AFC}"/>
                </a:ext>
              </a:extLst>
            </p:cNvPr>
            <p:cNvSpPr txBox="1"/>
            <p:nvPr/>
          </p:nvSpPr>
          <p:spPr>
            <a:xfrm>
              <a:off x="3263598" y="1638247"/>
              <a:ext cx="284052" cy="369332"/>
            </a:xfrm>
            <a:prstGeom prst="rect">
              <a:avLst/>
            </a:prstGeom>
            <a:noFill/>
          </p:spPr>
          <p:txBody>
            <a:bodyPr wrap="none" rtlCol="0">
              <a:spAutoFit/>
            </a:bodyPr>
            <a:lstStyle/>
            <a:p>
              <a:r>
                <a:rPr lang="en-US" dirty="0"/>
                <a:t>x</a:t>
              </a:r>
            </a:p>
          </p:txBody>
        </p:sp>
        <p:sp>
          <p:nvSpPr>
            <p:cNvPr id="35" name="TextBox 34">
              <a:extLst>
                <a:ext uri="{FF2B5EF4-FFF2-40B4-BE49-F238E27FC236}">
                  <a16:creationId xmlns:a16="http://schemas.microsoft.com/office/drawing/2014/main" id="{6FED8410-99F1-A54E-8499-410263F50C40}"/>
                </a:ext>
              </a:extLst>
            </p:cNvPr>
            <p:cNvSpPr txBox="1"/>
            <p:nvPr/>
          </p:nvSpPr>
          <p:spPr>
            <a:xfrm>
              <a:off x="2335515" y="2451851"/>
              <a:ext cx="284052" cy="369332"/>
            </a:xfrm>
            <a:prstGeom prst="rect">
              <a:avLst/>
            </a:prstGeom>
            <a:noFill/>
          </p:spPr>
          <p:txBody>
            <a:bodyPr wrap="none" rtlCol="0">
              <a:spAutoFit/>
            </a:bodyPr>
            <a:lstStyle/>
            <a:p>
              <a:r>
                <a:rPr lang="en-US" dirty="0"/>
                <a:t>x</a:t>
              </a:r>
            </a:p>
          </p:txBody>
        </p:sp>
        <p:sp>
          <p:nvSpPr>
            <p:cNvPr id="36" name="TextBox 35">
              <a:extLst>
                <a:ext uri="{FF2B5EF4-FFF2-40B4-BE49-F238E27FC236}">
                  <a16:creationId xmlns:a16="http://schemas.microsoft.com/office/drawing/2014/main" id="{ECB7EB9F-D5A8-584D-A4A8-9F11D5C3ED16}"/>
                </a:ext>
              </a:extLst>
            </p:cNvPr>
            <p:cNvSpPr txBox="1"/>
            <p:nvPr/>
          </p:nvSpPr>
          <p:spPr>
            <a:xfrm>
              <a:off x="2727434" y="2028286"/>
              <a:ext cx="284052" cy="369332"/>
            </a:xfrm>
            <a:prstGeom prst="rect">
              <a:avLst/>
            </a:prstGeom>
            <a:noFill/>
          </p:spPr>
          <p:txBody>
            <a:bodyPr wrap="none" rtlCol="0">
              <a:spAutoFit/>
            </a:bodyPr>
            <a:lstStyle/>
            <a:p>
              <a:r>
                <a:rPr lang="en-US" dirty="0"/>
                <a:t>x</a:t>
              </a:r>
            </a:p>
          </p:txBody>
        </p:sp>
        <p:sp>
          <p:nvSpPr>
            <p:cNvPr id="37" name="TextBox 36">
              <a:extLst>
                <a:ext uri="{FF2B5EF4-FFF2-40B4-BE49-F238E27FC236}">
                  <a16:creationId xmlns:a16="http://schemas.microsoft.com/office/drawing/2014/main" id="{C6D0BD55-0F7D-7040-927C-1FE8A68366A5}"/>
                </a:ext>
              </a:extLst>
            </p:cNvPr>
            <p:cNvSpPr txBox="1"/>
            <p:nvPr/>
          </p:nvSpPr>
          <p:spPr>
            <a:xfrm>
              <a:off x="2181270" y="2138011"/>
              <a:ext cx="284052" cy="369332"/>
            </a:xfrm>
            <a:prstGeom prst="rect">
              <a:avLst/>
            </a:prstGeom>
            <a:noFill/>
          </p:spPr>
          <p:txBody>
            <a:bodyPr wrap="none" rtlCol="0">
              <a:spAutoFit/>
            </a:bodyPr>
            <a:lstStyle/>
            <a:p>
              <a:r>
                <a:rPr lang="en-US" dirty="0"/>
                <a:t>x</a:t>
              </a:r>
            </a:p>
          </p:txBody>
        </p:sp>
        <p:sp>
          <p:nvSpPr>
            <p:cNvPr id="38" name="Oval 37">
              <a:extLst>
                <a:ext uri="{FF2B5EF4-FFF2-40B4-BE49-F238E27FC236}">
                  <a16:creationId xmlns:a16="http://schemas.microsoft.com/office/drawing/2014/main" id="{80E1E720-E615-BA40-B4A6-C2DC11C133D3}"/>
                </a:ext>
              </a:extLst>
            </p:cNvPr>
            <p:cNvSpPr/>
            <p:nvPr/>
          </p:nvSpPr>
          <p:spPr>
            <a:xfrm>
              <a:off x="2031861" y="1522463"/>
              <a:ext cx="1665618" cy="1576553"/>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9" name="Group 38">
            <a:extLst>
              <a:ext uri="{FF2B5EF4-FFF2-40B4-BE49-F238E27FC236}">
                <a16:creationId xmlns:a16="http://schemas.microsoft.com/office/drawing/2014/main" id="{0D4C9D37-094C-2546-86C0-EDB723CFEAA0}"/>
              </a:ext>
            </a:extLst>
          </p:cNvPr>
          <p:cNvGrpSpPr/>
          <p:nvPr/>
        </p:nvGrpSpPr>
        <p:grpSpPr>
          <a:xfrm>
            <a:off x="6020486" y="1800423"/>
            <a:ext cx="902492" cy="891304"/>
            <a:chOff x="2036652" y="1429407"/>
            <a:chExt cx="1665617" cy="1644971"/>
          </a:xfrm>
        </p:grpSpPr>
        <p:sp>
          <p:nvSpPr>
            <p:cNvPr id="40" name="TextBox 39">
              <a:extLst>
                <a:ext uri="{FF2B5EF4-FFF2-40B4-BE49-F238E27FC236}">
                  <a16:creationId xmlns:a16="http://schemas.microsoft.com/office/drawing/2014/main" id="{092DDCFD-41EC-E842-A9D9-2F4FD743A012}"/>
                </a:ext>
              </a:extLst>
            </p:cNvPr>
            <p:cNvSpPr txBox="1"/>
            <p:nvPr/>
          </p:nvSpPr>
          <p:spPr>
            <a:xfrm>
              <a:off x="2448910" y="1429407"/>
              <a:ext cx="284052" cy="369332"/>
            </a:xfrm>
            <a:prstGeom prst="rect">
              <a:avLst/>
            </a:prstGeom>
            <a:noFill/>
          </p:spPr>
          <p:txBody>
            <a:bodyPr wrap="none" rtlCol="0">
              <a:spAutoFit/>
            </a:bodyPr>
            <a:lstStyle/>
            <a:p>
              <a:r>
                <a:rPr lang="en-US" dirty="0">
                  <a:solidFill>
                    <a:srgbClr val="FF0000"/>
                  </a:solidFill>
                </a:rPr>
                <a:t>x</a:t>
              </a:r>
            </a:p>
          </p:txBody>
        </p:sp>
        <p:sp>
          <p:nvSpPr>
            <p:cNvPr id="41" name="TextBox 40">
              <a:extLst>
                <a:ext uri="{FF2B5EF4-FFF2-40B4-BE49-F238E27FC236}">
                  <a16:creationId xmlns:a16="http://schemas.microsoft.com/office/drawing/2014/main" id="{DB331D5A-6D7C-DC42-92FC-471EC7449E64}"/>
                </a:ext>
              </a:extLst>
            </p:cNvPr>
            <p:cNvSpPr txBox="1"/>
            <p:nvPr/>
          </p:nvSpPr>
          <p:spPr>
            <a:xfrm>
              <a:off x="2601310" y="1581807"/>
              <a:ext cx="284052" cy="369332"/>
            </a:xfrm>
            <a:prstGeom prst="rect">
              <a:avLst/>
            </a:prstGeom>
            <a:noFill/>
          </p:spPr>
          <p:txBody>
            <a:bodyPr wrap="none" rtlCol="0">
              <a:spAutoFit/>
            </a:bodyPr>
            <a:lstStyle/>
            <a:p>
              <a:r>
                <a:rPr lang="en-US" dirty="0">
                  <a:solidFill>
                    <a:srgbClr val="FF0000"/>
                  </a:solidFill>
                </a:rPr>
                <a:t>x</a:t>
              </a:r>
            </a:p>
          </p:txBody>
        </p:sp>
        <p:sp>
          <p:nvSpPr>
            <p:cNvPr id="42" name="TextBox 41">
              <a:extLst>
                <a:ext uri="{FF2B5EF4-FFF2-40B4-BE49-F238E27FC236}">
                  <a16:creationId xmlns:a16="http://schemas.microsoft.com/office/drawing/2014/main" id="{2665C142-E63B-1D4C-9370-4F13F2A81083}"/>
                </a:ext>
              </a:extLst>
            </p:cNvPr>
            <p:cNvSpPr txBox="1"/>
            <p:nvPr/>
          </p:nvSpPr>
          <p:spPr>
            <a:xfrm>
              <a:off x="2753710" y="1734207"/>
              <a:ext cx="284052" cy="369332"/>
            </a:xfrm>
            <a:prstGeom prst="rect">
              <a:avLst/>
            </a:prstGeom>
            <a:noFill/>
          </p:spPr>
          <p:txBody>
            <a:bodyPr wrap="none" rtlCol="0">
              <a:spAutoFit/>
            </a:bodyPr>
            <a:lstStyle/>
            <a:p>
              <a:r>
                <a:rPr lang="en-US" dirty="0">
                  <a:solidFill>
                    <a:srgbClr val="FF0000"/>
                  </a:solidFill>
                </a:rPr>
                <a:t>x</a:t>
              </a:r>
            </a:p>
          </p:txBody>
        </p:sp>
        <p:sp>
          <p:nvSpPr>
            <p:cNvPr id="43" name="TextBox 42">
              <a:extLst>
                <a:ext uri="{FF2B5EF4-FFF2-40B4-BE49-F238E27FC236}">
                  <a16:creationId xmlns:a16="http://schemas.microsoft.com/office/drawing/2014/main" id="{17C9483E-672D-BD4A-A301-781F90B20871}"/>
                </a:ext>
              </a:extLst>
            </p:cNvPr>
            <p:cNvSpPr txBox="1"/>
            <p:nvPr/>
          </p:nvSpPr>
          <p:spPr>
            <a:xfrm>
              <a:off x="2948015" y="1822913"/>
              <a:ext cx="284052" cy="369332"/>
            </a:xfrm>
            <a:prstGeom prst="rect">
              <a:avLst/>
            </a:prstGeom>
            <a:noFill/>
          </p:spPr>
          <p:txBody>
            <a:bodyPr wrap="none" rtlCol="0">
              <a:spAutoFit/>
            </a:bodyPr>
            <a:lstStyle/>
            <a:p>
              <a:r>
                <a:rPr lang="en-US" dirty="0">
                  <a:solidFill>
                    <a:srgbClr val="FF0000"/>
                  </a:solidFill>
                </a:rPr>
                <a:t>x</a:t>
              </a:r>
            </a:p>
          </p:txBody>
        </p:sp>
        <p:sp>
          <p:nvSpPr>
            <p:cNvPr id="44" name="TextBox 43">
              <a:extLst>
                <a:ext uri="{FF2B5EF4-FFF2-40B4-BE49-F238E27FC236}">
                  <a16:creationId xmlns:a16="http://schemas.microsoft.com/office/drawing/2014/main" id="{9F7F7971-EB35-0D4C-B149-EB35E6CC6A20}"/>
                </a:ext>
              </a:extLst>
            </p:cNvPr>
            <p:cNvSpPr txBox="1"/>
            <p:nvPr/>
          </p:nvSpPr>
          <p:spPr>
            <a:xfrm>
              <a:off x="3058510" y="2039007"/>
              <a:ext cx="284052" cy="369332"/>
            </a:xfrm>
            <a:prstGeom prst="rect">
              <a:avLst/>
            </a:prstGeom>
            <a:noFill/>
          </p:spPr>
          <p:txBody>
            <a:bodyPr wrap="none" rtlCol="0">
              <a:spAutoFit/>
            </a:bodyPr>
            <a:lstStyle/>
            <a:p>
              <a:r>
                <a:rPr lang="en-US" dirty="0">
                  <a:solidFill>
                    <a:srgbClr val="FF0000"/>
                  </a:solidFill>
                </a:rPr>
                <a:t>x</a:t>
              </a:r>
            </a:p>
          </p:txBody>
        </p:sp>
        <p:sp>
          <p:nvSpPr>
            <p:cNvPr id="45" name="TextBox 44">
              <a:extLst>
                <a:ext uri="{FF2B5EF4-FFF2-40B4-BE49-F238E27FC236}">
                  <a16:creationId xmlns:a16="http://schemas.microsoft.com/office/drawing/2014/main" id="{7A3D94B2-C0B9-4546-B64D-B56B810D5E43}"/>
                </a:ext>
              </a:extLst>
            </p:cNvPr>
            <p:cNvSpPr txBox="1"/>
            <p:nvPr/>
          </p:nvSpPr>
          <p:spPr>
            <a:xfrm>
              <a:off x="3210910" y="2191407"/>
              <a:ext cx="284052" cy="369332"/>
            </a:xfrm>
            <a:prstGeom prst="rect">
              <a:avLst/>
            </a:prstGeom>
            <a:noFill/>
          </p:spPr>
          <p:txBody>
            <a:bodyPr wrap="none" rtlCol="0">
              <a:spAutoFit/>
            </a:bodyPr>
            <a:lstStyle/>
            <a:p>
              <a:r>
                <a:rPr lang="en-US" dirty="0">
                  <a:solidFill>
                    <a:srgbClr val="FF0000"/>
                  </a:solidFill>
                </a:rPr>
                <a:t>x</a:t>
              </a:r>
            </a:p>
          </p:txBody>
        </p:sp>
        <p:sp>
          <p:nvSpPr>
            <p:cNvPr id="46" name="TextBox 45">
              <a:extLst>
                <a:ext uri="{FF2B5EF4-FFF2-40B4-BE49-F238E27FC236}">
                  <a16:creationId xmlns:a16="http://schemas.microsoft.com/office/drawing/2014/main" id="{2405AD44-1FCD-7E4F-96DD-E953653A07A0}"/>
                </a:ext>
              </a:extLst>
            </p:cNvPr>
            <p:cNvSpPr txBox="1"/>
            <p:nvPr/>
          </p:nvSpPr>
          <p:spPr>
            <a:xfrm>
              <a:off x="2543640" y="1930854"/>
              <a:ext cx="284052" cy="369332"/>
            </a:xfrm>
            <a:prstGeom prst="rect">
              <a:avLst/>
            </a:prstGeom>
            <a:noFill/>
          </p:spPr>
          <p:txBody>
            <a:bodyPr wrap="none" rtlCol="0">
              <a:spAutoFit/>
            </a:bodyPr>
            <a:lstStyle/>
            <a:p>
              <a:r>
                <a:rPr lang="en-US" dirty="0">
                  <a:solidFill>
                    <a:srgbClr val="FF0000"/>
                  </a:solidFill>
                </a:rPr>
                <a:t>x</a:t>
              </a:r>
            </a:p>
          </p:txBody>
        </p:sp>
        <p:sp>
          <p:nvSpPr>
            <p:cNvPr id="47" name="TextBox 46">
              <a:extLst>
                <a:ext uri="{FF2B5EF4-FFF2-40B4-BE49-F238E27FC236}">
                  <a16:creationId xmlns:a16="http://schemas.microsoft.com/office/drawing/2014/main" id="{CF77636A-351F-824D-AF93-FA480D07DF43}"/>
                </a:ext>
              </a:extLst>
            </p:cNvPr>
            <p:cNvSpPr txBox="1"/>
            <p:nvPr/>
          </p:nvSpPr>
          <p:spPr>
            <a:xfrm>
              <a:off x="2559677" y="2401192"/>
              <a:ext cx="284052" cy="369332"/>
            </a:xfrm>
            <a:prstGeom prst="rect">
              <a:avLst/>
            </a:prstGeom>
            <a:noFill/>
          </p:spPr>
          <p:txBody>
            <a:bodyPr wrap="none" rtlCol="0">
              <a:spAutoFit/>
            </a:bodyPr>
            <a:lstStyle/>
            <a:p>
              <a:r>
                <a:rPr lang="en-US" dirty="0">
                  <a:solidFill>
                    <a:srgbClr val="FF0000"/>
                  </a:solidFill>
                </a:rPr>
                <a:t>x</a:t>
              </a:r>
            </a:p>
          </p:txBody>
        </p:sp>
        <p:sp>
          <p:nvSpPr>
            <p:cNvPr id="48" name="TextBox 47">
              <a:extLst>
                <a:ext uri="{FF2B5EF4-FFF2-40B4-BE49-F238E27FC236}">
                  <a16:creationId xmlns:a16="http://schemas.microsoft.com/office/drawing/2014/main" id="{C97F6F7D-0E58-ED4F-BFEB-977AB23A824A}"/>
                </a:ext>
              </a:extLst>
            </p:cNvPr>
            <p:cNvSpPr txBox="1"/>
            <p:nvPr/>
          </p:nvSpPr>
          <p:spPr>
            <a:xfrm>
              <a:off x="2133803" y="1558684"/>
              <a:ext cx="294290" cy="369332"/>
            </a:xfrm>
            <a:prstGeom prst="rect">
              <a:avLst/>
            </a:prstGeom>
            <a:noFill/>
          </p:spPr>
          <p:txBody>
            <a:bodyPr wrap="square" rtlCol="0">
              <a:spAutoFit/>
            </a:bodyPr>
            <a:lstStyle/>
            <a:p>
              <a:r>
                <a:rPr lang="en-US" dirty="0">
                  <a:solidFill>
                    <a:srgbClr val="FF0000"/>
                  </a:solidFill>
                </a:rPr>
                <a:t>x</a:t>
              </a:r>
            </a:p>
          </p:txBody>
        </p:sp>
        <p:sp>
          <p:nvSpPr>
            <p:cNvPr id="49" name="TextBox 48">
              <a:extLst>
                <a:ext uri="{FF2B5EF4-FFF2-40B4-BE49-F238E27FC236}">
                  <a16:creationId xmlns:a16="http://schemas.microsoft.com/office/drawing/2014/main" id="{1E912ED4-EC7F-6548-A7F5-D11C2A7F5378}"/>
                </a:ext>
              </a:extLst>
            </p:cNvPr>
            <p:cNvSpPr txBox="1"/>
            <p:nvPr/>
          </p:nvSpPr>
          <p:spPr>
            <a:xfrm>
              <a:off x="2244298" y="1794219"/>
              <a:ext cx="294290" cy="369332"/>
            </a:xfrm>
            <a:prstGeom prst="rect">
              <a:avLst/>
            </a:prstGeom>
            <a:noFill/>
          </p:spPr>
          <p:txBody>
            <a:bodyPr wrap="square" rtlCol="0">
              <a:spAutoFit/>
            </a:bodyPr>
            <a:lstStyle/>
            <a:p>
              <a:r>
                <a:rPr lang="en-US" dirty="0">
                  <a:solidFill>
                    <a:srgbClr val="FF0000"/>
                  </a:solidFill>
                </a:rPr>
                <a:t>x</a:t>
              </a:r>
            </a:p>
          </p:txBody>
        </p:sp>
        <p:sp>
          <p:nvSpPr>
            <p:cNvPr id="50" name="TextBox 49">
              <a:extLst>
                <a:ext uri="{FF2B5EF4-FFF2-40B4-BE49-F238E27FC236}">
                  <a16:creationId xmlns:a16="http://schemas.microsoft.com/office/drawing/2014/main" id="{23CE569F-FEBF-514D-A40C-FDC96D52E3BA}"/>
                </a:ext>
              </a:extLst>
            </p:cNvPr>
            <p:cNvSpPr txBox="1"/>
            <p:nvPr/>
          </p:nvSpPr>
          <p:spPr>
            <a:xfrm>
              <a:off x="2428162" y="1798739"/>
              <a:ext cx="294290" cy="369332"/>
            </a:xfrm>
            <a:prstGeom prst="rect">
              <a:avLst/>
            </a:prstGeom>
            <a:noFill/>
          </p:spPr>
          <p:txBody>
            <a:bodyPr wrap="square" rtlCol="0">
              <a:spAutoFit/>
            </a:bodyPr>
            <a:lstStyle/>
            <a:p>
              <a:r>
                <a:rPr lang="en-US" dirty="0">
                  <a:solidFill>
                    <a:srgbClr val="FF0000"/>
                  </a:solidFill>
                </a:rPr>
                <a:t>x</a:t>
              </a:r>
            </a:p>
          </p:txBody>
        </p:sp>
        <p:sp>
          <p:nvSpPr>
            <p:cNvPr id="51" name="TextBox 50">
              <a:extLst>
                <a:ext uri="{FF2B5EF4-FFF2-40B4-BE49-F238E27FC236}">
                  <a16:creationId xmlns:a16="http://schemas.microsoft.com/office/drawing/2014/main" id="{0B720A43-F8F2-D246-947B-74B13AFB8F32}"/>
                </a:ext>
              </a:extLst>
            </p:cNvPr>
            <p:cNvSpPr txBox="1"/>
            <p:nvPr/>
          </p:nvSpPr>
          <p:spPr>
            <a:xfrm>
              <a:off x="2464675" y="2140326"/>
              <a:ext cx="294290" cy="369332"/>
            </a:xfrm>
            <a:prstGeom prst="rect">
              <a:avLst/>
            </a:prstGeom>
            <a:noFill/>
          </p:spPr>
          <p:txBody>
            <a:bodyPr wrap="square" rtlCol="0">
              <a:spAutoFit/>
            </a:bodyPr>
            <a:lstStyle/>
            <a:p>
              <a:r>
                <a:rPr lang="en-US" dirty="0">
                  <a:solidFill>
                    <a:srgbClr val="FF0000"/>
                  </a:solidFill>
                </a:rPr>
                <a:t>x</a:t>
              </a:r>
            </a:p>
          </p:txBody>
        </p:sp>
        <p:sp>
          <p:nvSpPr>
            <p:cNvPr id="52" name="TextBox 51">
              <a:extLst>
                <a:ext uri="{FF2B5EF4-FFF2-40B4-BE49-F238E27FC236}">
                  <a16:creationId xmlns:a16="http://schemas.microsoft.com/office/drawing/2014/main" id="{F65C273E-7F72-7048-A2C5-90EDFB88D726}"/>
                </a:ext>
              </a:extLst>
            </p:cNvPr>
            <p:cNvSpPr txBox="1"/>
            <p:nvPr/>
          </p:nvSpPr>
          <p:spPr>
            <a:xfrm>
              <a:off x="2911365" y="2101437"/>
              <a:ext cx="294290" cy="369332"/>
            </a:xfrm>
            <a:prstGeom prst="rect">
              <a:avLst/>
            </a:prstGeom>
            <a:noFill/>
          </p:spPr>
          <p:txBody>
            <a:bodyPr wrap="square" rtlCol="0">
              <a:spAutoFit/>
            </a:bodyPr>
            <a:lstStyle/>
            <a:p>
              <a:r>
                <a:rPr lang="en-US" dirty="0">
                  <a:solidFill>
                    <a:srgbClr val="FF0000"/>
                  </a:solidFill>
                </a:rPr>
                <a:t>x</a:t>
              </a:r>
            </a:p>
          </p:txBody>
        </p:sp>
        <p:sp>
          <p:nvSpPr>
            <p:cNvPr id="53" name="TextBox 52">
              <a:extLst>
                <a:ext uri="{FF2B5EF4-FFF2-40B4-BE49-F238E27FC236}">
                  <a16:creationId xmlns:a16="http://schemas.microsoft.com/office/drawing/2014/main" id="{659C2C14-4EFC-564E-8FF4-E6D7248096DD}"/>
                </a:ext>
              </a:extLst>
            </p:cNvPr>
            <p:cNvSpPr txBox="1"/>
            <p:nvPr/>
          </p:nvSpPr>
          <p:spPr>
            <a:xfrm>
              <a:off x="2758318" y="2319947"/>
              <a:ext cx="294290" cy="369332"/>
            </a:xfrm>
            <a:prstGeom prst="rect">
              <a:avLst/>
            </a:prstGeom>
            <a:noFill/>
          </p:spPr>
          <p:txBody>
            <a:bodyPr wrap="square" rtlCol="0">
              <a:spAutoFit/>
            </a:bodyPr>
            <a:lstStyle/>
            <a:p>
              <a:r>
                <a:rPr lang="en-US" dirty="0">
                  <a:solidFill>
                    <a:srgbClr val="FF0000"/>
                  </a:solidFill>
                </a:rPr>
                <a:t>x</a:t>
              </a:r>
            </a:p>
          </p:txBody>
        </p:sp>
        <p:sp>
          <p:nvSpPr>
            <p:cNvPr id="54" name="TextBox 53">
              <a:extLst>
                <a:ext uri="{FF2B5EF4-FFF2-40B4-BE49-F238E27FC236}">
                  <a16:creationId xmlns:a16="http://schemas.microsoft.com/office/drawing/2014/main" id="{CF6D5172-EA93-1546-B21A-059A5BBBD312}"/>
                </a:ext>
              </a:extLst>
            </p:cNvPr>
            <p:cNvSpPr txBox="1"/>
            <p:nvPr/>
          </p:nvSpPr>
          <p:spPr>
            <a:xfrm>
              <a:off x="3037762" y="2408339"/>
              <a:ext cx="294290" cy="369332"/>
            </a:xfrm>
            <a:prstGeom prst="rect">
              <a:avLst/>
            </a:prstGeom>
            <a:noFill/>
          </p:spPr>
          <p:txBody>
            <a:bodyPr wrap="square" rtlCol="0">
              <a:spAutoFit/>
            </a:bodyPr>
            <a:lstStyle/>
            <a:p>
              <a:r>
                <a:rPr lang="en-US" dirty="0">
                  <a:solidFill>
                    <a:srgbClr val="FF0000"/>
                  </a:solidFill>
                </a:rPr>
                <a:t>x</a:t>
              </a:r>
            </a:p>
          </p:txBody>
        </p:sp>
        <p:sp>
          <p:nvSpPr>
            <p:cNvPr id="55" name="TextBox 54">
              <a:extLst>
                <a:ext uri="{FF2B5EF4-FFF2-40B4-BE49-F238E27FC236}">
                  <a16:creationId xmlns:a16="http://schemas.microsoft.com/office/drawing/2014/main" id="{C911B3D8-47A7-9347-BEB4-24EA83A8985F}"/>
                </a:ext>
              </a:extLst>
            </p:cNvPr>
            <p:cNvSpPr txBox="1"/>
            <p:nvPr/>
          </p:nvSpPr>
          <p:spPr>
            <a:xfrm>
              <a:off x="2055045" y="1872524"/>
              <a:ext cx="294290" cy="369332"/>
            </a:xfrm>
            <a:prstGeom prst="rect">
              <a:avLst/>
            </a:prstGeom>
            <a:noFill/>
          </p:spPr>
          <p:txBody>
            <a:bodyPr wrap="square" rtlCol="0">
              <a:spAutoFit/>
            </a:bodyPr>
            <a:lstStyle/>
            <a:p>
              <a:r>
                <a:rPr lang="en-US" dirty="0">
                  <a:solidFill>
                    <a:srgbClr val="FF0000"/>
                  </a:solidFill>
                </a:rPr>
                <a:t>x</a:t>
              </a:r>
            </a:p>
          </p:txBody>
        </p:sp>
        <p:sp>
          <p:nvSpPr>
            <p:cNvPr id="56" name="TextBox 55">
              <a:extLst>
                <a:ext uri="{FF2B5EF4-FFF2-40B4-BE49-F238E27FC236}">
                  <a16:creationId xmlns:a16="http://schemas.microsoft.com/office/drawing/2014/main" id="{79714BC1-00A3-1347-8B69-1AF78DCF20E9}"/>
                </a:ext>
              </a:extLst>
            </p:cNvPr>
            <p:cNvSpPr txBox="1"/>
            <p:nvPr/>
          </p:nvSpPr>
          <p:spPr>
            <a:xfrm>
              <a:off x="3232067" y="1918873"/>
              <a:ext cx="284052" cy="369332"/>
            </a:xfrm>
            <a:prstGeom prst="rect">
              <a:avLst/>
            </a:prstGeom>
            <a:noFill/>
          </p:spPr>
          <p:txBody>
            <a:bodyPr wrap="none" rtlCol="0">
              <a:spAutoFit/>
            </a:bodyPr>
            <a:lstStyle/>
            <a:p>
              <a:r>
                <a:rPr lang="en-US" dirty="0">
                  <a:solidFill>
                    <a:srgbClr val="FF0000"/>
                  </a:solidFill>
                </a:rPr>
                <a:t>x</a:t>
              </a:r>
            </a:p>
          </p:txBody>
        </p:sp>
        <p:sp>
          <p:nvSpPr>
            <p:cNvPr id="57" name="TextBox 56">
              <a:extLst>
                <a:ext uri="{FF2B5EF4-FFF2-40B4-BE49-F238E27FC236}">
                  <a16:creationId xmlns:a16="http://schemas.microsoft.com/office/drawing/2014/main" id="{3E24C5CA-7FEC-BA45-A038-6FC4D4A83580}"/>
                </a:ext>
              </a:extLst>
            </p:cNvPr>
            <p:cNvSpPr txBox="1"/>
            <p:nvPr/>
          </p:nvSpPr>
          <p:spPr>
            <a:xfrm>
              <a:off x="2927267" y="1483429"/>
              <a:ext cx="284052" cy="369332"/>
            </a:xfrm>
            <a:prstGeom prst="rect">
              <a:avLst/>
            </a:prstGeom>
            <a:noFill/>
          </p:spPr>
          <p:txBody>
            <a:bodyPr wrap="square" rtlCol="0">
              <a:spAutoFit/>
            </a:bodyPr>
            <a:lstStyle/>
            <a:p>
              <a:r>
                <a:rPr lang="en-US" dirty="0">
                  <a:solidFill>
                    <a:srgbClr val="FF0000"/>
                  </a:solidFill>
                </a:rPr>
                <a:t>x</a:t>
              </a:r>
            </a:p>
          </p:txBody>
        </p:sp>
        <p:sp>
          <p:nvSpPr>
            <p:cNvPr id="58" name="TextBox 57">
              <a:extLst>
                <a:ext uri="{FF2B5EF4-FFF2-40B4-BE49-F238E27FC236}">
                  <a16:creationId xmlns:a16="http://schemas.microsoft.com/office/drawing/2014/main" id="{6551FDAC-B948-0A43-8EE4-1AAF7CB5AB88}"/>
                </a:ext>
              </a:extLst>
            </p:cNvPr>
            <p:cNvSpPr txBox="1"/>
            <p:nvPr/>
          </p:nvSpPr>
          <p:spPr>
            <a:xfrm>
              <a:off x="3263598" y="1638247"/>
              <a:ext cx="284052" cy="369332"/>
            </a:xfrm>
            <a:prstGeom prst="rect">
              <a:avLst/>
            </a:prstGeom>
            <a:noFill/>
          </p:spPr>
          <p:txBody>
            <a:bodyPr wrap="none" rtlCol="0">
              <a:spAutoFit/>
            </a:bodyPr>
            <a:lstStyle/>
            <a:p>
              <a:r>
                <a:rPr lang="en-US" dirty="0">
                  <a:solidFill>
                    <a:srgbClr val="FF0000"/>
                  </a:solidFill>
                </a:rPr>
                <a:t>x</a:t>
              </a:r>
            </a:p>
          </p:txBody>
        </p:sp>
        <p:sp>
          <p:nvSpPr>
            <p:cNvPr id="59" name="TextBox 58">
              <a:extLst>
                <a:ext uri="{FF2B5EF4-FFF2-40B4-BE49-F238E27FC236}">
                  <a16:creationId xmlns:a16="http://schemas.microsoft.com/office/drawing/2014/main" id="{F5E69090-AC99-644E-85DB-5A1318BF4F86}"/>
                </a:ext>
              </a:extLst>
            </p:cNvPr>
            <p:cNvSpPr txBox="1"/>
            <p:nvPr/>
          </p:nvSpPr>
          <p:spPr>
            <a:xfrm>
              <a:off x="2335515" y="2451851"/>
              <a:ext cx="284052" cy="369332"/>
            </a:xfrm>
            <a:prstGeom prst="rect">
              <a:avLst/>
            </a:prstGeom>
            <a:noFill/>
          </p:spPr>
          <p:txBody>
            <a:bodyPr wrap="none" rtlCol="0">
              <a:spAutoFit/>
            </a:bodyPr>
            <a:lstStyle/>
            <a:p>
              <a:r>
                <a:rPr lang="en-US" dirty="0">
                  <a:solidFill>
                    <a:srgbClr val="FF0000"/>
                  </a:solidFill>
                </a:rPr>
                <a:t>x</a:t>
              </a:r>
            </a:p>
          </p:txBody>
        </p:sp>
        <p:sp>
          <p:nvSpPr>
            <p:cNvPr id="60" name="TextBox 59">
              <a:extLst>
                <a:ext uri="{FF2B5EF4-FFF2-40B4-BE49-F238E27FC236}">
                  <a16:creationId xmlns:a16="http://schemas.microsoft.com/office/drawing/2014/main" id="{88664C85-57D8-B34C-A6B3-18C60FF438D1}"/>
                </a:ext>
              </a:extLst>
            </p:cNvPr>
            <p:cNvSpPr txBox="1"/>
            <p:nvPr/>
          </p:nvSpPr>
          <p:spPr>
            <a:xfrm>
              <a:off x="2727434" y="2028286"/>
              <a:ext cx="284052" cy="369332"/>
            </a:xfrm>
            <a:prstGeom prst="rect">
              <a:avLst/>
            </a:prstGeom>
            <a:noFill/>
          </p:spPr>
          <p:txBody>
            <a:bodyPr wrap="none" rtlCol="0">
              <a:spAutoFit/>
            </a:bodyPr>
            <a:lstStyle/>
            <a:p>
              <a:r>
                <a:rPr lang="en-US" dirty="0">
                  <a:solidFill>
                    <a:srgbClr val="FF0000"/>
                  </a:solidFill>
                </a:rPr>
                <a:t>x</a:t>
              </a:r>
            </a:p>
          </p:txBody>
        </p:sp>
        <p:sp>
          <p:nvSpPr>
            <p:cNvPr id="61" name="TextBox 60">
              <a:extLst>
                <a:ext uri="{FF2B5EF4-FFF2-40B4-BE49-F238E27FC236}">
                  <a16:creationId xmlns:a16="http://schemas.microsoft.com/office/drawing/2014/main" id="{5D176DF0-12BB-B346-BF69-B89620FD6549}"/>
                </a:ext>
              </a:extLst>
            </p:cNvPr>
            <p:cNvSpPr txBox="1"/>
            <p:nvPr/>
          </p:nvSpPr>
          <p:spPr>
            <a:xfrm>
              <a:off x="2181270" y="2138011"/>
              <a:ext cx="284052" cy="369332"/>
            </a:xfrm>
            <a:prstGeom prst="rect">
              <a:avLst/>
            </a:prstGeom>
            <a:noFill/>
          </p:spPr>
          <p:txBody>
            <a:bodyPr wrap="none" rtlCol="0">
              <a:spAutoFit/>
            </a:bodyPr>
            <a:lstStyle/>
            <a:p>
              <a:r>
                <a:rPr lang="en-US" dirty="0">
                  <a:solidFill>
                    <a:srgbClr val="FF0000"/>
                  </a:solidFill>
                </a:rPr>
                <a:t>x</a:t>
              </a:r>
            </a:p>
          </p:txBody>
        </p:sp>
        <p:sp>
          <p:nvSpPr>
            <p:cNvPr id="62" name="Oval 61">
              <a:extLst>
                <a:ext uri="{FF2B5EF4-FFF2-40B4-BE49-F238E27FC236}">
                  <a16:creationId xmlns:a16="http://schemas.microsoft.com/office/drawing/2014/main" id="{E90123B2-7550-3E4F-A2E2-83DC590317B8}"/>
                </a:ext>
              </a:extLst>
            </p:cNvPr>
            <p:cNvSpPr/>
            <p:nvPr/>
          </p:nvSpPr>
          <p:spPr>
            <a:xfrm>
              <a:off x="2036652" y="1497826"/>
              <a:ext cx="1665617" cy="1576552"/>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grpSp>
      <p:sp>
        <p:nvSpPr>
          <p:cNvPr id="63" name="TextBox 62">
            <a:extLst>
              <a:ext uri="{FF2B5EF4-FFF2-40B4-BE49-F238E27FC236}">
                <a16:creationId xmlns:a16="http://schemas.microsoft.com/office/drawing/2014/main" id="{B1AC6930-0466-7747-81CB-8C71D2CAAB0C}"/>
              </a:ext>
            </a:extLst>
          </p:cNvPr>
          <p:cNvSpPr txBox="1"/>
          <p:nvPr/>
        </p:nvSpPr>
        <p:spPr>
          <a:xfrm>
            <a:off x="3052085" y="1145046"/>
            <a:ext cx="1140312" cy="369332"/>
          </a:xfrm>
          <a:prstGeom prst="rect">
            <a:avLst/>
          </a:prstGeom>
          <a:noFill/>
        </p:spPr>
        <p:txBody>
          <a:bodyPr wrap="none" rtlCol="0">
            <a:spAutoFit/>
          </a:bodyPr>
          <a:lstStyle/>
          <a:p>
            <a:r>
              <a:rPr lang="en-US" dirty="0"/>
              <a:t>data set A</a:t>
            </a:r>
          </a:p>
        </p:txBody>
      </p:sp>
      <p:cxnSp>
        <p:nvCxnSpPr>
          <p:cNvPr id="64" name="Straight Connector 63">
            <a:extLst>
              <a:ext uri="{FF2B5EF4-FFF2-40B4-BE49-F238E27FC236}">
                <a16:creationId xmlns:a16="http://schemas.microsoft.com/office/drawing/2014/main" id="{84A5262C-3DB6-6844-A540-EDA9E9FAD0FE}"/>
              </a:ext>
            </a:extLst>
          </p:cNvPr>
          <p:cNvCxnSpPr>
            <a:cxnSpLocks/>
          </p:cNvCxnSpPr>
          <p:nvPr/>
        </p:nvCxnSpPr>
        <p:spPr>
          <a:xfrm>
            <a:off x="1430959" y="5650062"/>
            <a:ext cx="6388443" cy="0"/>
          </a:xfrm>
          <a:prstGeom prst="line">
            <a:avLst/>
          </a:prstGeom>
          <a:ln w="1905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1180E2B4-1599-264D-9ED6-1BEABAF2C5C4}"/>
              </a:ext>
            </a:extLst>
          </p:cNvPr>
          <p:cNvCxnSpPr>
            <a:cxnSpLocks/>
          </p:cNvCxnSpPr>
          <p:nvPr/>
        </p:nvCxnSpPr>
        <p:spPr>
          <a:xfrm>
            <a:off x="3672289" y="3850390"/>
            <a:ext cx="0" cy="1819912"/>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4272817B-9E34-4342-9EFF-55410B117D0D}"/>
              </a:ext>
            </a:extLst>
          </p:cNvPr>
          <p:cNvCxnSpPr>
            <a:cxnSpLocks/>
          </p:cNvCxnSpPr>
          <p:nvPr/>
        </p:nvCxnSpPr>
        <p:spPr>
          <a:xfrm>
            <a:off x="4838647" y="3858948"/>
            <a:ext cx="0" cy="1819912"/>
          </a:xfrm>
          <a:prstGeom prst="line">
            <a:avLst/>
          </a:prstGeom>
          <a:ln w="19050">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0049A03B-EA41-4348-BA68-ABF6B08FB545}"/>
              </a:ext>
            </a:extLst>
          </p:cNvPr>
          <p:cNvSpPr txBox="1"/>
          <p:nvPr/>
        </p:nvSpPr>
        <p:spPr>
          <a:xfrm>
            <a:off x="7475227" y="5708509"/>
            <a:ext cx="716863" cy="369332"/>
          </a:xfrm>
          <a:prstGeom prst="rect">
            <a:avLst/>
          </a:prstGeom>
          <a:noFill/>
        </p:spPr>
        <p:txBody>
          <a:bodyPr wrap="none" rtlCol="0">
            <a:spAutoFit/>
          </a:bodyPr>
          <a:lstStyle/>
          <a:p>
            <a:r>
              <a:rPr lang="en-US" dirty="0"/>
              <a:t>mean</a:t>
            </a:r>
          </a:p>
        </p:txBody>
      </p:sp>
      <mc:AlternateContent xmlns:mc="http://schemas.openxmlformats.org/markup-compatibility/2006">
        <mc:Choice xmlns:a14="http://schemas.microsoft.com/office/drawing/2010/main" Requires="a14">
          <p:sp>
            <p:nvSpPr>
              <p:cNvPr id="68" name="TextBox 67">
                <a:extLst>
                  <a:ext uri="{FF2B5EF4-FFF2-40B4-BE49-F238E27FC236}">
                    <a16:creationId xmlns:a16="http://schemas.microsoft.com/office/drawing/2014/main" id="{5FD41AFC-D3BD-DD4B-B082-E5E426D31298}"/>
                  </a:ext>
                </a:extLst>
              </p:cNvPr>
              <p:cNvSpPr txBox="1"/>
              <p:nvPr/>
            </p:nvSpPr>
            <p:spPr>
              <a:xfrm>
                <a:off x="3488296" y="5708509"/>
                <a:ext cx="47070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𝑥</m:t>
                              </m:r>
                            </m:e>
                          </m:acc>
                        </m:e>
                        <m:sub>
                          <m:r>
                            <a:rPr lang="en-US" i="1">
                              <a:latin typeface="Cambria Math" panose="02040503050406030204" pitchFamily="18" charset="0"/>
                            </a:rPr>
                            <m:t>𝐴</m:t>
                          </m:r>
                        </m:sub>
                      </m:sSub>
                    </m:oMath>
                  </m:oMathPara>
                </a14:m>
                <a:endParaRPr lang="en-US" dirty="0"/>
              </a:p>
            </p:txBody>
          </p:sp>
        </mc:Choice>
        <mc:Fallback>
          <p:sp>
            <p:nvSpPr>
              <p:cNvPr id="68" name="TextBox 67">
                <a:extLst>
                  <a:ext uri="{FF2B5EF4-FFF2-40B4-BE49-F238E27FC236}">
                    <a16:creationId xmlns:a16="http://schemas.microsoft.com/office/drawing/2014/main" id="{5FD41AFC-D3BD-DD4B-B082-E5E426D31298}"/>
                  </a:ext>
                </a:extLst>
              </p:cNvPr>
              <p:cNvSpPr txBox="1">
                <a:spLocks noRot="1" noChangeAspect="1" noMove="1" noResize="1" noEditPoints="1" noAdjustHandles="1" noChangeArrowheads="1" noChangeShapeType="1" noTextEdit="1"/>
              </p:cNvSpPr>
              <p:nvPr/>
            </p:nvSpPr>
            <p:spPr>
              <a:xfrm>
                <a:off x="3488296" y="5708509"/>
                <a:ext cx="470706"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9" name="TextBox 68">
                <a:extLst>
                  <a:ext uri="{FF2B5EF4-FFF2-40B4-BE49-F238E27FC236}">
                    <a16:creationId xmlns:a16="http://schemas.microsoft.com/office/drawing/2014/main" id="{01E5F778-B469-1F45-A9A3-3395F02D5888}"/>
                  </a:ext>
                </a:extLst>
              </p:cNvPr>
              <p:cNvSpPr txBox="1"/>
              <p:nvPr/>
            </p:nvSpPr>
            <p:spPr>
              <a:xfrm>
                <a:off x="4654654" y="5708509"/>
                <a:ext cx="48660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a:solidFill>
                                <a:srgbClr val="FF0000"/>
                              </a:solidFill>
                              <a:latin typeface="Cambria Math" panose="02040503050406030204" pitchFamily="18" charset="0"/>
                            </a:rPr>
                          </m:ctrlPr>
                        </m:sSubPr>
                        <m:e>
                          <m:acc>
                            <m:accPr>
                              <m:chr m:val="̅"/>
                              <m:ctrlPr>
                                <a:rPr lang="en-US" i="1">
                                  <a:solidFill>
                                    <a:srgbClr val="FF0000"/>
                                  </a:solidFill>
                                  <a:latin typeface="Cambria Math" panose="02040503050406030204" pitchFamily="18" charset="0"/>
                                </a:rPr>
                              </m:ctrlPr>
                            </m:accPr>
                            <m:e>
                              <m:r>
                                <a:rPr lang="en-US" i="1">
                                  <a:solidFill>
                                    <a:srgbClr val="FF0000"/>
                                  </a:solidFill>
                                  <a:latin typeface="Cambria Math" panose="02040503050406030204" pitchFamily="18" charset="0"/>
                                </a:rPr>
                                <m:t>𝑥</m:t>
                              </m:r>
                            </m:e>
                          </m:acc>
                        </m:e>
                        <m:sub>
                          <m:r>
                            <a:rPr lang="en-US" i="1">
                              <a:solidFill>
                                <a:srgbClr val="FF0000"/>
                              </a:solidFill>
                              <a:latin typeface="Cambria Math" panose="02040503050406030204" pitchFamily="18" charset="0"/>
                            </a:rPr>
                            <m:t>𝐵</m:t>
                          </m:r>
                        </m:sub>
                      </m:sSub>
                    </m:oMath>
                  </m:oMathPara>
                </a14:m>
                <a:endParaRPr lang="en-US" dirty="0">
                  <a:solidFill>
                    <a:srgbClr val="FF0000"/>
                  </a:solidFill>
                </a:endParaRPr>
              </a:p>
            </p:txBody>
          </p:sp>
        </mc:Choice>
        <mc:Fallback>
          <p:sp>
            <p:nvSpPr>
              <p:cNvPr id="69" name="TextBox 68">
                <a:extLst>
                  <a:ext uri="{FF2B5EF4-FFF2-40B4-BE49-F238E27FC236}">
                    <a16:creationId xmlns:a16="http://schemas.microsoft.com/office/drawing/2014/main" id="{01E5F778-B469-1F45-A9A3-3395F02D5888}"/>
                  </a:ext>
                </a:extLst>
              </p:cNvPr>
              <p:cNvSpPr txBox="1">
                <a:spLocks noRot="1" noChangeAspect="1" noMove="1" noResize="1" noEditPoints="1" noAdjustHandles="1" noChangeArrowheads="1" noChangeShapeType="1" noTextEdit="1"/>
              </p:cNvSpPr>
              <p:nvPr/>
            </p:nvSpPr>
            <p:spPr>
              <a:xfrm>
                <a:off x="4654654" y="5708509"/>
                <a:ext cx="486608" cy="369332"/>
              </a:xfrm>
              <a:prstGeom prst="rect">
                <a:avLst/>
              </a:prstGeom>
              <a:blipFill>
                <a:blip r:embed="rId4"/>
                <a:stretch>
                  <a:fillRect/>
                </a:stretch>
              </a:blipFill>
            </p:spPr>
            <p:txBody>
              <a:bodyPr/>
              <a:lstStyle/>
              <a:p>
                <a:r>
                  <a:rPr lang="en-US">
                    <a:noFill/>
                  </a:rPr>
                  <a:t> </a:t>
                </a:r>
              </a:p>
            </p:txBody>
          </p:sp>
        </mc:Fallback>
      </mc:AlternateContent>
      <p:cxnSp>
        <p:nvCxnSpPr>
          <p:cNvPr id="70" name="Straight Arrow Connector 69">
            <a:extLst>
              <a:ext uri="{FF2B5EF4-FFF2-40B4-BE49-F238E27FC236}">
                <a16:creationId xmlns:a16="http://schemas.microsoft.com/office/drawing/2014/main" id="{6239677E-6C4B-AA47-8FB4-1076A595E3FD}"/>
              </a:ext>
            </a:extLst>
          </p:cNvPr>
          <p:cNvCxnSpPr>
            <a:cxnSpLocks/>
            <a:stCxn id="38" idx="5"/>
          </p:cNvCxnSpPr>
          <p:nvPr/>
        </p:nvCxnSpPr>
        <p:spPr>
          <a:xfrm>
            <a:off x="2944680" y="2566804"/>
            <a:ext cx="727609" cy="1262495"/>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8F76A614-B9C5-054A-8A73-D6F35106A0A9}"/>
              </a:ext>
            </a:extLst>
          </p:cNvPr>
          <p:cNvCxnSpPr>
            <a:cxnSpLocks/>
            <a:stCxn id="62" idx="3"/>
          </p:cNvCxnSpPr>
          <p:nvPr/>
        </p:nvCxnSpPr>
        <p:spPr>
          <a:xfrm flipH="1">
            <a:off x="4838647" y="2566628"/>
            <a:ext cx="1314006" cy="1262671"/>
          </a:xfrm>
          <a:prstGeom prst="straightConnector1">
            <a:avLst/>
          </a:prstGeom>
          <a:ln w="19050">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2" name="Oval 71">
            <a:extLst>
              <a:ext uri="{FF2B5EF4-FFF2-40B4-BE49-F238E27FC236}">
                <a16:creationId xmlns:a16="http://schemas.microsoft.com/office/drawing/2014/main" id="{AF7E64AF-8A82-8249-97F7-79EFA9B144A4}"/>
              </a:ext>
            </a:extLst>
          </p:cNvPr>
          <p:cNvSpPr/>
          <p:nvPr/>
        </p:nvSpPr>
        <p:spPr>
          <a:xfrm>
            <a:off x="97870" y="1063367"/>
            <a:ext cx="3165827" cy="2039498"/>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3" name="Straight Arrow Connector 72">
            <a:extLst>
              <a:ext uri="{FF2B5EF4-FFF2-40B4-BE49-F238E27FC236}">
                <a16:creationId xmlns:a16="http://schemas.microsoft.com/office/drawing/2014/main" id="{0F3D151F-B099-9C44-B7EC-8EF2A69436D8}"/>
              </a:ext>
            </a:extLst>
          </p:cNvPr>
          <p:cNvCxnSpPr>
            <a:cxnSpLocks/>
            <a:stCxn id="63" idx="2"/>
          </p:cNvCxnSpPr>
          <p:nvPr/>
        </p:nvCxnSpPr>
        <p:spPr>
          <a:xfrm flipH="1">
            <a:off x="2918767" y="1514378"/>
            <a:ext cx="703474" cy="431566"/>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24E0DD9D-8C1A-D64E-8D25-AFC9CEE62E26}"/>
              </a:ext>
            </a:extLst>
          </p:cNvPr>
          <p:cNvSpPr txBox="1"/>
          <p:nvPr/>
        </p:nvSpPr>
        <p:spPr>
          <a:xfrm>
            <a:off x="4772345" y="1151333"/>
            <a:ext cx="1140312" cy="369332"/>
          </a:xfrm>
          <a:prstGeom prst="rect">
            <a:avLst/>
          </a:prstGeom>
          <a:noFill/>
        </p:spPr>
        <p:txBody>
          <a:bodyPr wrap="none" rtlCol="0">
            <a:spAutoFit/>
          </a:bodyPr>
          <a:lstStyle/>
          <a:p>
            <a:r>
              <a:rPr lang="en-US" dirty="0">
                <a:solidFill>
                  <a:srgbClr val="FF0000"/>
                </a:solidFill>
              </a:rPr>
              <a:t>data set B</a:t>
            </a:r>
          </a:p>
        </p:txBody>
      </p:sp>
      <p:cxnSp>
        <p:nvCxnSpPr>
          <p:cNvPr id="75" name="Straight Arrow Connector 74">
            <a:extLst>
              <a:ext uri="{FF2B5EF4-FFF2-40B4-BE49-F238E27FC236}">
                <a16:creationId xmlns:a16="http://schemas.microsoft.com/office/drawing/2014/main" id="{A53D7550-C383-094F-9138-A32EFD94F7D3}"/>
              </a:ext>
            </a:extLst>
          </p:cNvPr>
          <p:cNvCxnSpPr>
            <a:cxnSpLocks/>
          </p:cNvCxnSpPr>
          <p:nvPr/>
        </p:nvCxnSpPr>
        <p:spPr>
          <a:xfrm>
            <a:off x="5419663" y="1540904"/>
            <a:ext cx="703474" cy="431566"/>
          </a:xfrm>
          <a:prstGeom prst="straightConnector1">
            <a:avLst/>
          </a:prstGeom>
          <a:ln w="19050">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6" name="Oval 75">
            <a:extLst>
              <a:ext uri="{FF2B5EF4-FFF2-40B4-BE49-F238E27FC236}">
                <a16:creationId xmlns:a16="http://schemas.microsoft.com/office/drawing/2014/main" id="{8AF5CDFE-3DD1-A243-8BD1-3E203AB5AEA1}"/>
              </a:ext>
            </a:extLst>
          </p:cNvPr>
          <p:cNvSpPr/>
          <p:nvPr/>
        </p:nvSpPr>
        <p:spPr>
          <a:xfrm>
            <a:off x="5787981" y="1063367"/>
            <a:ext cx="3165827" cy="2039498"/>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mc:Choice xmlns:a14="http://schemas.microsoft.com/office/drawing/2010/main" Requires="a14">
          <p:sp>
            <p:nvSpPr>
              <p:cNvPr id="77" name="TextBox 76">
                <a:extLst>
                  <a:ext uri="{FF2B5EF4-FFF2-40B4-BE49-F238E27FC236}">
                    <a16:creationId xmlns:a16="http://schemas.microsoft.com/office/drawing/2014/main" id="{E486405C-F8A4-2E40-9008-F7DABC7758C6}"/>
                  </a:ext>
                </a:extLst>
              </p:cNvPr>
              <p:cNvSpPr txBox="1"/>
              <p:nvPr/>
            </p:nvSpPr>
            <p:spPr>
              <a:xfrm>
                <a:off x="484156" y="1536426"/>
                <a:ext cx="1392817" cy="923330"/>
              </a:xfrm>
              <a:prstGeom prst="rect">
                <a:avLst/>
              </a:prstGeom>
              <a:noFill/>
            </p:spPr>
            <p:txBody>
              <a:bodyPr wrap="none" rtlCol="0">
                <a:spAutoFit/>
              </a:bodyPr>
              <a:lstStyle/>
              <a:p>
                <a:pPr algn="ctr"/>
                <a:r>
                  <a:rPr lang="en-US" dirty="0">
                    <a:ea typeface="Cambria Math" panose="02040503050406030204" pitchFamily="18" charset="0"/>
                  </a:rPr>
                  <a:t>population A</a:t>
                </a:r>
              </a:p>
              <a:p>
                <a:pPr algn="ctr"/>
                <a:r>
                  <a:rPr lang="en-US" dirty="0">
                    <a:ea typeface="Cambria Math" panose="02040503050406030204" pitchFamily="18" charset="0"/>
                  </a:rPr>
                  <a:t>mean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rPr>
                          <m:t>𝐴</m:t>
                        </m:r>
                      </m:sub>
                    </m:sSub>
                  </m:oMath>
                </a14:m>
                <a:endParaRPr lang="en-US" dirty="0"/>
              </a:p>
              <a:p>
                <a:pPr algn="ctr"/>
                <a:r>
                  <a:rPr lang="en-US" dirty="0"/>
                  <a:t>variance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ea typeface="Cambria Math" panose="02040503050406030204" pitchFamily="18" charset="0"/>
                          </a:rPr>
                          <m:t>𝜎</m:t>
                        </m:r>
                      </m:e>
                      <m:sup>
                        <m:r>
                          <a:rPr lang="en-US" i="1">
                            <a:latin typeface="Cambria Math" panose="02040503050406030204" pitchFamily="18" charset="0"/>
                          </a:rPr>
                          <m:t>2</m:t>
                        </m:r>
                      </m:sup>
                    </m:sSup>
                  </m:oMath>
                </a14:m>
                <a:endParaRPr lang="en-US" dirty="0"/>
              </a:p>
            </p:txBody>
          </p:sp>
        </mc:Choice>
        <mc:Fallback>
          <p:sp>
            <p:nvSpPr>
              <p:cNvPr id="77" name="TextBox 76">
                <a:extLst>
                  <a:ext uri="{FF2B5EF4-FFF2-40B4-BE49-F238E27FC236}">
                    <a16:creationId xmlns:a16="http://schemas.microsoft.com/office/drawing/2014/main" id="{E486405C-F8A4-2E40-9008-F7DABC7758C6}"/>
                  </a:ext>
                </a:extLst>
              </p:cNvPr>
              <p:cNvSpPr txBox="1">
                <a:spLocks noRot="1" noChangeAspect="1" noMove="1" noResize="1" noEditPoints="1" noAdjustHandles="1" noChangeArrowheads="1" noChangeShapeType="1" noTextEdit="1"/>
              </p:cNvSpPr>
              <p:nvPr/>
            </p:nvSpPr>
            <p:spPr>
              <a:xfrm>
                <a:off x="484156" y="1536426"/>
                <a:ext cx="1392817" cy="923330"/>
              </a:xfrm>
              <a:prstGeom prst="rect">
                <a:avLst/>
              </a:prstGeom>
              <a:blipFill>
                <a:blip r:embed="rId5"/>
                <a:stretch>
                  <a:fillRect l="-2703" t="-1351" r="-3604" b="-945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9" name="TextBox 78">
                <a:extLst>
                  <a:ext uri="{FF2B5EF4-FFF2-40B4-BE49-F238E27FC236}">
                    <a16:creationId xmlns:a16="http://schemas.microsoft.com/office/drawing/2014/main" id="{7B931824-86F5-CA41-ACF6-9F6BE582D445}"/>
                  </a:ext>
                </a:extLst>
              </p:cNvPr>
              <p:cNvSpPr txBox="1"/>
              <p:nvPr/>
            </p:nvSpPr>
            <p:spPr>
              <a:xfrm>
                <a:off x="7194440" y="1636484"/>
                <a:ext cx="1384803" cy="923330"/>
              </a:xfrm>
              <a:prstGeom prst="rect">
                <a:avLst/>
              </a:prstGeom>
              <a:noFill/>
            </p:spPr>
            <p:txBody>
              <a:bodyPr wrap="none" rtlCol="0">
                <a:spAutoFit/>
              </a:bodyPr>
              <a:lstStyle/>
              <a:p>
                <a:pPr algn="ctr"/>
                <a:r>
                  <a:rPr lang="en-US" dirty="0">
                    <a:solidFill>
                      <a:srgbClr val="FF0000"/>
                    </a:solidFill>
                    <a:ea typeface="Cambria Math" panose="02040503050406030204" pitchFamily="18" charset="0"/>
                  </a:rPr>
                  <a:t>population B</a:t>
                </a:r>
              </a:p>
              <a:p>
                <a:pPr algn="ctr"/>
                <a:r>
                  <a:rPr lang="en-US" dirty="0">
                    <a:solidFill>
                      <a:srgbClr val="FF0000"/>
                    </a:solidFill>
                    <a:ea typeface="Cambria Math" panose="02040503050406030204" pitchFamily="18" charset="0"/>
                  </a:rPr>
                  <a:t>mean </a:t>
                </a:r>
                <a14:m>
                  <m:oMath xmlns:m="http://schemas.openxmlformats.org/officeDocument/2006/math">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ea typeface="Cambria Math" panose="02040503050406030204" pitchFamily="18" charset="0"/>
                          </a:rPr>
                          <m:t>𝜇</m:t>
                        </m:r>
                      </m:e>
                      <m:sub>
                        <m:r>
                          <a:rPr lang="en-US" b="0" i="1" smtClean="0">
                            <a:solidFill>
                              <a:srgbClr val="FF0000"/>
                            </a:solidFill>
                            <a:latin typeface="Cambria Math" panose="02040503050406030204" pitchFamily="18" charset="0"/>
                          </a:rPr>
                          <m:t>𝐵</m:t>
                        </m:r>
                      </m:sub>
                    </m:sSub>
                  </m:oMath>
                </a14:m>
                <a:endParaRPr lang="en-US" dirty="0">
                  <a:solidFill>
                    <a:srgbClr val="FF0000"/>
                  </a:solidFill>
                </a:endParaRPr>
              </a:p>
              <a:p>
                <a:pPr algn="ctr"/>
                <a:r>
                  <a:rPr lang="en-US" dirty="0">
                    <a:solidFill>
                      <a:srgbClr val="FF0000"/>
                    </a:solidFill>
                  </a:rPr>
                  <a:t>variance </a:t>
                </a:r>
                <a14:m>
                  <m:oMath xmlns:m="http://schemas.openxmlformats.org/officeDocument/2006/math">
                    <m:sSup>
                      <m:sSupPr>
                        <m:ctrlPr>
                          <a:rPr lang="en-US" i="1">
                            <a:solidFill>
                              <a:srgbClr val="FF0000"/>
                            </a:solidFill>
                            <a:latin typeface="Cambria Math" panose="02040503050406030204" pitchFamily="18" charset="0"/>
                          </a:rPr>
                        </m:ctrlPr>
                      </m:sSupPr>
                      <m:e>
                        <m:r>
                          <a:rPr lang="en-US" i="1">
                            <a:solidFill>
                              <a:srgbClr val="FF0000"/>
                            </a:solidFill>
                            <a:latin typeface="Cambria Math" panose="02040503050406030204" pitchFamily="18" charset="0"/>
                            <a:ea typeface="Cambria Math" panose="02040503050406030204" pitchFamily="18" charset="0"/>
                          </a:rPr>
                          <m:t>𝜎</m:t>
                        </m:r>
                      </m:e>
                      <m:sup>
                        <m:r>
                          <a:rPr lang="en-US" i="1">
                            <a:solidFill>
                              <a:srgbClr val="FF0000"/>
                            </a:solidFill>
                            <a:latin typeface="Cambria Math" panose="02040503050406030204" pitchFamily="18" charset="0"/>
                          </a:rPr>
                          <m:t>2</m:t>
                        </m:r>
                      </m:sup>
                    </m:sSup>
                  </m:oMath>
                </a14:m>
                <a:endParaRPr lang="en-US" dirty="0">
                  <a:solidFill>
                    <a:srgbClr val="FF0000"/>
                  </a:solidFill>
                </a:endParaRPr>
              </a:p>
            </p:txBody>
          </p:sp>
        </mc:Choice>
        <mc:Fallback>
          <p:sp>
            <p:nvSpPr>
              <p:cNvPr id="79" name="TextBox 78">
                <a:extLst>
                  <a:ext uri="{FF2B5EF4-FFF2-40B4-BE49-F238E27FC236}">
                    <a16:creationId xmlns:a16="http://schemas.microsoft.com/office/drawing/2014/main" id="{7B931824-86F5-CA41-ACF6-9F6BE582D445}"/>
                  </a:ext>
                </a:extLst>
              </p:cNvPr>
              <p:cNvSpPr txBox="1">
                <a:spLocks noRot="1" noChangeAspect="1" noMove="1" noResize="1" noEditPoints="1" noAdjustHandles="1" noChangeArrowheads="1" noChangeShapeType="1" noTextEdit="1"/>
              </p:cNvSpPr>
              <p:nvPr/>
            </p:nvSpPr>
            <p:spPr>
              <a:xfrm>
                <a:off x="7194440" y="1636484"/>
                <a:ext cx="1384803" cy="923330"/>
              </a:xfrm>
              <a:prstGeom prst="rect">
                <a:avLst/>
              </a:prstGeom>
              <a:blipFill>
                <a:blip r:embed="rId6"/>
                <a:stretch>
                  <a:fillRect l="-2727" t="-2703" r="-3636" b="-945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1" name="TextBox 80">
                <a:extLst>
                  <a:ext uri="{FF2B5EF4-FFF2-40B4-BE49-F238E27FC236}">
                    <a16:creationId xmlns:a16="http://schemas.microsoft.com/office/drawing/2014/main" id="{6EE1E93D-2D0B-3C49-8ECD-F8756EB96663}"/>
                  </a:ext>
                </a:extLst>
              </p:cNvPr>
              <p:cNvSpPr txBox="1"/>
              <p:nvPr/>
            </p:nvSpPr>
            <p:spPr>
              <a:xfrm>
                <a:off x="3236015" y="6169280"/>
                <a:ext cx="48763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rPr>
                            <m:t>𝐴</m:t>
                          </m:r>
                        </m:sub>
                      </m:sSub>
                    </m:oMath>
                  </m:oMathPara>
                </a14:m>
                <a:endParaRPr lang="en-US" dirty="0"/>
              </a:p>
            </p:txBody>
          </p:sp>
        </mc:Choice>
        <mc:Fallback>
          <p:sp>
            <p:nvSpPr>
              <p:cNvPr id="81" name="TextBox 80">
                <a:extLst>
                  <a:ext uri="{FF2B5EF4-FFF2-40B4-BE49-F238E27FC236}">
                    <a16:creationId xmlns:a16="http://schemas.microsoft.com/office/drawing/2014/main" id="{6EE1E93D-2D0B-3C49-8ECD-F8756EB96663}"/>
                  </a:ext>
                </a:extLst>
              </p:cNvPr>
              <p:cNvSpPr txBox="1">
                <a:spLocks noRot="1" noChangeAspect="1" noMove="1" noResize="1" noEditPoints="1" noAdjustHandles="1" noChangeArrowheads="1" noChangeShapeType="1" noTextEdit="1"/>
              </p:cNvSpPr>
              <p:nvPr/>
            </p:nvSpPr>
            <p:spPr>
              <a:xfrm>
                <a:off x="3236015" y="6169280"/>
                <a:ext cx="487634" cy="369332"/>
              </a:xfrm>
              <a:prstGeom prst="rect">
                <a:avLst/>
              </a:prstGeom>
              <a:blipFill>
                <a:blip r:embed="rId7"/>
                <a:stretch>
                  <a:fillRect b="-3226"/>
                </a:stretch>
              </a:blipFill>
            </p:spPr>
            <p:txBody>
              <a:bodyPr/>
              <a:lstStyle/>
              <a:p>
                <a:r>
                  <a:rPr lang="en-US">
                    <a:noFill/>
                  </a:rPr>
                  <a:t> </a:t>
                </a:r>
              </a:p>
            </p:txBody>
          </p:sp>
        </mc:Fallback>
      </mc:AlternateContent>
      <p:grpSp>
        <p:nvGrpSpPr>
          <p:cNvPr id="82" name="Group 81">
            <a:extLst>
              <a:ext uri="{FF2B5EF4-FFF2-40B4-BE49-F238E27FC236}">
                <a16:creationId xmlns:a16="http://schemas.microsoft.com/office/drawing/2014/main" id="{5361B016-328B-1D4C-9F6D-A3C87E5D5720}"/>
              </a:ext>
            </a:extLst>
          </p:cNvPr>
          <p:cNvGrpSpPr/>
          <p:nvPr/>
        </p:nvGrpSpPr>
        <p:grpSpPr>
          <a:xfrm>
            <a:off x="2360212" y="3830150"/>
            <a:ext cx="2294441" cy="2404977"/>
            <a:chOff x="3666479" y="3418774"/>
            <a:chExt cx="4039338" cy="2404977"/>
          </a:xfrm>
        </p:grpSpPr>
        <p:sp>
          <p:nvSpPr>
            <p:cNvPr id="83" name="Freeform 82">
              <a:extLst>
                <a:ext uri="{FF2B5EF4-FFF2-40B4-BE49-F238E27FC236}">
                  <a16:creationId xmlns:a16="http://schemas.microsoft.com/office/drawing/2014/main" id="{435AFDDF-9EEC-4A4B-A991-AED91C21D425}"/>
                </a:ext>
              </a:extLst>
            </p:cNvPr>
            <p:cNvSpPr/>
            <p:nvPr/>
          </p:nvSpPr>
          <p:spPr>
            <a:xfrm>
              <a:off x="3666479" y="3439014"/>
              <a:ext cx="4039338" cy="1802797"/>
            </a:xfrm>
            <a:custGeom>
              <a:avLst/>
              <a:gdLst>
                <a:gd name="connsiteX0" fmla="*/ 0 w 5906530"/>
                <a:gd name="connsiteY0" fmla="*/ 3396600 h 3433670"/>
                <a:gd name="connsiteX1" fmla="*/ 926757 w 5906530"/>
                <a:gd name="connsiteY1" fmla="*/ 2964114 h 3433670"/>
                <a:gd name="connsiteX2" fmla="*/ 1519881 w 5906530"/>
                <a:gd name="connsiteY2" fmla="*/ 1963216 h 3433670"/>
                <a:gd name="connsiteX3" fmla="*/ 1915297 w 5906530"/>
                <a:gd name="connsiteY3" fmla="*/ 838751 h 3433670"/>
                <a:gd name="connsiteX4" fmla="*/ 2594919 w 5906530"/>
                <a:gd name="connsiteY4" fmla="*/ 47919 h 3433670"/>
                <a:gd name="connsiteX5" fmla="*/ 3336324 w 5906530"/>
                <a:gd name="connsiteY5" fmla="*/ 196200 h 3433670"/>
                <a:gd name="connsiteX6" fmla="*/ 3954162 w 5906530"/>
                <a:gd name="connsiteY6" fmla="*/ 1085887 h 3433670"/>
                <a:gd name="connsiteX7" fmla="*/ 4423719 w 5906530"/>
                <a:gd name="connsiteY7" fmla="*/ 2259778 h 3433670"/>
                <a:gd name="connsiteX8" fmla="*/ 5066270 w 5906530"/>
                <a:gd name="connsiteY8" fmla="*/ 3100038 h 3433670"/>
                <a:gd name="connsiteX9" fmla="*/ 5906530 w 5906530"/>
                <a:gd name="connsiteY9" fmla="*/ 3433670 h 3433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906530" h="3433670">
                  <a:moveTo>
                    <a:pt x="0" y="3396600"/>
                  </a:moveTo>
                  <a:cubicBezTo>
                    <a:pt x="336722" y="3299805"/>
                    <a:pt x="673444" y="3203011"/>
                    <a:pt x="926757" y="2964114"/>
                  </a:cubicBezTo>
                  <a:cubicBezTo>
                    <a:pt x="1180070" y="2725217"/>
                    <a:pt x="1355124" y="2317443"/>
                    <a:pt x="1519881" y="1963216"/>
                  </a:cubicBezTo>
                  <a:cubicBezTo>
                    <a:pt x="1684638" y="1608989"/>
                    <a:pt x="1736124" y="1157967"/>
                    <a:pt x="1915297" y="838751"/>
                  </a:cubicBezTo>
                  <a:cubicBezTo>
                    <a:pt x="2094470" y="519535"/>
                    <a:pt x="2358081" y="155011"/>
                    <a:pt x="2594919" y="47919"/>
                  </a:cubicBezTo>
                  <a:cubicBezTo>
                    <a:pt x="2831757" y="-59173"/>
                    <a:pt x="3109784" y="23205"/>
                    <a:pt x="3336324" y="196200"/>
                  </a:cubicBezTo>
                  <a:cubicBezTo>
                    <a:pt x="3562865" y="369195"/>
                    <a:pt x="3772930" y="741957"/>
                    <a:pt x="3954162" y="1085887"/>
                  </a:cubicBezTo>
                  <a:cubicBezTo>
                    <a:pt x="4135394" y="1429817"/>
                    <a:pt x="4238368" y="1924086"/>
                    <a:pt x="4423719" y="2259778"/>
                  </a:cubicBezTo>
                  <a:cubicBezTo>
                    <a:pt x="4609070" y="2595470"/>
                    <a:pt x="4819135" y="2904389"/>
                    <a:pt x="5066270" y="3100038"/>
                  </a:cubicBezTo>
                  <a:cubicBezTo>
                    <a:pt x="5313405" y="3295687"/>
                    <a:pt x="5609967" y="3364678"/>
                    <a:pt x="5906530" y="3433670"/>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cxnSp>
          <p:nvCxnSpPr>
            <p:cNvPr id="84" name="Straight Connector 83">
              <a:extLst>
                <a:ext uri="{FF2B5EF4-FFF2-40B4-BE49-F238E27FC236}">
                  <a16:creationId xmlns:a16="http://schemas.microsoft.com/office/drawing/2014/main" id="{9CCC8769-C154-A64B-B3B3-DF0E820C0B1E}"/>
                </a:ext>
              </a:extLst>
            </p:cNvPr>
            <p:cNvCxnSpPr>
              <a:cxnSpLocks/>
            </p:cNvCxnSpPr>
            <p:nvPr/>
          </p:nvCxnSpPr>
          <p:spPr>
            <a:xfrm>
              <a:off x="5592595" y="3418774"/>
              <a:ext cx="0" cy="2404977"/>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A8005C9C-58E3-BD49-9EE8-01FBECCA95B5}"/>
                </a:ext>
              </a:extLst>
            </p:cNvPr>
            <p:cNvCxnSpPr>
              <a:cxnSpLocks/>
            </p:cNvCxnSpPr>
            <p:nvPr/>
          </p:nvCxnSpPr>
          <p:spPr>
            <a:xfrm flipH="1">
              <a:off x="4760510" y="4359879"/>
              <a:ext cx="832086" cy="0"/>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mc:Choice xmlns:a14="http://schemas.microsoft.com/office/drawing/2010/main" Requires="a14">
          <p:sp>
            <p:nvSpPr>
              <p:cNvPr id="86" name="TextBox 85">
                <a:extLst>
                  <a:ext uri="{FF2B5EF4-FFF2-40B4-BE49-F238E27FC236}">
                    <a16:creationId xmlns:a16="http://schemas.microsoft.com/office/drawing/2014/main" id="{435BDA75-2D11-9240-B1C3-30ED4B0C80CA}"/>
                  </a:ext>
                </a:extLst>
              </p:cNvPr>
              <p:cNvSpPr txBox="1"/>
              <p:nvPr/>
            </p:nvSpPr>
            <p:spPr>
              <a:xfrm>
                <a:off x="2905338" y="4514333"/>
                <a:ext cx="634148" cy="62780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solidFill>
                                <a:schemeClr val="tx1"/>
                              </a:solidFill>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𝜎</m:t>
                          </m:r>
                        </m:num>
                        <m:den>
                          <m:rad>
                            <m:radPr>
                              <m:degHide m:val="on"/>
                              <m:ctrlPr>
                                <a:rPr lang="en-US" i="1" smtClean="0">
                                  <a:solidFill>
                                    <a:schemeClr val="tx1"/>
                                  </a:solidFill>
                                  <a:latin typeface="Cambria Math" panose="02040503050406030204" pitchFamily="18" charset="0"/>
                                </a:rPr>
                              </m:ctrlPr>
                            </m:radPr>
                            <m:deg/>
                            <m:e>
                              <m:sSub>
                                <m:sSubPr>
                                  <m:ctrlPr>
                                    <a:rPr lang="en-US" i="1">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𝑛</m:t>
                                  </m:r>
                                </m:e>
                                <m:sub>
                                  <m:r>
                                    <a:rPr lang="en-US" i="1">
                                      <a:latin typeface="Cambria Math" panose="02040503050406030204" pitchFamily="18" charset="0"/>
                                    </a:rPr>
                                    <m:t>𝐴</m:t>
                                  </m:r>
                                </m:sub>
                              </m:sSub>
                            </m:e>
                          </m:rad>
                        </m:den>
                      </m:f>
                    </m:oMath>
                  </m:oMathPara>
                </a14:m>
                <a:endParaRPr lang="en-US" dirty="0">
                  <a:solidFill>
                    <a:schemeClr val="tx1"/>
                  </a:solidFill>
                </a:endParaRPr>
              </a:p>
            </p:txBody>
          </p:sp>
        </mc:Choice>
        <mc:Fallback>
          <p:sp>
            <p:nvSpPr>
              <p:cNvPr id="86" name="TextBox 85">
                <a:extLst>
                  <a:ext uri="{FF2B5EF4-FFF2-40B4-BE49-F238E27FC236}">
                    <a16:creationId xmlns:a16="http://schemas.microsoft.com/office/drawing/2014/main" id="{435BDA75-2D11-9240-B1C3-30ED4B0C80CA}"/>
                  </a:ext>
                </a:extLst>
              </p:cNvPr>
              <p:cNvSpPr txBox="1">
                <a:spLocks noRot="1" noChangeAspect="1" noMove="1" noResize="1" noEditPoints="1" noAdjustHandles="1" noChangeArrowheads="1" noChangeShapeType="1" noTextEdit="1"/>
              </p:cNvSpPr>
              <p:nvPr/>
            </p:nvSpPr>
            <p:spPr>
              <a:xfrm>
                <a:off x="2905338" y="4514333"/>
                <a:ext cx="634148" cy="627801"/>
              </a:xfrm>
              <a:prstGeom prst="rect">
                <a:avLst/>
              </a:prstGeom>
              <a:blipFill>
                <a:blip r:embed="rId8"/>
                <a:stretch>
                  <a:fillRect/>
                </a:stretch>
              </a:blipFill>
            </p:spPr>
            <p:txBody>
              <a:bodyPr/>
              <a:lstStyle/>
              <a:p>
                <a:r>
                  <a:rPr lang="en-US">
                    <a:noFill/>
                  </a:rPr>
                  <a:t> </a:t>
                </a:r>
              </a:p>
            </p:txBody>
          </p:sp>
        </mc:Fallback>
      </mc:AlternateContent>
      <p:grpSp>
        <p:nvGrpSpPr>
          <p:cNvPr id="87" name="Group 86">
            <a:extLst>
              <a:ext uri="{FF2B5EF4-FFF2-40B4-BE49-F238E27FC236}">
                <a16:creationId xmlns:a16="http://schemas.microsoft.com/office/drawing/2014/main" id="{5AFBEDEF-300B-5449-8574-CA9892E0C201}"/>
              </a:ext>
            </a:extLst>
          </p:cNvPr>
          <p:cNvGrpSpPr/>
          <p:nvPr/>
        </p:nvGrpSpPr>
        <p:grpSpPr>
          <a:xfrm>
            <a:off x="3648250" y="3829299"/>
            <a:ext cx="2294441" cy="2405828"/>
            <a:chOff x="3666479" y="3418774"/>
            <a:chExt cx="4039338" cy="2405828"/>
          </a:xfrm>
        </p:grpSpPr>
        <p:sp>
          <p:nvSpPr>
            <p:cNvPr id="88" name="Freeform 87">
              <a:extLst>
                <a:ext uri="{FF2B5EF4-FFF2-40B4-BE49-F238E27FC236}">
                  <a16:creationId xmlns:a16="http://schemas.microsoft.com/office/drawing/2014/main" id="{5F1AC349-BBEB-9A4C-A66E-ED2D7D338F4A}"/>
                </a:ext>
              </a:extLst>
            </p:cNvPr>
            <p:cNvSpPr/>
            <p:nvPr/>
          </p:nvSpPr>
          <p:spPr>
            <a:xfrm>
              <a:off x="3666479" y="3439014"/>
              <a:ext cx="4039338" cy="1802797"/>
            </a:xfrm>
            <a:custGeom>
              <a:avLst/>
              <a:gdLst>
                <a:gd name="connsiteX0" fmla="*/ 0 w 5906530"/>
                <a:gd name="connsiteY0" fmla="*/ 3396600 h 3433670"/>
                <a:gd name="connsiteX1" fmla="*/ 926757 w 5906530"/>
                <a:gd name="connsiteY1" fmla="*/ 2964114 h 3433670"/>
                <a:gd name="connsiteX2" fmla="*/ 1519881 w 5906530"/>
                <a:gd name="connsiteY2" fmla="*/ 1963216 h 3433670"/>
                <a:gd name="connsiteX3" fmla="*/ 1915297 w 5906530"/>
                <a:gd name="connsiteY3" fmla="*/ 838751 h 3433670"/>
                <a:gd name="connsiteX4" fmla="*/ 2594919 w 5906530"/>
                <a:gd name="connsiteY4" fmla="*/ 47919 h 3433670"/>
                <a:gd name="connsiteX5" fmla="*/ 3336324 w 5906530"/>
                <a:gd name="connsiteY5" fmla="*/ 196200 h 3433670"/>
                <a:gd name="connsiteX6" fmla="*/ 3954162 w 5906530"/>
                <a:gd name="connsiteY6" fmla="*/ 1085887 h 3433670"/>
                <a:gd name="connsiteX7" fmla="*/ 4423719 w 5906530"/>
                <a:gd name="connsiteY7" fmla="*/ 2259778 h 3433670"/>
                <a:gd name="connsiteX8" fmla="*/ 5066270 w 5906530"/>
                <a:gd name="connsiteY8" fmla="*/ 3100038 h 3433670"/>
                <a:gd name="connsiteX9" fmla="*/ 5906530 w 5906530"/>
                <a:gd name="connsiteY9" fmla="*/ 3433670 h 3433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906530" h="3433670">
                  <a:moveTo>
                    <a:pt x="0" y="3396600"/>
                  </a:moveTo>
                  <a:cubicBezTo>
                    <a:pt x="336722" y="3299805"/>
                    <a:pt x="673444" y="3203011"/>
                    <a:pt x="926757" y="2964114"/>
                  </a:cubicBezTo>
                  <a:cubicBezTo>
                    <a:pt x="1180070" y="2725217"/>
                    <a:pt x="1355124" y="2317443"/>
                    <a:pt x="1519881" y="1963216"/>
                  </a:cubicBezTo>
                  <a:cubicBezTo>
                    <a:pt x="1684638" y="1608989"/>
                    <a:pt x="1736124" y="1157967"/>
                    <a:pt x="1915297" y="838751"/>
                  </a:cubicBezTo>
                  <a:cubicBezTo>
                    <a:pt x="2094470" y="519535"/>
                    <a:pt x="2358081" y="155011"/>
                    <a:pt x="2594919" y="47919"/>
                  </a:cubicBezTo>
                  <a:cubicBezTo>
                    <a:pt x="2831757" y="-59173"/>
                    <a:pt x="3109784" y="23205"/>
                    <a:pt x="3336324" y="196200"/>
                  </a:cubicBezTo>
                  <a:cubicBezTo>
                    <a:pt x="3562865" y="369195"/>
                    <a:pt x="3772930" y="741957"/>
                    <a:pt x="3954162" y="1085887"/>
                  </a:cubicBezTo>
                  <a:cubicBezTo>
                    <a:pt x="4135394" y="1429817"/>
                    <a:pt x="4238368" y="1924086"/>
                    <a:pt x="4423719" y="2259778"/>
                  </a:cubicBezTo>
                  <a:cubicBezTo>
                    <a:pt x="4609070" y="2595470"/>
                    <a:pt x="4819135" y="2904389"/>
                    <a:pt x="5066270" y="3100038"/>
                  </a:cubicBezTo>
                  <a:cubicBezTo>
                    <a:pt x="5313405" y="3295687"/>
                    <a:pt x="5609967" y="3364678"/>
                    <a:pt x="5906530" y="3433670"/>
                  </a:cubicBezTo>
                </a:path>
              </a:pathLst>
            </a:cu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cxnSp>
          <p:nvCxnSpPr>
            <p:cNvPr id="89" name="Straight Connector 88">
              <a:extLst>
                <a:ext uri="{FF2B5EF4-FFF2-40B4-BE49-F238E27FC236}">
                  <a16:creationId xmlns:a16="http://schemas.microsoft.com/office/drawing/2014/main" id="{169E0603-1A0C-1B4C-A193-20C5E28DADB3}"/>
                </a:ext>
              </a:extLst>
            </p:cNvPr>
            <p:cNvCxnSpPr>
              <a:cxnSpLocks/>
            </p:cNvCxnSpPr>
            <p:nvPr/>
          </p:nvCxnSpPr>
          <p:spPr>
            <a:xfrm>
              <a:off x="5592595" y="3418774"/>
              <a:ext cx="0" cy="2405828"/>
            </a:xfrm>
            <a:prstGeom prst="line">
              <a:avLst/>
            </a:prstGeom>
            <a:ln w="190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B35FC2CE-7173-7B44-A747-83F3C6A8EBBE}"/>
                </a:ext>
              </a:extLst>
            </p:cNvPr>
            <p:cNvCxnSpPr>
              <a:cxnSpLocks/>
            </p:cNvCxnSpPr>
            <p:nvPr/>
          </p:nvCxnSpPr>
          <p:spPr>
            <a:xfrm>
              <a:off x="5592595" y="4359879"/>
              <a:ext cx="950248" cy="0"/>
            </a:xfrm>
            <a:prstGeom prst="line">
              <a:avLst/>
            </a:prstGeom>
            <a:ln w="19050">
              <a:solidFill>
                <a:srgbClr val="FF0000"/>
              </a:solidFill>
              <a:prstDash val="sysDot"/>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mc:Choice xmlns:a14="http://schemas.microsoft.com/office/drawing/2010/main" Requires="a14">
          <p:sp>
            <p:nvSpPr>
              <p:cNvPr id="91" name="TextBox 90">
                <a:extLst>
                  <a:ext uri="{FF2B5EF4-FFF2-40B4-BE49-F238E27FC236}">
                    <a16:creationId xmlns:a16="http://schemas.microsoft.com/office/drawing/2014/main" id="{84294622-B790-CA4D-A971-09129B8058E0}"/>
                  </a:ext>
                </a:extLst>
              </p:cNvPr>
              <p:cNvSpPr txBox="1"/>
              <p:nvPr/>
            </p:nvSpPr>
            <p:spPr>
              <a:xfrm>
                <a:off x="4524578" y="6171187"/>
                <a:ext cx="49205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ea typeface="Cambria Math" panose="02040503050406030204" pitchFamily="18" charset="0"/>
                            </a:rPr>
                            <m:t>𝜇</m:t>
                          </m:r>
                        </m:e>
                        <m:sub>
                          <m:r>
                            <a:rPr lang="en-US" b="0" i="1" smtClean="0">
                              <a:solidFill>
                                <a:srgbClr val="FF0000"/>
                              </a:solidFill>
                              <a:latin typeface="Cambria Math" panose="02040503050406030204" pitchFamily="18" charset="0"/>
                            </a:rPr>
                            <m:t>𝐵</m:t>
                          </m:r>
                        </m:sub>
                      </m:sSub>
                    </m:oMath>
                  </m:oMathPara>
                </a14:m>
                <a:endParaRPr lang="en-US" dirty="0">
                  <a:solidFill>
                    <a:srgbClr val="FF0000"/>
                  </a:solidFill>
                </a:endParaRPr>
              </a:p>
            </p:txBody>
          </p:sp>
        </mc:Choice>
        <mc:Fallback>
          <p:sp>
            <p:nvSpPr>
              <p:cNvPr id="91" name="TextBox 90">
                <a:extLst>
                  <a:ext uri="{FF2B5EF4-FFF2-40B4-BE49-F238E27FC236}">
                    <a16:creationId xmlns:a16="http://schemas.microsoft.com/office/drawing/2014/main" id="{84294622-B790-CA4D-A971-09129B8058E0}"/>
                  </a:ext>
                </a:extLst>
              </p:cNvPr>
              <p:cNvSpPr txBox="1">
                <a:spLocks noRot="1" noChangeAspect="1" noMove="1" noResize="1" noEditPoints="1" noAdjustHandles="1" noChangeArrowheads="1" noChangeShapeType="1" noTextEdit="1"/>
              </p:cNvSpPr>
              <p:nvPr/>
            </p:nvSpPr>
            <p:spPr>
              <a:xfrm>
                <a:off x="4524578" y="6171187"/>
                <a:ext cx="492058" cy="369332"/>
              </a:xfrm>
              <a:prstGeom prst="rect">
                <a:avLst/>
              </a:prstGeom>
              <a:blipFill>
                <a:blip r:embed="rId9"/>
                <a:stretch>
                  <a:fillRect b="-322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2" name="TextBox 91">
                <a:extLst>
                  <a:ext uri="{FF2B5EF4-FFF2-40B4-BE49-F238E27FC236}">
                    <a16:creationId xmlns:a16="http://schemas.microsoft.com/office/drawing/2014/main" id="{D2DC6E8D-1ACB-AD49-8E8B-764B2EDB938E}"/>
                  </a:ext>
                </a:extLst>
              </p:cNvPr>
              <p:cNvSpPr txBox="1"/>
              <p:nvPr/>
            </p:nvSpPr>
            <p:spPr>
              <a:xfrm>
                <a:off x="4753769" y="4517167"/>
                <a:ext cx="650050" cy="62780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smtClean="0">
                              <a:solidFill>
                                <a:srgbClr val="FF0000"/>
                              </a:solidFill>
                              <a:latin typeface="Cambria Math" panose="02040503050406030204" pitchFamily="18" charset="0"/>
                            </a:rPr>
                          </m:ctrlPr>
                        </m:fPr>
                        <m:num>
                          <m:r>
                            <a:rPr lang="en-US" i="1">
                              <a:solidFill>
                                <a:srgbClr val="FF0000"/>
                              </a:solidFill>
                              <a:latin typeface="Cambria Math" panose="02040503050406030204" pitchFamily="18" charset="0"/>
                              <a:ea typeface="Cambria Math" panose="02040503050406030204" pitchFamily="18" charset="0"/>
                            </a:rPr>
                            <m:t>𝜎</m:t>
                          </m:r>
                        </m:num>
                        <m:den>
                          <m:rad>
                            <m:radPr>
                              <m:degHide m:val="on"/>
                              <m:ctrlPr>
                                <a:rPr lang="en-US" i="1" smtClean="0">
                                  <a:solidFill>
                                    <a:srgbClr val="FF0000"/>
                                  </a:solidFill>
                                  <a:latin typeface="Cambria Math" panose="02040503050406030204" pitchFamily="18" charset="0"/>
                                </a:rPr>
                              </m:ctrlPr>
                            </m:radPr>
                            <m:deg/>
                            <m:e>
                              <m:sSub>
                                <m:sSubPr>
                                  <m:ctrlPr>
                                    <a:rPr lang="en-US" i="1">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ea typeface="Cambria Math" panose="02040503050406030204" pitchFamily="18" charset="0"/>
                                    </a:rPr>
                                    <m:t>𝑛</m:t>
                                  </m:r>
                                </m:e>
                                <m:sub>
                                  <m:r>
                                    <a:rPr lang="en-US" i="1">
                                      <a:solidFill>
                                        <a:srgbClr val="FF0000"/>
                                      </a:solidFill>
                                      <a:latin typeface="Cambria Math" panose="02040503050406030204" pitchFamily="18" charset="0"/>
                                    </a:rPr>
                                    <m:t>𝐵</m:t>
                                  </m:r>
                                </m:sub>
                              </m:sSub>
                            </m:e>
                          </m:rad>
                        </m:den>
                      </m:f>
                    </m:oMath>
                  </m:oMathPara>
                </a14:m>
                <a:endParaRPr lang="en-US" dirty="0">
                  <a:solidFill>
                    <a:srgbClr val="FF0000"/>
                  </a:solidFill>
                </a:endParaRPr>
              </a:p>
            </p:txBody>
          </p:sp>
        </mc:Choice>
        <mc:Fallback>
          <p:sp>
            <p:nvSpPr>
              <p:cNvPr id="92" name="TextBox 91">
                <a:extLst>
                  <a:ext uri="{FF2B5EF4-FFF2-40B4-BE49-F238E27FC236}">
                    <a16:creationId xmlns:a16="http://schemas.microsoft.com/office/drawing/2014/main" id="{D2DC6E8D-1ACB-AD49-8E8B-764B2EDB938E}"/>
                  </a:ext>
                </a:extLst>
              </p:cNvPr>
              <p:cNvSpPr txBox="1">
                <a:spLocks noRot="1" noChangeAspect="1" noMove="1" noResize="1" noEditPoints="1" noAdjustHandles="1" noChangeArrowheads="1" noChangeShapeType="1" noTextEdit="1"/>
              </p:cNvSpPr>
              <p:nvPr/>
            </p:nvSpPr>
            <p:spPr>
              <a:xfrm>
                <a:off x="4753769" y="4517167"/>
                <a:ext cx="650050" cy="627801"/>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3" name="TextBox 92">
                <a:extLst>
                  <a:ext uri="{FF2B5EF4-FFF2-40B4-BE49-F238E27FC236}">
                    <a16:creationId xmlns:a16="http://schemas.microsoft.com/office/drawing/2014/main" id="{05B24A5A-266F-574D-BF06-1950F41E22E4}"/>
                  </a:ext>
                </a:extLst>
              </p:cNvPr>
              <p:cNvSpPr txBox="1"/>
              <p:nvPr/>
            </p:nvSpPr>
            <p:spPr>
              <a:xfrm>
                <a:off x="6762245" y="3876993"/>
                <a:ext cx="2107434" cy="958404"/>
              </a:xfrm>
              <a:prstGeom prst="rect">
                <a:avLst/>
              </a:prstGeom>
              <a:noFill/>
              <a:ln w="38100">
                <a:noFill/>
                <a:prstDash val="solid"/>
              </a:ln>
            </p:spPr>
            <p:txBody>
              <a:bodyPr wrap="square" rtlCol="0">
                <a:spAutoFit/>
              </a:bodyPr>
              <a:lstStyle/>
              <a:p>
                <a:r>
                  <a:rPr lang="en-US" sz="2400" b="1" dirty="0">
                    <a:solidFill>
                      <a:schemeClr val="accent1"/>
                    </a:solidFill>
                  </a:rPr>
                  <a:t>H</a:t>
                </a:r>
                <a:r>
                  <a:rPr lang="en-US" sz="2400" b="1" baseline="-25000" dirty="0">
                    <a:solidFill>
                      <a:schemeClr val="accent1"/>
                    </a:solidFill>
                  </a:rPr>
                  <a:t>0</a:t>
                </a:r>
                <a:r>
                  <a:rPr lang="en-US" sz="2400" b="1" dirty="0">
                    <a:solidFill>
                      <a:schemeClr val="accent1"/>
                    </a:solidFill>
                  </a:rPr>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rPr>
                          <m:t>𝐴</m:t>
                        </m:r>
                      </m:sub>
                    </m:sSub>
                    <m:r>
                      <a:rPr lang="en-US" b="0" i="1" smtClean="0">
                        <a:latin typeface="Cambria Math" panose="02040503050406030204" pitchFamily="18" charset="0"/>
                      </a:rPr>
                      <m:t>=</m:t>
                    </m:r>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ea typeface="Cambria Math" panose="02040503050406030204" pitchFamily="18" charset="0"/>
                          </a:rPr>
                          <m:t>𝜇</m:t>
                        </m:r>
                      </m:e>
                      <m:sub>
                        <m:r>
                          <a:rPr lang="en-US" i="1">
                            <a:solidFill>
                              <a:srgbClr val="FF0000"/>
                            </a:solidFill>
                            <a:latin typeface="Cambria Math" panose="02040503050406030204" pitchFamily="18" charset="0"/>
                            <a:ea typeface="Cambria Math" panose="02040503050406030204" pitchFamily="18" charset="0"/>
                          </a:rPr>
                          <m:t>𝐵</m:t>
                        </m:r>
                      </m:sub>
                    </m:sSub>
                  </m:oMath>
                </a14:m>
                <a:r>
                  <a:rPr lang="en-US" dirty="0"/>
                  <a:t> </a:t>
                </a:r>
                <a14:m>
                  <m:oMath xmlns:m="http://schemas.openxmlformats.org/officeDocument/2006/math">
                    <m:r>
                      <a:rPr lang="en-US" i="1">
                        <a:latin typeface="Cambria Math" panose="02040503050406030204" pitchFamily="18" charset="0"/>
                      </a:rPr>
                      <m:t>=</m:t>
                    </m:r>
                    <m:r>
                      <a:rPr lang="en-US" i="1" smtClean="0">
                        <a:solidFill>
                          <a:schemeClr val="accent6"/>
                        </a:solidFill>
                        <a:latin typeface="Cambria Math" panose="02040503050406030204" pitchFamily="18" charset="0"/>
                        <a:ea typeface="Cambria Math" panose="02040503050406030204" pitchFamily="18" charset="0"/>
                      </a:rPr>
                      <m:t>𝜇</m:t>
                    </m:r>
                  </m:oMath>
                </a14:m>
                <a:endParaRPr lang="en-US" dirty="0"/>
              </a:p>
              <a:p>
                <a:pPr>
                  <a:lnSpc>
                    <a:spcPct val="150000"/>
                  </a:lnSpc>
                </a:pPr>
                <a:r>
                  <a:rPr lang="en-US" sz="2400" b="1" dirty="0">
                    <a:solidFill>
                      <a:srgbClr val="C00000"/>
                    </a:solidFill>
                  </a:rPr>
                  <a:t>H</a:t>
                </a:r>
                <a:r>
                  <a:rPr lang="en-US" sz="2400" b="1" baseline="-25000" dirty="0">
                    <a:solidFill>
                      <a:srgbClr val="C00000"/>
                    </a:solidFill>
                  </a:rPr>
                  <a:t>a</a:t>
                </a:r>
                <a:r>
                  <a:rPr lang="en-US" sz="2400" b="1" dirty="0">
                    <a:solidFill>
                      <a:srgbClr val="C00000"/>
                    </a:solidFill>
                  </a:rPr>
                  <a:t>:</a:t>
                </a:r>
                <a:r>
                  <a:rPr lang="en-US" sz="2400" b="1" dirty="0">
                    <a:solidFill>
                      <a:schemeClr val="accent1"/>
                    </a:solidFill>
                  </a:rPr>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rPr>
                          <m:t>𝐴</m:t>
                        </m:r>
                      </m:sub>
                    </m:sSub>
                    <m:r>
                      <a:rPr lang="en-US" i="1" smtClean="0">
                        <a:latin typeface="Cambria Math" panose="02040503050406030204" pitchFamily="18" charset="0"/>
                        <a:ea typeface="Cambria Math" panose="02040503050406030204" pitchFamily="18" charset="0"/>
                      </a:rPr>
                      <m:t>≠</m:t>
                    </m:r>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ea typeface="Cambria Math" panose="02040503050406030204" pitchFamily="18" charset="0"/>
                          </a:rPr>
                          <m:t>𝜇</m:t>
                        </m:r>
                      </m:e>
                      <m:sub>
                        <m:r>
                          <a:rPr lang="en-US" i="1">
                            <a:solidFill>
                              <a:srgbClr val="FF0000"/>
                            </a:solidFill>
                            <a:latin typeface="Cambria Math" panose="02040503050406030204" pitchFamily="18" charset="0"/>
                            <a:ea typeface="Cambria Math" panose="02040503050406030204" pitchFamily="18" charset="0"/>
                          </a:rPr>
                          <m:t>𝐵</m:t>
                        </m:r>
                      </m:sub>
                    </m:sSub>
                  </m:oMath>
                </a14:m>
                <a:endParaRPr lang="en-US" dirty="0"/>
              </a:p>
            </p:txBody>
          </p:sp>
        </mc:Choice>
        <mc:Fallback>
          <p:sp>
            <p:nvSpPr>
              <p:cNvPr id="93" name="TextBox 92">
                <a:extLst>
                  <a:ext uri="{FF2B5EF4-FFF2-40B4-BE49-F238E27FC236}">
                    <a16:creationId xmlns:a16="http://schemas.microsoft.com/office/drawing/2014/main" id="{05B24A5A-266F-574D-BF06-1950F41E22E4}"/>
                  </a:ext>
                </a:extLst>
              </p:cNvPr>
              <p:cNvSpPr txBox="1">
                <a:spLocks noRot="1" noChangeAspect="1" noMove="1" noResize="1" noEditPoints="1" noAdjustHandles="1" noChangeArrowheads="1" noChangeShapeType="1" noTextEdit="1"/>
              </p:cNvSpPr>
              <p:nvPr/>
            </p:nvSpPr>
            <p:spPr>
              <a:xfrm>
                <a:off x="6762245" y="3876993"/>
                <a:ext cx="2107434" cy="958404"/>
              </a:xfrm>
              <a:prstGeom prst="rect">
                <a:avLst/>
              </a:prstGeom>
              <a:blipFill>
                <a:blip r:embed="rId11"/>
                <a:stretch>
                  <a:fillRect l="-4192" t="-5263" b="-13158"/>
                </a:stretch>
              </a:blipFill>
              <a:ln w="38100">
                <a:noFill/>
                <a:prstDash val="solid"/>
              </a:ln>
            </p:spPr>
            <p:txBody>
              <a:bodyPr/>
              <a:lstStyle/>
              <a:p>
                <a:r>
                  <a:rPr lang="en-US">
                    <a:noFill/>
                  </a:rPr>
                  <a:t> </a:t>
                </a:r>
              </a:p>
            </p:txBody>
          </p:sp>
        </mc:Fallback>
      </mc:AlternateContent>
    </p:spTree>
    <p:extLst>
      <p:ext uri="{BB962C8B-B14F-4D97-AF65-F5344CB8AC3E}">
        <p14:creationId xmlns:p14="http://schemas.microsoft.com/office/powerpoint/2010/main" val="419435734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Right Triangle 104">
            <a:extLst>
              <a:ext uri="{FF2B5EF4-FFF2-40B4-BE49-F238E27FC236}">
                <a16:creationId xmlns:a16="http://schemas.microsoft.com/office/drawing/2014/main" id="{14BE9334-6876-324B-B8D8-17813A650137}"/>
              </a:ext>
            </a:extLst>
          </p:cNvPr>
          <p:cNvSpPr/>
          <p:nvPr/>
        </p:nvSpPr>
        <p:spPr>
          <a:xfrm>
            <a:off x="5551026" y="5678991"/>
            <a:ext cx="723261" cy="364845"/>
          </a:xfrm>
          <a:prstGeom prst="rtTriangl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1C33893-C1FD-CF4C-91EC-7A35879269DA}"/>
              </a:ext>
            </a:extLst>
          </p:cNvPr>
          <p:cNvSpPr>
            <a:spLocks noGrp="1"/>
          </p:cNvSpPr>
          <p:nvPr>
            <p:ph type="title"/>
          </p:nvPr>
        </p:nvSpPr>
        <p:spPr>
          <a:xfrm>
            <a:off x="274319" y="317481"/>
            <a:ext cx="8595360" cy="641871"/>
          </a:xfrm>
        </p:spPr>
        <p:txBody>
          <a:bodyPr>
            <a:normAutofit/>
          </a:bodyPr>
          <a:lstStyle/>
          <a:p>
            <a:r>
              <a:rPr lang="en-US" dirty="0"/>
              <a:t>t-Test for sample means</a:t>
            </a:r>
          </a:p>
        </p:txBody>
      </p:sp>
      <p:sp>
        <p:nvSpPr>
          <p:cNvPr id="4" name="Slide Number Placeholder 3">
            <a:extLst>
              <a:ext uri="{FF2B5EF4-FFF2-40B4-BE49-F238E27FC236}">
                <a16:creationId xmlns:a16="http://schemas.microsoft.com/office/drawing/2014/main" id="{02E00918-68B8-514A-891C-20F177A55ADD}"/>
              </a:ext>
            </a:extLst>
          </p:cNvPr>
          <p:cNvSpPr>
            <a:spLocks noGrp="1"/>
          </p:cNvSpPr>
          <p:nvPr>
            <p:ph type="sldNum" sz="quarter" idx="12"/>
          </p:nvPr>
        </p:nvSpPr>
        <p:spPr>
          <a:xfrm>
            <a:off x="6457950" y="6446520"/>
            <a:ext cx="2366010" cy="274320"/>
          </a:xfrm>
        </p:spPr>
        <p:txBody>
          <a:bodyPr/>
          <a:lstStyle/>
          <a:p>
            <a:fld id="{4F1611B7-9285-1F48-A026-12A07D3EB268}" type="slidenum">
              <a:rPr lang="en-US" smtClean="0"/>
              <a:t>32</a:t>
            </a:fld>
            <a:endParaRPr lang="en-US" dirty="0"/>
          </a:p>
        </p:txBody>
      </p:sp>
      <p:grpSp>
        <p:nvGrpSpPr>
          <p:cNvPr id="10" name="Group 9">
            <a:extLst>
              <a:ext uri="{FF2B5EF4-FFF2-40B4-BE49-F238E27FC236}">
                <a16:creationId xmlns:a16="http://schemas.microsoft.com/office/drawing/2014/main" id="{D752ABFA-1ED1-D347-8992-B57B000FFEB0}"/>
              </a:ext>
            </a:extLst>
          </p:cNvPr>
          <p:cNvGrpSpPr/>
          <p:nvPr/>
        </p:nvGrpSpPr>
        <p:grpSpPr>
          <a:xfrm>
            <a:off x="2175444" y="1788351"/>
            <a:ext cx="901216" cy="903376"/>
            <a:chOff x="2031861" y="1429407"/>
            <a:chExt cx="1665618" cy="1669609"/>
          </a:xfrm>
        </p:grpSpPr>
        <p:sp>
          <p:nvSpPr>
            <p:cNvPr id="11" name="TextBox 10">
              <a:extLst>
                <a:ext uri="{FF2B5EF4-FFF2-40B4-BE49-F238E27FC236}">
                  <a16:creationId xmlns:a16="http://schemas.microsoft.com/office/drawing/2014/main" id="{A5577A66-ACF5-4541-905E-FC645CEB30C8}"/>
                </a:ext>
              </a:extLst>
            </p:cNvPr>
            <p:cNvSpPr txBox="1"/>
            <p:nvPr/>
          </p:nvSpPr>
          <p:spPr>
            <a:xfrm>
              <a:off x="2448910" y="1429407"/>
              <a:ext cx="284052" cy="369332"/>
            </a:xfrm>
            <a:prstGeom prst="rect">
              <a:avLst/>
            </a:prstGeom>
            <a:noFill/>
          </p:spPr>
          <p:txBody>
            <a:bodyPr wrap="none" rtlCol="0">
              <a:spAutoFit/>
            </a:bodyPr>
            <a:lstStyle/>
            <a:p>
              <a:r>
                <a:rPr lang="en-US" dirty="0"/>
                <a:t>x</a:t>
              </a:r>
            </a:p>
          </p:txBody>
        </p:sp>
        <p:sp>
          <p:nvSpPr>
            <p:cNvPr id="12" name="TextBox 11">
              <a:extLst>
                <a:ext uri="{FF2B5EF4-FFF2-40B4-BE49-F238E27FC236}">
                  <a16:creationId xmlns:a16="http://schemas.microsoft.com/office/drawing/2014/main" id="{32A927FA-8037-374E-B24A-4102AA76059E}"/>
                </a:ext>
              </a:extLst>
            </p:cNvPr>
            <p:cNvSpPr txBox="1"/>
            <p:nvPr/>
          </p:nvSpPr>
          <p:spPr>
            <a:xfrm>
              <a:off x="2601310" y="1581807"/>
              <a:ext cx="284052" cy="369332"/>
            </a:xfrm>
            <a:prstGeom prst="rect">
              <a:avLst/>
            </a:prstGeom>
            <a:noFill/>
          </p:spPr>
          <p:txBody>
            <a:bodyPr wrap="none" rtlCol="0">
              <a:spAutoFit/>
            </a:bodyPr>
            <a:lstStyle/>
            <a:p>
              <a:r>
                <a:rPr lang="en-US" dirty="0"/>
                <a:t>x</a:t>
              </a:r>
            </a:p>
          </p:txBody>
        </p:sp>
        <p:sp>
          <p:nvSpPr>
            <p:cNvPr id="13" name="TextBox 12">
              <a:extLst>
                <a:ext uri="{FF2B5EF4-FFF2-40B4-BE49-F238E27FC236}">
                  <a16:creationId xmlns:a16="http://schemas.microsoft.com/office/drawing/2014/main" id="{87282211-C7CF-0F47-B015-6C2E27F94144}"/>
                </a:ext>
              </a:extLst>
            </p:cNvPr>
            <p:cNvSpPr txBox="1"/>
            <p:nvPr/>
          </p:nvSpPr>
          <p:spPr>
            <a:xfrm>
              <a:off x="2753710" y="1734207"/>
              <a:ext cx="284052" cy="369332"/>
            </a:xfrm>
            <a:prstGeom prst="rect">
              <a:avLst/>
            </a:prstGeom>
            <a:noFill/>
          </p:spPr>
          <p:txBody>
            <a:bodyPr wrap="none" rtlCol="0">
              <a:spAutoFit/>
            </a:bodyPr>
            <a:lstStyle/>
            <a:p>
              <a:r>
                <a:rPr lang="en-US" dirty="0"/>
                <a:t>x</a:t>
              </a:r>
            </a:p>
          </p:txBody>
        </p:sp>
        <p:sp>
          <p:nvSpPr>
            <p:cNvPr id="14" name="TextBox 13">
              <a:extLst>
                <a:ext uri="{FF2B5EF4-FFF2-40B4-BE49-F238E27FC236}">
                  <a16:creationId xmlns:a16="http://schemas.microsoft.com/office/drawing/2014/main" id="{0848164F-8F51-C243-885B-987ECAC1261C}"/>
                </a:ext>
              </a:extLst>
            </p:cNvPr>
            <p:cNvSpPr txBox="1"/>
            <p:nvPr/>
          </p:nvSpPr>
          <p:spPr>
            <a:xfrm>
              <a:off x="2948015" y="1822913"/>
              <a:ext cx="284052" cy="369332"/>
            </a:xfrm>
            <a:prstGeom prst="rect">
              <a:avLst/>
            </a:prstGeom>
            <a:noFill/>
          </p:spPr>
          <p:txBody>
            <a:bodyPr wrap="none" rtlCol="0">
              <a:spAutoFit/>
            </a:bodyPr>
            <a:lstStyle/>
            <a:p>
              <a:r>
                <a:rPr lang="en-US" dirty="0"/>
                <a:t>x</a:t>
              </a:r>
            </a:p>
          </p:txBody>
        </p:sp>
        <p:sp>
          <p:nvSpPr>
            <p:cNvPr id="15" name="TextBox 14">
              <a:extLst>
                <a:ext uri="{FF2B5EF4-FFF2-40B4-BE49-F238E27FC236}">
                  <a16:creationId xmlns:a16="http://schemas.microsoft.com/office/drawing/2014/main" id="{83DACBE9-4F9B-D246-AAAC-7CF9FE8B09AB}"/>
                </a:ext>
              </a:extLst>
            </p:cNvPr>
            <p:cNvSpPr txBox="1"/>
            <p:nvPr/>
          </p:nvSpPr>
          <p:spPr>
            <a:xfrm>
              <a:off x="3058510" y="2039007"/>
              <a:ext cx="284052" cy="369332"/>
            </a:xfrm>
            <a:prstGeom prst="rect">
              <a:avLst/>
            </a:prstGeom>
            <a:noFill/>
          </p:spPr>
          <p:txBody>
            <a:bodyPr wrap="none" rtlCol="0">
              <a:spAutoFit/>
            </a:bodyPr>
            <a:lstStyle/>
            <a:p>
              <a:r>
                <a:rPr lang="en-US" dirty="0"/>
                <a:t>x</a:t>
              </a:r>
            </a:p>
          </p:txBody>
        </p:sp>
        <p:sp>
          <p:nvSpPr>
            <p:cNvPr id="16" name="TextBox 15">
              <a:extLst>
                <a:ext uri="{FF2B5EF4-FFF2-40B4-BE49-F238E27FC236}">
                  <a16:creationId xmlns:a16="http://schemas.microsoft.com/office/drawing/2014/main" id="{57EAE698-06D0-7444-9FF4-FBE58CFFF018}"/>
                </a:ext>
              </a:extLst>
            </p:cNvPr>
            <p:cNvSpPr txBox="1"/>
            <p:nvPr/>
          </p:nvSpPr>
          <p:spPr>
            <a:xfrm>
              <a:off x="3210910" y="2191407"/>
              <a:ext cx="284052" cy="369332"/>
            </a:xfrm>
            <a:prstGeom prst="rect">
              <a:avLst/>
            </a:prstGeom>
            <a:noFill/>
          </p:spPr>
          <p:txBody>
            <a:bodyPr wrap="none" rtlCol="0">
              <a:spAutoFit/>
            </a:bodyPr>
            <a:lstStyle/>
            <a:p>
              <a:r>
                <a:rPr lang="en-US" dirty="0"/>
                <a:t>x</a:t>
              </a:r>
            </a:p>
          </p:txBody>
        </p:sp>
        <p:sp>
          <p:nvSpPr>
            <p:cNvPr id="17" name="TextBox 16">
              <a:extLst>
                <a:ext uri="{FF2B5EF4-FFF2-40B4-BE49-F238E27FC236}">
                  <a16:creationId xmlns:a16="http://schemas.microsoft.com/office/drawing/2014/main" id="{88E8D990-C4F0-B94E-B7AE-07330E431732}"/>
                </a:ext>
              </a:extLst>
            </p:cNvPr>
            <p:cNvSpPr txBox="1"/>
            <p:nvPr/>
          </p:nvSpPr>
          <p:spPr>
            <a:xfrm>
              <a:off x="2543640" y="1930854"/>
              <a:ext cx="284052" cy="369332"/>
            </a:xfrm>
            <a:prstGeom prst="rect">
              <a:avLst/>
            </a:prstGeom>
            <a:noFill/>
          </p:spPr>
          <p:txBody>
            <a:bodyPr wrap="none" rtlCol="0">
              <a:spAutoFit/>
            </a:bodyPr>
            <a:lstStyle/>
            <a:p>
              <a:r>
                <a:rPr lang="en-US" dirty="0"/>
                <a:t>x</a:t>
              </a:r>
            </a:p>
          </p:txBody>
        </p:sp>
        <p:sp>
          <p:nvSpPr>
            <p:cNvPr id="18" name="TextBox 17">
              <a:extLst>
                <a:ext uri="{FF2B5EF4-FFF2-40B4-BE49-F238E27FC236}">
                  <a16:creationId xmlns:a16="http://schemas.microsoft.com/office/drawing/2014/main" id="{87E66B4D-5B18-6D4C-8AB6-08721EF7DBF9}"/>
                </a:ext>
              </a:extLst>
            </p:cNvPr>
            <p:cNvSpPr txBox="1"/>
            <p:nvPr/>
          </p:nvSpPr>
          <p:spPr>
            <a:xfrm>
              <a:off x="2559677" y="2401192"/>
              <a:ext cx="284052" cy="369332"/>
            </a:xfrm>
            <a:prstGeom prst="rect">
              <a:avLst/>
            </a:prstGeom>
            <a:noFill/>
          </p:spPr>
          <p:txBody>
            <a:bodyPr wrap="none" rtlCol="0">
              <a:spAutoFit/>
            </a:bodyPr>
            <a:lstStyle/>
            <a:p>
              <a:r>
                <a:rPr lang="en-US" dirty="0"/>
                <a:t>x</a:t>
              </a:r>
            </a:p>
          </p:txBody>
        </p:sp>
        <p:sp>
          <p:nvSpPr>
            <p:cNvPr id="24" name="TextBox 23">
              <a:extLst>
                <a:ext uri="{FF2B5EF4-FFF2-40B4-BE49-F238E27FC236}">
                  <a16:creationId xmlns:a16="http://schemas.microsoft.com/office/drawing/2014/main" id="{9276102D-5968-1C4A-9031-E1DCD1439BCD}"/>
                </a:ext>
              </a:extLst>
            </p:cNvPr>
            <p:cNvSpPr txBox="1"/>
            <p:nvPr/>
          </p:nvSpPr>
          <p:spPr>
            <a:xfrm>
              <a:off x="2133803" y="1558684"/>
              <a:ext cx="294290" cy="369332"/>
            </a:xfrm>
            <a:prstGeom prst="rect">
              <a:avLst/>
            </a:prstGeom>
            <a:noFill/>
          </p:spPr>
          <p:txBody>
            <a:bodyPr wrap="square" rtlCol="0">
              <a:spAutoFit/>
            </a:bodyPr>
            <a:lstStyle/>
            <a:p>
              <a:r>
                <a:rPr lang="en-US" dirty="0"/>
                <a:t>x</a:t>
              </a:r>
            </a:p>
          </p:txBody>
        </p:sp>
        <p:sp>
          <p:nvSpPr>
            <p:cNvPr id="25" name="TextBox 24">
              <a:extLst>
                <a:ext uri="{FF2B5EF4-FFF2-40B4-BE49-F238E27FC236}">
                  <a16:creationId xmlns:a16="http://schemas.microsoft.com/office/drawing/2014/main" id="{4BD8B632-6438-AA44-913D-9DB2B7211AFB}"/>
                </a:ext>
              </a:extLst>
            </p:cNvPr>
            <p:cNvSpPr txBox="1"/>
            <p:nvPr/>
          </p:nvSpPr>
          <p:spPr>
            <a:xfrm>
              <a:off x="2244298" y="1794219"/>
              <a:ext cx="294290" cy="369332"/>
            </a:xfrm>
            <a:prstGeom prst="rect">
              <a:avLst/>
            </a:prstGeom>
            <a:noFill/>
          </p:spPr>
          <p:txBody>
            <a:bodyPr wrap="square" rtlCol="0">
              <a:spAutoFit/>
            </a:bodyPr>
            <a:lstStyle/>
            <a:p>
              <a:r>
                <a:rPr lang="en-US" dirty="0"/>
                <a:t>x</a:t>
              </a:r>
            </a:p>
          </p:txBody>
        </p:sp>
        <p:sp>
          <p:nvSpPr>
            <p:cNvPr id="26" name="TextBox 25">
              <a:extLst>
                <a:ext uri="{FF2B5EF4-FFF2-40B4-BE49-F238E27FC236}">
                  <a16:creationId xmlns:a16="http://schemas.microsoft.com/office/drawing/2014/main" id="{AC7DA472-4588-264A-9085-25645EB439ED}"/>
                </a:ext>
              </a:extLst>
            </p:cNvPr>
            <p:cNvSpPr txBox="1"/>
            <p:nvPr/>
          </p:nvSpPr>
          <p:spPr>
            <a:xfrm>
              <a:off x="2428162" y="1798739"/>
              <a:ext cx="294290" cy="369332"/>
            </a:xfrm>
            <a:prstGeom prst="rect">
              <a:avLst/>
            </a:prstGeom>
            <a:noFill/>
          </p:spPr>
          <p:txBody>
            <a:bodyPr wrap="square" rtlCol="0">
              <a:spAutoFit/>
            </a:bodyPr>
            <a:lstStyle/>
            <a:p>
              <a:r>
                <a:rPr lang="en-US" dirty="0"/>
                <a:t>x</a:t>
              </a:r>
            </a:p>
          </p:txBody>
        </p:sp>
        <p:sp>
          <p:nvSpPr>
            <p:cNvPr id="27" name="TextBox 26">
              <a:extLst>
                <a:ext uri="{FF2B5EF4-FFF2-40B4-BE49-F238E27FC236}">
                  <a16:creationId xmlns:a16="http://schemas.microsoft.com/office/drawing/2014/main" id="{384D5645-725B-654A-B190-F5485658D0D7}"/>
                </a:ext>
              </a:extLst>
            </p:cNvPr>
            <p:cNvSpPr txBox="1"/>
            <p:nvPr/>
          </p:nvSpPr>
          <p:spPr>
            <a:xfrm>
              <a:off x="2464675" y="2140326"/>
              <a:ext cx="294290" cy="369332"/>
            </a:xfrm>
            <a:prstGeom prst="rect">
              <a:avLst/>
            </a:prstGeom>
            <a:noFill/>
          </p:spPr>
          <p:txBody>
            <a:bodyPr wrap="square" rtlCol="0">
              <a:spAutoFit/>
            </a:bodyPr>
            <a:lstStyle/>
            <a:p>
              <a:r>
                <a:rPr lang="en-US" dirty="0"/>
                <a:t>x</a:t>
              </a:r>
            </a:p>
          </p:txBody>
        </p:sp>
        <p:sp>
          <p:nvSpPr>
            <p:cNvPr id="28" name="TextBox 27">
              <a:extLst>
                <a:ext uri="{FF2B5EF4-FFF2-40B4-BE49-F238E27FC236}">
                  <a16:creationId xmlns:a16="http://schemas.microsoft.com/office/drawing/2014/main" id="{2ABE4931-5011-604C-A703-8993E28D141B}"/>
                </a:ext>
              </a:extLst>
            </p:cNvPr>
            <p:cNvSpPr txBox="1"/>
            <p:nvPr/>
          </p:nvSpPr>
          <p:spPr>
            <a:xfrm>
              <a:off x="2911365" y="2101437"/>
              <a:ext cx="294290" cy="369332"/>
            </a:xfrm>
            <a:prstGeom prst="rect">
              <a:avLst/>
            </a:prstGeom>
            <a:noFill/>
          </p:spPr>
          <p:txBody>
            <a:bodyPr wrap="square" rtlCol="0">
              <a:spAutoFit/>
            </a:bodyPr>
            <a:lstStyle/>
            <a:p>
              <a:r>
                <a:rPr lang="en-US" dirty="0"/>
                <a:t>x</a:t>
              </a:r>
            </a:p>
          </p:txBody>
        </p:sp>
        <p:sp>
          <p:nvSpPr>
            <p:cNvPr id="29" name="TextBox 28">
              <a:extLst>
                <a:ext uri="{FF2B5EF4-FFF2-40B4-BE49-F238E27FC236}">
                  <a16:creationId xmlns:a16="http://schemas.microsoft.com/office/drawing/2014/main" id="{304FF380-7B20-9F44-9E6B-7F4F0DE60FE8}"/>
                </a:ext>
              </a:extLst>
            </p:cNvPr>
            <p:cNvSpPr txBox="1"/>
            <p:nvPr/>
          </p:nvSpPr>
          <p:spPr>
            <a:xfrm>
              <a:off x="2758318" y="2319947"/>
              <a:ext cx="294290" cy="369332"/>
            </a:xfrm>
            <a:prstGeom prst="rect">
              <a:avLst/>
            </a:prstGeom>
            <a:noFill/>
          </p:spPr>
          <p:txBody>
            <a:bodyPr wrap="square" rtlCol="0">
              <a:spAutoFit/>
            </a:bodyPr>
            <a:lstStyle/>
            <a:p>
              <a:r>
                <a:rPr lang="en-US" dirty="0"/>
                <a:t>x</a:t>
              </a:r>
            </a:p>
          </p:txBody>
        </p:sp>
        <p:sp>
          <p:nvSpPr>
            <p:cNvPr id="30" name="TextBox 29">
              <a:extLst>
                <a:ext uri="{FF2B5EF4-FFF2-40B4-BE49-F238E27FC236}">
                  <a16:creationId xmlns:a16="http://schemas.microsoft.com/office/drawing/2014/main" id="{62CAA1FD-9A33-734D-9D98-3307AF533084}"/>
                </a:ext>
              </a:extLst>
            </p:cNvPr>
            <p:cNvSpPr txBox="1"/>
            <p:nvPr/>
          </p:nvSpPr>
          <p:spPr>
            <a:xfrm>
              <a:off x="3037762" y="2408339"/>
              <a:ext cx="294290" cy="369332"/>
            </a:xfrm>
            <a:prstGeom prst="rect">
              <a:avLst/>
            </a:prstGeom>
            <a:noFill/>
          </p:spPr>
          <p:txBody>
            <a:bodyPr wrap="square" rtlCol="0">
              <a:spAutoFit/>
            </a:bodyPr>
            <a:lstStyle/>
            <a:p>
              <a:r>
                <a:rPr lang="en-US" dirty="0"/>
                <a:t>x</a:t>
              </a:r>
            </a:p>
          </p:txBody>
        </p:sp>
        <p:sp>
          <p:nvSpPr>
            <p:cNvPr id="31" name="TextBox 30">
              <a:extLst>
                <a:ext uri="{FF2B5EF4-FFF2-40B4-BE49-F238E27FC236}">
                  <a16:creationId xmlns:a16="http://schemas.microsoft.com/office/drawing/2014/main" id="{4F9A72B8-8911-F444-B641-24302D5CA335}"/>
                </a:ext>
              </a:extLst>
            </p:cNvPr>
            <p:cNvSpPr txBox="1"/>
            <p:nvPr/>
          </p:nvSpPr>
          <p:spPr>
            <a:xfrm>
              <a:off x="2055045" y="1872524"/>
              <a:ext cx="294290" cy="369332"/>
            </a:xfrm>
            <a:prstGeom prst="rect">
              <a:avLst/>
            </a:prstGeom>
            <a:noFill/>
          </p:spPr>
          <p:txBody>
            <a:bodyPr wrap="square" rtlCol="0">
              <a:spAutoFit/>
            </a:bodyPr>
            <a:lstStyle/>
            <a:p>
              <a:r>
                <a:rPr lang="en-US" dirty="0"/>
                <a:t>x</a:t>
              </a:r>
            </a:p>
          </p:txBody>
        </p:sp>
        <p:sp>
          <p:nvSpPr>
            <p:cNvPr id="32" name="TextBox 31">
              <a:extLst>
                <a:ext uri="{FF2B5EF4-FFF2-40B4-BE49-F238E27FC236}">
                  <a16:creationId xmlns:a16="http://schemas.microsoft.com/office/drawing/2014/main" id="{99E9641C-6B9D-E840-ADFE-E9AEEAD890F0}"/>
                </a:ext>
              </a:extLst>
            </p:cNvPr>
            <p:cNvSpPr txBox="1"/>
            <p:nvPr/>
          </p:nvSpPr>
          <p:spPr>
            <a:xfrm>
              <a:off x="3232067" y="1918873"/>
              <a:ext cx="284052" cy="369332"/>
            </a:xfrm>
            <a:prstGeom prst="rect">
              <a:avLst/>
            </a:prstGeom>
            <a:noFill/>
          </p:spPr>
          <p:txBody>
            <a:bodyPr wrap="none" rtlCol="0">
              <a:spAutoFit/>
            </a:bodyPr>
            <a:lstStyle/>
            <a:p>
              <a:r>
                <a:rPr lang="en-US" dirty="0"/>
                <a:t>x</a:t>
              </a:r>
            </a:p>
          </p:txBody>
        </p:sp>
        <p:sp>
          <p:nvSpPr>
            <p:cNvPr id="33" name="TextBox 32">
              <a:extLst>
                <a:ext uri="{FF2B5EF4-FFF2-40B4-BE49-F238E27FC236}">
                  <a16:creationId xmlns:a16="http://schemas.microsoft.com/office/drawing/2014/main" id="{6C519B21-CE68-AE49-AB0A-D0E20100E481}"/>
                </a:ext>
              </a:extLst>
            </p:cNvPr>
            <p:cNvSpPr txBox="1"/>
            <p:nvPr/>
          </p:nvSpPr>
          <p:spPr>
            <a:xfrm>
              <a:off x="2927267" y="1483429"/>
              <a:ext cx="284052" cy="369332"/>
            </a:xfrm>
            <a:prstGeom prst="rect">
              <a:avLst/>
            </a:prstGeom>
            <a:noFill/>
          </p:spPr>
          <p:txBody>
            <a:bodyPr wrap="square" rtlCol="0">
              <a:spAutoFit/>
            </a:bodyPr>
            <a:lstStyle/>
            <a:p>
              <a:r>
                <a:rPr lang="en-US" dirty="0"/>
                <a:t>x</a:t>
              </a:r>
            </a:p>
          </p:txBody>
        </p:sp>
        <p:sp>
          <p:nvSpPr>
            <p:cNvPr id="34" name="TextBox 33">
              <a:extLst>
                <a:ext uri="{FF2B5EF4-FFF2-40B4-BE49-F238E27FC236}">
                  <a16:creationId xmlns:a16="http://schemas.microsoft.com/office/drawing/2014/main" id="{FE94F0AB-E13C-A54C-9777-BA2D82727AFC}"/>
                </a:ext>
              </a:extLst>
            </p:cNvPr>
            <p:cNvSpPr txBox="1"/>
            <p:nvPr/>
          </p:nvSpPr>
          <p:spPr>
            <a:xfrm>
              <a:off x="3263598" y="1638247"/>
              <a:ext cx="284052" cy="369332"/>
            </a:xfrm>
            <a:prstGeom prst="rect">
              <a:avLst/>
            </a:prstGeom>
            <a:noFill/>
          </p:spPr>
          <p:txBody>
            <a:bodyPr wrap="none" rtlCol="0">
              <a:spAutoFit/>
            </a:bodyPr>
            <a:lstStyle/>
            <a:p>
              <a:r>
                <a:rPr lang="en-US" dirty="0"/>
                <a:t>x</a:t>
              </a:r>
            </a:p>
          </p:txBody>
        </p:sp>
        <p:sp>
          <p:nvSpPr>
            <p:cNvPr id="35" name="TextBox 34">
              <a:extLst>
                <a:ext uri="{FF2B5EF4-FFF2-40B4-BE49-F238E27FC236}">
                  <a16:creationId xmlns:a16="http://schemas.microsoft.com/office/drawing/2014/main" id="{6FED8410-99F1-A54E-8499-410263F50C40}"/>
                </a:ext>
              </a:extLst>
            </p:cNvPr>
            <p:cNvSpPr txBox="1"/>
            <p:nvPr/>
          </p:nvSpPr>
          <p:spPr>
            <a:xfrm>
              <a:off x="2335515" y="2451851"/>
              <a:ext cx="284052" cy="369332"/>
            </a:xfrm>
            <a:prstGeom prst="rect">
              <a:avLst/>
            </a:prstGeom>
            <a:noFill/>
          </p:spPr>
          <p:txBody>
            <a:bodyPr wrap="none" rtlCol="0">
              <a:spAutoFit/>
            </a:bodyPr>
            <a:lstStyle/>
            <a:p>
              <a:r>
                <a:rPr lang="en-US" dirty="0"/>
                <a:t>x</a:t>
              </a:r>
            </a:p>
          </p:txBody>
        </p:sp>
        <p:sp>
          <p:nvSpPr>
            <p:cNvPr id="36" name="TextBox 35">
              <a:extLst>
                <a:ext uri="{FF2B5EF4-FFF2-40B4-BE49-F238E27FC236}">
                  <a16:creationId xmlns:a16="http://schemas.microsoft.com/office/drawing/2014/main" id="{ECB7EB9F-D5A8-584D-A4A8-9F11D5C3ED16}"/>
                </a:ext>
              </a:extLst>
            </p:cNvPr>
            <p:cNvSpPr txBox="1"/>
            <p:nvPr/>
          </p:nvSpPr>
          <p:spPr>
            <a:xfrm>
              <a:off x="2727434" y="2028286"/>
              <a:ext cx="284052" cy="369332"/>
            </a:xfrm>
            <a:prstGeom prst="rect">
              <a:avLst/>
            </a:prstGeom>
            <a:noFill/>
          </p:spPr>
          <p:txBody>
            <a:bodyPr wrap="none" rtlCol="0">
              <a:spAutoFit/>
            </a:bodyPr>
            <a:lstStyle/>
            <a:p>
              <a:r>
                <a:rPr lang="en-US" dirty="0"/>
                <a:t>x</a:t>
              </a:r>
            </a:p>
          </p:txBody>
        </p:sp>
        <p:sp>
          <p:nvSpPr>
            <p:cNvPr id="37" name="TextBox 36">
              <a:extLst>
                <a:ext uri="{FF2B5EF4-FFF2-40B4-BE49-F238E27FC236}">
                  <a16:creationId xmlns:a16="http://schemas.microsoft.com/office/drawing/2014/main" id="{C6D0BD55-0F7D-7040-927C-1FE8A68366A5}"/>
                </a:ext>
              </a:extLst>
            </p:cNvPr>
            <p:cNvSpPr txBox="1"/>
            <p:nvPr/>
          </p:nvSpPr>
          <p:spPr>
            <a:xfrm>
              <a:off x="2181270" y="2138011"/>
              <a:ext cx="284052" cy="369332"/>
            </a:xfrm>
            <a:prstGeom prst="rect">
              <a:avLst/>
            </a:prstGeom>
            <a:noFill/>
          </p:spPr>
          <p:txBody>
            <a:bodyPr wrap="none" rtlCol="0">
              <a:spAutoFit/>
            </a:bodyPr>
            <a:lstStyle/>
            <a:p>
              <a:r>
                <a:rPr lang="en-US" dirty="0"/>
                <a:t>x</a:t>
              </a:r>
            </a:p>
          </p:txBody>
        </p:sp>
        <p:sp>
          <p:nvSpPr>
            <p:cNvPr id="38" name="Oval 37">
              <a:extLst>
                <a:ext uri="{FF2B5EF4-FFF2-40B4-BE49-F238E27FC236}">
                  <a16:creationId xmlns:a16="http://schemas.microsoft.com/office/drawing/2014/main" id="{80E1E720-E615-BA40-B4A6-C2DC11C133D3}"/>
                </a:ext>
              </a:extLst>
            </p:cNvPr>
            <p:cNvSpPr/>
            <p:nvPr/>
          </p:nvSpPr>
          <p:spPr>
            <a:xfrm>
              <a:off x="2031861" y="1522463"/>
              <a:ext cx="1665618" cy="1576553"/>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9" name="Group 38">
            <a:extLst>
              <a:ext uri="{FF2B5EF4-FFF2-40B4-BE49-F238E27FC236}">
                <a16:creationId xmlns:a16="http://schemas.microsoft.com/office/drawing/2014/main" id="{0D4C9D37-094C-2546-86C0-EDB723CFEAA0}"/>
              </a:ext>
            </a:extLst>
          </p:cNvPr>
          <p:cNvGrpSpPr/>
          <p:nvPr/>
        </p:nvGrpSpPr>
        <p:grpSpPr>
          <a:xfrm>
            <a:off x="6020486" y="1800423"/>
            <a:ext cx="902492" cy="891304"/>
            <a:chOff x="2036652" y="1429407"/>
            <a:chExt cx="1665617" cy="1644971"/>
          </a:xfrm>
        </p:grpSpPr>
        <p:sp>
          <p:nvSpPr>
            <p:cNvPr id="40" name="TextBox 39">
              <a:extLst>
                <a:ext uri="{FF2B5EF4-FFF2-40B4-BE49-F238E27FC236}">
                  <a16:creationId xmlns:a16="http://schemas.microsoft.com/office/drawing/2014/main" id="{092DDCFD-41EC-E842-A9D9-2F4FD743A012}"/>
                </a:ext>
              </a:extLst>
            </p:cNvPr>
            <p:cNvSpPr txBox="1"/>
            <p:nvPr/>
          </p:nvSpPr>
          <p:spPr>
            <a:xfrm>
              <a:off x="2448910" y="1429407"/>
              <a:ext cx="284052" cy="369332"/>
            </a:xfrm>
            <a:prstGeom prst="rect">
              <a:avLst/>
            </a:prstGeom>
            <a:noFill/>
          </p:spPr>
          <p:txBody>
            <a:bodyPr wrap="none" rtlCol="0">
              <a:spAutoFit/>
            </a:bodyPr>
            <a:lstStyle/>
            <a:p>
              <a:r>
                <a:rPr lang="en-US" dirty="0">
                  <a:solidFill>
                    <a:srgbClr val="FF0000"/>
                  </a:solidFill>
                </a:rPr>
                <a:t>x</a:t>
              </a:r>
            </a:p>
          </p:txBody>
        </p:sp>
        <p:sp>
          <p:nvSpPr>
            <p:cNvPr id="41" name="TextBox 40">
              <a:extLst>
                <a:ext uri="{FF2B5EF4-FFF2-40B4-BE49-F238E27FC236}">
                  <a16:creationId xmlns:a16="http://schemas.microsoft.com/office/drawing/2014/main" id="{DB331D5A-6D7C-DC42-92FC-471EC7449E64}"/>
                </a:ext>
              </a:extLst>
            </p:cNvPr>
            <p:cNvSpPr txBox="1"/>
            <p:nvPr/>
          </p:nvSpPr>
          <p:spPr>
            <a:xfrm>
              <a:off x="2601310" y="1581807"/>
              <a:ext cx="284052" cy="369332"/>
            </a:xfrm>
            <a:prstGeom prst="rect">
              <a:avLst/>
            </a:prstGeom>
            <a:noFill/>
          </p:spPr>
          <p:txBody>
            <a:bodyPr wrap="none" rtlCol="0">
              <a:spAutoFit/>
            </a:bodyPr>
            <a:lstStyle/>
            <a:p>
              <a:r>
                <a:rPr lang="en-US" dirty="0">
                  <a:solidFill>
                    <a:srgbClr val="FF0000"/>
                  </a:solidFill>
                </a:rPr>
                <a:t>x</a:t>
              </a:r>
            </a:p>
          </p:txBody>
        </p:sp>
        <p:sp>
          <p:nvSpPr>
            <p:cNvPr id="42" name="TextBox 41">
              <a:extLst>
                <a:ext uri="{FF2B5EF4-FFF2-40B4-BE49-F238E27FC236}">
                  <a16:creationId xmlns:a16="http://schemas.microsoft.com/office/drawing/2014/main" id="{2665C142-E63B-1D4C-9370-4F13F2A81083}"/>
                </a:ext>
              </a:extLst>
            </p:cNvPr>
            <p:cNvSpPr txBox="1"/>
            <p:nvPr/>
          </p:nvSpPr>
          <p:spPr>
            <a:xfrm>
              <a:off x="2753710" y="1734207"/>
              <a:ext cx="284052" cy="369332"/>
            </a:xfrm>
            <a:prstGeom prst="rect">
              <a:avLst/>
            </a:prstGeom>
            <a:noFill/>
          </p:spPr>
          <p:txBody>
            <a:bodyPr wrap="none" rtlCol="0">
              <a:spAutoFit/>
            </a:bodyPr>
            <a:lstStyle/>
            <a:p>
              <a:r>
                <a:rPr lang="en-US" dirty="0">
                  <a:solidFill>
                    <a:srgbClr val="FF0000"/>
                  </a:solidFill>
                </a:rPr>
                <a:t>x</a:t>
              </a:r>
            </a:p>
          </p:txBody>
        </p:sp>
        <p:sp>
          <p:nvSpPr>
            <p:cNvPr id="43" name="TextBox 42">
              <a:extLst>
                <a:ext uri="{FF2B5EF4-FFF2-40B4-BE49-F238E27FC236}">
                  <a16:creationId xmlns:a16="http://schemas.microsoft.com/office/drawing/2014/main" id="{17C9483E-672D-BD4A-A301-781F90B20871}"/>
                </a:ext>
              </a:extLst>
            </p:cNvPr>
            <p:cNvSpPr txBox="1"/>
            <p:nvPr/>
          </p:nvSpPr>
          <p:spPr>
            <a:xfrm>
              <a:off x="2948015" y="1822913"/>
              <a:ext cx="284052" cy="369332"/>
            </a:xfrm>
            <a:prstGeom prst="rect">
              <a:avLst/>
            </a:prstGeom>
            <a:noFill/>
          </p:spPr>
          <p:txBody>
            <a:bodyPr wrap="none" rtlCol="0">
              <a:spAutoFit/>
            </a:bodyPr>
            <a:lstStyle/>
            <a:p>
              <a:r>
                <a:rPr lang="en-US" dirty="0">
                  <a:solidFill>
                    <a:srgbClr val="FF0000"/>
                  </a:solidFill>
                </a:rPr>
                <a:t>x</a:t>
              </a:r>
            </a:p>
          </p:txBody>
        </p:sp>
        <p:sp>
          <p:nvSpPr>
            <p:cNvPr id="44" name="TextBox 43">
              <a:extLst>
                <a:ext uri="{FF2B5EF4-FFF2-40B4-BE49-F238E27FC236}">
                  <a16:creationId xmlns:a16="http://schemas.microsoft.com/office/drawing/2014/main" id="{9F7F7971-EB35-0D4C-B149-EB35E6CC6A20}"/>
                </a:ext>
              </a:extLst>
            </p:cNvPr>
            <p:cNvSpPr txBox="1"/>
            <p:nvPr/>
          </p:nvSpPr>
          <p:spPr>
            <a:xfrm>
              <a:off x="3058510" y="2039007"/>
              <a:ext cx="284052" cy="369332"/>
            </a:xfrm>
            <a:prstGeom prst="rect">
              <a:avLst/>
            </a:prstGeom>
            <a:noFill/>
          </p:spPr>
          <p:txBody>
            <a:bodyPr wrap="none" rtlCol="0">
              <a:spAutoFit/>
            </a:bodyPr>
            <a:lstStyle/>
            <a:p>
              <a:r>
                <a:rPr lang="en-US" dirty="0">
                  <a:solidFill>
                    <a:srgbClr val="FF0000"/>
                  </a:solidFill>
                </a:rPr>
                <a:t>x</a:t>
              </a:r>
            </a:p>
          </p:txBody>
        </p:sp>
        <p:sp>
          <p:nvSpPr>
            <p:cNvPr id="45" name="TextBox 44">
              <a:extLst>
                <a:ext uri="{FF2B5EF4-FFF2-40B4-BE49-F238E27FC236}">
                  <a16:creationId xmlns:a16="http://schemas.microsoft.com/office/drawing/2014/main" id="{7A3D94B2-C0B9-4546-B64D-B56B810D5E43}"/>
                </a:ext>
              </a:extLst>
            </p:cNvPr>
            <p:cNvSpPr txBox="1"/>
            <p:nvPr/>
          </p:nvSpPr>
          <p:spPr>
            <a:xfrm>
              <a:off x="3210910" y="2191407"/>
              <a:ext cx="284052" cy="369332"/>
            </a:xfrm>
            <a:prstGeom prst="rect">
              <a:avLst/>
            </a:prstGeom>
            <a:noFill/>
          </p:spPr>
          <p:txBody>
            <a:bodyPr wrap="none" rtlCol="0">
              <a:spAutoFit/>
            </a:bodyPr>
            <a:lstStyle/>
            <a:p>
              <a:r>
                <a:rPr lang="en-US" dirty="0">
                  <a:solidFill>
                    <a:srgbClr val="FF0000"/>
                  </a:solidFill>
                </a:rPr>
                <a:t>x</a:t>
              </a:r>
            </a:p>
          </p:txBody>
        </p:sp>
        <p:sp>
          <p:nvSpPr>
            <p:cNvPr id="46" name="TextBox 45">
              <a:extLst>
                <a:ext uri="{FF2B5EF4-FFF2-40B4-BE49-F238E27FC236}">
                  <a16:creationId xmlns:a16="http://schemas.microsoft.com/office/drawing/2014/main" id="{2405AD44-1FCD-7E4F-96DD-E953653A07A0}"/>
                </a:ext>
              </a:extLst>
            </p:cNvPr>
            <p:cNvSpPr txBox="1"/>
            <p:nvPr/>
          </p:nvSpPr>
          <p:spPr>
            <a:xfrm>
              <a:off x="2543640" y="1930854"/>
              <a:ext cx="284052" cy="369332"/>
            </a:xfrm>
            <a:prstGeom prst="rect">
              <a:avLst/>
            </a:prstGeom>
            <a:noFill/>
          </p:spPr>
          <p:txBody>
            <a:bodyPr wrap="none" rtlCol="0">
              <a:spAutoFit/>
            </a:bodyPr>
            <a:lstStyle/>
            <a:p>
              <a:r>
                <a:rPr lang="en-US" dirty="0">
                  <a:solidFill>
                    <a:srgbClr val="FF0000"/>
                  </a:solidFill>
                </a:rPr>
                <a:t>x</a:t>
              </a:r>
            </a:p>
          </p:txBody>
        </p:sp>
        <p:sp>
          <p:nvSpPr>
            <p:cNvPr id="47" name="TextBox 46">
              <a:extLst>
                <a:ext uri="{FF2B5EF4-FFF2-40B4-BE49-F238E27FC236}">
                  <a16:creationId xmlns:a16="http://schemas.microsoft.com/office/drawing/2014/main" id="{CF77636A-351F-824D-AF93-FA480D07DF43}"/>
                </a:ext>
              </a:extLst>
            </p:cNvPr>
            <p:cNvSpPr txBox="1"/>
            <p:nvPr/>
          </p:nvSpPr>
          <p:spPr>
            <a:xfrm>
              <a:off x="2559677" y="2401192"/>
              <a:ext cx="284052" cy="369332"/>
            </a:xfrm>
            <a:prstGeom prst="rect">
              <a:avLst/>
            </a:prstGeom>
            <a:noFill/>
          </p:spPr>
          <p:txBody>
            <a:bodyPr wrap="none" rtlCol="0">
              <a:spAutoFit/>
            </a:bodyPr>
            <a:lstStyle/>
            <a:p>
              <a:r>
                <a:rPr lang="en-US" dirty="0">
                  <a:solidFill>
                    <a:srgbClr val="FF0000"/>
                  </a:solidFill>
                </a:rPr>
                <a:t>x</a:t>
              </a:r>
            </a:p>
          </p:txBody>
        </p:sp>
        <p:sp>
          <p:nvSpPr>
            <p:cNvPr id="48" name="TextBox 47">
              <a:extLst>
                <a:ext uri="{FF2B5EF4-FFF2-40B4-BE49-F238E27FC236}">
                  <a16:creationId xmlns:a16="http://schemas.microsoft.com/office/drawing/2014/main" id="{C97F6F7D-0E58-ED4F-BFEB-977AB23A824A}"/>
                </a:ext>
              </a:extLst>
            </p:cNvPr>
            <p:cNvSpPr txBox="1"/>
            <p:nvPr/>
          </p:nvSpPr>
          <p:spPr>
            <a:xfrm>
              <a:off x="2133803" y="1558684"/>
              <a:ext cx="294290" cy="369332"/>
            </a:xfrm>
            <a:prstGeom prst="rect">
              <a:avLst/>
            </a:prstGeom>
            <a:noFill/>
          </p:spPr>
          <p:txBody>
            <a:bodyPr wrap="square" rtlCol="0">
              <a:spAutoFit/>
            </a:bodyPr>
            <a:lstStyle/>
            <a:p>
              <a:r>
                <a:rPr lang="en-US" dirty="0">
                  <a:solidFill>
                    <a:srgbClr val="FF0000"/>
                  </a:solidFill>
                </a:rPr>
                <a:t>x</a:t>
              </a:r>
            </a:p>
          </p:txBody>
        </p:sp>
        <p:sp>
          <p:nvSpPr>
            <p:cNvPr id="49" name="TextBox 48">
              <a:extLst>
                <a:ext uri="{FF2B5EF4-FFF2-40B4-BE49-F238E27FC236}">
                  <a16:creationId xmlns:a16="http://schemas.microsoft.com/office/drawing/2014/main" id="{1E912ED4-EC7F-6548-A7F5-D11C2A7F5378}"/>
                </a:ext>
              </a:extLst>
            </p:cNvPr>
            <p:cNvSpPr txBox="1"/>
            <p:nvPr/>
          </p:nvSpPr>
          <p:spPr>
            <a:xfrm>
              <a:off x="2244298" y="1794219"/>
              <a:ext cx="294290" cy="369332"/>
            </a:xfrm>
            <a:prstGeom prst="rect">
              <a:avLst/>
            </a:prstGeom>
            <a:noFill/>
          </p:spPr>
          <p:txBody>
            <a:bodyPr wrap="square" rtlCol="0">
              <a:spAutoFit/>
            </a:bodyPr>
            <a:lstStyle/>
            <a:p>
              <a:r>
                <a:rPr lang="en-US" dirty="0">
                  <a:solidFill>
                    <a:srgbClr val="FF0000"/>
                  </a:solidFill>
                </a:rPr>
                <a:t>x</a:t>
              </a:r>
            </a:p>
          </p:txBody>
        </p:sp>
        <p:sp>
          <p:nvSpPr>
            <p:cNvPr id="50" name="TextBox 49">
              <a:extLst>
                <a:ext uri="{FF2B5EF4-FFF2-40B4-BE49-F238E27FC236}">
                  <a16:creationId xmlns:a16="http://schemas.microsoft.com/office/drawing/2014/main" id="{23CE569F-FEBF-514D-A40C-FDC96D52E3BA}"/>
                </a:ext>
              </a:extLst>
            </p:cNvPr>
            <p:cNvSpPr txBox="1"/>
            <p:nvPr/>
          </p:nvSpPr>
          <p:spPr>
            <a:xfrm>
              <a:off x="2428162" y="1798739"/>
              <a:ext cx="294290" cy="369332"/>
            </a:xfrm>
            <a:prstGeom prst="rect">
              <a:avLst/>
            </a:prstGeom>
            <a:noFill/>
          </p:spPr>
          <p:txBody>
            <a:bodyPr wrap="square" rtlCol="0">
              <a:spAutoFit/>
            </a:bodyPr>
            <a:lstStyle/>
            <a:p>
              <a:r>
                <a:rPr lang="en-US" dirty="0">
                  <a:solidFill>
                    <a:srgbClr val="FF0000"/>
                  </a:solidFill>
                </a:rPr>
                <a:t>x</a:t>
              </a:r>
            </a:p>
          </p:txBody>
        </p:sp>
        <p:sp>
          <p:nvSpPr>
            <p:cNvPr id="51" name="TextBox 50">
              <a:extLst>
                <a:ext uri="{FF2B5EF4-FFF2-40B4-BE49-F238E27FC236}">
                  <a16:creationId xmlns:a16="http://schemas.microsoft.com/office/drawing/2014/main" id="{0B720A43-F8F2-D246-947B-74B13AFB8F32}"/>
                </a:ext>
              </a:extLst>
            </p:cNvPr>
            <p:cNvSpPr txBox="1"/>
            <p:nvPr/>
          </p:nvSpPr>
          <p:spPr>
            <a:xfrm>
              <a:off x="2464675" y="2140326"/>
              <a:ext cx="294290" cy="369332"/>
            </a:xfrm>
            <a:prstGeom prst="rect">
              <a:avLst/>
            </a:prstGeom>
            <a:noFill/>
          </p:spPr>
          <p:txBody>
            <a:bodyPr wrap="square" rtlCol="0">
              <a:spAutoFit/>
            </a:bodyPr>
            <a:lstStyle/>
            <a:p>
              <a:r>
                <a:rPr lang="en-US" dirty="0">
                  <a:solidFill>
                    <a:srgbClr val="FF0000"/>
                  </a:solidFill>
                </a:rPr>
                <a:t>x</a:t>
              </a:r>
            </a:p>
          </p:txBody>
        </p:sp>
        <p:sp>
          <p:nvSpPr>
            <p:cNvPr id="52" name="TextBox 51">
              <a:extLst>
                <a:ext uri="{FF2B5EF4-FFF2-40B4-BE49-F238E27FC236}">
                  <a16:creationId xmlns:a16="http://schemas.microsoft.com/office/drawing/2014/main" id="{F65C273E-7F72-7048-A2C5-90EDFB88D726}"/>
                </a:ext>
              </a:extLst>
            </p:cNvPr>
            <p:cNvSpPr txBox="1"/>
            <p:nvPr/>
          </p:nvSpPr>
          <p:spPr>
            <a:xfrm>
              <a:off x="2911365" y="2101437"/>
              <a:ext cx="294290" cy="369332"/>
            </a:xfrm>
            <a:prstGeom prst="rect">
              <a:avLst/>
            </a:prstGeom>
            <a:noFill/>
          </p:spPr>
          <p:txBody>
            <a:bodyPr wrap="square" rtlCol="0">
              <a:spAutoFit/>
            </a:bodyPr>
            <a:lstStyle/>
            <a:p>
              <a:r>
                <a:rPr lang="en-US" dirty="0">
                  <a:solidFill>
                    <a:srgbClr val="FF0000"/>
                  </a:solidFill>
                </a:rPr>
                <a:t>x</a:t>
              </a:r>
            </a:p>
          </p:txBody>
        </p:sp>
        <p:sp>
          <p:nvSpPr>
            <p:cNvPr id="53" name="TextBox 52">
              <a:extLst>
                <a:ext uri="{FF2B5EF4-FFF2-40B4-BE49-F238E27FC236}">
                  <a16:creationId xmlns:a16="http://schemas.microsoft.com/office/drawing/2014/main" id="{659C2C14-4EFC-564E-8FF4-E6D7248096DD}"/>
                </a:ext>
              </a:extLst>
            </p:cNvPr>
            <p:cNvSpPr txBox="1"/>
            <p:nvPr/>
          </p:nvSpPr>
          <p:spPr>
            <a:xfrm>
              <a:off x="2758318" y="2319947"/>
              <a:ext cx="294290" cy="369332"/>
            </a:xfrm>
            <a:prstGeom prst="rect">
              <a:avLst/>
            </a:prstGeom>
            <a:noFill/>
          </p:spPr>
          <p:txBody>
            <a:bodyPr wrap="square" rtlCol="0">
              <a:spAutoFit/>
            </a:bodyPr>
            <a:lstStyle/>
            <a:p>
              <a:r>
                <a:rPr lang="en-US" dirty="0">
                  <a:solidFill>
                    <a:srgbClr val="FF0000"/>
                  </a:solidFill>
                </a:rPr>
                <a:t>x</a:t>
              </a:r>
            </a:p>
          </p:txBody>
        </p:sp>
        <p:sp>
          <p:nvSpPr>
            <p:cNvPr id="54" name="TextBox 53">
              <a:extLst>
                <a:ext uri="{FF2B5EF4-FFF2-40B4-BE49-F238E27FC236}">
                  <a16:creationId xmlns:a16="http://schemas.microsoft.com/office/drawing/2014/main" id="{CF6D5172-EA93-1546-B21A-059A5BBBD312}"/>
                </a:ext>
              </a:extLst>
            </p:cNvPr>
            <p:cNvSpPr txBox="1"/>
            <p:nvPr/>
          </p:nvSpPr>
          <p:spPr>
            <a:xfrm>
              <a:off x="3037762" y="2408339"/>
              <a:ext cx="294290" cy="369332"/>
            </a:xfrm>
            <a:prstGeom prst="rect">
              <a:avLst/>
            </a:prstGeom>
            <a:noFill/>
          </p:spPr>
          <p:txBody>
            <a:bodyPr wrap="square" rtlCol="0">
              <a:spAutoFit/>
            </a:bodyPr>
            <a:lstStyle/>
            <a:p>
              <a:r>
                <a:rPr lang="en-US" dirty="0">
                  <a:solidFill>
                    <a:srgbClr val="FF0000"/>
                  </a:solidFill>
                </a:rPr>
                <a:t>x</a:t>
              </a:r>
            </a:p>
          </p:txBody>
        </p:sp>
        <p:sp>
          <p:nvSpPr>
            <p:cNvPr id="55" name="TextBox 54">
              <a:extLst>
                <a:ext uri="{FF2B5EF4-FFF2-40B4-BE49-F238E27FC236}">
                  <a16:creationId xmlns:a16="http://schemas.microsoft.com/office/drawing/2014/main" id="{C911B3D8-47A7-9347-BEB4-24EA83A8985F}"/>
                </a:ext>
              </a:extLst>
            </p:cNvPr>
            <p:cNvSpPr txBox="1"/>
            <p:nvPr/>
          </p:nvSpPr>
          <p:spPr>
            <a:xfrm>
              <a:off x="2055045" y="1872524"/>
              <a:ext cx="294290" cy="369332"/>
            </a:xfrm>
            <a:prstGeom prst="rect">
              <a:avLst/>
            </a:prstGeom>
            <a:noFill/>
          </p:spPr>
          <p:txBody>
            <a:bodyPr wrap="square" rtlCol="0">
              <a:spAutoFit/>
            </a:bodyPr>
            <a:lstStyle/>
            <a:p>
              <a:r>
                <a:rPr lang="en-US" dirty="0">
                  <a:solidFill>
                    <a:srgbClr val="FF0000"/>
                  </a:solidFill>
                </a:rPr>
                <a:t>x</a:t>
              </a:r>
            </a:p>
          </p:txBody>
        </p:sp>
        <p:sp>
          <p:nvSpPr>
            <p:cNvPr id="56" name="TextBox 55">
              <a:extLst>
                <a:ext uri="{FF2B5EF4-FFF2-40B4-BE49-F238E27FC236}">
                  <a16:creationId xmlns:a16="http://schemas.microsoft.com/office/drawing/2014/main" id="{79714BC1-00A3-1347-8B69-1AF78DCF20E9}"/>
                </a:ext>
              </a:extLst>
            </p:cNvPr>
            <p:cNvSpPr txBox="1"/>
            <p:nvPr/>
          </p:nvSpPr>
          <p:spPr>
            <a:xfrm>
              <a:off x="3232067" y="1918873"/>
              <a:ext cx="284052" cy="369332"/>
            </a:xfrm>
            <a:prstGeom prst="rect">
              <a:avLst/>
            </a:prstGeom>
            <a:noFill/>
          </p:spPr>
          <p:txBody>
            <a:bodyPr wrap="none" rtlCol="0">
              <a:spAutoFit/>
            </a:bodyPr>
            <a:lstStyle/>
            <a:p>
              <a:r>
                <a:rPr lang="en-US" dirty="0">
                  <a:solidFill>
                    <a:srgbClr val="FF0000"/>
                  </a:solidFill>
                </a:rPr>
                <a:t>x</a:t>
              </a:r>
            </a:p>
          </p:txBody>
        </p:sp>
        <p:sp>
          <p:nvSpPr>
            <p:cNvPr id="57" name="TextBox 56">
              <a:extLst>
                <a:ext uri="{FF2B5EF4-FFF2-40B4-BE49-F238E27FC236}">
                  <a16:creationId xmlns:a16="http://schemas.microsoft.com/office/drawing/2014/main" id="{3E24C5CA-7FEC-BA45-A038-6FC4D4A83580}"/>
                </a:ext>
              </a:extLst>
            </p:cNvPr>
            <p:cNvSpPr txBox="1"/>
            <p:nvPr/>
          </p:nvSpPr>
          <p:spPr>
            <a:xfrm>
              <a:off x="2927267" y="1483429"/>
              <a:ext cx="284052" cy="369332"/>
            </a:xfrm>
            <a:prstGeom prst="rect">
              <a:avLst/>
            </a:prstGeom>
            <a:noFill/>
          </p:spPr>
          <p:txBody>
            <a:bodyPr wrap="square" rtlCol="0">
              <a:spAutoFit/>
            </a:bodyPr>
            <a:lstStyle/>
            <a:p>
              <a:r>
                <a:rPr lang="en-US" dirty="0">
                  <a:solidFill>
                    <a:srgbClr val="FF0000"/>
                  </a:solidFill>
                </a:rPr>
                <a:t>x</a:t>
              </a:r>
            </a:p>
          </p:txBody>
        </p:sp>
        <p:sp>
          <p:nvSpPr>
            <p:cNvPr id="58" name="TextBox 57">
              <a:extLst>
                <a:ext uri="{FF2B5EF4-FFF2-40B4-BE49-F238E27FC236}">
                  <a16:creationId xmlns:a16="http://schemas.microsoft.com/office/drawing/2014/main" id="{6551FDAC-B948-0A43-8EE4-1AAF7CB5AB88}"/>
                </a:ext>
              </a:extLst>
            </p:cNvPr>
            <p:cNvSpPr txBox="1"/>
            <p:nvPr/>
          </p:nvSpPr>
          <p:spPr>
            <a:xfrm>
              <a:off x="3263598" y="1638247"/>
              <a:ext cx="284052" cy="369332"/>
            </a:xfrm>
            <a:prstGeom prst="rect">
              <a:avLst/>
            </a:prstGeom>
            <a:noFill/>
          </p:spPr>
          <p:txBody>
            <a:bodyPr wrap="none" rtlCol="0">
              <a:spAutoFit/>
            </a:bodyPr>
            <a:lstStyle/>
            <a:p>
              <a:r>
                <a:rPr lang="en-US" dirty="0">
                  <a:solidFill>
                    <a:srgbClr val="FF0000"/>
                  </a:solidFill>
                </a:rPr>
                <a:t>x</a:t>
              </a:r>
            </a:p>
          </p:txBody>
        </p:sp>
        <p:sp>
          <p:nvSpPr>
            <p:cNvPr id="59" name="TextBox 58">
              <a:extLst>
                <a:ext uri="{FF2B5EF4-FFF2-40B4-BE49-F238E27FC236}">
                  <a16:creationId xmlns:a16="http://schemas.microsoft.com/office/drawing/2014/main" id="{F5E69090-AC99-644E-85DB-5A1318BF4F86}"/>
                </a:ext>
              </a:extLst>
            </p:cNvPr>
            <p:cNvSpPr txBox="1"/>
            <p:nvPr/>
          </p:nvSpPr>
          <p:spPr>
            <a:xfrm>
              <a:off x="2335515" y="2451851"/>
              <a:ext cx="284052" cy="369332"/>
            </a:xfrm>
            <a:prstGeom prst="rect">
              <a:avLst/>
            </a:prstGeom>
            <a:noFill/>
          </p:spPr>
          <p:txBody>
            <a:bodyPr wrap="none" rtlCol="0">
              <a:spAutoFit/>
            </a:bodyPr>
            <a:lstStyle/>
            <a:p>
              <a:r>
                <a:rPr lang="en-US" dirty="0">
                  <a:solidFill>
                    <a:srgbClr val="FF0000"/>
                  </a:solidFill>
                </a:rPr>
                <a:t>x</a:t>
              </a:r>
            </a:p>
          </p:txBody>
        </p:sp>
        <p:sp>
          <p:nvSpPr>
            <p:cNvPr id="60" name="TextBox 59">
              <a:extLst>
                <a:ext uri="{FF2B5EF4-FFF2-40B4-BE49-F238E27FC236}">
                  <a16:creationId xmlns:a16="http://schemas.microsoft.com/office/drawing/2014/main" id="{88664C85-57D8-B34C-A6B3-18C60FF438D1}"/>
                </a:ext>
              </a:extLst>
            </p:cNvPr>
            <p:cNvSpPr txBox="1"/>
            <p:nvPr/>
          </p:nvSpPr>
          <p:spPr>
            <a:xfrm>
              <a:off x="2727434" y="2028286"/>
              <a:ext cx="284052" cy="369332"/>
            </a:xfrm>
            <a:prstGeom prst="rect">
              <a:avLst/>
            </a:prstGeom>
            <a:noFill/>
          </p:spPr>
          <p:txBody>
            <a:bodyPr wrap="none" rtlCol="0">
              <a:spAutoFit/>
            </a:bodyPr>
            <a:lstStyle/>
            <a:p>
              <a:r>
                <a:rPr lang="en-US" dirty="0">
                  <a:solidFill>
                    <a:srgbClr val="FF0000"/>
                  </a:solidFill>
                </a:rPr>
                <a:t>x</a:t>
              </a:r>
            </a:p>
          </p:txBody>
        </p:sp>
        <p:sp>
          <p:nvSpPr>
            <p:cNvPr id="61" name="TextBox 60">
              <a:extLst>
                <a:ext uri="{FF2B5EF4-FFF2-40B4-BE49-F238E27FC236}">
                  <a16:creationId xmlns:a16="http://schemas.microsoft.com/office/drawing/2014/main" id="{5D176DF0-12BB-B346-BF69-B89620FD6549}"/>
                </a:ext>
              </a:extLst>
            </p:cNvPr>
            <p:cNvSpPr txBox="1"/>
            <p:nvPr/>
          </p:nvSpPr>
          <p:spPr>
            <a:xfrm>
              <a:off x="2181270" y="2138011"/>
              <a:ext cx="284052" cy="369332"/>
            </a:xfrm>
            <a:prstGeom prst="rect">
              <a:avLst/>
            </a:prstGeom>
            <a:noFill/>
          </p:spPr>
          <p:txBody>
            <a:bodyPr wrap="none" rtlCol="0">
              <a:spAutoFit/>
            </a:bodyPr>
            <a:lstStyle/>
            <a:p>
              <a:r>
                <a:rPr lang="en-US" dirty="0">
                  <a:solidFill>
                    <a:srgbClr val="FF0000"/>
                  </a:solidFill>
                </a:rPr>
                <a:t>x</a:t>
              </a:r>
            </a:p>
          </p:txBody>
        </p:sp>
        <p:sp>
          <p:nvSpPr>
            <p:cNvPr id="62" name="Oval 61">
              <a:extLst>
                <a:ext uri="{FF2B5EF4-FFF2-40B4-BE49-F238E27FC236}">
                  <a16:creationId xmlns:a16="http://schemas.microsoft.com/office/drawing/2014/main" id="{E90123B2-7550-3E4F-A2E2-83DC590317B8}"/>
                </a:ext>
              </a:extLst>
            </p:cNvPr>
            <p:cNvSpPr/>
            <p:nvPr/>
          </p:nvSpPr>
          <p:spPr>
            <a:xfrm>
              <a:off x="2036652" y="1497826"/>
              <a:ext cx="1665617" cy="1576552"/>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grpSp>
      <p:sp>
        <p:nvSpPr>
          <p:cNvPr id="63" name="TextBox 62">
            <a:extLst>
              <a:ext uri="{FF2B5EF4-FFF2-40B4-BE49-F238E27FC236}">
                <a16:creationId xmlns:a16="http://schemas.microsoft.com/office/drawing/2014/main" id="{B1AC6930-0466-7747-81CB-8C71D2CAAB0C}"/>
              </a:ext>
            </a:extLst>
          </p:cNvPr>
          <p:cNvSpPr txBox="1"/>
          <p:nvPr/>
        </p:nvSpPr>
        <p:spPr>
          <a:xfrm>
            <a:off x="3052085" y="1145046"/>
            <a:ext cx="1140312" cy="369332"/>
          </a:xfrm>
          <a:prstGeom prst="rect">
            <a:avLst/>
          </a:prstGeom>
          <a:noFill/>
        </p:spPr>
        <p:txBody>
          <a:bodyPr wrap="none" rtlCol="0">
            <a:spAutoFit/>
          </a:bodyPr>
          <a:lstStyle/>
          <a:p>
            <a:r>
              <a:rPr lang="en-US" dirty="0"/>
              <a:t>data set A</a:t>
            </a:r>
          </a:p>
        </p:txBody>
      </p:sp>
      <p:cxnSp>
        <p:nvCxnSpPr>
          <p:cNvPr id="73" name="Straight Arrow Connector 72">
            <a:extLst>
              <a:ext uri="{FF2B5EF4-FFF2-40B4-BE49-F238E27FC236}">
                <a16:creationId xmlns:a16="http://schemas.microsoft.com/office/drawing/2014/main" id="{0F3D151F-B099-9C44-B7EC-8EF2A69436D8}"/>
              </a:ext>
            </a:extLst>
          </p:cNvPr>
          <p:cNvCxnSpPr>
            <a:cxnSpLocks/>
            <a:stCxn id="63" idx="2"/>
          </p:cNvCxnSpPr>
          <p:nvPr/>
        </p:nvCxnSpPr>
        <p:spPr>
          <a:xfrm flipH="1">
            <a:off x="2918767" y="1514378"/>
            <a:ext cx="703474" cy="431566"/>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24E0DD9D-8C1A-D64E-8D25-AFC9CEE62E26}"/>
              </a:ext>
            </a:extLst>
          </p:cNvPr>
          <p:cNvSpPr txBox="1"/>
          <p:nvPr/>
        </p:nvSpPr>
        <p:spPr>
          <a:xfrm>
            <a:off x="4772345" y="1151333"/>
            <a:ext cx="1140312" cy="369332"/>
          </a:xfrm>
          <a:prstGeom prst="rect">
            <a:avLst/>
          </a:prstGeom>
          <a:noFill/>
        </p:spPr>
        <p:txBody>
          <a:bodyPr wrap="none" rtlCol="0">
            <a:spAutoFit/>
          </a:bodyPr>
          <a:lstStyle/>
          <a:p>
            <a:r>
              <a:rPr lang="en-US" dirty="0">
                <a:solidFill>
                  <a:srgbClr val="FF0000"/>
                </a:solidFill>
              </a:rPr>
              <a:t>data set B</a:t>
            </a:r>
          </a:p>
        </p:txBody>
      </p:sp>
      <p:cxnSp>
        <p:nvCxnSpPr>
          <p:cNvPr id="75" name="Straight Arrow Connector 74">
            <a:extLst>
              <a:ext uri="{FF2B5EF4-FFF2-40B4-BE49-F238E27FC236}">
                <a16:creationId xmlns:a16="http://schemas.microsoft.com/office/drawing/2014/main" id="{A53D7550-C383-094F-9138-A32EFD94F7D3}"/>
              </a:ext>
            </a:extLst>
          </p:cNvPr>
          <p:cNvCxnSpPr>
            <a:cxnSpLocks/>
          </p:cNvCxnSpPr>
          <p:nvPr/>
        </p:nvCxnSpPr>
        <p:spPr>
          <a:xfrm>
            <a:off x="5419663" y="1540904"/>
            <a:ext cx="703474" cy="431566"/>
          </a:xfrm>
          <a:prstGeom prst="straightConnector1">
            <a:avLst/>
          </a:prstGeom>
          <a:ln w="19050">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5F7799E7-7283-234D-8696-BAC530EF565B}"/>
              </a:ext>
            </a:extLst>
          </p:cNvPr>
          <p:cNvCxnSpPr>
            <a:cxnSpLocks/>
          </p:cNvCxnSpPr>
          <p:nvPr/>
        </p:nvCxnSpPr>
        <p:spPr>
          <a:xfrm>
            <a:off x="1423486" y="6043836"/>
            <a:ext cx="6388443" cy="0"/>
          </a:xfrm>
          <a:prstGeom prst="line">
            <a:avLst/>
          </a:prstGeom>
          <a:ln w="1905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95" name="TextBox 94">
                <a:extLst>
                  <a:ext uri="{FF2B5EF4-FFF2-40B4-BE49-F238E27FC236}">
                    <a16:creationId xmlns:a16="http://schemas.microsoft.com/office/drawing/2014/main" id="{15C8D160-FF55-9545-A517-DAF6BD0E418A}"/>
                  </a:ext>
                </a:extLst>
              </p:cNvPr>
              <p:cNvSpPr txBox="1"/>
              <p:nvPr/>
            </p:nvSpPr>
            <p:spPr>
              <a:xfrm>
                <a:off x="5368358" y="6122872"/>
                <a:ext cx="33457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𝑡</m:t>
                      </m:r>
                    </m:oMath>
                  </m:oMathPara>
                </a14:m>
                <a:endParaRPr lang="en-US" dirty="0">
                  <a:solidFill>
                    <a:schemeClr val="bg2">
                      <a:lumMod val="50000"/>
                    </a:schemeClr>
                  </a:solidFill>
                </a:endParaRPr>
              </a:p>
            </p:txBody>
          </p:sp>
        </mc:Choice>
        <mc:Fallback>
          <p:sp>
            <p:nvSpPr>
              <p:cNvPr id="95" name="TextBox 94">
                <a:extLst>
                  <a:ext uri="{FF2B5EF4-FFF2-40B4-BE49-F238E27FC236}">
                    <a16:creationId xmlns:a16="http://schemas.microsoft.com/office/drawing/2014/main" id="{15C8D160-FF55-9545-A517-DAF6BD0E418A}"/>
                  </a:ext>
                </a:extLst>
              </p:cNvPr>
              <p:cNvSpPr txBox="1">
                <a:spLocks noRot="1" noChangeAspect="1" noMove="1" noResize="1" noEditPoints="1" noAdjustHandles="1" noChangeArrowheads="1" noChangeShapeType="1" noTextEdit="1"/>
              </p:cNvSpPr>
              <p:nvPr/>
            </p:nvSpPr>
            <p:spPr>
              <a:xfrm>
                <a:off x="5368358" y="6122872"/>
                <a:ext cx="334579"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6" name="TextBox 95">
                <a:extLst>
                  <a:ext uri="{FF2B5EF4-FFF2-40B4-BE49-F238E27FC236}">
                    <a16:creationId xmlns:a16="http://schemas.microsoft.com/office/drawing/2014/main" id="{78306CEA-152F-9F4A-AC52-68D899A5F388}"/>
                  </a:ext>
                </a:extLst>
              </p:cNvPr>
              <p:cNvSpPr txBox="1"/>
              <p:nvPr/>
            </p:nvSpPr>
            <p:spPr>
              <a:xfrm>
                <a:off x="3214786" y="2917099"/>
                <a:ext cx="1742913" cy="9484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𝑡</m:t>
                      </m:r>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𝑥</m:t>
                                  </m:r>
                                </m:e>
                              </m:acc>
                            </m:e>
                            <m:sub>
                              <m:r>
                                <a:rPr lang="en-US" i="1">
                                  <a:latin typeface="Cambria Math" panose="02040503050406030204" pitchFamily="18" charset="0"/>
                                </a:rPr>
                                <m:t>𝐴</m:t>
                              </m:r>
                            </m:sub>
                          </m:sSub>
                          <m:r>
                            <a:rPr lang="en-US" b="0" i="1" smtClean="0">
                              <a:latin typeface="Cambria Math" panose="02040503050406030204" pitchFamily="18" charset="0"/>
                            </a:rPr>
                            <m:t>−</m:t>
                          </m:r>
                          <m:sSub>
                            <m:sSubPr>
                              <m:ctrlPr>
                                <a:rPr lang="en-US" i="1">
                                  <a:solidFill>
                                    <a:srgbClr val="FF0000"/>
                                  </a:solidFill>
                                  <a:latin typeface="Cambria Math" panose="02040503050406030204" pitchFamily="18" charset="0"/>
                                </a:rPr>
                              </m:ctrlPr>
                            </m:sSubPr>
                            <m:e>
                              <m:acc>
                                <m:accPr>
                                  <m:chr m:val="̅"/>
                                  <m:ctrlPr>
                                    <a:rPr lang="en-US" i="1">
                                      <a:solidFill>
                                        <a:srgbClr val="FF0000"/>
                                      </a:solidFill>
                                      <a:latin typeface="Cambria Math" panose="02040503050406030204" pitchFamily="18" charset="0"/>
                                    </a:rPr>
                                  </m:ctrlPr>
                                </m:accPr>
                                <m:e>
                                  <m:r>
                                    <a:rPr lang="en-US" i="1">
                                      <a:solidFill>
                                        <a:srgbClr val="FF0000"/>
                                      </a:solidFill>
                                      <a:latin typeface="Cambria Math" panose="02040503050406030204" pitchFamily="18" charset="0"/>
                                    </a:rPr>
                                    <m:t>𝑥</m:t>
                                  </m:r>
                                </m:e>
                              </m:acc>
                            </m:e>
                            <m:sub>
                              <m:r>
                                <a:rPr lang="en-US" i="1">
                                  <a:solidFill>
                                    <a:srgbClr val="FF0000"/>
                                  </a:solidFill>
                                  <a:latin typeface="Cambria Math" panose="02040503050406030204" pitchFamily="18" charset="0"/>
                                </a:rPr>
                                <m:t>𝐵</m:t>
                              </m:r>
                            </m:sub>
                          </m:sSub>
                        </m:num>
                        <m:den>
                          <m:rad>
                            <m:radPr>
                              <m:degHide m:val="on"/>
                              <m:ctrlPr>
                                <a:rPr lang="en-US" b="0" i="1" smtClean="0">
                                  <a:latin typeface="Cambria Math" panose="02040503050406030204" pitchFamily="18" charset="0"/>
                                </a:rPr>
                              </m:ctrlPr>
                            </m:radPr>
                            <m:deg/>
                            <m:e>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𝐴</m:t>
                                          </m:r>
                                        </m:sub>
                                      </m:sSub>
                                    </m:e>
                                    <m:sup>
                                      <m:r>
                                        <a:rPr lang="en-US" b="0" i="1" smtClean="0">
                                          <a:latin typeface="Cambria Math" panose="02040503050406030204" pitchFamily="18" charset="0"/>
                                        </a:rPr>
                                        <m:t>2</m:t>
                                      </m:r>
                                    </m:sup>
                                  </m:sSup>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𝐴</m:t>
                                      </m:r>
                                    </m:sub>
                                  </m:sSub>
                                </m:den>
                              </m:f>
                              <m:r>
                                <a:rPr lang="en-US" b="0" i="1" smtClean="0">
                                  <a:latin typeface="Cambria Math" panose="02040503050406030204" pitchFamily="18" charset="0"/>
                                </a:rPr>
                                <m:t>+</m:t>
                              </m:r>
                              <m:f>
                                <m:fPr>
                                  <m:ctrlPr>
                                    <a:rPr lang="en-US" b="0" i="1" smtClean="0">
                                      <a:solidFill>
                                        <a:srgbClr val="FF0000"/>
                                      </a:solidFill>
                                      <a:latin typeface="Cambria Math" panose="02040503050406030204" pitchFamily="18" charset="0"/>
                                    </a:rPr>
                                  </m:ctrlPr>
                                </m:fPr>
                                <m:num>
                                  <m:sSup>
                                    <m:sSupPr>
                                      <m:ctrlPr>
                                        <a:rPr lang="en-US" b="0" i="1" smtClean="0">
                                          <a:solidFill>
                                            <a:srgbClr val="FF0000"/>
                                          </a:solidFill>
                                          <a:latin typeface="Cambria Math" panose="02040503050406030204" pitchFamily="18" charset="0"/>
                                        </a:rPr>
                                      </m:ctrlPr>
                                    </m:sSupPr>
                                    <m:e>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𝑠</m:t>
                                          </m:r>
                                        </m:e>
                                        <m:sub>
                                          <m:r>
                                            <a:rPr lang="en-US" b="0" i="1" smtClean="0">
                                              <a:solidFill>
                                                <a:srgbClr val="FF0000"/>
                                              </a:solidFill>
                                              <a:latin typeface="Cambria Math" panose="02040503050406030204" pitchFamily="18" charset="0"/>
                                            </a:rPr>
                                            <m:t>𝐵</m:t>
                                          </m:r>
                                        </m:sub>
                                      </m:sSub>
                                    </m:e>
                                    <m:sup>
                                      <m:r>
                                        <a:rPr lang="en-US" b="0" i="1" smtClean="0">
                                          <a:solidFill>
                                            <a:srgbClr val="FF0000"/>
                                          </a:solidFill>
                                          <a:latin typeface="Cambria Math" panose="02040503050406030204" pitchFamily="18" charset="0"/>
                                        </a:rPr>
                                        <m:t>2</m:t>
                                      </m:r>
                                    </m:sup>
                                  </m:sSup>
                                </m:num>
                                <m:den>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𝑛</m:t>
                                      </m:r>
                                    </m:e>
                                    <m:sub>
                                      <m:r>
                                        <a:rPr lang="en-US" b="0" i="1" smtClean="0">
                                          <a:solidFill>
                                            <a:srgbClr val="FF0000"/>
                                          </a:solidFill>
                                          <a:latin typeface="Cambria Math" panose="02040503050406030204" pitchFamily="18" charset="0"/>
                                        </a:rPr>
                                        <m:t>𝐵</m:t>
                                      </m:r>
                                    </m:sub>
                                  </m:sSub>
                                </m:den>
                              </m:f>
                            </m:e>
                          </m:rad>
                        </m:den>
                      </m:f>
                    </m:oMath>
                  </m:oMathPara>
                </a14:m>
                <a:endParaRPr lang="en-US" dirty="0"/>
              </a:p>
            </p:txBody>
          </p:sp>
        </mc:Choice>
        <mc:Fallback>
          <p:sp>
            <p:nvSpPr>
              <p:cNvPr id="96" name="TextBox 95">
                <a:extLst>
                  <a:ext uri="{FF2B5EF4-FFF2-40B4-BE49-F238E27FC236}">
                    <a16:creationId xmlns:a16="http://schemas.microsoft.com/office/drawing/2014/main" id="{78306CEA-152F-9F4A-AC52-68D899A5F388}"/>
                  </a:ext>
                </a:extLst>
              </p:cNvPr>
              <p:cNvSpPr txBox="1">
                <a:spLocks noRot="1" noChangeAspect="1" noMove="1" noResize="1" noEditPoints="1" noAdjustHandles="1" noChangeArrowheads="1" noChangeShapeType="1" noTextEdit="1"/>
              </p:cNvSpPr>
              <p:nvPr/>
            </p:nvSpPr>
            <p:spPr>
              <a:xfrm>
                <a:off x="3214786" y="2917099"/>
                <a:ext cx="1742913" cy="948465"/>
              </a:xfrm>
              <a:prstGeom prst="rect">
                <a:avLst/>
              </a:prstGeom>
              <a:blipFill>
                <a:blip r:embed="rId4"/>
                <a:stretch>
                  <a:fillRect/>
                </a:stretch>
              </a:blipFill>
            </p:spPr>
            <p:txBody>
              <a:bodyPr/>
              <a:lstStyle/>
              <a:p>
                <a:r>
                  <a:rPr lang="en-US">
                    <a:noFill/>
                  </a:rPr>
                  <a:t> </a:t>
                </a:r>
              </a:p>
            </p:txBody>
          </p:sp>
        </mc:Fallback>
      </mc:AlternateContent>
      <p:sp>
        <p:nvSpPr>
          <p:cNvPr id="97" name="Freeform 96">
            <a:extLst>
              <a:ext uri="{FF2B5EF4-FFF2-40B4-BE49-F238E27FC236}">
                <a16:creationId xmlns:a16="http://schemas.microsoft.com/office/drawing/2014/main" id="{C5D085F4-0EFF-5840-8FFD-71EA6949AFAB}"/>
              </a:ext>
            </a:extLst>
          </p:cNvPr>
          <p:cNvSpPr/>
          <p:nvPr/>
        </p:nvSpPr>
        <p:spPr>
          <a:xfrm>
            <a:off x="2352739" y="4244164"/>
            <a:ext cx="4039338" cy="1802797"/>
          </a:xfrm>
          <a:custGeom>
            <a:avLst/>
            <a:gdLst>
              <a:gd name="connsiteX0" fmla="*/ 0 w 5906530"/>
              <a:gd name="connsiteY0" fmla="*/ 3396600 h 3433670"/>
              <a:gd name="connsiteX1" fmla="*/ 926757 w 5906530"/>
              <a:gd name="connsiteY1" fmla="*/ 2964114 h 3433670"/>
              <a:gd name="connsiteX2" fmla="*/ 1519881 w 5906530"/>
              <a:gd name="connsiteY2" fmla="*/ 1963216 h 3433670"/>
              <a:gd name="connsiteX3" fmla="*/ 1915297 w 5906530"/>
              <a:gd name="connsiteY3" fmla="*/ 838751 h 3433670"/>
              <a:gd name="connsiteX4" fmla="*/ 2594919 w 5906530"/>
              <a:gd name="connsiteY4" fmla="*/ 47919 h 3433670"/>
              <a:gd name="connsiteX5" fmla="*/ 3336324 w 5906530"/>
              <a:gd name="connsiteY5" fmla="*/ 196200 h 3433670"/>
              <a:gd name="connsiteX6" fmla="*/ 3954162 w 5906530"/>
              <a:gd name="connsiteY6" fmla="*/ 1085887 h 3433670"/>
              <a:gd name="connsiteX7" fmla="*/ 4423719 w 5906530"/>
              <a:gd name="connsiteY7" fmla="*/ 2259778 h 3433670"/>
              <a:gd name="connsiteX8" fmla="*/ 5066270 w 5906530"/>
              <a:gd name="connsiteY8" fmla="*/ 3100038 h 3433670"/>
              <a:gd name="connsiteX9" fmla="*/ 5906530 w 5906530"/>
              <a:gd name="connsiteY9" fmla="*/ 3433670 h 3433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906530" h="3433670">
                <a:moveTo>
                  <a:pt x="0" y="3396600"/>
                </a:moveTo>
                <a:cubicBezTo>
                  <a:pt x="336722" y="3299805"/>
                  <a:pt x="673444" y="3203011"/>
                  <a:pt x="926757" y="2964114"/>
                </a:cubicBezTo>
                <a:cubicBezTo>
                  <a:pt x="1180070" y="2725217"/>
                  <a:pt x="1355124" y="2317443"/>
                  <a:pt x="1519881" y="1963216"/>
                </a:cubicBezTo>
                <a:cubicBezTo>
                  <a:pt x="1684638" y="1608989"/>
                  <a:pt x="1736124" y="1157967"/>
                  <a:pt x="1915297" y="838751"/>
                </a:cubicBezTo>
                <a:cubicBezTo>
                  <a:pt x="2094470" y="519535"/>
                  <a:pt x="2358081" y="155011"/>
                  <a:pt x="2594919" y="47919"/>
                </a:cubicBezTo>
                <a:cubicBezTo>
                  <a:pt x="2831757" y="-59173"/>
                  <a:pt x="3109784" y="23205"/>
                  <a:pt x="3336324" y="196200"/>
                </a:cubicBezTo>
                <a:cubicBezTo>
                  <a:pt x="3562865" y="369195"/>
                  <a:pt x="3772930" y="741957"/>
                  <a:pt x="3954162" y="1085887"/>
                </a:cubicBezTo>
                <a:cubicBezTo>
                  <a:pt x="4135394" y="1429817"/>
                  <a:pt x="4238368" y="1924086"/>
                  <a:pt x="4423719" y="2259778"/>
                </a:cubicBezTo>
                <a:cubicBezTo>
                  <a:pt x="4609070" y="2595470"/>
                  <a:pt x="4819135" y="2904389"/>
                  <a:pt x="5066270" y="3100038"/>
                </a:cubicBezTo>
                <a:cubicBezTo>
                  <a:pt x="5313405" y="3295687"/>
                  <a:pt x="5609967" y="3364678"/>
                  <a:pt x="5906530" y="3433670"/>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8" name="Straight Connector 97">
            <a:extLst>
              <a:ext uri="{FF2B5EF4-FFF2-40B4-BE49-F238E27FC236}">
                <a16:creationId xmlns:a16="http://schemas.microsoft.com/office/drawing/2014/main" id="{7B94FBC8-CE81-0C44-B883-DFE91BA3850C}"/>
              </a:ext>
            </a:extLst>
          </p:cNvPr>
          <p:cNvCxnSpPr>
            <a:cxnSpLocks/>
          </p:cNvCxnSpPr>
          <p:nvPr/>
        </p:nvCxnSpPr>
        <p:spPr>
          <a:xfrm>
            <a:off x="4268498" y="4244164"/>
            <a:ext cx="0" cy="1819912"/>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DAFDFCDF-7A38-9449-B2F1-78BB46A42FAF}"/>
              </a:ext>
            </a:extLst>
          </p:cNvPr>
          <p:cNvSpPr txBox="1"/>
          <p:nvPr/>
        </p:nvSpPr>
        <p:spPr>
          <a:xfrm>
            <a:off x="4128269" y="6122872"/>
            <a:ext cx="301686" cy="369332"/>
          </a:xfrm>
          <a:prstGeom prst="rect">
            <a:avLst/>
          </a:prstGeom>
          <a:noFill/>
        </p:spPr>
        <p:txBody>
          <a:bodyPr wrap="none" rtlCol="0">
            <a:spAutoFit/>
          </a:bodyPr>
          <a:lstStyle/>
          <a:p>
            <a:r>
              <a:rPr lang="en-US" dirty="0"/>
              <a:t>0</a:t>
            </a:r>
          </a:p>
        </p:txBody>
      </p:sp>
      <p:cxnSp>
        <p:nvCxnSpPr>
          <p:cNvPr id="100" name="Straight Connector 99">
            <a:extLst>
              <a:ext uri="{FF2B5EF4-FFF2-40B4-BE49-F238E27FC236}">
                <a16:creationId xmlns:a16="http://schemas.microsoft.com/office/drawing/2014/main" id="{601423B3-B662-C940-92FD-7FD6E901A289}"/>
              </a:ext>
            </a:extLst>
          </p:cNvPr>
          <p:cNvCxnSpPr>
            <a:cxnSpLocks/>
          </p:cNvCxnSpPr>
          <p:nvPr/>
        </p:nvCxnSpPr>
        <p:spPr>
          <a:xfrm>
            <a:off x="5535648" y="4244164"/>
            <a:ext cx="0" cy="1811034"/>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CC65DDE3-56D3-7840-932B-B4FA0A5E62D5}"/>
              </a:ext>
            </a:extLst>
          </p:cNvPr>
          <p:cNvCxnSpPr>
            <a:cxnSpLocks/>
          </p:cNvCxnSpPr>
          <p:nvPr/>
        </p:nvCxnSpPr>
        <p:spPr>
          <a:xfrm flipH="1">
            <a:off x="5095938" y="3264265"/>
            <a:ext cx="439711"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02" name="TextBox 101">
                <a:extLst>
                  <a:ext uri="{FF2B5EF4-FFF2-40B4-BE49-F238E27FC236}">
                    <a16:creationId xmlns:a16="http://schemas.microsoft.com/office/drawing/2014/main" id="{669F4BD5-AB33-1C40-9DC2-73D124450C44}"/>
                  </a:ext>
                </a:extLst>
              </p:cNvPr>
              <p:cNvSpPr txBox="1"/>
              <p:nvPr/>
            </p:nvSpPr>
            <p:spPr>
              <a:xfrm>
                <a:off x="684560" y="3355304"/>
                <a:ext cx="1983235" cy="646331"/>
              </a:xfrm>
              <a:prstGeom prst="rect">
                <a:avLst/>
              </a:prstGeom>
              <a:noFill/>
            </p:spPr>
            <p:txBody>
              <a:bodyPr wrap="none" rtlCol="0">
                <a:spAutoFit/>
              </a:bodyPr>
              <a:lstStyle/>
              <a:p>
                <a14:m>
                  <m:oMath xmlns:m="http://schemas.openxmlformats.org/officeDocument/2006/math">
                    <m:r>
                      <a:rPr lang="en-US" i="1">
                        <a:latin typeface="Cambria Math" panose="02040503050406030204" pitchFamily="18" charset="0"/>
                      </a:rPr>
                      <m:t>𝑡</m:t>
                    </m:r>
                  </m:oMath>
                </a14:m>
                <a:r>
                  <a:rPr lang="en-US" dirty="0"/>
                  <a:t>-distribution </a:t>
                </a:r>
              </a:p>
              <a:p>
                <a:r>
                  <a:rPr lang="en-US" dirty="0"/>
                  <a:t>assuming H</a:t>
                </a:r>
                <a:r>
                  <a:rPr lang="en-US" baseline="-25000" dirty="0"/>
                  <a:t>0</a:t>
                </a:r>
                <a:r>
                  <a:rPr lang="en-US" dirty="0"/>
                  <a:t> is true</a:t>
                </a:r>
              </a:p>
            </p:txBody>
          </p:sp>
        </mc:Choice>
        <mc:Fallback>
          <p:sp>
            <p:nvSpPr>
              <p:cNvPr id="102" name="TextBox 101">
                <a:extLst>
                  <a:ext uri="{FF2B5EF4-FFF2-40B4-BE49-F238E27FC236}">
                    <a16:creationId xmlns:a16="http://schemas.microsoft.com/office/drawing/2014/main" id="{669F4BD5-AB33-1C40-9DC2-73D124450C44}"/>
                  </a:ext>
                </a:extLst>
              </p:cNvPr>
              <p:cNvSpPr txBox="1">
                <a:spLocks noRot="1" noChangeAspect="1" noMove="1" noResize="1" noEditPoints="1" noAdjustHandles="1" noChangeArrowheads="1" noChangeShapeType="1" noTextEdit="1"/>
              </p:cNvSpPr>
              <p:nvPr/>
            </p:nvSpPr>
            <p:spPr>
              <a:xfrm>
                <a:off x="684560" y="3355304"/>
                <a:ext cx="1983235" cy="646331"/>
              </a:xfrm>
              <a:prstGeom prst="rect">
                <a:avLst/>
              </a:prstGeom>
              <a:blipFill>
                <a:blip r:embed="rId5"/>
                <a:stretch>
                  <a:fillRect l="-2532" t="-3922" r="-1266" b="-15686"/>
                </a:stretch>
              </a:blipFill>
            </p:spPr>
            <p:txBody>
              <a:bodyPr/>
              <a:lstStyle/>
              <a:p>
                <a:r>
                  <a:rPr lang="en-US">
                    <a:noFill/>
                  </a:rPr>
                  <a:t> </a:t>
                </a:r>
              </a:p>
            </p:txBody>
          </p:sp>
        </mc:Fallback>
      </mc:AlternateContent>
      <p:cxnSp>
        <p:nvCxnSpPr>
          <p:cNvPr id="103" name="Straight Arrow Connector 102">
            <a:extLst>
              <a:ext uri="{FF2B5EF4-FFF2-40B4-BE49-F238E27FC236}">
                <a16:creationId xmlns:a16="http://schemas.microsoft.com/office/drawing/2014/main" id="{D1656283-CD5C-334A-9032-CFABAB052F6E}"/>
              </a:ext>
            </a:extLst>
          </p:cNvPr>
          <p:cNvCxnSpPr>
            <a:cxnSpLocks/>
          </p:cNvCxnSpPr>
          <p:nvPr/>
        </p:nvCxnSpPr>
        <p:spPr>
          <a:xfrm>
            <a:off x="2306859" y="4066427"/>
            <a:ext cx="1169491" cy="945704"/>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3DA7649E-0888-2446-8216-4A2199151DE7}"/>
              </a:ext>
            </a:extLst>
          </p:cNvPr>
          <p:cNvCxnSpPr>
            <a:cxnSpLocks/>
          </p:cNvCxnSpPr>
          <p:nvPr/>
        </p:nvCxnSpPr>
        <p:spPr>
          <a:xfrm>
            <a:off x="5535648" y="3264265"/>
            <a:ext cx="0" cy="901612"/>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495A3DC7-C0CF-B440-8084-3AD5960E7348}"/>
              </a:ext>
            </a:extLst>
          </p:cNvPr>
          <p:cNvCxnSpPr>
            <a:cxnSpLocks/>
          </p:cNvCxnSpPr>
          <p:nvPr/>
        </p:nvCxnSpPr>
        <p:spPr>
          <a:xfrm flipH="1">
            <a:off x="5634587" y="5572146"/>
            <a:ext cx="701744" cy="386763"/>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07" name="TextBox 106">
                <a:extLst>
                  <a:ext uri="{FF2B5EF4-FFF2-40B4-BE49-F238E27FC236}">
                    <a16:creationId xmlns:a16="http://schemas.microsoft.com/office/drawing/2014/main" id="{173640D1-D7CF-954D-A068-37BD6AE65486}"/>
                  </a:ext>
                </a:extLst>
              </p:cNvPr>
              <p:cNvSpPr txBox="1"/>
              <p:nvPr/>
            </p:nvSpPr>
            <p:spPr>
              <a:xfrm>
                <a:off x="6514296" y="4211913"/>
                <a:ext cx="2258611" cy="1477328"/>
              </a:xfrm>
              <a:prstGeom prst="rect">
                <a:avLst/>
              </a:prstGeom>
              <a:noFill/>
            </p:spPr>
            <p:txBody>
              <a:bodyPr wrap="square" rtlCol="0">
                <a:spAutoFit/>
              </a:bodyPr>
              <a:lstStyle/>
              <a:p>
                <a14:m>
                  <m:oMath xmlns:m="http://schemas.openxmlformats.org/officeDocument/2006/math">
                    <m:r>
                      <a:rPr lang="en-US" i="1" smtClean="0">
                        <a:latin typeface="Cambria Math" panose="02040503050406030204" pitchFamily="18" charset="0"/>
                      </a:rPr>
                      <m:t>𝑝</m:t>
                    </m:r>
                  </m:oMath>
                </a14:m>
                <a:r>
                  <a:rPr lang="en-US" dirty="0"/>
                  <a:t>-value:</a:t>
                </a:r>
              </a:p>
              <a:p>
                <a:r>
                  <a:rPr lang="en-US" dirty="0"/>
                  <a:t>probability of finding </a:t>
                </a:r>
                <a14:m>
                  <m:oMath xmlns:m="http://schemas.openxmlformats.org/officeDocument/2006/math">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𝑥</m:t>
                            </m:r>
                          </m:e>
                        </m:acc>
                      </m:e>
                      <m:sub>
                        <m:r>
                          <a:rPr lang="en-US" i="1">
                            <a:latin typeface="Cambria Math" panose="02040503050406030204" pitchFamily="18" charset="0"/>
                          </a:rPr>
                          <m:t>𝐴</m:t>
                        </m:r>
                      </m:sub>
                    </m:sSub>
                    <m:r>
                      <a:rPr lang="en-US" i="1" smtClean="0">
                        <a:latin typeface="Cambria Math" panose="02040503050406030204" pitchFamily="18" charset="0"/>
                        <a:ea typeface="Cambria Math" panose="02040503050406030204" pitchFamily="18" charset="0"/>
                      </a:rPr>
                      <m:t>&gt;</m:t>
                    </m:r>
                    <m:sSub>
                      <m:sSubPr>
                        <m:ctrlPr>
                          <a:rPr lang="en-US" i="1">
                            <a:solidFill>
                              <a:srgbClr val="FF0000"/>
                            </a:solidFill>
                            <a:latin typeface="Cambria Math" panose="02040503050406030204" pitchFamily="18" charset="0"/>
                          </a:rPr>
                        </m:ctrlPr>
                      </m:sSubPr>
                      <m:e>
                        <m:acc>
                          <m:accPr>
                            <m:chr m:val="̅"/>
                            <m:ctrlPr>
                              <a:rPr lang="en-US" i="1">
                                <a:solidFill>
                                  <a:srgbClr val="FF0000"/>
                                </a:solidFill>
                                <a:latin typeface="Cambria Math" panose="02040503050406030204" pitchFamily="18" charset="0"/>
                              </a:rPr>
                            </m:ctrlPr>
                          </m:accPr>
                          <m:e>
                            <m:r>
                              <a:rPr lang="en-US" i="1">
                                <a:solidFill>
                                  <a:srgbClr val="FF0000"/>
                                </a:solidFill>
                                <a:latin typeface="Cambria Math" panose="02040503050406030204" pitchFamily="18" charset="0"/>
                              </a:rPr>
                              <m:t>𝑥</m:t>
                            </m:r>
                          </m:e>
                        </m:acc>
                      </m:e>
                      <m:sub>
                        <m:r>
                          <a:rPr lang="en-US" i="1">
                            <a:solidFill>
                              <a:srgbClr val="FF0000"/>
                            </a:solidFill>
                            <a:latin typeface="Cambria Math" panose="02040503050406030204" pitchFamily="18" charset="0"/>
                          </a:rPr>
                          <m:t>𝐵</m:t>
                        </m:r>
                      </m:sub>
                    </m:sSub>
                  </m:oMath>
                </a14:m>
                <a:r>
                  <a:rPr lang="en-US" dirty="0"/>
                  <a:t> by at least as much as observed if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𝜇</m:t>
                        </m:r>
                      </m:e>
                      <m:sub>
                        <m:r>
                          <a:rPr lang="en-US" i="1">
                            <a:latin typeface="Cambria Math" panose="02040503050406030204" pitchFamily="18" charset="0"/>
                          </a:rPr>
                          <m:t>𝐴</m:t>
                        </m:r>
                      </m:sub>
                    </m:sSub>
                    <m:r>
                      <a:rPr lang="en-US" i="1">
                        <a:latin typeface="Cambria Math" panose="02040503050406030204" pitchFamily="18" charset="0"/>
                      </a:rPr>
                      <m:t>=</m:t>
                    </m:r>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ea typeface="Cambria Math" panose="02040503050406030204" pitchFamily="18" charset="0"/>
                          </a:rPr>
                          <m:t>𝜇</m:t>
                        </m:r>
                      </m:e>
                      <m:sub>
                        <m:r>
                          <a:rPr lang="en-US" i="1">
                            <a:solidFill>
                              <a:srgbClr val="FF0000"/>
                            </a:solidFill>
                            <a:latin typeface="Cambria Math" panose="02040503050406030204" pitchFamily="18" charset="0"/>
                            <a:ea typeface="Cambria Math" panose="02040503050406030204" pitchFamily="18" charset="0"/>
                          </a:rPr>
                          <m:t>𝐵</m:t>
                        </m:r>
                      </m:sub>
                    </m:sSub>
                  </m:oMath>
                </a14:m>
                <a:endParaRPr lang="en-US" dirty="0"/>
              </a:p>
            </p:txBody>
          </p:sp>
        </mc:Choice>
        <mc:Fallback>
          <p:sp>
            <p:nvSpPr>
              <p:cNvPr id="107" name="TextBox 106">
                <a:extLst>
                  <a:ext uri="{FF2B5EF4-FFF2-40B4-BE49-F238E27FC236}">
                    <a16:creationId xmlns:a16="http://schemas.microsoft.com/office/drawing/2014/main" id="{173640D1-D7CF-954D-A068-37BD6AE65486}"/>
                  </a:ext>
                </a:extLst>
              </p:cNvPr>
              <p:cNvSpPr txBox="1">
                <a:spLocks noRot="1" noChangeAspect="1" noMove="1" noResize="1" noEditPoints="1" noAdjustHandles="1" noChangeArrowheads="1" noChangeShapeType="1" noTextEdit="1"/>
              </p:cNvSpPr>
              <p:nvPr/>
            </p:nvSpPr>
            <p:spPr>
              <a:xfrm>
                <a:off x="6514296" y="4211913"/>
                <a:ext cx="2258611" cy="1477328"/>
              </a:xfrm>
              <a:prstGeom prst="rect">
                <a:avLst/>
              </a:prstGeom>
              <a:blipFill>
                <a:blip r:embed="rId6"/>
                <a:stretch>
                  <a:fillRect l="-2809" t="-1709" r="-2809" b="-855"/>
                </a:stretch>
              </a:blipFill>
            </p:spPr>
            <p:txBody>
              <a:bodyPr/>
              <a:lstStyle/>
              <a:p>
                <a:r>
                  <a:rPr lang="en-US">
                    <a:noFill/>
                  </a:rPr>
                  <a:t> </a:t>
                </a:r>
              </a:p>
            </p:txBody>
          </p:sp>
        </mc:Fallback>
      </mc:AlternateContent>
    </p:spTree>
    <p:extLst>
      <p:ext uri="{BB962C8B-B14F-4D97-AF65-F5344CB8AC3E}">
        <p14:creationId xmlns:p14="http://schemas.microsoft.com/office/powerpoint/2010/main" val="346274450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C33893-C1FD-CF4C-91EC-7A35879269DA}"/>
              </a:ext>
            </a:extLst>
          </p:cNvPr>
          <p:cNvSpPr>
            <a:spLocks noGrp="1"/>
          </p:cNvSpPr>
          <p:nvPr>
            <p:ph type="title"/>
          </p:nvPr>
        </p:nvSpPr>
        <p:spPr>
          <a:xfrm>
            <a:off x="274319" y="317481"/>
            <a:ext cx="8595360" cy="641871"/>
          </a:xfrm>
        </p:spPr>
        <p:txBody>
          <a:bodyPr>
            <a:normAutofit fontScale="90000"/>
          </a:bodyPr>
          <a:lstStyle/>
          <a:p>
            <a:r>
              <a:rPr lang="en-US" dirty="0"/>
              <a:t>t-Test: Sample from known distribution?</a:t>
            </a:r>
          </a:p>
        </p:txBody>
      </p:sp>
      <p:sp>
        <p:nvSpPr>
          <p:cNvPr id="4" name="Slide Number Placeholder 3">
            <a:extLst>
              <a:ext uri="{FF2B5EF4-FFF2-40B4-BE49-F238E27FC236}">
                <a16:creationId xmlns:a16="http://schemas.microsoft.com/office/drawing/2014/main" id="{02E00918-68B8-514A-891C-20F177A55ADD}"/>
              </a:ext>
            </a:extLst>
          </p:cNvPr>
          <p:cNvSpPr>
            <a:spLocks noGrp="1"/>
          </p:cNvSpPr>
          <p:nvPr>
            <p:ph type="sldNum" sz="quarter" idx="12"/>
          </p:nvPr>
        </p:nvSpPr>
        <p:spPr>
          <a:xfrm>
            <a:off x="6457950" y="6446520"/>
            <a:ext cx="2366010" cy="274320"/>
          </a:xfrm>
        </p:spPr>
        <p:txBody>
          <a:bodyPr/>
          <a:lstStyle/>
          <a:p>
            <a:fld id="{4F1611B7-9285-1F48-A026-12A07D3EB268}" type="slidenum">
              <a:rPr lang="en-US" smtClean="0"/>
              <a:t>33</a:t>
            </a:fld>
            <a:endParaRPr lang="en-US" dirty="0"/>
          </a:p>
        </p:txBody>
      </p:sp>
      <p:grpSp>
        <p:nvGrpSpPr>
          <p:cNvPr id="10" name="Group 9">
            <a:extLst>
              <a:ext uri="{FF2B5EF4-FFF2-40B4-BE49-F238E27FC236}">
                <a16:creationId xmlns:a16="http://schemas.microsoft.com/office/drawing/2014/main" id="{D752ABFA-1ED1-D347-8992-B57B000FFEB0}"/>
              </a:ext>
            </a:extLst>
          </p:cNvPr>
          <p:cNvGrpSpPr/>
          <p:nvPr/>
        </p:nvGrpSpPr>
        <p:grpSpPr>
          <a:xfrm>
            <a:off x="2175444" y="1788351"/>
            <a:ext cx="901216" cy="903376"/>
            <a:chOff x="2031861" y="1429407"/>
            <a:chExt cx="1665618" cy="1669609"/>
          </a:xfrm>
        </p:grpSpPr>
        <p:sp>
          <p:nvSpPr>
            <p:cNvPr id="11" name="TextBox 10">
              <a:extLst>
                <a:ext uri="{FF2B5EF4-FFF2-40B4-BE49-F238E27FC236}">
                  <a16:creationId xmlns:a16="http://schemas.microsoft.com/office/drawing/2014/main" id="{A5577A66-ACF5-4541-905E-FC645CEB30C8}"/>
                </a:ext>
              </a:extLst>
            </p:cNvPr>
            <p:cNvSpPr txBox="1"/>
            <p:nvPr/>
          </p:nvSpPr>
          <p:spPr>
            <a:xfrm>
              <a:off x="2448910" y="1429407"/>
              <a:ext cx="284052" cy="369332"/>
            </a:xfrm>
            <a:prstGeom prst="rect">
              <a:avLst/>
            </a:prstGeom>
            <a:noFill/>
          </p:spPr>
          <p:txBody>
            <a:bodyPr wrap="none" rtlCol="0">
              <a:spAutoFit/>
            </a:bodyPr>
            <a:lstStyle/>
            <a:p>
              <a:r>
                <a:rPr lang="en-US" dirty="0"/>
                <a:t>x</a:t>
              </a:r>
            </a:p>
          </p:txBody>
        </p:sp>
        <p:sp>
          <p:nvSpPr>
            <p:cNvPr id="12" name="TextBox 11">
              <a:extLst>
                <a:ext uri="{FF2B5EF4-FFF2-40B4-BE49-F238E27FC236}">
                  <a16:creationId xmlns:a16="http://schemas.microsoft.com/office/drawing/2014/main" id="{32A927FA-8037-374E-B24A-4102AA76059E}"/>
                </a:ext>
              </a:extLst>
            </p:cNvPr>
            <p:cNvSpPr txBox="1"/>
            <p:nvPr/>
          </p:nvSpPr>
          <p:spPr>
            <a:xfrm>
              <a:off x="2601310" y="1581807"/>
              <a:ext cx="284052" cy="369332"/>
            </a:xfrm>
            <a:prstGeom prst="rect">
              <a:avLst/>
            </a:prstGeom>
            <a:noFill/>
          </p:spPr>
          <p:txBody>
            <a:bodyPr wrap="none" rtlCol="0">
              <a:spAutoFit/>
            </a:bodyPr>
            <a:lstStyle/>
            <a:p>
              <a:r>
                <a:rPr lang="en-US" dirty="0"/>
                <a:t>x</a:t>
              </a:r>
            </a:p>
          </p:txBody>
        </p:sp>
        <p:sp>
          <p:nvSpPr>
            <p:cNvPr id="13" name="TextBox 12">
              <a:extLst>
                <a:ext uri="{FF2B5EF4-FFF2-40B4-BE49-F238E27FC236}">
                  <a16:creationId xmlns:a16="http://schemas.microsoft.com/office/drawing/2014/main" id="{87282211-C7CF-0F47-B015-6C2E27F94144}"/>
                </a:ext>
              </a:extLst>
            </p:cNvPr>
            <p:cNvSpPr txBox="1"/>
            <p:nvPr/>
          </p:nvSpPr>
          <p:spPr>
            <a:xfrm>
              <a:off x="2753710" y="1734207"/>
              <a:ext cx="284052" cy="369332"/>
            </a:xfrm>
            <a:prstGeom prst="rect">
              <a:avLst/>
            </a:prstGeom>
            <a:noFill/>
          </p:spPr>
          <p:txBody>
            <a:bodyPr wrap="none" rtlCol="0">
              <a:spAutoFit/>
            </a:bodyPr>
            <a:lstStyle/>
            <a:p>
              <a:r>
                <a:rPr lang="en-US" dirty="0"/>
                <a:t>x</a:t>
              </a:r>
            </a:p>
          </p:txBody>
        </p:sp>
        <p:sp>
          <p:nvSpPr>
            <p:cNvPr id="14" name="TextBox 13">
              <a:extLst>
                <a:ext uri="{FF2B5EF4-FFF2-40B4-BE49-F238E27FC236}">
                  <a16:creationId xmlns:a16="http://schemas.microsoft.com/office/drawing/2014/main" id="{0848164F-8F51-C243-885B-987ECAC1261C}"/>
                </a:ext>
              </a:extLst>
            </p:cNvPr>
            <p:cNvSpPr txBox="1"/>
            <p:nvPr/>
          </p:nvSpPr>
          <p:spPr>
            <a:xfrm>
              <a:off x="2948015" y="1822913"/>
              <a:ext cx="284052" cy="369332"/>
            </a:xfrm>
            <a:prstGeom prst="rect">
              <a:avLst/>
            </a:prstGeom>
            <a:noFill/>
          </p:spPr>
          <p:txBody>
            <a:bodyPr wrap="none" rtlCol="0">
              <a:spAutoFit/>
            </a:bodyPr>
            <a:lstStyle/>
            <a:p>
              <a:r>
                <a:rPr lang="en-US" dirty="0"/>
                <a:t>x</a:t>
              </a:r>
            </a:p>
          </p:txBody>
        </p:sp>
        <p:sp>
          <p:nvSpPr>
            <p:cNvPr id="15" name="TextBox 14">
              <a:extLst>
                <a:ext uri="{FF2B5EF4-FFF2-40B4-BE49-F238E27FC236}">
                  <a16:creationId xmlns:a16="http://schemas.microsoft.com/office/drawing/2014/main" id="{83DACBE9-4F9B-D246-AAAC-7CF9FE8B09AB}"/>
                </a:ext>
              </a:extLst>
            </p:cNvPr>
            <p:cNvSpPr txBox="1"/>
            <p:nvPr/>
          </p:nvSpPr>
          <p:spPr>
            <a:xfrm>
              <a:off x="3058510" y="2039007"/>
              <a:ext cx="284052" cy="369332"/>
            </a:xfrm>
            <a:prstGeom prst="rect">
              <a:avLst/>
            </a:prstGeom>
            <a:noFill/>
          </p:spPr>
          <p:txBody>
            <a:bodyPr wrap="none" rtlCol="0">
              <a:spAutoFit/>
            </a:bodyPr>
            <a:lstStyle/>
            <a:p>
              <a:r>
                <a:rPr lang="en-US" dirty="0"/>
                <a:t>x</a:t>
              </a:r>
            </a:p>
          </p:txBody>
        </p:sp>
        <p:sp>
          <p:nvSpPr>
            <p:cNvPr id="16" name="TextBox 15">
              <a:extLst>
                <a:ext uri="{FF2B5EF4-FFF2-40B4-BE49-F238E27FC236}">
                  <a16:creationId xmlns:a16="http://schemas.microsoft.com/office/drawing/2014/main" id="{57EAE698-06D0-7444-9FF4-FBE58CFFF018}"/>
                </a:ext>
              </a:extLst>
            </p:cNvPr>
            <p:cNvSpPr txBox="1"/>
            <p:nvPr/>
          </p:nvSpPr>
          <p:spPr>
            <a:xfrm>
              <a:off x="3210910" y="2191407"/>
              <a:ext cx="284052" cy="369332"/>
            </a:xfrm>
            <a:prstGeom prst="rect">
              <a:avLst/>
            </a:prstGeom>
            <a:noFill/>
          </p:spPr>
          <p:txBody>
            <a:bodyPr wrap="none" rtlCol="0">
              <a:spAutoFit/>
            </a:bodyPr>
            <a:lstStyle/>
            <a:p>
              <a:r>
                <a:rPr lang="en-US" dirty="0"/>
                <a:t>x</a:t>
              </a:r>
            </a:p>
          </p:txBody>
        </p:sp>
        <p:sp>
          <p:nvSpPr>
            <p:cNvPr id="17" name="TextBox 16">
              <a:extLst>
                <a:ext uri="{FF2B5EF4-FFF2-40B4-BE49-F238E27FC236}">
                  <a16:creationId xmlns:a16="http://schemas.microsoft.com/office/drawing/2014/main" id="{88E8D990-C4F0-B94E-B7AE-07330E431732}"/>
                </a:ext>
              </a:extLst>
            </p:cNvPr>
            <p:cNvSpPr txBox="1"/>
            <p:nvPr/>
          </p:nvSpPr>
          <p:spPr>
            <a:xfrm>
              <a:off x="2543640" y="1930854"/>
              <a:ext cx="284052" cy="369332"/>
            </a:xfrm>
            <a:prstGeom prst="rect">
              <a:avLst/>
            </a:prstGeom>
            <a:noFill/>
          </p:spPr>
          <p:txBody>
            <a:bodyPr wrap="none" rtlCol="0">
              <a:spAutoFit/>
            </a:bodyPr>
            <a:lstStyle/>
            <a:p>
              <a:r>
                <a:rPr lang="en-US" dirty="0"/>
                <a:t>x</a:t>
              </a:r>
            </a:p>
          </p:txBody>
        </p:sp>
        <p:sp>
          <p:nvSpPr>
            <p:cNvPr id="18" name="TextBox 17">
              <a:extLst>
                <a:ext uri="{FF2B5EF4-FFF2-40B4-BE49-F238E27FC236}">
                  <a16:creationId xmlns:a16="http://schemas.microsoft.com/office/drawing/2014/main" id="{87E66B4D-5B18-6D4C-8AB6-08721EF7DBF9}"/>
                </a:ext>
              </a:extLst>
            </p:cNvPr>
            <p:cNvSpPr txBox="1"/>
            <p:nvPr/>
          </p:nvSpPr>
          <p:spPr>
            <a:xfrm>
              <a:off x="2559677" y="2401192"/>
              <a:ext cx="284052" cy="369332"/>
            </a:xfrm>
            <a:prstGeom prst="rect">
              <a:avLst/>
            </a:prstGeom>
            <a:noFill/>
          </p:spPr>
          <p:txBody>
            <a:bodyPr wrap="none" rtlCol="0">
              <a:spAutoFit/>
            </a:bodyPr>
            <a:lstStyle/>
            <a:p>
              <a:r>
                <a:rPr lang="en-US" dirty="0"/>
                <a:t>x</a:t>
              </a:r>
            </a:p>
          </p:txBody>
        </p:sp>
        <p:sp>
          <p:nvSpPr>
            <p:cNvPr id="24" name="TextBox 23">
              <a:extLst>
                <a:ext uri="{FF2B5EF4-FFF2-40B4-BE49-F238E27FC236}">
                  <a16:creationId xmlns:a16="http://schemas.microsoft.com/office/drawing/2014/main" id="{9276102D-5968-1C4A-9031-E1DCD1439BCD}"/>
                </a:ext>
              </a:extLst>
            </p:cNvPr>
            <p:cNvSpPr txBox="1"/>
            <p:nvPr/>
          </p:nvSpPr>
          <p:spPr>
            <a:xfrm>
              <a:off x="2133803" y="1558684"/>
              <a:ext cx="294290" cy="369332"/>
            </a:xfrm>
            <a:prstGeom prst="rect">
              <a:avLst/>
            </a:prstGeom>
            <a:noFill/>
          </p:spPr>
          <p:txBody>
            <a:bodyPr wrap="square" rtlCol="0">
              <a:spAutoFit/>
            </a:bodyPr>
            <a:lstStyle/>
            <a:p>
              <a:r>
                <a:rPr lang="en-US" dirty="0"/>
                <a:t>x</a:t>
              </a:r>
            </a:p>
          </p:txBody>
        </p:sp>
        <p:sp>
          <p:nvSpPr>
            <p:cNvPr id="25" name="TextBox 24">
              <a:extLst>
                <a:ext uri="{FF2B5EF4-FFF2-40B4-BE49-F238E27FC236}">
                  <a16:creationId xmlns:a16="http://schemas.microsoft.com/office/drawing/2014/main" id="{4BD8B632-6438-AA44-913D-9DB2B7211AFB}"/>
                </a:ext>
              </a:extLst>
            </p:cNvPr>
            <p:cNvSpPr txBox="1"/>
            <p:nvPr/>
          </p:nvSpPr>
          <p:spPr>
            <a:xfrm>
              <a:off x="2244298" y="1794219"/>
              <a:ext cx="294290" cy="369332"/>
            </a:xfrm>
            <a:prstGeom prst="rect">
              <a:avLst/>
            </a:prstGeom>
            <a:noFill/>
          </p:spPr>
          <p:txBody>
            <a:bodyPr wrap="square" rtlCol="0">
              <a:spAutoFit/>
            </a:bodyPr>
            <a:lstStyle/>
            <a:p>
              <a:r>
                <a:rPr lang="en-US" dirty="0"/>
                <a:t>x</a:t>
              </a:r>
            </a:p>
          </p:txBody>
        </p:sp>
        <p:sp>
          <p:nvSpPr>
            <p:cNvPr id="26" name="TextBox 25">
              <a:extLst>
                <a:ext uri="{FF2B5EF4-FFF2-40B4-BE49-F238E27FC236}">
                  <a16:creationId xmlns:a16="http://schemas.microsoft.com/office/drawing/2014/main" id="{AC7DA472-4588-264A-9085-25645EB439ED}"/>
                </a:ext>
              </a:extLst>
            </p:cNvPr>
            <p:cNvSpPr txBox="1"/>
            <p:nvPr/>
          </p:nvSpPr>
          <p:spPr>
            <a:xfrm>
              <a:off x="2428162" y="1798739"/>
              <a:ext cx="294290" cy="369332"/>
            </a:xfrm>
            <a:prstGeom prst="rect">
              <a:avLst/>
            </a:prstGeom>
            <a:noFill/>
          </p:spPr>
          <p:txBody>
            <a:bodyPr wrap="square" rtlCol="0">
              <a:spAutoFit/>
            </a:bodyPr>
            <a:lstStyle/>
            <a:p>
              <a:r>
                <a:rPr lang="en-US" dirty="0"/>
                <a:t>x</a:t>
              </a:r>
            </a:p>
          </p:txBody>
        </p:sp>
        <p:sp>
          <p:nvSpPr>
            <p:cNvPr id="27" name="TextBox 26">
              <a:extLst>
                <a:ext uri="{FF2B5EF4-FFF2-40B4-BE49-F238E27FC236}">
                  <a16:creationId xmlns:a16="http://schemas.microsoft.com/office/drawing/2014/main" id="{384D5645-725B-654A-B190-F5485658D0D7}"/>
                </a:ext>
              </a:extLst>
            </p:cNvPr>
            <p:cNvSpPr txBox="1"/>
            <p:nvPr/>
          </p:nvSpPr>
          <p:spPr>
            <a:xfrm>
              <a:off x="2464675" y="2140326"/>
              <a:ext cx="294290" cy="369332"/>
            </a:xfrm>
            <a:prstGeom prst="rect">
              <a:avLst/>
            </a:prstGeom>
            <a:noFill/>
          </p:spPr>
          <p:txBody>
            <a:bodyPr wrap="square" rtlCol="0">
              <a:spAutoFit/>
            </a:bodyPr>
            <a:lstStyle/>
            <a:p>
              <a:r>
                <a:rPr lang="en-US" dirty="0"/>
                <a:t>x</a:t>
              </a:r>
            </a:p>
          </p:txBody>
        </p:sp>
        <p:sp>
          <p:nvSpPr>
            <p:cNvPr id="28" name="TextBox 27">
              <a:extLst>
                <a:ext uri="{FF2B5EF4-FFF2-40B4-BE49-F238E27FC236}">
                  <a16:creationId xmlns:a16="http://schemas.microsoft.com/office/drawing/2014/main" id="{2ABE4931-5011-604C-A703-8993E28D141B}"/>
                </a:ext>
              </a:extLst>
            </p:cNvPr>
            <p:cNvSpPr txBox="1"/>
            <p:nvPr/>
          </p:nvSpPr>
          <p:spPr>
            <a:xfrm>
              <a:off x="2911365" y="2101437"/>
              <a:ext cx="294290" cy="369332"/>
            </a:xfrm>
            <a:prstGeom prst="rect">
              <a:avLst/>
            </a:prstGeom>
            <a:noFill/>
          </p:spPr>
          <p:txBody>
            <a:bodyPr wrap="square" rtlCol="0">
              <a:spAutoFit/>
            </a:bodyPr>
            <a:lstStyle/>
            <a:p>
              <a:r>
                <a:rPr lang="en-US" dirty="0"/>
                <a:t>x</a:t>
              </a:r>
            </a:p>
          </p:txBody>
        </p:sp>
        <p:sp>
          <p:nvSpPr>
            <p:cNvPr id="29" name="TextBox 28">
              <a:extLst>
                <a:ext uri="{FF2B5EF4-FFF2-40B4-BE49-F238E27FC236}">
                  <a16:creationId xmlns:a16="http://schemas.microsoft.com/office/drawing/2014/main" id="{304FF380-7B20-9F44-9E6B-7F4F0DE60FE8}"/>
                </a:ext>
              </a:extLst>
            </p:cNvPr>
            <p:cNvSpPr txBox="1"/>
            <p:nvPr/>
          </p:nvSpPr>
          <p:spPr>
            <a:xfrm>
              <a:off x="2758318" y="2319947"/>
              <a:ext cx="294290" cy="369332"/>
            </a:xfrm>
            <a:prstGeom prst="rect">
              <a:avLst/>
            </a:prstGeom>
            <a:noFill/>
          </p:spPr>
          <p:txBody>
            <a:bodyPr wrap="square" rtlCol="0">
              <a:spAutoFit/>
            </a:bodyPr>
            <a:lstStyle/>
            <a:p>
              <a:r>
                <a:rPr lang="en-US" dirty="0"/>
                <a:t>x</a:t>
              </a:r>
            </a:p>
          </p:txBody>
        </p:sp>
        <p:sp>
          <p:nvSpPr>
            <p:cNvPr id="30" name="TextBox 29">
              <a:extLst>
                <a:ext uri="{FF2B5EF4-FFF2-40B4-BE49-F238E27FC236}">
                  <a16:creationId xmlns:a16="http://schemas.microsoft.com/office/drawing/2014/main" id="{62CAA1FD-9A33-734D-9D98-3307AF533084}"/>
                </a:ext>
              </a:extLst>
            </p:cNvPr>
            <p:cNvSpPr txBox="1"/>
            <p:nvPr/>
          </p:nvSpPr>
          <p:spPr>
            <a:xfrm>
              <a:off x="3037762" y="2408339"/>
              <a:ext cx="294290" cy="369332"/>
            </a:xfrm>
            <a:prstGeom prst="rect">
              <a:avLst/>
            </a:prstGeom>
            <a:noFill/>
          </p:spPr>
          <p:txBody>
            <a:bodyPr wrap="square" rtlCol="0">
              <a:spAutoFit/>
            </a:bodyPr>
            <a:lstStyle/>
            <a:p>
              <a:r>
                <a:rPr lang="en-US" dirty="0"/>
                <a:t>x</a:t>
              </a:r>
            </a:p>
          </p:txBody>
        </p:sp>
        <p:sp>
          <p:nvSpPr>
            <p:cNvPr id="31" name="TextBox 30">
              <a:extLst>
                <a:ext uri="{FF2B5EF4-FFF2-40B4-BE49-F238E27FC236}">
                  <a16:creationId xmlns:a16="http://schemas.microsoft.com/office/drawing/2014/main" id="{4F9A72B8-8911-F444-B641-24302D5CA335}"/>
                </a:ext>
              </a:extLst>
            </p:cNvPr>
            <p:cNvSpPr txBox="1"/>
            <p:nvPr/>
          </p:nvSpPr>
          <p:spPr>
            <a:xfrm>
              <a:off x="2055045" y="1872524"/>
              <a:ext cx="294290" cy="369332"/>
            </a:xfrm>
            <a:prstGeom prst="rect">
              <a:avLst/>
            </a:prstGeom>
            <a:noFill/>
          </p:spPr>
          <p:txBody>
            <a:bodyPr wrap="square" rtlCol="0">
              <a:spAutoFit/>
            </a:bodyPr>
            <a:lstStyle/>
            <a:p>
              <a:r>
                <a:rPr lang="en-US" dirty="0"/>
                <a:t>x</a:t>
              </a:r>
            </a:p>
          </p:txBody>
        </p:sp>
        <p:sp>
          <p:nvSpPr>
            <p:cNvPr id="32" name="TextBox 31">
              <a:extLst>
                <a:ext uri="{FF2B5EF4-FFF2-40B4-BE49-F238E27FC236}">
                  <a16:creationId xmlns:a16="http://schemas.microsoft.com/office/drawing/2014/main" id="{99E9641C-6B9D-E840-ADFE-E9AEEAD890F0}"/>
                </a:ext>
              </a:extLst>
            </p:cNvPr>
            <p:cNvSpPr txBox="1"/>
            <p:nvPr/>
          </p:nvSpPr>
          <p:spPr>
            <a:xfrm>
              <a:off x="3232067" y="1918873"/>
              <a:ext cx="284052" cy="369332"/>
            </a:xfrm>
            <a:prstGeom prst="rect">
              <a:avLst/>
            </a:prstGeom>
            <a:noFill/>
          </p:spPr>
          <p:txBody>
            <a:bodyPr wrap="none" rtlCol="0">
              <a:spAutoFit/>
            </a:bodyPr>
            <a:lstStyle/>
            <a:p>
              <a:r>
                <a:rPr lang="en-US" dirty="0"/>
                <a:t>x</a:t>
              </a:r>
            </a:p>
          </p:txBody>
        </p:sp>
        <p:sp>
          <p:nvSpPr>
            <p:cNvPr id="33" name="TextBox 32">
              <a:extLst>
                <a:ext uri="{FF2B5EF4-FFF2-40B4-BE49-F238E27FC236}">
                  <a16:creationId xmlns:a16="http://schemas.microsoft.com/office/drawing/2014/main" id="{6C519B21-CE68-AE49-AB0A-D0E20100E481}"/>
                </a:ext>
              </a:extLst>
            </p:cNvPr>
            <p:cNvSpPr txBox="1"/>
            <p:nvPr/>
          </p:nvSpPr>
          <p:spPr>
            <a:xfrm>
              <a:off x="2927267" y="1483429"/>
              <a:ext cx="284052" cy="369332"/>
            </a:xfrm>
            <a:prstGeom prst="rect">
              <a:avLst/>
            </a:prstGeom>
            <a:noFill/>
          </p:spPr>
          <p:txBody>
            <a:bodyPr wrap="square" rtlCol="0">
              <a:spAutoFit/>
            </a:bodyPr>
            <a:lstStyle/>
            <a:p>
              <a:r>
                <a:rPr lang="en-US" dirty="0"/>
                <a:t>x</a:t>
              </a:r>
            </a:p>
          </p:txBody>
        </p:sp>
        <p:sp>
          <p:nvSpPr>
            <p:cNvPr id="34" name="TextBox 33">
              <a:extLst>
                <a:ext uri="{FF2B5EF4-FFF2-40B4-BE49-F238E27FC236}">
                  <a16:creationId xmlns:a16="http://schemas.microsoft.com/office/drawing/2014/main" id="{FE94F0AB-E13C-A54C-9777-BA2D82727AFC}"/>
                </a:ext>
              </a:extLst>
            </p:cNvPr>
            <p:cNvSpPr txBox="1"/>
            <p:nvPr/>
          </p:nvSpPr>
          <p:spPr>
            <a:xfrm>
              <a:off x="3263598" y="1638247"/>
              <a:ext cx="284052" cy="369332"/>
            </a:xfrm>
            <a:prstGeom prst="rect">
              <a:avLst/>
            </a:prstGeom>
            <a:noFill/>
          </p:spPr>
          <p:txBody>
            <a:bodyPr wrap="none" rtlCol="0">
              <a:spAutoFit/>
            </a:bodyPr>
            <a:lstStyle/>
            <a:p>
              <a:r>
                <a:rPr lang="en-US" dirty="0"/>
                <a:t>x</a:t>
              </a:r>
            </a:p>
          </p:txBody>
        </p:sp>
        <p:sp>
          <p:nvSpPr>
            <p:cNvPr id="35" name="TextBox 34">
              <a:extLst>
                <a:ext uri="{FF2B5EF4-FFF2-40B4-BE49-F238E27FC236}">
                  <a16:creationId xmlns:a16="http://schemas.microsoft.com/office/drawing/2014/main" id="{6FED8410-99F1-A54E-8499-410263F50C40}"/>
                </a:ext>
              </a:extLst>
            </p:cNvPr>
            <p:cNvSpPr txBox="1"/>
            <p:nvPr/>
          </p:nvSpPr>
          <p:spPr>
            <a:xfrm>
              <a:off x="2335515" y="2451851"/>
              <a:ext cx="284052" cy="369332"/>
            </a:xfrm>
            <a:prstGeom prst="rect">
              <a:avLst/>
            </a:prstGeom>
            <a:noFill/>
          </p:spPr>
          <p:txBody>
            <a:bodyPr wrap="none" rtlCol="0">
              <a:spAutoFit/>
            </a:bodyPr>
            <a:lstStyle/>
            <a:p>
              <a:r>
                <a:rPr lang="en-US" dirty="0"/>
                <a:t>x</a:t>
              </a:r>
            </a:p>
          </p:txBody>
        </p:sp>
        <p:sp>
          <p:nvSpPr>
            <p:cNvPr id="36" name="TextBox 35">
              <a:extLst>
                <a:ext uri="{FF2B5EF4-FFF2-40B4-BE49-F238E27FC236}">
                  <a16:creationId xmlns:a16="http://schemas.microsoft.com/office/drawing/2014/main" id="{ECB7EB9F-D5A8-584D-A4A8-9F11D5C3ED16}"/>
                </a:ext>
              </a:extLst>
            </p:cNvPr>
            <p:cNvSpPr txBox="1"/>
            <p:nvPr/>
          </p:nvSpPr>
          <p:spPr>
            <a:xfrm>
              <a:off x="2727434" y="2028286"/>
              <a:ext cx="284052" cy="369332"/>
            </a:xfrm>
            <a:prstGeom prst="rect">
              <a:avLst/>
            </a:prstGeom>
            <a:noFill/>
          </p:spPr>
          <p:txBody>
            <a:bodyPr wrap="none" rtlCol="0">
              <a:spAutoFit/>
            </a:bodyPr>
            <a:lstStyle/>
            <a:p>
              <a:r>
                <a:rPr lang="en-US" dirty="0"/>
                <a:t>x</a:t>
              </a:r>
            </a:p>
          </p:txBody>
        </p:sp>
        <p:sp>
          <p:nvSpPr>
            <p:cNvPr id="37" name="TextBox 36">
              <a:extLst>
                <a:ext uri="{FF2B5EF4-FFF2-40B4-BE49-F238E27FC236}">
                  <a16:creationId xmlns:a16="http://schemas.microsoft.com/office/drawing/2014/main" id="{C6D0BD55-0F7D-7040-927C-1FE8A68366A5}"/>
                </a:ext>
              </a:extLst>
            </p:cNvPr>
            <p:cNvSpPr txBox="1"/>
            <p:nvPr/>
          </p:nvSpPr>
          <p:spPr>
            <a:xfrm>
              <a:off x="2181270" y="2138011"/>
              <a:ext cx="284052" cy="369332"/>
            </a:xfrm>
            <a:prstGeom prst="rect">
              <a:avLst/>
            </a:prstGeom>
            <a:noFill/>
          </p:spPr>
          <p:txBody>
            <a:bodyPr wrap="none" rtlCol="0">
              <a:spAutoFit/>
            </a:bodyPr>
            <a:lstStyle/>
            <a:p>
              <a:r>
                <a:rPr lang="en-US" dirty="0"/>
                <a:t>x</a:t>
              </a:r>
            </a:p>
          </p:txBody>
        </p:sp>
        <p:sp>
          <p:nvSpPr>
            <p:cNvPr id="38" name="Oval 37">
              <a:extLst>
                <a:ext uri="{FF2B5EF4-FFF2-40B4-BE49-F238E27FC236}">
                  <a16:creationId xmlns:a16="http://schemas.microsoft.com/office/drawing/2014/main" id="{80E1E720-E615-BA40-B4A6-C2DC11C133D3}"/>
                </a:ext>
              </a:extLst>
            </p:cNvPr>
            <p:cNvSpPr/>
            <p:nvPr/>
          </p:nvSpPr>
          <p:spPr>
            <a:xfrm>
              <a:off x="2031861" y="1522463"/>
              <a:ext cx="1665618" cy="1576553"/>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3" name="TextBox 62">
            <a:extLst>
              <a:ext uri="{FF2B5EF4-FFF2-40B4-BE49-F238E27FC236}">
                <a16:creationId xmlns:a16="http://schemas.microsoft.com/office/drawing/2014/main" id="{B1AC6930-0466-7747-81CB-8C71D2CAAB0C}"/>
              </a:ext>
            </a:extLst>
          </p:cNvPr>
          <p:cNvSpPr txBox="1"/>
          <p:nvPr/>
        </p:nvSpPr>
        <p:spPr>
          <a:xfrm>
            <a:off x="3052085" y="1145046"/>
            <a:ext cx="859531" cy="369332"/>
          </a:xfrm>
          <a:prstGeom prst="rect">
            <a:avLst/>
          </a:prstGeom>
          <a:noFill/>
        </p:spPr>
        <p:txBody>
          <a:bodyPr wrap="none" rtlCol="0">
            <a:spAutoFit/>
          </a:bodyPr>
          <a:lstStyle/>
          <a:p>
            <a:r>
              <a:rPr lang="en-US" dirty="0"/>
              <a:t>sample</a:t>
            </a:r>
          </a:p>
        </p:txBody>
      </p:sp>
      <p:cxnSp>
        <p:nvCxnSpPr>
          <p:cNvPr id="73" name="Straight Arrow Connector 72">
            <a:extLst>
              <a:ext uri="{FF2B5EF4-FFF2-40B4-BE49-F238E27FC236}">
                <a16:creationId xmlns:a16="http://schemas.microsoft.com/office/drawing/2014/main" id="{0F3D151F-B099-9C44-B7EC-8EF2A69436D8}"/>
              </a:ext>
            </a:extLst>
          </p:cNvPr>
          <p:cNvCxnSpPr>
            <a:cxnSpLocks/>
            <a:stCxn id="63" idx="2"/>
          </p:cNvCxnSpPr>
          <p:nvPr/>
        </p:nvCxnSpPr>
        <p:spPr>
          <a:xfrm flipH="1">
            <a:off x="2918770" y="1514378"/>
            <a:ext cx="563081" cy="431566"/>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0" name="Oval 69">
            <a:extLst>
              <a:ext uri="{FF2B5EF4-FFF2-40B4-BE49-F238E27FC236}">
                <a16:creationId xmlns:a16="http://schemas.microsoft.com/office/drawing/2014/main" id="{F6AF080A-158C-654A-8539-FD66C36CDDCA}"/>
              </a:ext>
            </a:extLst>
          </p:cNvPr>
          <p:cNvSpPr/>
          <p:nvPr/>
        </p:nvSpPr>
        <p:spPr>
          <a:xfrm>
            <a:off x="4571998" y="1252739"/>
            <a:ext cx="3165827" cy="2039498"/>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mc:Choice xmlns:a14="http://schemas.microsoft.com/office/drawing/2010/main" Requires="a14">
          <p:sp>
            <p:nvSpPr>
              <p:cNvPr id="71" name="TextBox 70">
                <a:extLst>
                  <a:ext uri="{FF2B5EF4-FFF2-40B4-BE49-F238E27FC236}">
                    <a16:creationId xmlns:a16="http://schemas.microsoft.com/office/drawing/2014/main" id="{BFFB5F60-2E10-B44E-B7C7-87B5B56BEA38}"/>
                  </a:ext>
                </a:extLst>
              </p:cNvPr>
              <p:cNvSpPr txBox="1"/>
              <p:nvPr/>
            </p:nvSpPr>
            <p:spPr>
              <a:xfrm>
                <a:off x="5518038" y="1967388"/>
                <a:ext cx="1273747" cy="646331"/>
              </a:xfrm>
              <a:prstGeom prst="rect">
                <a:avLst/>
              </a:prstGeom>
              <a:noFill/>
            </p:spPr>
            <p:txBody>
              <a:bodyPr wrap="none" rtlCol="0">
                <a:spAutoFit/>
              </a:bodyPr>
              <a:lstStyle/>
              <a:p>
                <a:pPr algn="ctr"/>
                <a:r>
                  <a:rPr lang="en-US" dirty="0">
                    <a:solidFill>
                      <a:srgbClr val="FF0000"/>
                    </a:solidFill>
                    <a:ea typeface="Cambria Math" panose="02040503050406030204" pitchFamily="18" charset="0"/>
                  </a:rPr>
                  <a:t>distribution</a:t>
                </a:r>
              </a:p>
              <a:p>
                <a:pPr algn="ctr"/>
                <a:r>
                  <a:rPr lang="en-US" dirty="0">
                    <a:solidFill>
                      <a:srgbClr val="FF0000"/>
                    </a:solidFill>
                    <a:ea typeface="Cambria Math" panose="02040503050406030204" pitchFamily="18" charset="0"/>
                  </a:rPr>
                  <a:t>mean </a:t>
                </a:r>
                <a14:m>
                  <m:oMath xmlns:m="http://schemas.openxmlformats.org/officeDocument/2006/math">
                    <m:r>
                      <a:rPr lang="en-US" i="1" smtClean="0">
                        <a:solidFill>
                          <a:srgbClr val="FF0000"/>
                        </a:solidFill>
                        <a:latin typeface="Cambria Math" panose="02040503050406030204" pitchFamily="18" charset="0"/>
                        <a:ea typeface="Cambria Math" panose="02040503050406030204" pitchFamily="18" charset="0"/>
                      </a:rPr>
                      <m:t>𝜇</m:t>
                    </m:r>
                  </m:oMath>
                </a14:m>
                <a:endParaRPr lang="en-US" dirty="0">
                  <a:solidFill>
                    <a:srgbClr val="FF0000"/>
                  </a:solidFill>
                  <a:ea typeface="Cambria Math" panose="02040503050406030204" pitchFamily="18" charset="0"/>
                </a:endParaRPr>
              </a:p>
            </p:txBody>
          </p:sp>
        </mc:Choice>
        <mc:Fallback>
          <p:sp>
            <p:nvSpPr>
              <p:cNvPr id="71" name="TextBox 70">
                <a:extLst>
                  <a:ext uri="{FF2B5EF4-FFF2-40B4-BE49-F238E27FC236}">
                    <a16:creationId xmlns:a16="http://schemas.microsoft.com/office/drawing/2014/main" id="{BFFB5F60-2E10-B44E-B7C7-87B5B56BEA38}"/>
                  </a:ext>
                </a:extLst>
              </p:cNvPr>
              <p:cNvSpPr txBox="1">
                <a:spLocks noRot="1" noChangeAspect="1" noMove="1" noResize="1" noEditPoints="1" noAdjustHandles="1" noChangeArrowheads="1" noChangeShapeType="1" noTextEdit="1"/>
              </p:cNvSpPr>
              <p:nvPr/>
            </p:nvSpPr>
            <p:spPr>
              <a:xfrm>
                <a:off x="5518038" y="1967388"/>
                <a:ext cx="1273747" cy="646331"/>
              </a:xfrm>
              <a:prstGeom prst="rect">
                <a:avLst/>
              </a:prstGeom>
              <a:blipFill>
                <a:blip r:embed="rId3"/>
                <a:stretch>
                  <a:fillRect l="-2970" t="-5882" r="-3960" b="-15686"/>
                </a:stretch>
              </a:blipFill>
            </p:spPr>
            <p:txBody>
              <a:bodyPr/>
              <a:lstStyle/>
              <a:p>
                <a:r>
                  <a:rPr lang="en-US">
                    <a:noFill/>
                  </a:rPr>
                  <a:t> </a:t>
                </a:r>
              </a:p>
            </p:txBody>
          </p:sp>
        </mc:Fallback>
      </mc:AlternateContent>
      <p:sp>
        <p:nvSpPr>
          <p:cNvPr id="72" name="TextBox 71">
            <a:extLst>
              <a:ext uri="{FF2B5EF4-FFF2-40B4-BE49-F238E27FC236}">
                <a16:creationId xmlns:a16="http://schemas.microsoft.com/office/drawing/2014/main" id="{11330813-B9FF-F742-B597-33FE46DE26A4}"/>
              </a:ext>
            </a:extLst>
          </p:cNvPr>
          <p:cNvSpPr txBox="1"/>
          <p:nvPr/>
        </p:nvSpPr>
        <p:spPr>
          <a:xfrm>
            <a:off x="274320" y="3661569"/>
            <a:ext cx="8595359" cy="1693925"/>
          </a:xfrm>
          <a:prstGeom prst="rect">
            <a:avLst/>
          </a:prstGeom>
          <a:noFill/>
        </p:spPr>
        <p:txBody>
          <a:bodyPr wrap="square" rtlCol="0">
            <a:spAutoFit/>
          </a:bodyPr>
          <a:lstStyle/>
          <a:p>
            <a:pPr>
              <a:lnSpc>
                <a:spcPct val="150000"/>
              </a:lnSpc>
            </a:pPr>
            <a:r>
              <a:rPr lang="en-US" sz="2400" dirty="0">
                <a:solidFill>
                  <a:srgbClr val="C00000"/>
                </a:solidFill>
              </a:rPr>
              <a:t>Does a single sample come from a known distribution with mean </a:t>
            </a:r>
            <a:r>
              <a:rPr lang="en-US" sz="2400" dirty="0">
                <a:solidFill>
                  <a:srgbClr val="C00000"/>
                </a:solidFill>
                <a:latin typeface="Symbol" pitchFamily="2" charset="2"/>
              </a:rPr>
              <a:t>m</a:t>
            </a:r>
            <a:r>
              <a:rPr lang="en-US" sz="2400" dirty="0">
                <a:solidFill>
                  <a:srgbClr val="C00000"/>
                </a:solidFill>
              </a:rPr>
              <a:t>?</a:t>
            </a:r>
          </a:p>
          <a:p>
            <a:pPr marL="342900" indent="-342900">
              <a:lnSpc>
                <a:spcPct val="150000"/>
              </a:lnSpc>
              <a:buFont typeface="Arial" panose="020B0604020202020204" pitchFamily="34" charset="0"/>
              <a:buChar char="•"/>
            </a:pPr>
            <a:r>
              <a:rPr lang="en-US" sz="2400" dirty="0"/>
              <a:t>H</a:t>
            </a:r>
            <a:r>
              <a:rPr lang="en-US" sz="2400" baseline="-25000" dirty="0"/>
              <a:t>0</a:t>
            </a:r>
            <a:r>
              <a:rPr lang="en-US" sz="2400" dirty="0"/>
              <a:t>: Sample comes from distribution with mean </a:t>
            </a:r>
            <a:r>
              <a:rPr lang="en-US" sz="2400" dirty="0">
                <a:latin typeface="Symbol" pitchFamily="2" charset="2"/>
              </a:rPr>
              <a:t>m</a:t>
            </a:r>
            <a:r>
              <a:rPr lang="en-US" sz="2400" dirty="0"/>
              <a:t>.</a:t>
            </a:r>
          </a:p>
          <a:p>
            <a:pPr marL="342900" indent="-342900">
              <a:lnSpc>
                <a:spcPct val="150000"/>
              </a:lnSpc>
              <a:buFont typeface="Arial" panose="020B0604020202020204" pitchFamily="34" charset="0"/>
              <a:buChar char="•"/>
            </a:pPr>
            <a:r>
              <a:rPr lang="en-US" sz="2400" dirty="0"/>
              <a:t>H</a:t>
            </a:r>
            <a:r>
              <a:rPr lang="en-US" sz="2400" baseline="-25000" dirty="0"/>
              <a:t>a</a:t>
            </a:r>
            <a:r>
              <a:rPr lang="en-US" sz="2400" dirty="0"/>
              <a:t>: Sample does NOT come from distribution with mean </a:t>
            </a:r>
            <a:r>
              <a:rPr lang="en-US" sz="2400" dirty="0">
                <a:latin typeface="Symbol" pitchFamily="2" charset="2"/>
              </a:rPr>
              <a:t>m</a:t>
            </a:r>
            <a:r>
              <a:rPr lang="en-US" sz="2400" dirty="0"/>
              <a:t>.</a:t>
            </a:r>
          </a:p>
        </p:txBody>
      </p:sp>
    </p:spTree>
    <p:extLst>
      <p:ext uri="{BB962C8B-B14F-4D97-AF65-F5344CB8AC3E}">
        <p14:creationId xmlns:p14="http://schemas.microsoft.com/office/powerpoint/2010/main" val="139414139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C33893-C1FD-CF4C-91EC-7A35879269DA}"/>
              </a:ext>
            </a:extLst>
          </p:cNvPr>
          <p:cNvSpPr>
            <a:spLocks noGrp="1"/>
          </p:cNvSpPr>
          <p:nvPr>
            <p:ph type="title"/>
          </p:nvPr>
        </p:nvSpPr>
        <p:spPr>
          <a:xfrm>
            <a:off x="274319" y="317481"/>
            <a:ext cx="8595360" cy="641871"/>
          </a:xfrm>
        </p:spPr>
        <p:txBody>
          <a:bodyPr>
            <a:normAutofit fontScale="90000"/>
          </a:bodyPr>
          <a:lstStyle/>
          <a:p>
            <a:r>
              <a:rPr lang="en-US" dirty="0"/>
              <a:t>t-Test: Are two independent samples from the same distribution? </a:t>
            </a:r>
          </a:p>
        </p:txBody>
      </p:sp>
      <p:sp>
        <p:nvSpPr>
          <p:cNvPr id="4" name="Slide Number Placeholder 3">
            <a:extLst>
              <a:ext uri="{FF2B5EF4-FFF2-40B4-BE49-F238E27FC236}">
                <a16:creationId xmlns:a16="http://schemas.microsoft.com/office/drawing/2014/main" id="{02E00918-68B8-514A-891C-20F177A55ADD}"/>
              </a:ext>
            </a:extLst>
          </p:cNvPr>
          <p:cNvSpPr>
            <a:spLocks noGrp="1"/>
          </p:cNvSpPr>
          <p:nvPr>
            <p:ph type="sldNum" sz="quarter" idx="12"/>
          </p:nvPr>
        </p:nvSpPr>
        <p:spPr>
          <a:xfrm>
            <a:off x="6457950" y="6446520"/>
            <a:ext cx="2366010" cy="274320"/>
          </a:xfrm>
        </p:spPr>
        <p:txBody>
          <a:bodyPr/>
          <a:lstStyle/>
          <a:p>
            <a:fld id="{4F1611B7-9285-1F48-A026-12A07D3EB268}" type="slidenum">
              <a:rPr lang="en-US" smtClean="0"/>
              <a:t>34</a:t>
            </a:fld>
            <a:endParaRPr lang="en-US" dirty="0"/>
          </a:p>
        </p:txBody>
      </p:sp>
      <p:grpSp>
        <p:nvGrpSpPr>
          <p:cNvPr id="10" name="Group 9">
            <a:extLst>
              <a:ext uri="{FF2B5EF4-FFF2-40B4-BE49-F238E27FC236}">
                <a16:creationId xmlns:a16="http://schemas.microsoft.com/office/drawing/2014/main" id="{D752ABFA-1ED1-D347-8992-B57B000FFEB0}"/>
              </a:ext>
            </a:extLst>
          </p:cNvPr>
          <p:cNvGrpSpPr/>
          <p:nvPr/>
        </p:nvGrpSpPr>
        <p:grpSpPr>
          <a:xfrm>
            <a:off x="2175444" y="1788351"/>
            <a:ext cx="901216" cy="903376"/>
            <a:chOff x="2031861" y="1429407"/>
            <a:chExt cx="1665618" cy="1669609"/>
          </a:xfrm>
        </p:grpSpPr>
        <p:sp>
          <p:nvSpPr>
            <p:cNvPr id="11" name="TextBox 10">
              <a:extLst>
                <a:ext uri="{FF2B5EF4-FFF2-40B4-BE49-F238E27FC236}">
                  <a16:creationId xmlns:a16="http://schemas.microsoft.com/office/drawing/2014/main" id="{A5577A66-ACF5-4541-905E-FC645CEB30C8}"/>
                </a:ext>
              </a:extLst>
            </p:cNvPr>
            <p:cNvSpPr txBox="1"/>
            <p:nvPr/>
          </p:nvSpPr>
          <p:spPr>
            <a:xfrm>
              <a:off x="2448910" y="1429407"/>
              <a:ext cx="284052" cy="369332"/>
            </a:xfrm>
            <a:prstGeom prst="rect">
              <a:avLst/>
            </a:prstGeom>
            <a:noFill/>
          </p:spPr>
          <p:txBody>
            <a:bodyPr wrap="none" rtlCol="0">
              <a:spAutoFit/>
            </a:bodyPr>
            <a:lstStyle/>
            <a:p>
              <a:r>
                <a:rPr lang="en-US" dirty="0"/>
                <a:t>x</a:t>
              </a:r>
            </a:p>
          </p:txBody>
        </p:sp>
        <p:sp>
          <p:nvSpPr>
            <p:cNvPr id="12" name="TextBox 11">
              <a:extLst>
                <a:ext uri="{FF2B5EF4-FFF2-40B4-BE49-F238E27FC236}">
                  <a16:creationId xmlns:a16="http://schemas.microsoft.com/office/drawing/2014/main" id="{32A927FA-8037-374E-B24A-4102AA76059E}"/>
                </a:ext>
              </a:extLst>
            </p:cNvPr>
            <p:cNvSpPr txBox="1"/>
            <p:nvPr/>
          </p:nvSpPr>
          <p:spPr>
            <a:xfrm>
              <a:off x="2601310" y="1581807"/>
              <a:ext cx="284052" cy="369332"/>
            </a:xfrm>
            <a:prstGeom prst="rect">
              <a:avLst/>
            </a:prstGeom>
            <a:noFill/>
          </p:spPr>
          <p:txBody>
            <a:bodyPr wrap="none" rtlCol="0">
              <a:spAutoFit/>
            </a:bodyPr>
            <a:lstStyle/>
            <a:p>
              <a:r>
                <a:rPr lang="en-US" dirty="0"/>
                <a:t>x</a:t>
              </a:r>
            </a:p>
          </p:txBody>
        </p:sp>
        <p:sp>
          <p:nvSpPr>
            <p:cNvPr id="13" name="TextBox 12">
              <a:extLst>
                <a:ext uri="{FF2B5EF4-FFF2-40B4-BE49-F238E27FC236}">
                  <a16:creationId xmlns:a16="http://schemas.microsoft.com/office/drawing/2014/main" id="{87282211-C7CF-0F47-B015-6C2E27F94144}"/>
                </a:ext>
              </a:extLst>
            </p:cNvPr>
            <p:cNvSpPr txBox="1"/>
            <p:nvPr/>
          </p:nvSpPr>
          <p:spPr>
            <a:xfrm>
              <a:off x="2753710" y="1734207"/>
              <a:ext cx="284052" cy="369332"/>
            </a:xfrm>
            <a:prstGeom prst="rect">
              <a:avLst/>
            </a:prstGeom>
            <a:noFill/>
          </p:spPr>
          <p:txBody>
            <a:bodyPr wrap="none" rtlCol="0">
              <a:spAutoFit/>
            </a:bodyPr>
            <a:lstStyle/>
            <a:p>
              <a:r>
                <a:rPr lang="en-US" dirty="0"/>
                <a:t>x</a:t>
              </a:r>
            </a:p>
          </p:txBody>
        </p:sp>
        <p:sp>
          <p:nvSpPr>
            <p:cNvPr id="14" name="TextBox 13">
              <a:extLst>
                <a:ext uri="{FF2B5EF4-FFF2-40B4-BE49-F238E27FC236}">
                  <a16:creationId xmlns:a16="http://schemas.microsoft.com/office/drawing/2014/main" id="{0848164F-8F51-C243-885B-987ECAC1261C}"/>
                </a:ext>
              </a:extLst>
            </p:cNvPr>
            <p:cNvSpPr txBox="1"/>
            <p:nvPr/>
          </p:nvSpPr>
          <p:spPr>
            <a:xfrm>
              <a:off x="2948015" y="1822913"/>
              <a:ext cx="284052" cy="369332"/>
            </a:xfrm>
            <a:prstGeom prst="rect">
              <a:avLst/>
            </a:prstGeom>
            <a:noFill/>
          </p:spPr>
          <p:txBody>
            <a:bodyPr wrap="none" rtlCol="0">
              <a:spAutoFit/>
            </a:bodyPr>
            <a:lstStyle/>
            <a:p>
              <a:r>
                <a:rPr lang="en-US" dirty="0"/>
                <a:t>x</a:t>
              </a:r>
            </a:p>
          </p:txBody>
        </p:sp>
        <p:sp>
          <p:nvSpPr>
            <p:cNvPr id="15" name="TextBox 14">
              <a:extLst>
                <a:ext uri="{FF2B5EF4-FFF2-40B4-BE49-F238E27FC236}">
                  <a16:creationId xmlns:a16="http://schemas.microsoft.com/office/drawing/2014/main" id="{83DACBE9-4F9B-D246-AAAC-7CF9FE8B09AB}"/>
                </a:ext>
              </a:extLst>
            </p:cNvPr>
            <p:cNvSpPr txBox="1"/>
            <p:nvPr/>
          </p:nvSpPr>
          <p:spPr>
            <a:xfrm>
              <a:off x="3058510" y="2039007"/>
              <a:ext cx="284052" cy="369332"/>
            </a:xfrm>
            <a:prstGeom prst="rect">
              <a:avLst/>
            </a:prstGeom>
            <a:noFill/>
          </p:spPr>
          <p:txBody>
            <a:bodyPr wrap="none" rtlCol="0">
              <a:spAutoFit/>
            </a:bodyPr>
            <a:lstStyle/>
            <a:p>
              <a:r>
                <a:rPr lang="en-US" dirty="0"/>
                <a:t>x</a:t>
              </a:r>
            </a:p>
          </p:txBody>
        </p:sp>
        <p:sp>
          <p:nvSpPr>
            <p:cNvPr id="16" name="TextBox 15">
              <a:extLst>
                <a:ext uri="{FF2B5EF4-FFF2-40B4-BE49-F238E27FC236}">
                  <a16:creationId xmlns:a16="http://schemas.microsoft.com/office/drawing/2014/main" id="{57EAE698-06D0-7444-9FF4-FBE58CFFF018}"/>
                </a:ext>
              </a:extLst>
            </p:cNvPr>
            <p:cNvSpPr txBox="1"/>
            <p:nvPr/>
          </p:nvSpPr>
          <p:spPr>
            <a:xfrm>
              <a:off x="3210910" y="2191407"/>
              <a:ext cx="284052" cy="369332"/>
            </a:xfrm>
            <a:prstGeom prst="rect">
              <a:avLst/>
            </a:prstGeom>
            <a:noFill/>
          </p:spPr>
          <p:txBody>
            <a:bodyPr wrap="none" rtlCol="0">
              <a:spAutoFit/>
            </a:bodyPr>
            <a:lstStyle/>
            <a:p>
              <a:r>
                <a:rPr lang="en-US" dirty="0"/>
                <a:t>x</a:t>
              </a:r>
            </a:p>
          </p:txBody>
        </p:sp>
        <p:sp>
          <p:nvSpPr>
            <p:cNvPr id="17" name="TextBox 16">
              <a:extLst>
                <a:ext uri="{FF2B5EF4-FFF2-40B4-BE49-F238E27FC236}">
                  <a16:creationId xmlns:a16="http://schemas.microsoft.com/office/drawing/2014/main" id="{88E8D990-C4F0-B94E-B7AE-07330E431732}"/>
                </a:ext>
              </a:extLst>
            </p:cNvPr>
            <p:cNvSpPr txBox="1"/>
            <p:nvPr/>
          </p:nvSpPr>
          <p:spPr>
            <a:xfrm>
              <a:off x="2543640" y="1930854"/>
              <a:ext cx="284052" cy="369332"/>
            </a:xfrm>
            <a:prstGeom prst="rect">
              <a:avLst/>
            </a:prstGeom>
            <a:noFill/>
          </p:spPr>
          <p:txBody>
            <a:bodyPr wrap="none" rtlCol="0">
              <a:spAutoFit/>
            </a:bodyPr>
            <a:lstStyle/>
            <a:p>
              <a:r>
                <a:rPr lang="en-US" dirty="0"/>
                <a:t>x</a:t>
              </a:r>
            </a:p>
          </p:txBody>
        </p:sp>
        <p:sp>
          <p:nvSpPr>
            <p:cNvPr id="18" name="TextBox 17">
              <a:extLst>
                <a:ext uri="{FF2B5EF4-FFF2-40B4-BE49-F238E27FC236}">
                  <a16:creationId xmlns:a16="http://schemas.microsoft.com/office/drawing/2014/main" id="{87E66B4D-5B18-6D4C-8AB6-08721EF7DBF9}"/>
                </a:ext>
              </a:extLst>
            </p:cNvPr>
            <p:cNvSpPr txBox="1"/>
            <p:nvPr/>
          </p:nvSpPr>
          <p:spPr>
            <a:xfrm>
              <a:off x="2559677" y="2401192"/>
              <a:ext cx="284052" cy="369332"/>
            </a:xfrm>
            <a:prstGeom prst="rect">
              <a:avLst/>
            </a:prstGeom>
            <a:noFill/>
          </p:spPr>
          <p:txBody>
            <a:bodyPr wrap="none" rtlCol="0">
              <a:spAutoFit/>
            </a:bodyPr>
            <a:lstStyle/>
            <a:p>
              <a:r>
                <a:rPr lang="en-US" dirty="0"/>
                <a:t>x</a:t>
              </a:r>
            </a:p>
          </p:txBody>
        </p:sp>
        <p:sp>
          <p:nvSpPr>
            <p:cNvPr id="24" name="TextBox 23">
              <a:extLst>
                <a:ext uri="{FF2B5EF4-FFF2-40B4-BE49-F238E27FC236}">
                  <a16:creationId xmlns:a16="http://schemas.microsoft.com/office/drawing/2014/main" id="{9276102D-5968-1C4A-9031-E1DCD1439BCD}"/>
                </a:ext>
              </a:extLst>
            </p:cNvPr>
            <p:cNvSpPr txBox="1"/>
            <p:nvPr/>
          </p:nvSpPr>
          <p:spPr>
            <a:xfrm>
              <a:off x="2133803" y="1558684"/>
              <a:ext cx="294290" cy="369332"/>
            </a:xfrm>
            <a:prstGeom prst="rect">
              <a:avLst/>
            </a:prstGeom>
            <a:noFill/>
          </p:spPr>
          <p:txBody>
            <a:bodyPr wrap="square" rtlCol="0">
              <a:spAutoFit/>
            </a:bodyPr>
            <a:lstStyle/>
            <a:p>
              <a:r>
                <a:rPr lang="en-US" dirty="0"/>
                <a:t>x</a:t>
              </a:r>
            </a:p>
          </p:txBody>
        </p:sp>
        <p:sp>
          <p:nvSpPr>
            <p:cNvPr id="25" name="TextBox 24">
              <a:extLst>
                <a:ext uri="{FF2B5EF4-FFF2-40B4-BE49-F238E27FC236}">
                  <a16:creationId xmlns:a16="http://schemas.microsoft.com/office/drawing/2014/main" id="{4BD8B632-6438-AA44-913D-9DB2B7211AFB}"/>
                </a:ext>
              </a:extLst>
            </p:cNvPr>
            <p:cNvSpPr txBox="1"/>
            <p:nvPr/>
          </p:nvSpPr>
          <p:spPr>
            <a:xfrm>
              <a:off x="2244298" y="1794219"/>
              <a:ext cx="294290" cy="369332"/>
            </a:xfrm>
            <a:prstGeom prst="rect">
              <a:avLst/>
            </a:prstGeom>
            <a:noFill/>
          </p:spPr>
          <p:txBody>
            <a:bodyPr wrap="square" rtlCol="0">
              <a:spAutoFit/>
            </a:bodyPr>
            <a:lstStyle/>
            <a:p>
              <a:r>
                <a:rPr lang="en-US" dirty="0"/>
                <a:t>x</a:t>
              </a:r>
            </a:p>
          </p:txBody>
        </p:sp>
        <p:sp>
          <p:nvSpPr>
            <p:cNvPr id="26" name="TextBox 25">
              <a:extLst>
                <a:ext uri="{FF2B5EF4-FFF2-40B4-BE49-F238E27FC236}">
                  <a16:creationId xmlns:a16="http://schemas.microsoft.com/office/drawing/2014/main" id="{AC7DA472-4588-264A-9085-25645EB439ED}"/>
                </a:ext>
              </a:extLst>
            </p:cNvPr>
            <p:cNvSpPr txBox="1"/>
            <p:nvPr/>
          </p:nvSpPr>
          <p:spPr>
            <a:xfrm>
              <a:off x="2428162" y="1798739"/>
              <a:ext cx="294290" cy="369332"/>
            </a:xfrm>
            <a:prstGeom prst="rect">
              <a:avLst/>
            </a:prstGeom>
            <a:noFill/>
          </p:spPr>
          <p:txBody>
            <a:bodyPr wrap="square" rtlCol="0">
              <a:spAutoFit/>
            </a:bodyPr>
            <a:lstStyle/>
            <a:p>
              <a:r>
                <a:rPr lang="en-US" dirty="0"/>
                <a:t>x</a:t>
              </a:r>
            </a:p>
          </p:txBody>
        </p:sp>
        <p:sp>
          <p:nvSpPr>
            <p:cNvPr id="27" name="TextBox 26">
              <a:extLst>
                <a:ext uri="{FF2B5EF4-FFF2-40B4-BE49-F238E27FC236}">
                  <a16:creationId xmlns:a16="http://schemas.microsoft.com/office/drawing/2014/main" id="{384D5645-725B-654A-B190-F5485658D0D7}"/>
                </a:ext>
              </a:extLst>
            </p:cNvPr>
            <p:cNvSpPr txBox="1"/>
            <p:nvPr/>
          </p:nvSpPr>
          <p:spPr>
            <a:xfrm>
              <a:off x="2464675" y="2140326"/>
              <a:ext cx="294290" cy="369332"/>
            </a:xfrm>
            <a:prstGeom prst="rect">
              <a:avLst/>
            </a:prstGeom>
            <a:noFill/>
          </p:spPr>
          <p:txBody>
            <a:bodyPr wrap="square" rtlCol="0">
              <a:spAutoFit/>
            </a:bodyPr>
            <a:lstStyle/>
            <a:p>
              <a:r>
                <a:rPr lang="en-US" dirty="0"/>
                <a:t>x</a:t>
              </a:r>
            </a:p>
          </p:txBody>
        </p:sp>
        <p:sp>
          <p:nvSpPr>
            <p:cNvPr id="28" name="TextBox 27">
              <a:extLst>
                <a:ext uri="{FF2B5EF4-FFF2-40B4-BE49-F238E27FC236}">
                  <a16:creationId xmlns:a16="http://schemas.microsoft.com/office/drawing/2014/main" id="{2ABE4931-5011-604C-A703-8993E28D141B}"/>
                </a:ext>
              </a:extLst>
            </p:cNvPr>
            <p:cNvSpPr txBox="1"/>
            <p:nvPr/>
          </p:nvSpPr>
          <p:spPr>
            <a:xfrm>
              <a:off x="2911365" y="2101437"/>
              <a:ext cx="294290" cy="369332"/>
            </a:xfrm>
            <a:prstGeom prst="rect">
              <a:avLst/>
            </a:prstGeom>
            <a:noFill/>
          </p:spPr>
          <p:txBody>
            <a:bodyPr wrap="square" rtlCol="0">
              <a:spAutoFit/>
            </a:bodyPr>
            <a:lstStyle/>
            <a:p>
              <a:r>
                <a:rPr lang="en-US" dirty="0"/>
                <a:t>x</a:t>
              </a:r>
            </a:p>
          </p:txBody>
        </p:sp>
        <p:sp>
          <p:nvSpPr>
            <p:cNvPr id="29" name="TextBox 28">
              <a:extLst>
                <a:ext uri="{FF2B5EF4-FFF2-40B4-BE49-F238E27FC236}">
                  <a16:creationId xmlns:a16="http://schemas.microsoft.com/office/drawing/2014/main" id="{304FF380-7B20-9F44-9E6B-7F4F0DE60FE8}"/>
                </a:ext>
              </a:extLst>
            </p:cNvPr>
            <p:cNvSpPr txBox="1"/>
            <p:nvPr/>
          </p:nvSpPr>
          <p:spPr>
            <a:xfrm>
              <a:off x="2758318" y="2319947"/>
              <a:ext cx="294290" cy="369332"/>
            </a:xfrm>
            <a:prstGeom prst="rect">
              <a:avLst/>
            </a:prstGeom>
            <a:noFill/>
          </p:spPr>
          <p:txBody>
            <a:bodyPr wrap="square" rtlCol="0">
              <a:spAutoFit/>
            </a:bodyPr>
            <a:lstStyle/>
            <a:p>
              <a:r>
                <a:rPr lang="en-US" dirty="0"/>
                <a:t>x</a:t>
              </a:r>
            </a:p>
          </p:txBody>
        </p:sp>
        <p:sp>
          <p:nvSpPr>
            <p:cNvPr id="30" name="TextBox 29">
              <a:extLst>
                <a:ext uri="{FF2B5EF4-FFF2-40B4-BE49-F238E27FC236}">
                  <a16:creationId xmlns:a16="http://schemas.microsoft.com/office/drawing/2014/main" id="{62CAA1FD-9A33-734D-9D98-3307AF533084}"/>
                </a:ext>
              </a:extLst>
            </p:cNvPr>
            <p:cNvSpPr txBox="1"/>
            <p:nvPr/>
          </p:nvSpPr>
          <p:spPr>
            <a:xfrm>
              <a:off x="3037762" y="2408339"/>
              <a:ext cx="294290" cy="369332"/>
            </a:xfrm>
            <a:prstGeom prst="rect">
              <a:avLst/>
            </a:prstGeom>
            <a:noFill/>
          </p:spPr>
          <p:txBody>
            <a:bodyPr wrap="square" rtlCol="0">
              <a:spAutoFit/>
            </a:bodyPr>
            <a:lstStyle/>
            <a:p>
              <a:r>
                <a:rPr lang="en-US" dirty="0"/>
                <a:t>x</a:t>
              </a:r>
            </a:p>
          </p:txBody>
        </p:sp>
        <p:sp>
          <p:nvSpPr>
            <p:cNvPr id="31" name="TextBox 30">
              <a:extLst>
                <a:ext uri="{FF2B5EF4-FFF2-40B4-BE49-F238E27FC236}">
                  <a16:creationId xmlns:a16="http://schemas.microsoft.com/office/drawing/2014/main" id="{4F9A72B8-8911-F444-B641-24302D5CA335}"/>
                </a:ext>
              </a:extLst>
            </p:cNvPr>
            <p:cNvSpPr txBox="1"/>
            <p:nvPr/>
          </p:nvSpPr>
          <p:spPr>
            <a:xfrm>
              <a:off x="2055045" y="1872524"/>
              <a:ext cx="294290" cy="369332"/>
            </a:xfrm>
            <a:prstGeom prst="rect">
              <a:avLst/>
            </a:prstGeom>
            <a:noFill/>
          </p:spPr>
          <p:txBody>
            <a:bodyPr wrap="square" rtlCol="0">
              <a:spAutoFit/>
            </a:bodyPr>
            <a:lstStyle/>
            <a:p>
              <a:r>
                <a:rPr lang="en-US" dirty="0"/>
                <a:t>x</a:t>
              </a:r>
            </a:p>
          </p:txBody>
        </p:sp>
        <p:sp>
          <p:nvSpPr>
            <p:cNvPr id="32" name="TextBox 31">
              <a:extLst>
                <a:ext uri="{FF2B5EF4-FFF2-40B4-BE49-F238E27FC236}">
                  <a16:creationId xmlns:a16="http://schemas.microsoft.com/office/drawing/2014/main" id="{99E9641C-6B9D-E840-ADFE-E9AEEAD890F0}"/>
                </a:ext>
              </a:extLst>
            </p:cNvPr>
            <p:cNvSpPr txBox="1"/>
            <p:nvPr/>
          </p:nvSpPr>
          <p:spPr>
            <a:xfrm>
              <a:off x="3232067" y="1918873"/>
              <a:ext cx="284052" cy="369332"/>
            </a:xfrm>
            <a:prstGeom prst="rect">
              <a:avLst/>
            </a:prstGeom>
            <a:noFill/>
          </p:spPr>
          <p:txBody>
            <a:bodyPr wrap="none" rtlCol="0">
              <a:spAutoFit/>
            </a:bodyPr>
            <a:lstStyle/>
            <a:p>
              <a:r>
                <a:rPr lang="en-US" dirty="0"/>
                <a:t>x</a:t>
              </a:r>
            </a:p>
          </p:txBody>
        </p:sp>
        <p:sp>
          <p:nvSpPr>
            <p:cNvPr id="33" name="TextBox 32">
              <a:extLst>
                <a:ext uri="{FF2B5EF4-FFF2-40B4-BE49-F238E27FC236}">
                  <a16:creationId xmlns:a16="http://schemas.microsoft.com/office/drawing/2014/main" id="{6C519B21-CE68-AE49-AB0A-D0E20100E481}"/>
                </a:ext>
              </a:extLst>
            </p:cNvPr>
            <p:cNvSpPr txBox="1"/>
            <p:nvPr/>
          </p:nvSpPr>
          <p:spPr>
            <a:xfrm>
              <a:off x="2927267" y="1483429"/>
              <a:ext cx="284052" cy="369332"/>
            </a:xfrm>
            <a:prstGeom prst="rect">
              <a:avLst/>
            </a:prstGeom>
            <a:noFill/>
          </p:spPr>
          <p:txBody>
            <a:bodyPr wrap="square" rtlCol="0">
              <a:spAutoFit/>
            </a:bodyPr>
            <a:lstStyle/>
            <a:p>
              <a:r>
                <a:rPr lang="en-US" dirty="0"/>
                <a:t>x</a:t>
              </a:r>
            </a:p>
          </p:txBody>
        </p:sp>
        <p:sp>
          <p:nvSpPr>
            <p:cNvPr id="34" name="TextBox 33">
              <a:extLst>
                <a:ext uri="{FF2B5EF4-FFF2-40B4-BE49-F238E27FC236}">
                  <a16:creationId xmlns:a16="http://schemas.microsoft.com/office/drawing/2014/main" id="{FE94F0AB-E13C-A54C-9777-BA2D82727AFC}"/>
                </a:ext>
              </a:extLst>
            </p:cNvPr>
            <p:cNvSpPr txBox="1"/>
            <p:nvPr/>
          </p:nvSpPr>
          <p:spPr>
            <a:xfrm>
              <a:off x="3263598" y="1638247"/>
              <a:ext cx="284052" cy="369332"/>
            </a:xfrm>
            <a:prstGeom prst="rect">
              <a:avLst/>
            </a:prstGeom>
            <a:noFill/>
          </p:spPr>
          <p:txBody>
            <a:bodyPr wrap="none" rtlCol="0">
              <a:spAutoFit/>
            </a:bodyPr>
            <a:lstStyle/>
            <a:p>
              <a:r>
                <a:rPr lang="en-US" dirty="0"/>
                <a:t>x</a:t>
              </a:r>
            </a:p>
          </p:txBody>
        </p:sp>
        <p:sp>
          <p:nvSpPr>
            <p:cNvPr id="35" name="TextBox 34">
              <a:extLst>
                <a:ext uri="{FF2B5EF4-FFF2-40B4-BE49-F238E27FC236}">
                  <a16:creationId xmlns:a16="http://schemas.microsoft.com/office/drawing/2014/main" id="{6FED8410-99F1-A54E-8499-410263F50C40}"/>
                </a:ext>
              </a:extLst>
            </p:cNvPr>
            <p:cNvSpPr txBox="1"/>
            <p:nvPr/>
          </p:nvSpPr>
          <p:spPr>
            <a:xfrm>
              <a:off x="2335515" y="2451851"/>
              <a:ext cx="284052" cy="369332"/>
            </a:xfrm>
            <a:prstGeom prst="rect">
              <a:avLst/>
            </a:prstGeom>
            <a:noFill/>
          </p:spPr>
          <p:txBody>
            <a:bodyPr wrap="none" rtlCol="0">
              <a:spAutoFit/>
            </a:bodyPr>
            <a:lstStyle/>
            <a:p>
              <a:r>
                <a:rPr lang="en-US" dirty="0"/>
                <a:t>x</a:t>
              </a:r>
            </a:p>
          </p:txBody>
        </p:sp>
        <p:sp>
          <p:nvSpPr>
            <p:cNvPr id="36" name="TextBox 35">
              <a:extLst>
                <a:ext uri="{FF2B5EF4-FFF2-40B4-BE49-F238E27FC236}">
                  <a16:creationId xmlns:a16="http://schemas.microsoft.com/office/drawing/2014/main" id="{ECB7EB9F-D5A8-584D-A4A8-9F11D5C3ED16}"/>
                </a:ext>
              </a:extLst>
            </p:cNvPr>
            <p:cNvSpPr txBox="1"/>
            <p:nvPr/>
          </p:nvSpPr>
          <p:spPr>
            <a:xfrm>
              <a:off x="2727434" y="2028286"/>
              <a:ext cx="284052" cy="369332"/>
            </a:xfrm>
            <a:prstGeom prst="rect">
              <a:avLst/>
            </a:prstGeom>
            <a:noFill/>
          </p:spPr>
          <p:txBody>
            <a:bodyPr wrap="none" rtlCol="0">
              <a:spAutoFit/>
            </a:bodyPr>
            <a:lstStyle/>
            <a:p>
              <a:r>
                <a:rPr lang="en-US" dirty="0"/>
                <a:t>x</a:t>
              </a:r>
            </a:p>
          </p:txBody>
        </p:sp>
        <p:sp>
          <p:nvSpPr>
            <p:cNvPr id="37" name="TextBox 36">
              <a:extLst>
                <a:ext uri="{FF2B5EF4-FFF2-40B4-BE49-F238E27FC236}">
                  <a16:creationId xmlns:a16="http://schemas.microsoft.com/office/drawing/2014/main" id="{C6D0BD55-0F7D-7040-927C-1FE8A68366A5}"/>
                </a:ext>
              </a:extLst>
            </p:cNvPr>
            <p:cNvSpPr txBox="1"/>
            <p:nvPr/>
          </p:nvSpPr>
          <p:spPr>
            <a:xfrm>
              <a:off x="2181270" y="2138011"/>
              <a:ext cx="284052" cy="369332"/>
            </a:xfrm>
            <a:prstGeom prst="rect">
              <a:avLst/>
            </a:prstGeom>
            <a:noFill/>
          </p:spPr>
          <p:txBody>
            <a:bodyPr wrap="none" rtlCol="0">
              <a:spAutoFit/>
            </a:bodyPr>
            <a:lstStyle/>
            <a:p>
              <a:r>
                <a:rPr lang="en-US" dirty="0"/>
                <a:t>x</a:t>
              </a:r>
            </a:p>
          </p:txBody>
        </p:sp>
        <p:sp>
          <p:nvSpPr>
            <p:cNvPr id="38" name="Oval 37">
              <a:extLst>
                <a:ext uri="{FF2B5EF4-FFF2-40B4-BE49-F238E27FC236}">
                  <a16:creationId xmlns:a16="http://schemas.microsoft.com/office/drawing/2014/main" id="{80E1E720-E615-BA40-B4A6-C2DC11C133D3}"/>
                </a:ext>
              </a:extLst>
            </p:cNvPr>
            <p:cNvSpPr/>
            <p:nvPr/>
          </p:nvSpPr>
          <p:spPr>
            <a:xfrm>
              <a:off x="2031861" y="1522463"/>
              <a:ext cx="1665618" cy="1576553"/>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9" name="Group 38">
            <a:extLst>
              <a:ext uri="{FF2B5EF4-FFF2-40B4-BE49-F238E27FC236}">
                <a16:creationId xmlns:a16="http://schemas.microsoft.com/office/drawing/2014/main" id="{0D4C9D37-094C-2546-86C0-EDB723CFEAA0}"/>
              </a:ext>
            </a:extLst>
          </p:cNvPr>
          <p:cNvGrpSpPr/>
          <p:nvPr/>
        </p:nvGrpSpPr>
        <p:grpSpPr>
          <a:xfrm>
            <a:off x="6020486" y="1800423"/>
            <a:ext cx="902492" cy="891304"/>
            <a:chOff x="2036652" y="1429407"/>
            <a:chExt cx="1665617" cy="1644971"/>
          </a:xfrm>
        </p:grpSpPr>
        <p:sp>
          <p:nvSpPr>
            <p:cNvPr id="40" name="TextBox 39">
              <a:extLst>
                <a:ext uri="{FF2B5EF4-FFF2-40B4-BE49-F238E27FC236}">
                  <a16:creationId xmlns:a16="http://schemas.microsoft.com/office/drawing/2014/main" id="{092DDCFD-41EC-E842-A9D9-2F4FD743A012}"/>
                </a:ext>
              </a:extLst>
            </p:cNvPr>
            <p:cNvSpPr txBox="1"/>
            <p:nvPr/>
          </p:nvSpPr>
          <p:spPr>
            <a:xfrm>
              <a:off x="2448910" y="1429407"/>
              <a:ext cx="284052" cy="369332"/>
            </a:xfrm>
            <a:prstGeom prst="rect">
              <a:avLst/>
            </a:prstGeom>
            <a:noFill/>
          </p:spPr>
          <p:txBody>
            <a:bodyPr wrap="none" rtlCol="0">
              <a:spAutoFit/>
            </a:bodyPr>
            <a:lstStyle/>
            <a:p>
              <a:r>
                <a:rPr lang="en-US" dirty="0">
                  <a:solidFill>
                    <a:srgbClr val="FF0000"/>
                  </a:solidFill>
                </a:rPr>
                <a:t>x</a:t>
              </a:r>
            </a:p>
          </p:txBody>
        </p:sp>
        <p:sp>
          <p:nvSpPr>
            <p:cNvPr id="41" name="TextBox 40">
              <a:extLst>
                <a:ext uri="{FF2B5EF4-FFF2-40B4-BE49-F238E27FC236}">
                  <a16:creationId xmlns:a16="http://schemas.microsoft.com/office/drawing/2014/main" id="{DB331D5A-6D7C-DC42-92FC-471EC7449E64}"/>
                </a:ext>
              </a:extLst>
            </p:cNvPr>
            <p:cNvSpPr txBox="1"/>
            <p:nvPr/>
          </p:nvSpPr>
          <p:spPr>
            <a:xfrm>
              <a:off x="2601310" y="1581807"/>
              <a:ext cx="284052" cy="369332"/>
            </a:xfrm>
            <a:prstGeom prst="rect">
              <a:avLst/>
            </a:prstGeom>
            <a:noFill/>
          </p:spPr>
          <p:txBody>
            <a:bodyPr wrap="none" rtlCol="0">
              <a:spAutoFit/>
            </a:bodyPr>
            <a:lstStyle/>
            <a:p>
              <a:r>
                <a:rPr lang="en-US" dirty="0">
                  <a:solidFill>
                    <a:srgbClr val="FF0000"/>
                  </a:solidFill>
                </a:rPr>
                <a:t>x</a:t>
              </a:r>
            </a:p>
          </p:txBody>
        </p:sp>
        <p:sp>
          <p:nvSpPr>
            <p:cNvPr id="42" name="TextBox 41">
              <a:extLst>
                <a:ext uri="{FF2B5EF4-FFF2-40B4-BE49-F238E27FC236}">
                  <a16:creationId xmlns:a16="http://schemas.microsoft.com/office/drawing/2014/main" id="{2665C142-E63B-1D4C-9370-4F13F2A81083}"/>
                </a:ext>
              </a:extLst>
            </p:cNvPr>
            <p:cNvSpPr txBox="1"/>
            <p:nvPr/>
          </p:nvSpPr>
          <p:spPr>
            <a:xfrm>
              <a:off x="2753710" y="1734207"/>
              <a:ext cx="284052" cy="369332"/>
            </a:xfrm>
            <a:prstGeom prst="rect">
              <a:avLst/>
            </a:prstGeom>
            <a:noFill/>
          </p:spPr>
          <p:txBody>
            <a:bodyPr wrap="none" rtlCol="0">
              <a:spAutoFit/>
            </a:bodyPr>
            <a:lstStyle/>
            <a:p>
              <a:r>
                <a:rPr lang="en-US" dirty="0">
                  <a:solidFill>
                    <a:srgbClr val="FF0000"/>
                  </a:solidFill>
                </a:rPr>
                <a:t>x</a:t>
              </a:r>
            </a:p>
          </p:txBody>
        </p:sp>
        <p:sp>
          <p:nvSpPr>
            <p:cNvPr id="43" name="TextBox 42">
              <a:extLst>
                <a:ext uri="{FF2B5EF4-FFF2-40B4-BE49-F238E27FC236}">
                  <a16:creationId xmlns:a16="http://schemas.microsoft.com/office/drawing/2014/main" id="{17C9483E-672D-BD4A-A301-781F90B20871}"/>
                </a:ext>
              </a:extLst>
            </p:cNvPr>
            <p:cNvSpPr txBox="1"/>
            <p:nvPr/>
          </p:nvSpPr>
          <p:spPr>
            <a:xfrm>
              <a:off x="2948015" y="1822913"/>
              <a:ext cx="284052" cy="369332"/>
            </a:xfrm>
            <a:prstGeom prst="rect">
              <a:avLst/>
            </a:prstGeom>
            <a:noFill/>
          </p:spPr>
          <p:txBody>
            <a:bodyPr wrap="none" rtlCol="0">
              <a:spAutoFit/>
            </a:bodyPr>
            <a:lstStyle/>
            <a:p>
              <a:r>
                <a:rPr lang="en-US" dirty="0">
                  <a:solidFill>
                    <a:srgbClr val="FF0000"/>
                  </a:solidFill>
                </a:rPr>
                <a:t>x</a:t>
              </a:r>
            </a:p>
          </p:txBody>
        </p:sp>
        <p:sp>
          <p:nvSpPr>
            <p:cNvPr id="44" name="TextBox 43">
              <a:extLst>
                <a:ext uri="{FF2B5EF4-FFF2-40B4-BE49-F238E27FC236}">
                  <a16:creationId xmlns:a16="http://schemas.microsoft.com/office/drawing/2014/main" id="{9F7F7971-EB35-0D4C-B149-EB35E6CC6A20}"/>
                </a:ext>
              </a:extLst>
            </p:cNvPr>
            <p:cNvSpPr txBox="1"/>
            <p:nvPr/>
          </p:nvSpPr>
          <p:spPr>
            <a:xfrm>
              <a:off x="3058510" y="2039007"/>
              <a:ext cx="284052" cy="369332"/>
            </a:xfrm>
            <a:prstGeom prst="rect">
              <a:avLst/>
            </a:prstGeom>
            <a:noFill/>
          </p:spPr>
          <p:txBody>
            <a:bodyPr wrap="none" rtlCol="0">
              <a:spAutoFit/>
            </a:bodyPr>
            <a:lstStyle/>
            <a:p>
              <a:r>
                <a:rPr lang="en-US" dirty="0">
                  <a:solidFill>
                    <a:srgbClr val="FF0000"/>
                  </a:solidFill>
                </a:rPr>
                <a:t>x</a:t>
              </a:r>
            </a:p>
          </p:txBody>
        </p:sp>
        <p:sp>
          <p:nvSpPr>
            <p:cNvPr id="45" name="TextBox 44">
              <a:extLst>
                <a:ext uri="{FF2B5EF4-FFF2-40B4-BE49-F238E27FC236}">
                  <a16:creationId xmlns:a16="http://schemas.microsoft.com/office/drawing/2014/main" id="{7A3D94B2-C0B9-4546-B64D-B56B810D5E43}"/>
                </a:ext>
              </a:extLst>
            </p:cNvPr>
            <p:cNvSpPr txBox="1"/>
            <p:nvPr/>
          </p:nvSpPr>
          <p:spPr>
            <a:xfrm>
              <a:off x="3210910" y="2191407"/>
              <a:ext cx="284052" cy="369332"/>
            </a:xfrm>
            <a:prstGeom prst="rect">
              <a:avLst/>
            </a:prstGeom>
            <a:noFill/>
          </p:spPr>
          <p:txBody>
            <a:bodyPr wrap="none" rtlCol="0">
              <a:spAutoFit/>
            </a:bodyPr>
            <a:lstStyle/>
            <a:p>
              <a:r>
                <a:rPr lang="en-US" dirty="0">
                  <a:solidFill>
                    <a:srgbClr val="FF0000"/>
                  </a:solidFill>
                </a:rPr>
                <a:t>x</a:t>
              </a:r>
            </a:p>
          </p:txBody>
        </p:sp>
        <p:sp>
          <p:nvSpPr>
            <p:cNvPr id="46" name="TextBox 45">
              <a:extLst>
                <a:ext uri="{FF2B5EF4-FFF2-40B4-BE49-F238E27FC236}">
                  <a16:creationId xmlns:a16="http://schemas.microsoft.com/office/drawing/2014/main" id="{2405AD44-1FCD-7E4F-96DD-E953653A07A0}"/>
                </a:ext>
              </a:extLst>
            </p:cNvPr>
            <p:cNvSpPr txBox="1"/>
            <p:nvPr/>
          </p:nvSpPr>
          <p:spPr>
            <a:xfrm>
              <a:off x="2543640" y="1930854"/>
              <a:ext cx="284052" cy="369332"/>
            </a:xfrm>
            <a:prstGeom prst="rect">
              <a:avLst/>
            </a:prstGeom>
            <a:noFill/>
          </p:spPr>
          <p:txBody>
            <a:bodyPr wrap="none" rtlCol="0">
              <a:spAutoFit/>
            </a:bodyPr>
            <a:lstStyle/>
            <a:p>
              <a:r>
                <a:rPr lang="en-US" dirty="0">
                  <a:solidFill>
                    <a:srgbClr val="FF0000"/>
                  </a:solidFill>
                </a:rPr>
                <a:t>x</a:t>
              </a:r>
            </a:p>
          </p:txBody>
        </p:sp>
        <p:sp>
          <p:nvSpPr>
            <p:cNvPr id="47" name="TextBox 46">
              <a:extLst>
                <a:ext uri="{FF2B5EF4-FFF2-40B4-BE49-F238E27FC236}">
                  <a16:creationId xmlns:a16="http://schemas.microsoft.com/office/drawing/2014/main" id="{CF77636A-351F-824D-AF93-FA480D07DF43}"/>
                </a:ext>
              </a:extLst>
            </p:cNvPr>
            <p:cNvSpPr txBox="1"/>
            <p:nvPr/>
          </p:nvSpPr>
          <p:spPr>
            <a:xfrm>
              <a:off x="2559677" y="2401192"/>
              <a:ext cx="284052" cy="369332"/>
            </a:xfrm>
            <a:prstGeom prst="rect">
              <a:avLst/>
            </a:prstGeom>
            <a:noFill/>
          </p:spPr>
          <p:txBody>
            <a:bodyPr wrap="none" rtlCol="0">
              <a:spAutoFit/>
            </a:bodyPr>
            <a:lstStyle/>
            <a:p>
              <a:r>
                <a:rPr lang="en-US" dirty="0">
                  <a:solidFill>
                    <a:srgbClr val="FF0000"/>
                  </a:solidFill>
                </a:rPr>
                <a:t>x</a:t>
              </a:r>
            </a:p>
          </p:txBody>
        </p:sp>
        <p:sp>
          <p:nvSpPr>
            <p:cNvPr id="48" name="TextBox 47">
              <a:extLst>
                <a:ext uri="{FF2B5EF4-FFF2-40B4-BE49-F238E27FC236}">
                  <a16:creationId xmlns:a16="http://schemas.microsoft.com/office/drawing/2014/main" id="{C97F6F7D-0E58-ED4F-BFEB-977AB23A824A}"/>
                </a:ext>
              </a:extLst>
            </p:cNvPr>
            <p:cNvSpPr txBox="1"/>
            <p:nvPr/>
          </p:nvSpPr>
          <p:spPr>
            <a:xfrm>
              <a:off x="2133803" y="1558684"/>
              <a:ext cx="294290" cy="369332"/>
            </a:xfrm>
            <a:prstGeom prst="rect">
              <a:avLst/>
            </a:prstGeom>
            <a:noFill/>
          </p:spPr>
          <p:txBody>
            <a:bodyPr wrap="square" rtlCol="0">
              <a:spAutoFit/>
            </a:bodyPr>
            <a:lstStyle/>
            <a:p>
              <a:r>
                <a:rPr lang="en-US" dirty="0">
                  <a:solidFill>
                    <a:srgbClr val="FF0000"/>
                  </a:solidFill>
                </a:rPr>
                <a:t>x</a:t>
              </a:r>
            </a:p>
          </p:txBody>
        </p:sp>
        <p:sp>
          <p:nvSpPr>
            <p:cNvPr id="49" name="TextBox 48">
              <a:extLst>
                <a:ext uri="{FF2B5EF4-FFF2-40B4-BE49-F238E27FC236}">
                  <a16:creationId xmlns:a16="http://schemas.microsoft.com/office/drawing/2014/main" id="{1E912ED4-EC7F-6548-A7F5-D11C2A7F5378}"/>
                </a:ext>
              </a:extLst>
            </p:cNvPr>
            <p:cNvSpPr txBox="1"/>
            <p:nvPr/>
          </p:nvSpPr>
          <p:spPr>
            <a:xfrm>
              <a:off x="2244298" y="1794219"/>
              <a:ext cx="294290" cy="369332"/>
            </a:xfrm>
            <a:prstGeom prst="rect">
              <a:avLst/>
            </a:prstGeom>
            <a:noFill/>
          </p:spPr>
          <p:txBody>
            <a:bodyPr wrap="square" rtlCol="0">
              <a:spAutoFit/>
            </a:bodyPr>
            <a:lstStyle/>
            <a:p>
              <a:r>
                <a:rPr lang="en-US" dirty="0">
                  <a:solidFill>
                    <a:srgbClr val="FF0000"/>
                  </a:solidFill>
                </a:rPr>
                <a:t>x</a:t>
              </a:r>
            </a:p>
          </p:txBody>
        </p:sp>
        <p:sp>
          <p:nvSpPr>
            <p:cNvPr id="50" name="TextBox 49">
              <a:extLst>
                <a:ext uri="{FF2B5EF4-FFF2-40B4-BE49-F238E27FC236}">
                  <a16:creationId xmlns:a16="http://schemas.microsoft.com/office/drawing/2014/main" id="{23CE569F-FEBF-514D-A40C-FDC96D52E3BA}"/>
                </a:ext>
              </a:extLst>
            </p:cNvPr>
            <p:cNvSpPr txBox="1"/>
            <p:nvPr/>
          </p:nvSpPr>
          <p:spPr>
            <a:xfrm>
              <a:off x="2428162" y="1798739"/>
              <a:ext cx="294290" cy="369332"/>
            </a:xfrm>
            <a:prstGeom prst="rect">
              <a:avLst/>
            </a:prstGeom>
            <a:noFill/>
          </p:spPr>
          <p:txBody>
            <a:bodyPr wrap="square" rtlCol="0">
              <a:spAutoFit/>
            </a:bodyPr>
            <a:lstStyle/>
            <a:p>
              <a:r>
                <a:rPr lang="en-US" dirty="0">
                  <a:solidFill>
                    <a:srgbClr val="FF0000"/>
                  </a:solidFill>
                </a:rPr>
                <a:t>x</a:t>
              </a:r>
            </a:p>
          </p:txBody>
        </p:sp>
        <p:sp>
          <p:nvSpPr>
            <p:cNvPr id="51" name="TextBox 50">
              <a:extLst>
                <a:ext uri="{FF2B5EF4-FFF2-40B4-BE49-F238E27FC236}">
                  <a16:creationId xmlns:a16="http://schemas.microsoft.com/office/drawing/2014/main" id="{0B720A43-F8F2-D246-947B-74B13AFB8F32}"/>
                </a:ext>
              </a:extLst>
            </p:cNvPr>
            <p:cNvSpPr txBox="1"/>
            <p:nvPr/>
          </p:nvSpPr>
          <p:spPr>
            <a:xfrm>
              <a:off x="2464675" y="2140326"/>
              <a:ext cx="294290" cy="369332"/>
            </a:xfrm>
            <a:prstGeom prst="rect">
              <a:avLst/>
            </a:prstGeom>
            <a:noFill/>
          </p:spPr>
          <p:txBody>
            <a:bodyPr wrap="square" rtlCol="0">
              <a:spAutoFit/>
            </a:bodyPr>
            <a:lstStyle/>
            <a:p>
              <a:r>
                <a:rPr lang="en-US" dirty="0">
                  <a:solidFill>
                    <a:srgbClr val="FF0000"/>
                  </a:solidFill>
                </a:rPr>
                <a:t>x</a:t>
              </a:r>
            </a:p>
          </p:txBody>
        </p:sp>
        <p:sp>
          <p:nvSpPr>
            <p:cNvPr id="52" name="TextBox 51">
              <a:extLst>
                <a:ext uri="{FF2B5EF4-FFF2-40B4-BE49-F238E27FC236}">
                  <a16:creationId xmlns:a16="http://schemas.microsoft.com/office/drawing/2014/main" id="{F65C273E-7F72-7048-A2C5-90EDFB88D726}"/>
                </a:ext>
              </a:extLst>
            </p:cNvPr>
            <p:cNvSpPr txBox="1"/>
            <p:nvPr/>
          </p:nvSpPr>
          <p:spPr>
            <a:xfrm>
              <a:off x="2911365" y="2101437"/>
              <a:ext cx="294290" cy="369332"/>
            </a:xfrm>
            <a:prstGeom prst="rect">
              <a:avLst/>
            </a:prstGeom>
            <a:noFill/>
          </p:spPr>
          <p:txBody>
            <a:bodyPr wrap="square" rtlCol="0">
              <a:spAutoFit/>
            </a:bodyPr>
            <a:lstStyle/>
            <a:p>
              <a:r>
                <a:rPr lang="en-US" dirty="0">
                  <a:solidFill>
                    <a:srgbClr val="FF0000"/>
                  </a:solidFill>
                </a:rPr>
                <a:t>x</a:t>
              </a:r>
            </a:p>
          </p:txBody>
        </p:sp>
        <p:sp>
          <p:nvSpPr>
            <p:cNvPr id="53" name="TextBox 52">
              <a:extLst>
                <a:ext uri="{FF2B5EF4-FFF2-40B4-BE49-F238E27FC236}">
                  <a16:creationId xmlns:a16="http://schemas.microsoft.com/office/drawing/2014/main" id="{659C2C14-4EFC-564E-8FF4-E6D7248096DD}"/>
                </a:ext>
              </a:extLst>
            </p:cNvPr>
            <p:cNvSpPr txBox="1"/>
            <p:nvPr/>
          </p:nvSpPr>
          <p:spPr>
            <a:xfrm>
              <a:off x="2758318" y="2319947"/>
              <a:ext cx="294290" cy="369332"/>
            </a:xfrm>
            <a:prstGeom prst="rect">
              <a:avLst/>
            </a:prstGeom>
            <a:noFill/>
          </p:spPr>
          <p:txBody>
            <a:bodyPr wrap="square" rtlCol="0">
              <a:spAutoFit/>
            </a:bodyPr>
            <a:lstStyle/>
            <a:p>
              <a:r>
                <a:rPr lang="en-US" dirty="0">
                  <a:solidFill>
                    <a:srgbClr val="FF0000"/>
                  </a:solidFill>
                </a:rPr>
                <a:t>x</a:t>
              </a:r>
            </a:p>
          </p:txBody>
        </p:sp>
        <p:sp>
          <p:nvSpPr>
            <p:cNvPr id="54" name="TextBox 53">
              <a:extLst>
                <a:ext uri="{FF2B5EF4-FFF2-40B4-BE49-F238E27FC236}">
                  <a16:creationId xmlns:a16="http://schemas.microsoft.com/office/drawing/2014/main" id="{CF6D5172-EA93-1546-B21A-059A5BBBD312}"/>
                </a:ext>
              </a:extLst>
            </p:cNvPr>
            <p:cNvSpPr txBox="1"/>
            <p:nvPr/>
          </p:nvSpPr>
          <p:spPr>
            <a:xfrm>
              <a:off x="3037762" y="2408339"/>
              <a:ext cx="294290" cy="369332"/>
            </a:xfrm>
            <a:prstGeom prst="rect">
              <a:avLst/>
            </a:prstGeom>
            <a:noFill/>
          </p:spPr>
          <p:txBody>
            <a:bodyPr wrap="square" rtlCol="0">
              <a:spAutoFit/>
            </a:bodyPr>
            <a:lstStyle/>
            <a:p>
              <a:r>
                <a:rPr lang="en-US" dirty="0">
                  <a:solidFill>
                    <a:srgbClr val="FF0000"/>
                  </a:solidFill>
                </a:rPr>
                <a:t>x</a:t>
              </a:r>
            </a:p>
          </p:txBody>
        </p:sp>
        <p:sp>
          <p:nvSpPr>
            <p:cNvPr id="55" name="TextBox 54">
              <a:extLst>
                <a:ext uri="{FF2B5EF4-FFF2-40B4-BE49-F238E27FC236}">
                  <a16:creationId xmlns:a16="http://schemas.microsoft.com/office/drawing/2014/main" id="{C911B3D8-47A7-9347-BEB4-24EA83A8985F}"/>
                </a:ext>
              </a:extLst>
            </p:cNvPr>
            <p:cNvSpPr txBox="1"/>
            <p:nvPr/>
          </p:nvSpPr>
          <p:spPr>
            <a:xfrm>
              <a:off x="2055045" y="1872524"/>
              <a:ext cx="294290" cy="369332"/>
            </a:xfrm>
            <a:prstGeom prst="rect">
              <a:avLst/>
            </a:prstGeom>
            <a:noFill/>
          </p:spPr>
          <p:txBody>
            <a:bodyPr wrap="square" rtlCol="0">
              <a:spAutoFit/>
            </a:bodyPr>
            <a:lstStyle/>
            <a:p>
              <a:r>
                <a:rPr lang="en-US" dirty="0">
                  <a:solidFill>
                    <a:srgbClr val="FF0000"/>
                  </a:solidFill>
                </a:rPr>
                <a:t>x</a:t>
              </a:r>
            </a:p>
          </p:txBody>
        </p:sp>
        <p:sp>
          <p:nvSpPr>
            <p:cNvPr id="56" name="TextBox 55">
              <a:extLst>
                <a:ext uri="{FF2B5EF4-FFF2-40B4-BE49-F238E27FC236}">
                  <a16:creationId xmlns:a16="http://schemas.microsoft.com/office/drawing/2014/main" id="{79714BC1-00A3-1347-8B69-1AF78DCF20E9}"/>
                </a:ext>
              </a:extLst>
            </p:cNvPr>
            <p:cNvSpPr txBox="1"/>
            <p:nvPr/>
          </p:nvSpPr>
          <p:spPr>
            <a:xfrm>
              <a:off x="3232067" y="1918873"/>
              <a:ext cx="284052" cy="369332"/>
            </a:xfrm>
            <a:prstGeom prst="rect">
              <a:avLst/>
            </a:prstGeom>
            <a:noFill/>
          </p:spPr>
          <p:txBody>
            <a:bodyPr wrap="none" rtlCol="0">
              <a:spAutoFit/>
            </a:bodyPr>
            <a:lstStyle/>
            <a:p>
              <a:r>
                <a:rPr lang="en-US" dirty="0">
                  <a:solidFill>
                    <a:srgbClr val="FF0000"/>
                  </a:solidFill>
                </a:rPr>
                <a:t>x</a:t>
              </a:r>
            </a:p>
          </p:txBody>
        </p:sp>
        <p:sp>
          <p:nvSpPr>
            <p:cNvPr id="57" name="TextBox 56">
              <a:extLst>
                <a:ext uri="{FF2B5EF4-FFF2-40B4-BE49-F238E27FC236}">
                  <a16:creationId xmlns:a16="http://schemas.microsoft.com/office/drawing/2014/main" id="{3E24C5CA-7FEC-BA45-A038-6FC4D4A83580}"/>
                </a:ext>
              </a:extLst>
            </p:cNvPr>
            <p:cNvSpPr txBox="1"/>
            <p:nvPr/>
          </p:nvSpPr>
          <p:spPr>
            <a:xfrm>
              <a:off x="2927267" y="1483429"/>
              <a:ext cx="284052" cy="369332"/>
            </a:xfrm>
            <a:prstGeom prst="rect">
              <a:avLst/>
            </a:prstGeom>
            <a:noFill/>
          </p:spPr>
          <p:txBody>
            <a:bodyPr wrap="square" rtlCol="0">
              <a:spAutoFit/>
            </a:bodyPr>
            <a:lstStyle/>
            <a:p>
              <a:r>
                <a:rPr lang="en-US" dirty="0">
                  <a:solidFill>
                    <a:srgbClr val="FF0000"/>
                  </a:solidFill>
                </a:rPr>
                <a:t>x</a:t>
              </a:r>
            </a:p>
          </p:txBody>
        </p:sp>
        <p:sp>
          <p:nvSpPr>
            <p:cNvPr id="58" name="TextBox 57">
              <a:extLst>
                <a:ext uri="{FF2B5EF4-FFF2-40B4-BE49-F238E27FC236}">
                  <a16:creationId xmlns:a16="http://schemas.microsoft.com/office/drawing/2014/main" id="{6551FDAC-B948-0A43-8EE4-1AAF7CB5AB88}"/>
                </a:ext>
              </a:extLst>
            </p:cNvPr>
            <p:cNvSpPr txBox="1"/>
            <p:nvPr/>
          </p:nvSpPr>
          <p:spPr>
            <a:xfrm>
              <a:off x="3263598" y="1638247"/>
              <a:ext cx="284052" cy="369332"/>
            </a:xfrm>
            <a:prstGeom prst="rect">
              <a:avLst/>
            </a:prstGeom>
            <a:noFill/>
          </p:spPr>
          <p:txBody>
            <a:bodyPr wrap="none" rtlCol="0">
              <a:spAutoFit/>
            </a:bodyPr>
            <a:lstStyle/>
            <a:p>
              <a:r>
                <a:rPr lang="en-US" dirty="0">
                  <a:solidFill>
                    <a:srgbClr val="FF0000"/>
                  </a:solidFill>
                </a:rPr>
                <a:t>x</a:t>
              </a:r>
            </a:p>
          </p:txBody>
        </p:sp>
        <p:sp>
          <p:nvSpPr>
            <p:cNvPr id="59" name="TextBox 58">
              <a:extLst>
                <a:ext uri="{FF2B5EF4-FFF2-40B4-BE49-F238E27FC236}">
                  <a16:creationId xmlns:a16="http://schemas.microsoft.com/office/drawing/2014/main" id="{F5E69090-AC99-644E-85DB-5A1318BF4F86}"/>
                </a:ext>
              </a:extLst>
            </p:cNvPr>
            <p:cNvSpPr txBox="1"/>
            <p:nvPr/>
          </p:nvSpPr>
          <p:spPr>
            <a:xfrm>
              <a:off x="2335515" y="2451851"/>
              <a:ext cx="284052" cy="369332"/>
            </a:xfrm>
            <a:prstGeom prst="rect">
              <a:avLst/>
            </a:prstGeom>
            <a:noFill/>
          </p:spPr>
          <p:txBody>
            <a:bodyPr wrap="none" rtlCol="0">
              <a:spAutoFit/>
            </a:bodyPr>
            <a:lstStyle/>
            <a:p>
              <a:r>
                <a:rPr lang="en-US" dirty="0">
                  <a:solidFill>
                    <a:srgbClr val="FF0000"/>
                  </a:solidFill>
                </a:rPr>
                <a:t>x</a:t>
              </a:r>
            </a:p>
          </p:txBody>
        </p:sp>
        <p:sp>
          <p:nvSpPr>
            <p:cNvPr id="60" name="TextBox 59">
              <a:extLst>
                <a:ext uri="{FF2B5EF4-FFF2-40B4-BE49-F238E27FC236}">
                  <a16:creationId xmlns:a16="http://schemas.microsoft.com/office/drawing/2014/main" id="{88664C85-57D8-B34C-A6B3-18C60FF438D1}"/>
                </a:ext>
              </a:extLst>
            </p:cNvPr>
            <p:cNvSpPr txBox="1"/>
            <p:nvPr/>
          </p:nvSpPr>
          <p:spPr>
            <a:xfrm>
              <a:off x="2727434" y="2028286"/>
              <a:ext cx="284052" cy="369332"/>
            </a:xfrm>
            <a:prstGeom prst="rect">
              <a:avLst/>
            </a:prstGeom>
            <a:noFill/>
          </p:spPr>
          <p:txBody>
            <a:bodyPr wrap="none" rtlCol="0">
              <a:spAutoFit/>
            </a:bodyPr>
            <a:lstStyle/>
            <a:p>
              <a:r>
                <a:rPr lang="en-US" dirty="0">
                  <a:solidFill>
                    <a:srgbClr val="FF0000"/>
                  </a:solidFill>
                </a:rPr>
                <a:t>x</a:t>
              </a:r>
            </a:p>
          </p:txBody>
        </p:sp>
        <p:sp>
          <p:nvSpPr>
            <p:cNvPr id="61" name="TextBox 60">
              <a:extLst>
                <a:ext uri="{FF2B5EF4-FFF2-40B4-BE49-F238E27FC236}">
                  <a16:creationId xmlns:a16="http://schemas.microsoft.com/office/drawing/2014/main" id="{5D176DF0-12BB-B346-BF69-B89620FD6549}"/>
                </a:ext>
              </a:extLst>
            </p:cNvPr>
            <p:cNvSpPr txBox="1"/>
            <p:nvPr/>
          </p:nvSpPr>
          <p:spPr>
            <a:xfrm>
              <a:off x="2181270" y="2138011"/>
              <a:ext cx="284052" cy="369332"/>
            </a:xfrm>
            <a:prstGeom prst="rect">
              <a:avLst/>
            </a:prstGeom>
            <a:noFill/>
          </p:spPr>
          <p:txBody>
            <a:bodyPr wrap="none" rtlCol="0">
              <a:spAutoFit/>
            </a:bodyPr>
            <a:lstStyle/>
            <a:p>
              <a:r>
                <a:rPr lang="en-US" dirty="0">
                  <a:solidFill>
                    <a:srgbClr val="FF0000"/>
                  </a:solidFill>
                </a:rPr>
                <a:t>x</a:t>
              </a:r>
            </a:p>
          </p:txBody>
        </p:sp>
        <p:sp>
          <p:nvSpPr>
            <p:cNvPr id="62" name="Oval 61">
              <a:extLst>
                <a:ext uri="{FF2B5EF4-FFF2-40B4-BE49-F238E27FC236}">
                  <a16:creationId xmlns:a16="http://schemas.microsoft.com/office/drawing/2014/main" id="{E90123B2-7550-3E4F-A2E2-83DC590317B8}"/>
                </a:ext>
              </a:extLst>
            </p:cNvPr>
            <p:cNvSpPr/>
            <p:nvPr/>
          </p:nvSpPr>
          <p:spPr>
            <a:xfrm>
              <a:off x="2036652" y="1497826"/>
              <a:ext cx="1665617" cy="1576552"/>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grpSp>
      <p:sp>
        <p:nvSpPr>
          <p:cNvPr id="63" name="TextBox 62">
            <a:extLst>
              <a:ext uri="{FF2B5EF4-FFF2-40B4-BE49-F238E27FC236}">
                <a16:creationId xmlns:a16="http://schemas.microsoft.com/office/drawing/2014/main" id="{B1AC6930-0466-7747-81CB-8C71D2CAAB0C}"/>
              </a:ext>
            </a:extLst>
          </p:cNvPr>
          <p:cNvSpPr txBox="1"/>
          <p:nvPr/>
        </p:nvSpPr>
        <p:spPr>
          <a:xfrm>
            <a:off x="3052085" y="1145046"/>
            <a:ext cx="1045479" cy="369332"/>
          </a:xfrm>
          <a:prstGeom prst="rect">
            <a:avLst/>
          </a:prstGeom>
          <a:noFill/>
        </p:spPr>
        <p:txBody>
          <a:bodyPr wrap="none" rtlCol="0">
            <a:spAutoFit/>
          </a:bodyPr>
          <a:lstStyle/>
          <a:p>
            <a:r>
              <a:rPr lang="en-US" dirty="0"/>
              <a:t>sample A</a:t>
            </a:r>
          </a:p>
        </p:txBody>
      </p:sp>
      <p:cxnSp>
        <p:nvCxnSpPr>
          <p:cNvPr id="73" name="Straight Arrow Connector 72">
            <a:extLst>
              <a:ext uri="{FF2B5EF4-FFF2-40B4-BE49-F238E27FC236}">
                <a16:creationId xmlns:a16="http://schemas.microsoft.com/office/drawing/2014/main" id="{0F3D151F-B099-9C44-B7EC-8EF2A69436D8}"/>
              </a:ext>
            </a:extLst>
          </p:cNvPr>
          <p:cNvCxnSpPr>
            <a:cxnSpLocks/>
            <a:stCxn id="63" idx="2"/>
          </p:cNvCxnSpPr>
          <p:nvPr/>
        </p:nvCxnSpPr>
        <p:spPr>
          <a:xfrm flipH="1">
            <a:off x="2918767" y="1514378"/>
            <a:ext cx="656058" cy="431566"/>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24E0DD9D-8C1A-D64E-8D25-AFC9CEE62E26}"/>
              </a:ext>
            </a:extLst>
          </p:cNvPr>
          <p:cNvSpPr txBox="1"/>
          <p:nvPr/>
        </p:nvSpPr>
        <p:spPr>
          <a:xfrm>
            <a:off x="4772345" y="1151333"/>
            <a:ext cx="1037463" cy="369332"/>
          </a:xfrm>
          <a:prstGeom prst="rect">
            <a:avLst/>
          </a:prstGeom>
          <a:noFill/>
        </p:spPr>
        <p:txBody>
          <a:bodyPr wrap="none" rtlCol="0">
            <a:spAutoFit/>
          </a:bodyPr>
          <a:lstStyle/>
          <a:p>
            <a:r>
              <a:rPr lang="en-US" dirty="0">
                <a:solidFill>
                  <a:srgbClr val="FF0000"/>
                </a:solidFill>
              </a:rPr>
              <a:t>sample B</a:t>
            </a:r>
          </a:p>
        </p:txBody>
      </p:sp>
      <p:cxnSp>
        <p:nvCxnSpPr>
          <p:cNvPr id="75" name="Straight Arrow Connector 74">
            <a:extLst>
              <a:ext uri="{FF2B5EF4-FFF2-40B4-BE49-F238E27FC236}">
                <a16:creationId xmlns:a16="http://schemas.microsoft.com/office/drawing/2014/main" id="{A53D7550-C383-094F-9138-A32EFD94F7D3}"/>
              </a:ext>
            </a:extLst>
          </p:cNvPr>
          <p:cNvCxnSpPr>
            <a:cxnSpLocks/>
          </p:cNvCxnSpPr>
          <p:nvPr/>
        </p:nvCxnSpPr>
        <p:spPr>
          <a:xfrm>
            <a:off x="5419663" y="1540904"/>
            <a:ext cx="703474" cy="431566"/>
          </a:xfrm>
          <a:prstGeom prst="straightConnector1">
            <a:avLst/>
          </a:prstGeom>
          <a:ln w="19050">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E48EBB12-E1B8-7A41-9DE3-B63C30578FAA}"/>
              </a:ext>
            </a:extLst>
          </p:cNvPr>
          <p:cNvSpPr txBox="1"/>
          <p:nvPr/>
        </p:nvSpPr>
        <p:spPr>
          <a:xfrm>
            <a:off x="490946" y="3461888"/>
            <a:ext cx="8162106" cy="1881734"/>
          </a:xfrm>
          <a:prstGeom prst="rect">
            <a:avLst/>
          </a:prstGeom>
          <a:noFill/>
        </p:spPr>
        <p:txBody>
          <a:bodyPr wrap="none" rtlCol="0">
            <a:spAutoFit/>
          </a:bodyPr>
          <a:lstStyle/>
          <a:p>
            <a:pPr>
              <a:lnSpc>
                <a:spcPct val="200000"/>
              </a:lnSpc>
            </a:pPr>
            <a:r>
              <a:rPr lang="en-US" sz="2400" dirty="0">
                <a:solidFill>
                  <a:srgbClr val="C00000"/>
                </a:solidFill>
              </a:rPr>
              <a:t>Do two independent samples come from the same distribution?</a:t>
            </a:r>
          </a:p>
          <a:p>
            <a:pPr marL="342900" indent="-342900">
              <a:lnSpc>
                <a:spcPct val="150000"/>
              </a:lnSpc>
              <a:buFont typeface="Arial" panose="020B0604020202020204" pitchFamily="34" charset="0"/>
              <a:buChar char="•"/>
            </a:pPr>
            <a:r>
              <a:rPr lang="en-US" sz="2400" dirty="0"/>
              <a:t>H</a:t>
            </a:r>
            <a:r>
              <a:rPr lang="en-US" sz="2400" baseline="-25000" dirty="0"/>
              <a:t>0</a:t>
            </a:r>
            <a:r>
              <a:rPr lang="en-US" sz="2400" dirty="0"/>
              <a:t>: Samples come from the same distribution.</a:t>
            </a:r>
          </a:p>
          <a:p>
            <a:pPr marL="342900" indent="-342900">
              <a:lnSpc>
                <a:spcPct val="150000"/>
              </a:lnSpc>
              <a:buFont typeface="Arial" panose="020B0604020202020204" pitchFamily="34" charset="0"/>
              <a:buChar char="•"/>
            </a:pPr>
            <a:r>
              <a:rPr lang="en-US" sz="2400" dirty="0"/>
              <a:t>H</a:t>
            </a:r>
            <a:r>
              <a:rPr lang="en-US" sz="2400" baseline="-25000" dirty="0"/>
              <a:t>a</a:t>
            </a:r>
            <a:r>
              <a:rPr lang="en-US" sz="2400" dirty="0"/>
              <a:t>: Samples do NOT come from the same distribution.</a:t>
            </a:r>
          </a:p>
        </p:txBody>
      </p:sp>
    </p:spTree>
    <p:extLst>
      <p:ext uri="{BB962C8B-B14F-4D97-AF65-F5344CB8AC3E}">
        <p14:creationId xmlns:p14="http://schemas.microsoft.com/office/powerpoint/2010/main" val="250531263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C33893-C1FD-CF4C-91EC-7A35879269DA}"/>
              </a:ext>
            </a:extLst>
          </p:cNvPr>
          <p:cNvSpPr>
            <a:spLocks noGrp="1"/>
          </p:cNvSpPr>
          <p:nvPr>
            <p:ph type="title"/>
          </p:nvPr>
        </p:nvSpPr>
        <p:spPr>
          <a:xfrm>
            <a:off x="274319" y="317481"/>
            <a:ext cx="8595360" cy="641871"/>
          </a:xfrm>
        </p:spPr>
        <p:txBody>
          <a:bodyPr>
            <a:normAutofit fontScale="90000"/>
          </a:bodyPr>
          <a:lstStyle/>
          <a:p>
            <a:r>
              <a:rPr lang="en-US" dirty="0"/>
              <a:t>t-Test: Are two pairwise-related samples from the same distribution? </a:t>
            </a:r>
          </a:p>
        </p:txBody>
      </p:sp>
      <p:sp>
        <p:nvSpPr>
          <p:cNvPr id="4" name="Slide Number Placeholder 3">
            <a:extLst>
              <a:ext uri="{FF2B5EF4-FFF2-40B4-BE49-F238E27FC236}">
                <a16:creationId xmlns:a16="http://schemas.microsoft.com/office/drawing/2014/main" id="{02E00918-68B8-514A-891C-20F177A55ADD}"/>
              </a:ext>
            </a:extLst>
          </p:cNvPr>
          <p:cNvSpPr>
            <a:spLocks noGrp="1"/>
          </p:cNvSpPr>
          <p:nvPr>
            <p:ph type="sldNum" sz="quarter" idx="12"/>
          </p:nvPr>
        </p:nvSpPr>
        <p:spPr>
          <a:xfrm>
            <a:off x="6457950" y="6446520"/>
            <a:ext cx="2366010" cy="274320"/>
          </a:xfrm>
        </p:spPr>
        <p:txBody>
          <a:bodyPr/>
          <a:lstStyle/>
          <a:p>
            <a:fld id="{4F1611B7-9285-1F48-A026-12A07D3EB268}" type="slidenum">
              <a:rPr lang="en-US" smtClean="0"/>
              <a:t>35</a:t>
            </a:fld>
            <a:endParaRPr lang="en-US" dirty="0"/>
          </a:p>
        </p:txBody>
      </p:sp>
      <p:grpSp>
        <p:nvGrpSpPr>
          <p:cNvPr id="10" name="Group 9">
            <a:extLst>
              <a:ext uri="{FF2B5EF4-FFF2-40B4-BE49-F238E27FC236}">
                <a16:creationId xmlns:a16="http://schemas.microsoft.com/office/drawing/2014/main" id="{D752ABFA-1ED1-D347-8992-B57B000FFEB0}"/>
              </a:ext>
            </a:extLst>
          </p:cNvPr>
          <p:cNvGrpSpPr/>
          <p:nvPr/>
        </p:nvGrpSpPr>
        <p:grpSpPr>
          <a:xfrm>
            <a:off x="2175444" y="1788351"/>
            <a:ext cx="901216" cy="903376"/>
            <a:chOff x="2031861" y="1429407"/>
            <a:chExt cx="1665618" cy="1669609"/>
          </a:xfrm>
        </p:grpSpPr>
        <p:sp>
          <p:nvSpPr>
            <p:cNvPr id="11" name="TextBox 10">
              <a:extLst>
                <a:ext uri="{FF2B5EF4-FFF2-40B4-BE49-F238E27FC236}">
                  <a16:creationId xmlns:a16="http://schemas.microsoft.com/office/drawing/2014/main" id="{A5577A66-ACF5-4541-905E-FC645CEB30C8}"/>
                </a:ext>
              </a:extLst>
            </p:cNvPr>
            <p:cNvSpPr txBox="1"/>
            <p:nvPr/>
          </p:nvSpPr>
          <p:spPr>
            <a:xfrm>
              <a:off x="2448910" y="1429407"/>
              <a:ext cx="284052" cy="369332"/>
            </a:xfrm>
            <a:prstGeom prst="rect">
              <a:avLst/>
            </a:prstGeom>
            <a:noFill/>
          </p:spPr>
          <p:txBody>
            <a:bodyPr wrap="none" rtlCol="0">
              <a:spAutoFit/>
            </a:bodyPr>
            <a:lstStyle/>
            <a:p>
              <a:r>
                <a:rPr lang="en-US" dirty="0"/>
                <a:t>x</a:t>
              </a:r>
            </a:p>
          </p:txBody>
        </p:sp>
        <p:sp>
          <p:nvSpPr>
            <p:cNvPr id="12" name="TextBox 11">
              <a:extLst>
                <a:ext uri="{FF2B5EF4-FFF2-40B4-BE49-F238E27FC236}">
                  <a16:creationId xmlns:a16="http://schemas.microsoft.com/office/drawing/2014/main" id="{32A927FA-8037-374E-B24A-4102AA76059E}"/>
                </a:ext>
              </a:extLst>
            </p:cNvPr>
            <p:cNvSpPr txBox="1"/>
            <p:nvPr/>
          </p:nvSpPr>
          <p:spPr>
            <a:xfrm>
              <a:off x="2601310" y="1581807"/>
              <a:ext cx="284052" cy="369332"/>
            </a:xfrm>
            <a:prstGeom prst="rect">
              <a:avLst/>
            </a:prstGeom>
            <a:noFill/>
          </p:spPr>
          <p:txBody>
            <a:bodyPr wrap="none" rtlCol="0">
              <a:spAutoFit/>
            </a:bodyPr>
            <a:lstStyle/>
            <a:p>
              <a:r>
                <a:rPr lang="en-US" dirty="0"/>
                <a:t>x</a:t>
              </a:r>
            </a:p>
          </p:txBody>
        </p:sp>
        <p:sp>
          <p:nvSpPr>
            <p:cNvPr id="13" name="TextBox 12">
              <a:extLst>
                <a:ext uri="{FF2B5EF4-FFF2-40B4-BE49-F238E27FC236}">
                  <a16:creationId xmlns:a16="http://schemas.microsoft.com/office/drawing/2014/main" id="{87282211-C7CF-0F47-B015-6C2E27F94144}"/>
                </a:ext>
              </a:extLst>
            </p:cNvPr>
            <p:cNvSpPr txBox="1"/>
            <p:nvPr/>
          </p:nvSpPr>
          <p:spPr>
            <a:xfrm>
              <a:off x="2753710" y="1734207"/>
              <a:ext cx="284052" cy="369332"/>
            </a:xfrm>
            <a:prstGeom prst="rect">
              <a:avLst/>
            </a:prstGeom>
            <a:noFill/>
          </p:spPr>
          <p:txBody>
            <a:bodyPr wrap="none" rtlCol="0">
              <a:spAutoFit/>
            </a:bodyPr>
            <a:lstStyle/>
            <a:p>
              <a:r>
                <a:rPr lang="en-US" dirty="0"/>
                <a:t>x</a:t>
              </a:r>
            </a:p>
          </p:txBody>
        </p:sp>
        <p:sp>
          <p:nvSpPr>
            <p:cNvPr id="14" name="TextBox 13">
              <a:extLst>
                <a:ext uri="{FF2B5EF4-FFF2-40B4-BE49-F238E27FC236}">
                  <a16:creationId xmlns:a16="http://schemas.microsoft.com/office/drawing/2014/main" id="{0848164F-8F51-C243-885B-987ECAC1261C}"/>
                </a:ext>
              </a:extLst>
            </p:cNvPr>
            <p:cNvSpPr txBox="1"/>
            <p:nvPr/>
          </p:nvSpPr>
          <p:spPr>
            <a:xfrm>
              <a:off x="2948015" y="1822913"/>
              <a:ext cx="284052" cy="369332"/>
            </a:xfrm>
            <a:prstGeom prst="rect">
              <a:avLst/>
            </a:prstGeom>
            <a:noFill/>
          </p:spPr>
          <p:txBody>
            <a:bodyPr wrap="none" rtlCol="0">
              <a:spAutoFit/>
            </a:bodyPr>
            <a:lstStyle/>
            <a:p>
              <a:r>
                <a:rPr lang="en-US" dirty="0"/>
                <a:t>x</a:t>
              </a:r>
            </a:p>
          </p:txBody>
        </p:sp>
        <p:sp>
          <p:nvSpPr>
            <p:cNvPr id="15" name="TextBox 14">
              <a:extLst>
                <a:ext uri="{FF2B5EF4-FFF2-40B4-BE49-F238E27FC236}">
                  <a16:creationId xmlns:a16="http://schemas.microsoft.com/office/drawing/2014/main" id="{83DACBE9-4F9B-D246-AAAC-7CF9FE8B09AB}"/>
                </a:ext>
              </a:extLst>
            </p:cNvPr>
            <p:cNvSpPr txBox="1"/>
            <p:nvPr/>
          </p:nvSpPr>
          <p:spPr>
            <a:xfrm>
              <a:off x="3058510" y="2039007"/>
              <a:ext cx="284052" cy="369332"/>
            </a:xfrm>
            <a:prstGeom prst="rect">
              <a:avLst/>
            </a:prstGeom>
            <a:noFill/>
          </p:spPr>
          <p:txBody>
            <a:bodyPr wrap="none" rtlCol="0">
              <a:spAutoFit/>
            </a:bodyPr>
            <a:lstStyle/>
            <a:p>
              <a:r>
                <a:rPr lang="en-US" dirty="0"/>
                <a:t>x</a:t>
              </a:r>
            </a:p>
          </p:txBody>
        </p:sp>
        <p:sp>
          <p:nvSpPr>
            <p:cNvPr id="16" name="TextBox 15">
              <a:extLst>
                <a:ext uri="{FF2B5EF4-FFF2-40B4-BE49-F238E27FC236}">
                  <a16:creationId xmlns:a16="http://schemas.microsoft.com/office/drawing/2014/main" id="{57EAE698-06D0-7444-9FF4-FBE58CFFF018}"/>
                </a:ext>
              </a:extLst>
            </p:cNvPr>
            <p:cNvSpPr txBox="1"/>
            <p:nvPr/>
          </p:nvSpPr>
          <p:spPr>
            <a:xfrm>
              <a:off x="3210910" y="2191407"/>
              <a:ext cx="284052" cy="369332"/>
            </a:xfrm>
            <a:prstGeom prst="rect">
              <a:avLst/>
            </a:prstGeom>
            <a:noFill/>
          </p:spPr>
          <p:txBody>
            <a:bodyPr wrap="none" rtlCol="0">
              <a:spAutoFit/>
            </a:bodyPr>
            <a:lstStyle/>
            <a:p>
              <a:r>
                <a:rPr lang="en-US" dirty="0"/>
                <a:t>x</a:t>
              </a:r>
            </a:p>
          </p:txBody>
        </p:sp>
        <p:sp>
          <p:nvSpPr>
            <p:cNvPr id="17" name="TextBox 16">
              <a:extLst>
                <a:ext uri="{FF2B5EF4-FFF2-40B4-BE49-F238E27FC236}">
                  <a16:creationId xmlns:a16="http://schemas.microsoft.com/office/drawing/2014/main" id="{88E8D990-C4F0-B94E-B7AE-07330E431732}"/>
                </a:ext>
              </a:extLst>
            </p:cNvPr>
            <p:cNvSpPr txBox="1"/>
            <p:nvPr/>
          </p:nvSpPr>
          <p:spPr>
            <a:xfrm>
              <a:off x="2543640" y="1930854"/>
              <a:ext cx="284052" cy="369332"/>
            </a:xfrm>
            <a:prstGeom prst="rect">
              <a:avLst/>
            </a:prstGeom>
            <a:noFill/>
          </p:spPr>
          <p:txBody>
            <a:bodyPr wrap="none" rtlCol="0">
              <a:spAutoFit/>
            </a:bodyPr>
            <a:lstStyle/>
            <a:p>
              <a:r>
                <a:rPr lang="en-US" dirty="0"/>
                <a:t>x</a:t>
              </a:r>
            </a:p>
          </p:txBody>
        </p:sp>
        <p:sp>
          <p:nvSpPr>
            <p:cNvPr id="18" name="TextBox 17">
              <a:extLst>
                <a:ext uri="{FF2B5EF4-FFF2-40B4-BE49-F238E27FC236}">
                  <a16:creationId xmlns:a16="http://schemas.microsoft.com/office/drawing/2014/main" id="{87E66B4D-5B18-6D4C-8AB6-08721EF7DBF9}"/>
                </a:ext>
              </a:extLst>
            </p:cNvPr>
            <p:cNvSpPr txBox="1"/>
            <p:nvPr/>
          </p:nvSpPr>
          <p:spPr>
            <a:xfrm>
              <a:off x="2559677" y="2401192"/>
              <a:ext cx="284052" cy="369332"/>
            </a:xfrm>
            <a:prstGeom prst="rect">
              <a:avLst/>
            </a:prstGeom>
            <a:noFill/>
          </p:spPr>
          <p:txBody>
            <a:bodyPr wrap="none" rtlCol="0">
              <a:spAutoFit/>
            </a:bodyPr>
            <a:lstStyle/>
            <a:p>
              <a:r>
                <a:rPr lang="en-US" dirty="0"/>
                <a:t>x</a:t>
              </a:r>
            </a:p>
          </p:txBody>
        </p:sp>
        <p:sp>
          <p:nvSpPr>
            <p:cNvPr id="24" name="TextBox 23">
              <a:extLst>
                <a:ext uri="{FF2B5EF4-FFF2-40B4-BE49-F238E27FC236}">
                  <a16:creationId xmlns:a16="http://schemas.microsoft.com/office/drawing/2014/main" id="{9276102D-5968-1C4A-9031-E1DCD1439BCD}"/>
                </a:ext>
              </a:extLst>
            </p:cNvPr>
            <p:cNvSpPr txBox="1"/>
            <p:nvPr/>
          </p:nvSpPr>
          <p:spPr>
            <a:xfrm>
              <a:off x="2133803" y="1558684"/>
              <a:ext cx="294290" cy="369332"/>
            </a:xfrm>
            <a:prstGeom prst="rect">
              <a:avLst/>
            </a:prstGeom>
            <a:noFill/>
          </p:spPr>
          <p:txBody>
            <a:bodyPr wrap="square" rtlCol="0">
              <a:spAutoFit/>
            </a:bodyPr>
            <a:lstStyle/>
            <a:p>
              <a:r>
                <a:rPr lang="en-US" dirty="0"/>
                <a:t>x</a:t>
              </a:r>
            </a:p>
          </p:txBody>
        </p:sp>
        <p:sp>
          <p:nvSpPr>
            <p:cNvPr id="25" name="TextBox 24">
              <a:extLst>
                <a:ext uri="{FF2B5EF4-FFF2-40B4-BE49-F238E27FC236}">
                  <a16:creationId xmlns:a16="http://schemas.microsoft.com/office/drawing/2014/main" id="{4BD8B632-6438-AA44-913D-9DB2B7211AFB}"/>
                </a:ext>
              </a:extLst>
            </p:cNvPr>
            <p:cNvSpPr txBox="1"/>
            <p:nvPr/>
          </p:nvSpPr>
          <p:spPr>
            <a:xfrm>
              <a:off x="2244298" y="1794219"/>
              <a:ext cx="294290" cy="369332"/>
            </a:xfrm>
            <a:prstGeom prst="rect">
              <a:avLst/>
            </a:prstGeom>
            <a:noFill/>
          </p:spPr>
          <p:txBody>
            <a:bodyPr wrap="square" rtlCol="0">
              <a:spAutoFit/>
            </a:bodyPr>
            <a:lstStyle/>
            <a:p>
              <a:r>
                <a:rPr lang="en-US" dirty="0"/>
                <a:t>x</a:t>
              </a:r>
            </a:p>
          </p:txBody>
        </p:sp>
        <p:sp>
          <p:nvSpPr>
            <p:cNvPr id="26" name="TextBox 25">
              <a:extLst>
                <a:ext uri="{FF2B5EF4-FFF2-40B4-BE49-F238E27FC236}">
                  <a16:creationId xmlns:a16="http://schemas.microsoft.com/office/drawing/2014/main" id="{AC7DA472-4588-264A-9085-25645EB439ED}"/>
                </a:ext>
              </a:extLst>
            </p:cNvPr>
            <p:cNvSpPr txBox="1"/>
            <p:nvPr/>
          </p:nvSpPr>
          <p:spPr>
            <a:xfrm>
              <a:off x="2428162" y="1798739"/>
              <a:ext cx="294290" cy="369332"/>
            </a:xfrm>
            <a:prstGeom prst="rect">
              <a:avLst/>
            </a:prstGeom>
            <a:noFill/>
          </p:spPr>
          <p:txBody>
            <a:bodyPr wrap="square" rtlCol="0">
              <a:spAutoFit/>
            </a:bodyPr>
            <a:lstStyle/>
            <a:p>
              <a:r>
                <a:rPr lang="en-US" dirty="0"/>
                <a:t>x</a:t>
              </a:r>
            </a:p>
          </p:txBody>
        </p:sp>
        <p:sp>
          <p:nvSpPr>
            <p:cNvPr id="27" name="TextBox 26">
              <a:extLst>
                <a:ext uri="{FF2B5EF4-FFF2-40B4-BE49-F238E27FC236}">
                  <a16:creationId xmlns:a16="http://schemas.microsoft.com/office/drawing/2014/main" id="{384D5645-725B-654A-B190-F5485658D0D7}"/>
                </a:ext>
              </a:extLst>
            </p:cNvPr>
            <p:cNvSpPr txBox="1"/>
            <p:nvPr/>
          </p:nvSpPr>
          <p:spPr>
            <a:xfrm>
              <a:off x="2464675" y="2140326"/>
              <a:ext cx="294290" cy="369332"/>
            </a:xfrm>
            <a:prstGeom prst="rect">
              <a:avLst/>
            </a:prstGeom>
            <a:noFill/>
          </p:spPr>
          <p:txBody>
            <a:bodyPr wrap="square" rtlCol="0">
              <a:spAutoFit/>
            </a:bodyPr>
            <a:lstStyle/>
            <a:p>
              <a:r>
                <a:rPr lang="en-US" dirty="0"/>
                <a:t>x</a:t>
              </a:r>
            </a:p>
          </p:txBody>
        </p:sp>
        <p:sp>
          <p:nvSpPr>
            <p:cNvPr id="28" name="TextBox 27">
              <a:extLst>
                <a:ext uri="{FF2B5EF4-FFF2-40B4-BE49-F238E27FC236}">
                  <a16:creationId xmlns:a16="http://schemas.microsoft.com/office/drawing/2014/main" id="{2ABE4931-5011-604C-A703-8993E28D141B}"/>
                </a:ext>
              </a:extLst>
            </p:cNvPr>
            <p:cNvSpPr txBox="1"/>
            <p:nvPr/>
          </p:nvSpPr>
          <p:spPr>
            <a:xfrm>
              <a:off x="2911365" y="2101437"/>
              <a:ext cx="294290" cy="369332"/>
            </a:xfrm>
            <a:prstGeom prst="rect">
              <a:avLst/>
            </a:prstGeom>
            <a:noFill/>
          </p:spPr>
          <p:txBody>
            <a:bodyPr wrap="square" rtlCol="0">
              <a:spAutoFit/>
            </a:bodyPr>
            <a:lstStyle/>
            <a:p>
              <a:r>
                <a:rPr lang="en-US" dirty="0"/>
                <a:t>x</a:t>
              </a:r>
            </a:p>
          </p:txBody>
        </p:sp>
        <p:sp>
          <p:nvSpPr>
            <p:cNvPr id="29" name="TextBox 28">
              <a:extLst>
                <a:ext uri="{FF2B5EF4-FFF2-40B4-BE49-F238E27FC236}">
                  <a16:creationId xmlns:a16="http://schemas.microsoft.com/office/drawing/2014/main" id="{304FF380-7B20-9F44-9E6B-7F4F0DE60FE8}"/>
                </a:ext>
              </a:extLst>
            </p:cNvPr>
            <p:cNvSpPr txBox="1"/>
            <p:nvPr/>
          </p:nvSpPr>
          <p:spPr>
            <a:xfrm>
              <a:off x="2758318" y="2319947"/>
              <a:ext cx="294290" cy="369332"/>
            </a:xfrm>
            <a:prstGeom prst="rect">
              <a:avLst/>
            </a:prstGeom>
            <a:noFill/>
          </p:spPr>
          <p:txBody>
            <a:bodyPr wrap="square" rtlCol="0">
              <a:spAutoFit/>
            </a:bodyPr>
            <a:lstStyle/>
            <a:p>
              <a:r>
                <a:rPr lang="en-US" dirty="0"/>
                <a:t>x</a:t>
              </a:r>
            </a:p>
          </p:txBody>
        </p:sp>
        <p:sp>
          <p:nvSpPr>
            <p:cNvPr id="30" name="TextBox 29">
              <a:extLst>
                <a:ext uri="{FF2B5EF4-FFF2-40B4-BE49-F238E27FC236}">
                  <a16:creationId xmlns:a16="http://schemas.microsoft.com/office/drawing/2014/main" id="{62CAA1FD-9A33-734D-9D98-3307AF533084}"/>
                </a:ext>
              </a:extLst>
            </p:cNvPr>
            <p:cNvSpPr txBox="1"/>
            <p:nvPr/>
          </p:nvSpPr>
          <p:spPr>
            <a:xfrm>
              <a:off x="3037762" y="2408339"/>
              <a:ext cx="294290" cy="369332"/>
            </a:xfrm>
            <a:prstGeom prst="rect">
              <a:avLst/>
            </a:prstGeom>
            <a:noFill/>
          </p:spPr>
          <p:txBody>
            <a:bodyPr wrap="square" rtlCol="0">
              <a:spAutoFit/>
            </a:bodyPr>
            <a:lstStyle/>
            <a:p>
              <a:r>
                <a:rPr lang="en-US" dirty="0"/>
                <a:t>x</a:t>
              </a:r>
            </a:p>
          </p:txBody>
        </p:sp>
        <p:sp>
          <p:nvSpPr>
            <p:cNvPr id="31" name="TextBox 30">
              <a:extLst>
                <a:ext uri="{FF2B5EF4-FFF2-40B4-BE49-F238E27FC236}">
                  <a16:creationId xmlns:a16="http://schemas.microsoft.com/office/drawing/2014/main" id="{4F9A72B8-8911-F444-B641-24302D5CA335}"/>
                </a:ext>
              </a:extLst>
            </p:cNvPr>
            <p:cNvSpPr txBox="1"/>
            <p:nvPr/>
          </p:nvSpPr>
          <p:spPr>
            <a:xfrm>
              <a:off x="2055045" y="1872524"/>
              <a:ext cx="294290" cy="369332"/>
            </a:xfrm>
            <a:prstGeom prst="rect">
              <a:avLst/>
            </a:prstGeom>
            <a:noFill/>
          </p:spPr>
          <p:txBody>
            <a:bodyPr wrap="square" rtlCol="0">
              <a:spAutoFit/>
            </a:bodyPr>
            <a:lstStyle/>
            <a:p>
              <a:r>
                <a:rPr lang="en-US" dirty="0"/>
                <a:t>x</a:t>
              </a:r>
            </a:p>
          </p:txBody>
        </p:sp>
        <p:sp>
          <p:nvSpPr>
            <p:cNvPr id="32" name="TextBox 31">
              <a:extLst>
                <a:ext uri="{FF2B5EF4-FFF2-40B4-BE49-F238E27FC236}">
                  <a16:creationId xmlns:a16="http://schemas.microsoft.com/office/drawing/2014/main" id="{99E9641C-6B9D-E840-ADFE-E9AEEAD890F0}"/>
                </a:ext>
              </a:extLst>
            </p:cNvPr>
            <p:cNvSpPr txBox="1"/>
            <p:nvPr/>
          </p:nvSpPr>
          <p:spPr>
            <a:xfrm>
              <a:off x="3232067" y="1918873"/>
              <a:ext cx="284052" cy="369332"/>
            </a:xfrm>
            <a:prstGeom prst="rect">
              <a:avLst/>
            </a:prstGeom>
            <a:noFill/>
          </p:spPr>
          <p:txBody>
            <a:bodyPr wrap="none" rtlCol="0">
              <a:spAutoFit/>
            </a:bodyPr>
            <a:lstStyle/>
            <a:p>
              <a:r>
                <a:rPr lang="en-US" dirty="0"/>
                <a:t>x</a:t>
              </a:r>
            </a:p>
          </p:txBody>
        </p:sp>
        <p:sp>
          <p:nvSpPr>
            <p:cNvPr id="33" name="TextBox 32">
              <a:extLst>
                <a:ext uri="{FF2B5EF4-FFF2-40B4-BE49-F238E27FC236}">
                  <a16:creationId xmlns:a16="http://schemas.microsoft.com/office/drawing/2014/main" id="{6C519B21-CE68-AE49-AB0A-D0E20100E481}"/>
                </a:ext>
              </a:extLst>
            </p:cNvPr>
            <p:cNvSpPr txBox="1"/>
            <p:nvPr/>
          </p:nvSpPr>
          <p:spPr>
            <a:xfrm>
              <a:off x="2927267" y="1483429"/>
              <a:ext cx="284052" cy="369332"/>
            </a:xfrm>
            <a:prstGeom prst="rect">
              <a:avLst/>
            </a:prstGeom>
            <a:noFill/>
          </p:spPr>
          <p:txBody>
            <a:bodyPr wrap="square" rtlCol="0">
              <a:spAutoFit/>
            </a:bodyPr>
            <a:lstStyle/>
            <a:p>
              <a:r>
                <a:rPr lang="en-US" dirty="0"/>
                <a:t>x</a:t>
              </a:r>
            </a:p>
          </p:txBody>
        </p:sp>
        <p:sp>
          <p:nvSpPr>
            <p:cNvPr id="34" name="TextBox 33">
              <a:extLst>
                <a:ext uri="{FF2B5EF4-FFF2-40B4-BE49-F238E27FC236}">
                  <a16:creationId xmlns:a16="http://schemas.microsoft.com/office/drawing/2014/main" id="{FE94F0AB-E13C-A54C-9777-BA2D82727AFC}"/>
                </a:ext>
              </a:extLst>
            </p:cNvPr>
            <p:cNvSpPr txBox="1"/>
            <p:nvPr/>
          </p:nvSpPr>
          <p:spPr>
            <a:xfrm>
              <a:off x="3263598" y="1638247"/>
              <a:ext cx="284052" cy="369332"/>
            </a:xfrm>
            <a:prstGeom prst="rect">
              <a:avLst/>
            </a:prstGeom>
            <a:noFill/>
          </p:spPr>
          <p:txBody>
            <a:bodyPr wrap="none" rtlCol="0">
              <a:spAutoFit/>
            </a:bodyPr>
            <a:lstStyle/>
            <a:p>
              <a:r>
                <a:rPr lang="en-US" dirty="0"/>
                <a:t>x</a:t>
              </a:r>
            </a:p>
          </p:txBody>
        </p:sp>
        <p:sp>
          <p:nvSpPr>
            <p:cNvPr id="35" name="TextBox 34">
              <a:extLst>
                <a:ext uri="{FF2B5EF4-FFF2-40B4-BE49-F238E27FC236}">
                  <a16:creationId xmlns:a16="http://schemas.microsoft.com/office/drawing/2014/main" id="{6FED8410-99F1-A54E-8499-410263F50C40}"/>
                </a:ext>
              </a:extLst>
            </p:cNvPr>
            <p:cNvSpPr txBox="1"/>
            <p:nvPr/>
          </p:nvSpPr>
          <p:spPr>
            <a:xfrm>
              <a:off x="2335515" y="2451851"/>
              <a:ext cx="284052" cy="369332"/>
            </a:xfrm>
            <a:prstGeom prst="rect">
              <a:avLst/>
            </a:prstGeom>
            <a:noFill/>
          </p:spPr>
          <p:txBody>
            <a:bodyPr wrap="none" rtlCol="0">
              <a:spAutoFit/>
            </a:bodyPr>
            <a:lstStyle/>
            <a:p>
              <a:r>
                <a:rPr lang="en-US" dirty="0"/>
                <a:t>x</a:t>
              </a:r>
            </a:p>
          </p:txBody>
        </p:sp>
        <p:sp>
          <p:nvSpPr>
            <p:cNvPr id="36" name="TextBox 35">
              <a:extLst>
                <a:ext uri="{FF2B5EF4-FFF2-40B4-BE49-F238E27FC236}">
                  <a16:creationId xmlns:a16="http://schemas.microsoft.com/office/drawing/2014/main" id="{ECB7EB9F-D5A8-584D-A4A8-9F11D5C3ED16}"/>
                </a:ext>
              </a:extLst>
            </p:cNvPr>
            <p:cNvSpPr txBox="1"/>
            <p:nvPr/>
          </p:nvSpPr>
          <p:spPr>
            <a:xfrm>
              <a:off x="2727434" y="2028286"/>
              <a:ext cx="284052" cy="369332"/>
            </a:xfrm>
            <a:prstGeom prst="rect">
              <a:avLst/>
            </a:prstGeom>
            <a:noFill/>
          </p:spPr>
          <p:txBody>
            <a:bodyPr wrap="none" rtlCol="0">
              <a:spAutoFit/>
            </a:bodyPr>
            <a:lstStyle/>
            <a:p>
              <a:r>
                <a:rPr lang="en-US" dirty="0"/>
                <a:t>x</a:t>
              </a:r>
            </a:p>
          </p:txBody>
        </p:sp>
        <p:sp>
          <p:nvSpPr>
            <p:cNvPr id="37" name="TextBox 36">
              <a:extLst>
                <a:ext uri="{FF2B5EF4-FFF2-40B4-BE49-F238E27FC236}">
                  <a16:creationId xmlns:a16="http://schemas.microsoft.com/office/drawing/2014/main" id="{C6D0BD55-0F7D-7040-927C-1FE8A68366A5}"/>
                </a:ext>
              </a:extLst>
            </p:cNvPr>
            <p:cNvSpPr txBox="1"/>
            <p:nvPr/>
          </p:nvSpPr>
          <p:spPr>
            <a:xfrm>
              <a:off x="2181270" y="2138011"/>
              <a:ext cx="284052" cy="369332"/>
            </a:xfrm>
            <a:prstGeom prst="rect">
              <a:avLst/>
            </a:prstGeom>
            <a:noFill/>
          </p:spPr>
          <p:txBody>
            <a:bodyPr wrap="none" rtlCol="0">
              <a:spAutoFit/>
            </a:bodyPr>
            <a:lstStyle/>
            <a:p>
              <a:r>
                <a:rPr lang="en-US" dirty="0"/>
                <a:t>x</a:t>
              </a:r>
            </a:p>
          </p:txBody>
        </p:sp>
        <p:sp>
          <p:nvSpPr>
            <p:cNvPr id="38" name="Oval 37">
              <a:extLst>
                <a:ext uri="{FF2B5EF4-FFF2-40B4-BE49-F238E27FC236}">
                  <a16:creationId xmlns:a16="http://schemas.microsoft.com/office/drawing/2014/main" id="{80E1E720-E615-BA40-B4A6-C2DC11C133D3}"/>
                </a:ext>
              </a:extLst>
            </p:cNvPr>
            <p:cNvSpPr/>
            <p:nvPr/>
          </p:nvSpPr>
          <p:spPr>
            <a:xfrm>
              <a:off x="2031861" y="1522463"/>
              <a:ext cx="1665618" cy="1576553"/>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9" name="Group 38">
            <a:extLst>
              <a:ext uri="{FF2B5EF4-FFF2-40B4-BE49-F238E27FC236}">
                <a16:creationId xmlns:a16="http://schemas.microsoft.com/office/drawing/2014/main" id="{0D4C9D37-094C-2546-86C0-EDB723CFEAA0}"/>
              </a:ext>
            </a:extLst>
          </p:cNvPr>
          <p:cNvGrpSpPr/>
          <p:nvPr/>
        </p:nvGrpSpPr>
        <p:grpSpPr>
          <a:xfrm>
            <a:off x="6020486" y="1800423"/>
            <a:ext cx="902492" cy="891304"/>
            <a:chOff x="2036652" y="1429407"/>
            <a:chExt cx="1665617" cy="1644971"/>
          </a:xfrm>
        </p:grpSpPr>
        <p:sp>
          <p:nvSpPr>
            <p:cNvPr id="40" name="TextBox 39">
              <a:extLst>
                <a:ext uri="{FF2B5EF4-FFF2-40B4-BE49-F238E27FC236}">
                  <a16:creationId xmlns:a16="http://schemas.microsoft.com/office/drawing/2014/main" id="{092DDCFD-41EC-E842-A9D9-2F4FD743A012}"/>
                </a:ext>
              </a:extLst>
            </p:cNvPr>
            <p:cNvSpPr txBox="1"/>
            <p:nvPr/>
          </p:nvSpPr>
          <p:spPr>
            <a:xfrm>
              <a:off x="2448910" y="1429407"/>
              <a:ext cx="284052" cy="369332"/>
            </a:xfrm>
            <a:prstGeom prst="rect">
              <a:avLst/>
            </a:prstGeom>
            <a:noFill/>
          </p:spPr>
          <p:txBody>
            <a:bodyPr wrap="none" rtlCol="0">
              <a:spAutoFit/>
            </a:bodyPr>
            <a:lstStyle/>
            <a:p>
              <a:r>
                <a:rPr lang="en-US" dirty="0">
                  <a:solidFill>
                    <a:srgbClr val="FF0000"/>
                  </a:solidFill>
                </a:rPr>
                <a:t>x</a:t>
              </a:r>
            </a:p>
          </p:txBody>
        </p:sp>
        <p:sp>
          <p:nvSpPr>
            <p:cNvPr id="41" name="TextBox 40">
              <a:extLst>
                <a:ext uri="{FF2B5EF4-FFF2-40B4-BE49-F238E27FC236}">
                  <a16:creationId xmlns:a16="http://schemas.microsoft.com/office/drawing/2014/main" id="{DB331D5A-6D7C-DC42-92FC-471EC7449E64}"/>
                </a:ext>
              </a:extLst>
            </p:cNvPr>
            <p:cNvSpPr txBox="1"/>
            <p:nvPr/>
          </p:nvSpPr>
          <p:spPr>
            <a:xfrm>
              <a:off x="2601310" y="1581807"/>
              <a:ext cx="284052" cy="369332"/>
            </a:xfrm>
            <a:prstGeom prst="rect">
              <a:avLst/>
            </a:prstGeom>
            <a:noFill/>
          </p:spPr>
          <p:txBody>
            <a:bodyPr wrap="none" rtlCol="0">
              <a:spAutoFit/>
            </a:bodyPr>
            <a:lstStyle/>
            <a:p>
              <a:r>
                <a:rPr lang="en-US" dirty="0">
                  <a:solidFill>
                    <a:srgbClr val="FF0000"/>
                  </a:solidFill>
                </a:rPr>
                <a:t>x</a:t>
              </a:r>
            </a:p>
          </p:txBody>
        </p:sp>
        <p:sp>
          <p:nvSpPr>
            <p:cNvPr id="42" name="TextBox 41">
              <a:extLst>
                <a:ext uri="{FF2B5EF4-FFF2-40B4-BE49-F238E27FC236}">
                  <a16:creationId xmlns:a16="http://schemas.microsoft.com/office/drawing/2014/main" id="{2665C142-E63B-1D4C-9370-4F13F2A81083}"/>
                </a:ext>
              </a:extLst>
            </p:cNvPr>
            <p:cNvSpPr txBox="1"/>
            <p:nvPr/>
          </p:nvSpPr>
          <p:spPr>
            <a:xfrm>
              <a:off x="2753710" y="1734207"/>
              <a:ext cx="284052" cy="369332"/>
            </a:xfrm>
            <a:prstGeom prst="rect">
              <a:avLst/>
            </a:prstGeom>
            <a:noFill/>
          </p:spPr>
          <p:txBody>
            <a:bodyPr wrap="none" rtlCol="0">
              <a:spAutoFit/>
            </a:bodyPr>
            <a:lstStyle/>
            <a:p>
              <a:r>
                <a:rPr lang="en-US" dirty="0">
                  <a:solidFill>
                    <a:srgbClr val="FF0000"/>
                  </a:solidFill>
                </a:rPr>
                <a:t>x</a:t>
              </a:r>
            </a:p>
          </p:txBody>
        </p:sp>
        <p:sp>
          <p:nvSpPr>
            <p:cNvPr id="43" name="TextBox 42">
              <a:extLst>
                <a:ext uri="{FF2B5EF4-FFF2-40B4-BE49-F238E27FC236}">
                  <a16:creationId xmlns:a16="http://schemas.microsoft.com/office/drawing/2014/main" id="{17C9483E-672D-BD4A-A301-781F90B20871}"/>
                </a:ext>
              </a:extLst>
            </p:cNvPr>
            <p:cNvSpPr txBox="1"/>
            <p:nvPr/>
          </p:nvSpPr>
          <p:spPr>
            <a:xfrm>
              <a:off x="2948015" y="1822913"/>
              <a:ext cx="284052" cy="369332"/>
            </a:xfrm>
            <a:prstGeom prst="rect">
              <a:avLst/>
            </a:prstGeom>
            <a:noFill/>
          </p:spPr>
          <p:txBody>
            <a:bodyPr wrap="none" rtlCol="0">
              <a:spAutoFit/>
            </a:bodyPr>
            <a:lstStyle/>
            <a:p>
              <a:r>
                <a:rPr lang="en-US" dirty="0">
                  <a:solidFill>
                    <a:srgbClr val="FF0000"/>
                  </a:solidFill>
                </a:rPr>
                <a:t>x</a:t>
              </a:r>
            </a:p>
          </p:txBody>
        </p:sp>
        <p:sp>
          <p:nvSpPr>
            <p:cNvPr id="44" name="TextBox 43">
              <a:extLst>
                <a:ext uri="{FF2B5EF4-FFF2-40B4-BE49-F238E27FC236}">
                  <a16:creationId xmlns:a16="http://schemas.microsoft.com/office/drawing/2014/main" id="{9F7F7971-EB35-0D4C-B149-EB35E6CC6A20}"/>
                </a:ext>
              </a:extLst>
            </p:cNvPr>
            <p:cNvSpPr txBox="1"/>
            <p:nvPr/>
          </p:nvSpPr>
          <p:spPr>
            <a:xfrm>
              <a:off x="3058510" y="2039007"/>
              <a:ext cx="284052" cy="369332"/>
            </a:xfrm>
            <a:prstGeom prst="rect">
              <a:avLst/>
            </a:prstGeom>
            <a:noFill/>
          </p:spPr>
          <p:txBody>
            <a:bodyPr wrap="none" rtlCol="0">
              <a:spAutoFit/>
            </a:bodyPr>
            <a:lstStyle/>
            <a:p>
              <a:r>
                <a:rPr lang="en-US" dirty="0">
                  <a:solidFill>
                    <a:srgbClr val="FF0000"/>
                  </a:solidFill>
                </a:rPr>
                <a:t>x</a:t>
              </a:r>
            </a:p>
          </p:txBody>
        </p:sp>
        <p:sp>
          <p:nvSpPr>
            <p:cNvPr id="45" name="TextBox 44">
              <a:extLst>
                <a:ext uri="{FF2B5EF4-FFF2-40B4-BE49-F238E27FC236}">
                  <a16:creationId xmlns:a16="http://schemas.microsoft.com/office/drawing/2014/main" id="{7A3D94B2-C0B9-4546-B64D-B56B810D5E43}"/>
                </a:ext>
              </a:extLst>
            </p:cNvPr>
            <p:cNvSpPr txBox="1"/>
            <p:nvPr/>
          </p:nvSpPr>
          <p:spPr>
            <a:xfrm>
              <a:off x="3210910" y="2191407"/>
              <a:ext cx="284052" cy="369332"/>
            </a:xfrm>
            <a:prstGeom prst="rect">
              <a:avLst/>
            </a:prstGeom>
            <a:noFill/>
          </p:spPr>
          <p:txBody>
            <a:bodyPr wrap="none" rtlCol="0">
              <a:spAutoFit/>
            </a:bodyPr>
            <a:lstStyle/>
            <a:p>
              <a:r>
                <a:rPr lang="en-US" dirty="0">
                  <a:solidFill>
                    <a:srgbClr val="FF0000"/>
                  </a:solidFill>
                </a:rPr>
                <a:t>x</a:t>
              </a:r>
            </a:p>
          </p:txBody>
        </p:sp>
        <p:sp>
          <p:nvSpPr>
            <p:cNvPr id="46" name="TextBox 45">
              <a:extLst>
                <a:ext uri="{FF2B5EF4-FFF2-40B4-BE49-F238E27FC236}">
                  <a16:creationId xmlns:a16="http://schemas.microsoft.com/office/drawing/2014/main" id="{2405AD44-1FCD-7E4F-96DD-E953653A07A0}"/>
                </a:ext>
              </a:extLst>
            </p:cNvPr>
            <p:cNvSpPr txBox="1"/>
            <p:nvPr/>
          </p:nvSpPr>
          <p:spPr>
            <a:xfrm>
              <a:off x="2543640" y="1930854"/>
              <a:ext cx="284052" cy="369332"/>
            </a:xfrm>
            <a:prstGeom prst="rect">
              <a:avLst/>
            </a:prstGeom>
            <a:noFill/>
          </p:spPr>
          <p:txBody>
            <a:bodyPr wrap="none" rtlCol="0">
              <a:spAutoFit/>
            </a:bodyPr>
            <a:lstStyle/>
            <a:p>
              <a:r>
                <a:rPr lang="en-US" dirty="0">
                  <a:solidFill>
                    <a:srgbClr val="FF0000"/>
                  </a:solidFill>
                </a:rPr>
                <a:t>x</a:t>
              </a:r>
            </a:p>
          </p:txBody>
        </p:sp>
        <p:sp>
          <p:nvSpPr>
            <p:cNvPr id="47" name="TextBox 46">
              <a:extLst>
                <a:ext uri="{FF2B5EF4-FFF2-40B4-BE49-F238E27FC236}">
                  <a16:creationId xmlns:a16="http://schemas.microsoft.com/office/drawing/2014/main" id="{CF77636A-351F-824D-AF93-FA480D07DF43}"/>
                </a:ext>
              </a:extLst>
            </p:cNvPr>
            <p:cNvSpPr txBox="1"/>
            <p:nvPr/>
          </p:nvSpPr>
          <p:spPr>
            <a:xfrm>
              <a:off x="2559677" y="2401192"/>
              <a:ext cx="284052" cy="369332"/>
            </a:xfrm>
            <a:prstGeom prst="rect">
              <a:avLst/>
            </a:prstGeom>
            <a:noFill/>
          </p:spPr>
          <p:txBody>
            <a:bodyPr wrap="none" rtlCol="0">
              <a:spAutoFit/>
            </a:bodyPr>
            <a:lstStyle/>
            <a:p>
              <a:r>
                <a:rPr lang="en-US" dirty="0">
                  <a:solidFill>
                    <a:srgbClr val="FF0000"/>
                  </a:solidFill>
                </a:rPr>
                <a:t>x</a:t>
              </a:r>
            </a:p>
          </p:txBody>
        </p:sp>
        <p:sp>
          <p:nvSpPr>
            <p:cNvPr id="48" name="TextBox 47">
              <a:extLst>
                <a:ext uri="{FF2B5EF4-FFF2-40B4-BE49-F238E27FC236}">
                  <a16:creationId xmlns:a16="http://schemas.microsoft.com/office/drawing/2014/main" id="{C97F6F7D-0E58-ED4F-BFEB-977AB23A824A}"/>
                </a:ext>
              </a:extLst>
            </p:cNvPr>
            <p:cNvSpPr txBox="1"/>
            <p:nvPr/>
          </p:nvSpPr>
          <p:spPr>
            <a:xfrm>
              <a:off x="2133803" y="1558684"/>
              <a:ext cx="294290" cy="369332"/>
            </a:xfrm>
            <a:prstGeom prst="rect">
              <a:avLst/>
            </a:prstGeom>
            <a:noFill/>
          </p:spPr>
          <p:txBody>
            <a:bodyPr wrap="square" rtlCol="0">
              <a:spAutoFit/>
            </a:bodyPr>
            <a:lstStyle/>
            <a:p>
              <a:r>
                <a:rPr lang="en-US" dirty="0">
                  <a:solidFill>
                    <a:srgbClr val="FF0000"/>
                  </a:solidFill>
                </a:rPr>
                <a:t>x</a:t>
              </a:r>
            </a:p>
          </p:txBody>
        </p:sp>
        <p:sp>
          <p:nvSpPr>
            <p:cNvPr id="49" name="TextBox 48">
              <a:extLst>
                <a:ext uri="{FF2B5EF4-FFF2-40B4-BE49-F238E27FC236}">
                  <a16:creationId xmlns:a16="http://schemas.microsoft.com/office/drawing/2014/main" id="{1E912ED4-EC7F-6548-A7F5-D11C2A7F5378}"/>
                </a:ext>
              </a:extLst>
            </p:cNvPr>
            <p:cNvSpPr txBox="1"/>
            <p:nvPr/>
          </p:nvSpPr>
          <p:spPr>
            <a:xfrm>
              <a:off x="2244298" y="1794219"/>
              <a:ext cx="294290" cy="369332"/>
            </a:xfrm>
            <a:prstGeom prst="rect">
              <a:avLst/>
            </a:prstGeom>
            <a:noFill/>
          </p:spPr>
          <p:txBody>
            <a:bodyPr wrap="square" rtlCol="0">
              <a:spAutoFit/>
            </a:bodyPr>
            <a:lstStyle/>
            <a:p>
              <a:r>
                <a:rPr lang="en-US" dirty="0">
                  <a:solidFill>
                    <a:srgbClr val="FF0000"/>
                  </a:solidFill>
                </a:rPr>
                <a:t>x</a:t>
              </a:r>
            </a:p>
          </p:txBody>
        </p:sp>
        <p:sp>
          <p:nvSpPr>
            <p:cNvPr id="50" name="TextBox 49">
              <a:extLst>
                <a:ext uri="{FF2B5EF4-FFF2-40B4-BE49-F238E27FC236}">
                  <a16:creationId xmlns:a16="http://schemas.microsoft.com/office/drawing/2014/main" id="{23CE569F-FEBF-514D-A40C-FDC96D52E3BA}"/>
                </a:ext>
              </a:extLst>
            </p:cNvPr>
            <p:cNvSpPr txBox="1"/>
            <p:nvPr/>
          </p:nvSpPr>
          <p:spPr>
            <a:xfrm>
              <a:off x="2428162" y="1798739"/>
              <a:ext cx="294290" cy="369332"/>
            </a:xfrm>
            <a:prstGeom prst="rect">
              <a:avLst/>
            </a:prstGeom>
            <a:noFill/>
          </p:spPr>
          <p:txBody>
            <a:bodyPr wrap="square" rtlCol="0">
              <a:spAutoFit/>
            </a:bodyPr>
            <a:lstStyle/>
            <a:p>
              <a:r>
                <a:rPr lang="en-US" dirty="0">
                  <a:solidFill>
                    <a:srgbClr val="FF0000"/>
                  </a:solidFill>
                </a:rPr>
                <a:t>x</a:t>
              </a:r>
            </a:p>
          </p:txBody>
        </p:sp>
        <p:sp>
          <p:nvSpPr>
            <p:cNvPr id="51" name="TextBox 50">
              <a:extLst>
                <a:ext uri="{FF2B5EF4-FFF2-40B4-BE49-F238E27FC236}">
                  <a16:creationId xmlns:a16="http://schemas.microsoft.com/office/drawing/2014/main" id="{0B720A43-F8F2-D246-947B-74B13AFB8F32}"/>
                </a:ext>
              </a:extLst>
            </p:cNvPr>
            <p:cNvSpPr txBox="1"/>
            <p:nvPr/>
          </p:nvSpPr>
          <p:spPr>
            <a:xfrm>
              <a:off x="2464675" y="2140326"/>
              <a:ext cx="294290" cy="369332"/>
            </a:xfrm>
            <a:prstGeom prst="rect">
              <a:avLst/>
            </a:prstGeom>
            <a:noFill/>
          </p:spPr>
          <p:txBody>
            <a:bodyPr wrap="square" rtlCol="0">
              <a:spAutoFit/>
            </a:bodyPr>
            <a:lstStyle/>
            <a:p>
              <a:r>
                <a:rPr lang="en-US" dirty="0">
                  <a:solidFill>
                    <a:srgbClr val="FF0000"/>
                  </a:solidFill>
                </a:rPr>
                <a:t>x</a:t>
              </a:r>
            </a:p>
          </p:txBody>
        </p:sp>
        <p:sp>
          <p:nvSpPr>
            <p:cNvPr id="52" name="TextBox 51">
              <a:extLst>
                <a:ext uri="{FF2B5EF4-FFF2-40B4-BE49-F238E27FC236}">
                  <a16:creationId xmlns:a16="http://schemas.microsoft.com/office/drawing/2014/main" id="{F65C273E-7F72-7048-A2C5-90EDFB88D726}"/>
                </a:ext>
              </a:extLst>
            </p:cNvPr>
            <p:cNvSpPr txBox="1"/>
            <p:nvPr/>
          </p:nvSpPr>
          <p:spPr>
            <a:xfrm>
              <a:off x="2911365" y="2101437"/>
              <a:ext cx="294290" cy="369332"/>
            </a:xfrm>
            <a:prstGeom prst="rect">
              <a:avLst/>
            </a:prstGeom>
            <a:noFill/>
          </p:spPr>
          <p:txBody>
            <a:bodyPr wrap="square" rtlCol="0">
              <a:spAutoFit/>
            </a:bodyPr>
            <a:lstStyle/>
            <a:p>
              <a:r>
                <a:rPr lang="en-US" dirty="0">
                  <a:solidFill>
                    <a:srgbClr val="FF0000"/>
                  </a:solidFill>
                </a:rPr>
                <a:t>x</a:t>
              </a:r>
            </a:p>
          </p:txBody>
        </p:sp>
        <p:sp>
          <p:nvSpPr>
            <p:cNvPr id="53" name="TextBox 52">
              <a:extLst>
                <a:ext uri="{FF2B5EF4-FFF2-40B4-BE49-F238E27FC236}">
                  <a16:creationId xmlns:a16="http://schemas.microsoft.com/office/drawing/2014/main" id="{659C2C14-4EFC-564E-8FF4-E6D7248096DD}"/>
                </a:ext>
              </a:extLst>
            </p:cNvPr>
            <p:cNvSpPr txBox="1"/>
            <p:nvPr/>
          </p:nvSpPr>
          <p:spPr>
            <a:xfrm>
              <a:off x="2758318" y="2319947"/>
              <a:ext cx="294290" cy="369332"/>
            </a:xfrm>
            <a:prstGeom prst="rect">
              <a:avLst/>
            </a:prstGeom>
            <a:noFill/>
          </p:spPr>
          <p:txBody>
            <a:bodyPr wrap="square" rtlCol="0">
              <a:spAutoFit/>
            </a:bodyPr>
            <a:lstStyle/>
            <a:p>
              <a:r>
                <a:rPr lang="en-US" dirty="0">
                  <a:solidFill>
                    <a:srgbClr val="FF0000"/>
                  </a:solidFill>
                </a:rPr>
                <a:t>x</a:t>
              </a:r>
            </a:p>
          </p:txBody>
        </p:sp>
        <p:sp>
          <p:nvSpPr>
            <p:cNvPr id="54" name="TextBox 53">
              <a:extLst>
                <a:ext uri="{FF2B5EF4-FFF2-40B4-BE49-F238E27FC236}">
                  <a16:creationId xmlns:a16="http://schemas.microsoft.com/office/drawing/2014/main" id="{CF6D5172-EA93-1546-B21A-059A5BBBD312}"/>
                </a:ext>
              </a:extLst>
            </p:cNvPr>
            <p:cNvSpPr txBox="1"/>
            <p:nvPr/>
          </p:nvSpPr>
          <p:spPr>
            <a:xfrm>
              <a:off x="3037762" y="2408339"/>
              <a:ext cx="294290" cy="369332"/>
            </a:xfrm>
            <a:prstGeom prst="rect">
              <a:avLst/>
            </a:prstGeom>
            <a:noFill/>
          </p:spPr>
          <p:txBody>
            <a:bodyPr wrap="square" rtlCol="0">
              <a:spAutoFit/>
            </a:bodyPr>
            <a:lstStyle/>
            <a:p>
              <a:r>
                <a:rPr lang="en-US" dirty="0">
                  <a:solidFill>
                    <a:srgbClr val="FF0000"/>
                  </a:solidFill>
                </a:rPr>
                <a:t>x</a:t>
              </a:r>
            </a:p>
          </p:txBody>
        </p:sp>
        <p:sp>
          <p:nvSpPr>
            <p:cNvPr id="55" name="TextBox 54">
              <a:extLst>
                <a:ext uri="{FF2B5EF4-FFF2-40B4-BE49-F238E27FC236}">
                  <a16:creationId xmlns:a16="http://schemas.microsoft.com/office/drawing/2014/main" id="{C911B3D8-47A7-9347-BEB4-24EA83A8985F}"/>
                </a:ext>
              </a:extLst>
            </p:cNvPr>
            <p:cNvSpPr txBox="1"/>
            <p:nvPr/>
          </p:nvSpPr>
          <p:spPr>
            <a:xfrm>
              <a:off x="2055045" y="1872524"/>
              <a:ext cx="294290" cy="369332"/>
            </a:xfrm>
            <a:prstGeom prst="rect">
              <a:avLst/>
            </a:prstGeom>
            <a:noFill/>
          </p:spPr>
          <p:txBody>
            <a:bodyPr wrap="square" rtlCol="0">
              <a:spAutoFit/>
            </a:bodyPr>
            <a:lstStyle/>
            <a:p>
              <a:r>
                <a:rPr lang="en-US" dirty="0">
                  <a:solidFill>
                    <a:srgbClr val="FF0000"/>
                  </a:solidFill>
                </a:rPr>
                <a:t>x</a:t>
              </a:r>
            </a:p>
          </p:txBody>
        </p:sp>
        <p:sp>
          <p:nvSpPr>
            <p:cNvPr id="56" name="TextBox 55">
              <a:extLst>
                <a:ext uri="{FF2B5EF4-FFF2-40B4-BE49-F238E27FC236}">
                  <a16:creationId xmlns:a16="http://schemas.microsoft.com/office/drawing/2014/main" id="{79714BC1-00A3-1347-8B69-1AF78DCF20E9}"/>
                </a:ext>
              </a:extLst>
            </p:cNvPr>
            <p:cNvSpPr txBox="1"/>
            <p:nvPr/>
          </p:nvSpPr>
          <p:spPr>
            <a:xfrm>
              <a:off x="3232067" y="1918873"/>
              <a:ext cx="284052" cy="369332"/>
            </a:xfrm>
            <a:prstGeom prst="rect">
              <a:avLst/>
            </a:prstGeom>
            <a:noFill/>
          </p:spPr>
          <p:txBody>
            <a:bodyPr wrap="none" rtlCol="0">
              <a:spAutoFit/>
            </a:bodyPr>
            <a:lstStyle/>
            <a:p>
              <a:r>
                <a:rPr lang="en-US" dirty="0">
                  <a:solidFill>
                    <a:srgbClr val="FF0000"/>
                  </a:solidFill>
                </a:rPr>
                <a:t>x</a:t>
              </a:r>
            </a:p>
          </p:txBody>
        </p:sp>
        <p:sp>
          <p:nvSpPr>
            <p:cNvPr id="57" name="TextBox 56">
              <a:extLst>
                <a:ext uri="{FF2B5EF4-FFF2-40B4-BE49-F238E27FC236}">
                  <a16:creationId xmlns:a16="http://schemas.microsoft.com/office/drawing/2014/main" id="{3E24C5CA-7FEC-BA45-A038-6FC4D4A83580}"/>
                </a:ext>
              </a:extLst>
            </p:cNvPr>
            <p:cNvSpPr txBox="1"/>
            <p:nvPr/>
          </p:nvSpPr>
          <p:spPr>
            <a:xfrm>
              <a:off x="2927267" y="1483429"/>
              <a:ext cx="284052" cy="369332"/>
            </a:xfrm>
            <a:prstGeom prst="rect">
              <a:avLst/>
            </a:prstGeom>
            <a:noFill/>
          </p:spPr>
          <p:txBody>
            <a:bodyPr wrap="square" rtlCol="0">
              <a:spAutoFit/>
            </a:bodyPr>
            <a:lstStyle/>
            <a:p>
              <a:r>
                <a:rPr lang="en-US" dirty="0">
                  <a:solidFill>
                    <a:srgbClr val="FF0000"/>
                  </a:solidFill>
                </a:rPr>
                <a:t>x</a:t>
              </a:r>
            </a:p>
          </p:txBody>
        </p:sp>
        <p:sp>
          <p:nvSpPr>
            <p:cNvPr id="58" name="TextBox 57">
              <a:extLst>
                <a:ext uri="{FF2B5EF4-FFF2-40B4-BE49-F238E27FC236}">
                  <a16:creationId xmlns:a16="http://schemas.microsoft.com/office/drawing/2014/main" id="{6551FDAC-B948-0A43-8EE4-1AAF7CB5AB88}"/>
                </a:ext>
              </a:extLst>
            </p:cNvPr>
            <p:cNvSpPr txBox="1"/>
            <p:nvPr/>
          </p:nvSpPr>
          <p:spPr>
            <a:xfrm>
              <a:off x="3263598" y="1638247"/>
              <a:ext cx="284052" cy="369332"/>
            </a:xfrm>
            <a:prstGeom prst="rect">
              <a:avLst/>
            </a:prstGeom>
            <a:noFill/>
          </p:spPr>
          <p:txBody>
            <a:bodyPr wrap="none" rtlCol="0">
              <a:spAutoFit/>
            </a:bodyPr>
            <a:lstStyle/>
            <a:p>
              <a:r>
                <a:rPr lang="en-US" dirty="0">
                  <a:solidFill>
                    <a:srgbClr val="FF0000"/>
                  </a:solidFill>
                </a:rPr>
                <a:t>x</a:t>
              </a:r>
            </a:p>
          </p:txBody>
        </p:sp>
        <p:sp>
          <p:nvSpPr>
            <p:cNvPr id="59" name="TextBox 58">
              <a:extLst>
                <a:ext uri="{FF2B5EF4-FFF2-40B4-BE49-F238E27FC236}">
                  <a16:creationId xmlns:a16="http://schemas.microsoft.com/office/drawing/2014/main" id="{F5E69090-AC99-644E-85DB-5A1318BF4F86}"/>
                </a:ext>
              </a:extLst>
            </p:cNvPr>
            <p:cNvSpPr txBox="1"/>
            <p:nvPr/>
          </p:nvSpPr>
          <p:spPr>
            <a:xfrm>
              <a:off x="2335515" y="2451851"/>
              <a:ext cx="284052" cy="369332"/>
            </a:xfrm>
            <a:prstGeom prst="rect">
              <a:avLst/>
            </a:prstGeom>
            <a:noFill/>
          </p:spPr>
          <p:txBody>
            <a:bodyPr wrap="none" rtlCol="0">
              <a:spAutoFit/>
            </a:bodyPr>
            <a:lstStyle/>
            <a:p>
              <a:r>
                <a:rPr lang="en-US" dirty="0">
                  <a:solidFill>
                    <a:srgbClr val="FF0000"/>
                  </a:solidFill>
                </a:rPr>
                <a:t>x</a:t>
              </a:r>
            </a:p>
          </p:txBody>
        </p:sp>
        <p:sp>
          <p:nvSpPr>
            <p:cNvPr id="60" name="TextBox 59">
              <a:extLst>
                <a:ext uri="{FF2B5EF4-FFF2-40B4-BE49-F238E27FC236}">
                  <a16:creationId xmlns:a16="http://schemas.microsoft.com/office/drawing/2014/main" id="{88664C85-57D8-B34C-A6B3-18C60FF438D1}"/>
                </a:ext>
              </a:extLst>
            </p:cNvPr>
            <p:cNvSpPr txBox="1"/>
            <p:nvPr/>
          </p:nvSpPr>
          <p:spPr>
            <a:xfrm>
              <a:off x="2727434" y="2028286"/>
              <a:ext cx="284052" cy="369332"/>
            </a:xfrm>
            <a:prstGeom prst="rect">
              <a:avLst/>
            </a:prstGeom>
            <a:noFill/>
          </p:spPr>
          <p:txBody>
            <a:bodyPr wrap="none" rtlCol="0">
              <a:spAutoFit/>
            </a:bodyPr>
            <a:lstStyle/>
            <a:p>
              <a:r>
                <a:rPr lang="en-US" dirty="0">
                  <a:solidFill>
                    <a:srgbClr val="FF0000"/>
                  </a:solidFill>
                </a:rPr>
                <a:t>x</a:t>
              </a:r>
            </a:p>
          </p:txBody>
        </p:sp>
        <p:sp>
          <p:nvSpPr>
            <p:cNvPr id="61" name="TextBox 60">
              <a:extLst>
                <a:ext uri="{FF2B5EF4-FFF2-40B4-BE49-F238E27FC236}">
                  <a16:creationId xmlns:a16="http://schemas.microsoft.com/office/drawing/2014/main" id="{5D176DF0-12BB-B346-BF69-B89620FD6549}"/>
                </a:ext>
              </a:extLst>
            </p:cNvPr>
            <p:cNvSpPr txBox="1"/>
            <p:nvPr/>
          </p:nvSpPr>
          <p:spPr>
            <a:xfrm>
              <a:off x="2181270" y="2138011"/>
              <a:ext cx="284052" cy="369332"/>
            </a:xfrm>
            <a:prstGeom prst="rect">
              <a:avLst/>
            </a:prstGeom>
            <a:noFill/>
          </p:spPr>
          <p:txBody>
            <a:bodyPr wrap="none" rtlCol="0">
              <a:spAutoFit/>
            </a:bodyPr>
            <a:lstStyle/>
            <a:p>
              <a:r>
                <a:rPr lang="en-US" dirty="0">
                  <a:solidFill>
                    <a:srgbClr val="FF0000"/>
                  </a:solidFill>
                </a:rPr>
                <a:t>x</a:t>
              </a:r>
            </a:p>
          </p:txBody>
        </p:sp>
        <p:sp>
          <p:nvSpPr>
            <p:cNvPr id="62" name="Oval 61">
              <a:extLst>
                <a:ext uri="{FF2B5EF4-FFF2-40B4-BE49-F238E27FC236}">
                  <a16:creationId xmlns:a16="http://schemas.microsoft.com/office/drawing/2014/main" id="{E90123B2-7550-3E4F-A2E2-83DC590317B8}"/>
                </a:ext>
              </a:extLst>
            </p:cNvPr>
            <p:cNvSpPr/>
            <p:nvPr/>
          </p:nvSpPr>
          <p:spPr>
            <a:xfrm>
              <a:off x="2036652" y="1497826"/>
              <a:ext cx="1665617" cy="1576552"/>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grpSp>
      <p:sp>
        <p:nvSpPr>
          <p:cNvPr id="63" name="TextBox 62">
            <a:extLst>
              <a:ext uri="{FF2B5EF4-FFF2-40B4-BE49-F238E27FC236}">
                <a16:creationId xmlns:a16="http://schemas.microsoft.com/office/drawing/2014/main" id="{B1AC6930-0466-7747-81CB-8C71D2CAAB0C}"/>
              </a:ext>
            </a:extLst>
          </p:cNvPr>
          <p:cNvSpPr txBox="1"/>
          <p:nvPr/>
        </p:nvSpPr>
        <p:spPr>
          <a:xfrm>
            <a:off x="3052085" y="1145046"/>
            <a:ext cx="1045479" cy="369332"/>
          </a:xfrm>
          <a:prstGeom prst="rect">
            <a:avLst/>
          </a:prstGeom>
          <a:noFill/>
        </p:spPr>
        <p:txBody>
          <a:bodyPr wrap="none" rtlCol="0">
            <a:spAutoFit/>
          </a:bodyPr>
          <a:lstStyle/>
          <a:p>
            <a:r>
              <a:rPr lang="en-US" dirty="0"/>
              <a:t>sample A</a:t>
            </a:r>
          </a:p>
        </p:txBody>
      </p:sp>
      <p:cxnSp>
        <p:nvCxnSpPr>
          <p:cNvPr id="73" name="Straight Arrow Connector 72">
            <a:extLst>
              <a:ext uri="{FF2B5EF4-FFF2-40B4-BE49-F238E27FC236}">
                <a16:creationId xmlns:a16="http://schemas.microsoft.com/office/drawing/2014/main" id="{0F3D151F-B099-9C44-B7EC-8EF2A69436D8}"/>
              </a:ext>
            </a:extLst>
          </p:cNvPr>
          <p:cNvCxnSpPr>
            <a:cxnSpLocks/>
            <a:stCxn id="63" idx="2"/>
          </p:cNvCxnSpPr>
          <p:nvPr/>
        </p:nvCxnSpPr>
        <p:spPr>
          <a:xfrm flipH="1">
            <a:off x="2918767" y="1514378"/>
            <a:ext cx="656058" cy="431566"/>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24E0DD9D-8C1A-D64E-8D25-AFC9CEE62E26}"/>
              </a:ext>
            </a:extLst>
          </p:cNvPr>
          <p:cNvSpPr txBox="1"/>
          <p:nvPr/>
        </p:nvSpPr>
        <p:spPr>
          <a:xfrm>
            <a:off x="4772345" y="1151333"/>
            <a:ext cx="1037463" cy="369332"/>
          </a:xfrm>
          <a:prstGeom prst="rect">
            <a:avLst/>
          </a:prstGeom>
          <a:noFill/>
        </p:spPr>
        <p:txBody>
          <a:bodyPr wrap="none" rtlCol="0">
            <a:spAutoFit/>
          </a:bodyPr>
          <a:lstStyle/>
          <a:p>
            <a:r>
              <a:rPr lang="en-US" dirty="0">
                <a:solidFill>
                  <a:srgbClr val="FF0000"/>
                </a:solidFill>
              </a:rPr>
              <a:t>sample B</a:t>
            </a:r>
          </a:p>
        </p:txBody>
      </p:sp>
      <p:cxnSp>
        <p:nvCxnSpPr>
          <p:cNvPr id="75" name="Straight Arrow Connector 74">
            <a:extLst>
              <a:ext uri="{FF2B5EF4-FFF2-40B4-BE49-F238E27FC236}">
                <a16:creationId xmlns:a16="http://schemas.microsoft.com/office/drawing/2014/main" id="{A53D7550-C383-094F-9138-A32EFD94F7D3}"/>
              </a:ext>
            </a:extLst>
          </p:cNvPr>
          <p:cNvCxnSpPr>
            <a:cxnSpLocks/>
          </p:cNvCxnSpPr>
          <p:nvPr/>
        </p:nvCxnSpPr>
        <p:spPr>
          <a:xfrm>
            <a:off x="5419663" y="1540904"/>
            <a:ext cx="703474" cy="431566"/>
          </a:xfrm>
          <a:prstGeom prst="straightConnector1">
            <a:avLst/>
          </a:prstGeom>
          <a:ln w="19050">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E48EBB12-E1B8-7A41-9DE3-B63C30578FAA}"/>
              </a:ext>
            </a:extLst>
          </p:cNvPr>
          <p:cNvSpPr txBox="1"/>
          <p:nvPr/>
        </p:nvSpPr>
        <p:spPr>
          <a:xfrm>
            <a:off x="490946" y="3461888"/>
            <a:ext cx="8594019" cy="1881734"/>
          </a:xfrm>
          <a:prstGeom prst="rect">
            <a:avLst/>
          </a:prstGeom>
          <a:noFill/>
        </p:spPr>
        <p:txBody>
          <a:bodyPr wrap="none" rtlCol="0">
            <a:spAutoFit/>
          </a:bodyPr>
          <a:lstStyle/>
          <a:p>
            <a:pPr>
              <a:lnSpc>
                <a:spcPct val="200000"/>
              </a:lnSpc>
            </a:pPr>
            <a:r>
              <a:rPr lang="en-US" sz="2400" dirty="0">
                <a:solidFill>
                  <a:srgbClr val="C00000"/>
                </a:solidFill>
              </a:rPr>
              <a:t>Do two pairwise-related samples come from the same distribution?</a:t>
            </a:r>
          </a:p>
          <a:p>
            <a:pPr marL="342900" indent="-342900">
              <a:lnSpc>
                <a:spcPct val="150000"/>
              </a:lnSpc>
              <a:buFont typeface="Arial" panose="020B0604020202020204" pitchFamily="34" charset="0"/>
              <a:buChar char="•"/>
            </a:pPr>
            <a:r>
              <a:rPr lang="en-US" sz="2400" dirty="0"/>
              <a:t>H</a:t>
            </a:r>
            <a:r>
              <a:rPr lang="en-US" sz="2400" baseline="-25000" dirty="0"/>
              <a:t>0</a:t>
            </a:r>
            <a:r>
              <a:rPr lang="en-US" sz="2400" dirty="0"/>
              <a:t>: Samples come from the same distribution.</a:t>
            </a:r>
          </a:p>
          <a:p>
            <a:pPr marL="342900" indent="-342900">
              <a:lnSpc>
                <a:spcPct val="150000"/>
              </a:lnSpc>
              <a:buFont typeface="Arial" panose="020B0604020202020204" pitchFamily="34" charset="0"/>
              <a:buChar char="•"/>
            </a:pPr>
            <a:r>
              <a:rPr lang="en-US" sz="2400" dirty="0"/>
              <a:t>H</a:t>
            </a:r>
            <a:r>
              <a:rPr lang="en-US" sz="2400" baseline="-25000" dirty="0"/>
              <a:t>a</a:t>
            </a:r>
            <a:r>
              <a:rPr lang="en-US" sz="2400" dirty="0"/>
              <a:t>: Samples do NOT come from the same distribution.</a:t>
            </a:r>
          </a:p>
        </p:txBody>
      </p:sp>
      <p:cxnSp>
        <p:nvCxnSpPr>
          <p:cNvPr id="5" name="Straight Connector 4">
            <a:extLst>
              <a:ext uri="{FF2B5EF4-FFF2-40B4-BE49-F238E27FC236}">
                <a16:creationId xmlns:a16="http://schemas.microsoft.com/office/drawing/2014/main" id="{0EA31FE6-2419-EC41-A137-9EF22E088753}"/>
              </a:ext>
            </a:extLst>
          </p:cNvPr>
          <p:cNvCxnSpPr>
            <a:stCxn id="34" idx="2"/>
            <a:endCxn id="50" idx="0"/>
          </p:cNvCxnSpPr>
          <p:nvPr/>
        </p:nvCxnSpPr>
        <p:spPr>
          <a:xfrm flipV="1">
            <a:off x="2918746" y="2000540"/>
            <a:ext cx="3393603" cy="100643"/>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42C3AFA6-B53E-CE4A-9F30-7C2CCF32B645}"/>
              </a:ext>
            </a:extLst>
          </p:cNvPr>
          <p:cNvCxnSpPr>
            <a:cxnSpLocks/>
            <a:endCxn id="61" idx="0"/>
          </p:cNvCxnSpPr>
          <p:nvPr/>
        </p:nvCxnSpPr>
        <p:spPr>
          <a:xfrm flipV="1">
            <a:off x="2799790" y="2184370"/>
            <a:ext cx="3376010" cy="153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B63135B7-B9EB-444C-AB9A-3BD61D083451}"/>
              </a:ext>
            </a:extLst>
          </p:cNvPr>
          <p:cNvCxnSpPr>
            <a:cxnSpLocks/>
            <a:endCxn id="54" idx="0"/>
          </p:cNvCxnSpPr>
          <p:nvPr/>
        </p:nvCxnSpPr>
        <p:spPr>
          <a:xfrm flipV="1">
            <a:off x="2756986" y="2330843"/>
            <a:ext cx="3885667" cy="140192"/>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7548252A-09AB-0743-B92C-9F94529725A3}"/>
              </a:ext>
            </a:extLst>
          </p:cNvPr>
          <p:cNvSpPr txBox="1"/>
          <p:nvPr/>
        </p:nvSpPr>
        <p:spPr>
          <a:xfrm>
            <a:off x="3244634" y="2640157"/>
            <a:ext cx="2741825" cy="646331"/>
          </a:xfrm>
          <a:prstGeom prst="rect">
            <a:avLst/>
          </a:prstGeom>
          <a:noFill/>
        </p:spPr>
        <p:txBody>
          <a:bodyPr wrap="square" rtlCol="0">
            <a:spAutoFit/>
          </a:bodyPr>
          <a:lstStyle/>
          <a:p>
            <a:r>
              <a:rPr lang="en-US" dirty="0"/>
              <a:t>Each sample in A is related to a unique sample in B.</a:t>
            </a:r>
          </a:p>
        </p:txBody>
      </p:sp>
    </p:spTree>
    <p:extLst>
      <p:ext uri="{BB962C8B-B14F-4D97-AF65-F5344CB8AC3E}">
        <p14:creationId xmlns:p14="http://schemas.microsoft.com/office/powerpoint/2010/main" val="95938050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C33893-C1FD-CF4C-91EC-7A35879269DA}"/>
              </a:ext>
            </a:extLst>
          </p:cNvPr>
          <p:cNvSpPr>
            <a:spLocks noGrp="1"/>
          </p:cNvSpPr>
          <p:nvPr>
            <p:ph type="title"/>
          </p:nvPr>
        </p:nvSpPr>
        <p:spPr>
          <a:xfrm>
            <a:off x="274319" y="317481"/>
            <a:ext cx="8595360" cy="641871"/>
          </a:xfrm>
        </p:spPr>
        <p:txBody>
          <a:bodyPr>
            <a:normAutofit/>
          </a:bodyPr>
          <a:lstStyle/>
          <a:p>
            <a:r>
              <a:rPr lang="en-US" dirty="0"/>
              <a:t>Permutation Test</a:t>
            </a:r>
          </a:p>
        </p:txBody>
      </p:sp>
      <p:sp>
        <p:nvSpPr>
          <p:cNvPr id="4" name="Slide Number Placeholder 3">
            <a:extLst>
              <a:ext uri="{FF2B5EF4-FFF2-40B4-BE49-F238E27FC236}">
                <a16:creationId xmlns:a16="http://schemas.microsoft.com/office/drawing/2014/main" id="{02E00918-68B8-514A-891C-20F177A55ADD}"/>
              </a:ext>
            </a:extLst>
          </p:cNvPr>
          <p:cNvSpPr>
            <a:spLocks noGrp="1"/>
          </p:cNvSpPr>
          <p:nvPr>
            <p:ph type="sldNum" sz="quarter" idx="12"/>
          </p:nvPr>
        </p:nvSpPr>
        <p:spPr>
          <a:xfrm>
            <a:off x="6272888" y="6446520"/>
            <a:ext cx="2366010" cy="274320"/>
          </a:xfrm>
        </p:spPr>
        <p:txBody>
          <a:bodyPr/>
          <a:lstStyle/>
          <a:p>
            <a:fld id="{4F1611B7-9285-1F48-A026-12A07D3EB268}" type="slidenum">
              <a:rPr lang="en-US" smtClean="0"/>
              <a:t>36</a:t>
            </a:fld>
            <a:endParaRPr lang="en-US" dirty="0"/>
          </a:p>
        </p:txBody>
      </p:sp>
      <p:grpSp>
        <p:nvGrpSpPr>
          <p:cNvPr id="70" name="Group 69">
            <a:extLst>
              <a:ext uri="{FF2B5EF4-FFF2-40B4-BE49-F238E27FC236}">
                <a16:creationId xmlns:a16="http://schemas.microsoft.com/office/drawing/2014/main" id="{028CFE06-3628-8749-815A-3D82AA19BD6D}"/>
              </a:ext>
            </a:extLst>
          </p:cNvPr>
          <p:cNvGrpSpPr/>
          <p:nvPr/>
        </p:nvGrpSpPr>
        <p:grpSpPr>
          <a:xfrm>
            <a:off x="348806" y="1353083"/>
            <a:ext cx="795443" cy="797350"/>
            <a:chOff x="2031861" y="1429407"/>
            <a:chExt cx="1665618" cy="1669609"/>
          </a:xfrm>
        </p:grpSpPr>
        <p:sp>
          <p:nvSpPr>
            <p:cNvPr id="71" name="TextBox 70">
              <a:extLst>
                <a:ext uri="{FF2B5EF4-FFF2-40B4-BE49-F238E27FC236}">
                  <a16:creationId xmlns:a16="http://schemas.microsoft.com/office/drawing/2014/main" id="{172FC9F3-793C-4E4F-98B9-F0AECAD8C681}"/>
                </a:ext>
              </a:extLst>
            </p:cNvPr>
            <p:cNvSpPr txBox="1"/>
            <p:nvPr/>
          </p:nvSpPr>
          <p:spPr>
            <a:xfrm>
              <a:off x="2448910" y="1429407"/>
              <a:ext cx="284052" cy="369332"/>
            </a:xfrm>
            <a:prstGeom prst="rect">
              <a:avLst/>
            </a:prstGeom>
            <a:noFill/>
          </p:spPr>
          <p:txBody>
            <a:bodyPr wrap="none" rtlCol="0">
              <a:spAutoFit/>
            </a:bodyPr>
            <a:lstStyle/>
            <a:p>
              <a:r>
                <a:rPr lang="en-US" dirty="0"/>
                <a:t>x</a:t>
              </a:r>
            </a:p>
          </p:txBody>
        </p:sp>
        <p:sp>
          <p:nvSpPr>
            <p:cNvPr id="72" name="TextBox 71">
              <a:extLst>
                <a:ext uri="{FF2B5EF4-FFF2-40B4-BE49-F238E27FC236}">
                  <a16:creationId xmlns:a16="http://schemas.microsoft.com/office/drawing/2014/main" id="{C0FA9A39-1D6E-FA45-A3EC-BAD7841D25C8}"/>
                </a:ext>
              </a:extLst>
            </p:cNvPr>
            <p:cNvSpPr txBox="1"/>
            <p:nvPr/>
          </p:nvSpPr>
          <p:spPr>
            <a:xfrm>
              <a:off x="2601310" y="1581807"/>
              <a:ext cx="284052" cy="369332"/>
            </a:xfrm>
            <a:prstGeom prst="rect">
              <a:avLst/>
            </a:prstGeom>
            <a:noFill/>
          </p:spPr>
          <p:txBody>
            <a:bodyPr wrap="none" rtlCol="0">
              <a:spAutoFit/>
            </a:bodyPr>
            <a:lstStyle/>
            <a:p>
              <a:r>
                <a:rPr lang="en-US" dirty="0"/>
                <a:t>x</a:t>
              </a:r>
            </a:p>
          </p:txBody>
        </p:sp>
        <p:sp>
          <p:nvSpPr>
            <p:cNvPr id="76" name="TextBox 75">
              <a:extLst>
                <a:ext uri="{FF2B5EF4-FFF2-40B4-BE49-F238E27FC236}">
                  <a16:creationId xmlns:a16="http://schemas.microsoft.com/office/drawing/2014/main" id="{9BDF0933-1CF6-934C-9DF1-2868BC860E1A}"/>
                </a:ext>
              </a:extLst>
            </p:cNvPr>
            <p:cNvSpPr txBox="1"/>
            <p:nvPr/>
          </p:nvSpPr>
          <p:spPr>
            <a:xfrm>
              <a:off x="2753710" y="1734207"/>
              <a:ext cx="284052" cy="369332"/>
            </a:xfrm>
            <a:prstGeom prst="rect">
              <a:avLst/>
            </a:prstGeom>
            <a:noFill/>
          </p:spPr>
          <p:txBody>
            <a:bodyPr wrap="none" rtlCol="0">
              <a:spAutoFit/>
            </a:bodyPr>
            <a:lstStyle/>
            <a:p>
              <a:r>
                <a:rPr lang="en-US" dirty="0"/>
                <a:t>x</a:t>
              </a:r>
            </a:p>
          </p:txBody>
        </p:sp>
        <p:sp>
          <p:nvSpPr>
            <p:cNvPr id="77" name="TextBox 76">
              <a:extLst>
                <a:ext uri="{FF2B5EF4-FFF2-40B4-BE49-F238E27FC236}">
                  <a16:creationId xmlns:a16="http://schemas.microsoft.com/office/drawing/2014/main" id="{398CACC0-306E-024A-9231-523B4F9BF2F3}"/>
                </a:ext>
              </a:extLst>
            </p:cNvPr>
            <p:cNvSpPr txBox="1"/>
            <p:nvPr/>
          </p:nvSpPr>
          <p:spPr>
            <a:xfrm>
              <a:off x="2948015" y="1822913"/>
              <a:ext cx="284052" cy="369332"/>
            </a:xfrm>
            <a:prstGeom prst="rect">
              <a:avLst/>
            </a:prstGeom>
            <a:noFill/>
          </p:spPr>
          <p:txBody>
            <a:bodyPr wrap="none" rtlCol="0">
              <a:spAutoFit/>
            </a:bodyPr>
            <a:lstStyle/>
            <a:p>
              <a:r>
                <a:rPr lang="en-US" dirty="0"/>
                <a:t>x</a:t>
              </a:r>
            </a:p>
          </p:txBody>
        </p:sp>
        <p:sp>
          <p:nvSpPr>
            <p:cNvPr id="78" name="TextBox 77">
              <a:extLst>
                <a:ext uri="{FF2B5EF4-FFF2-40B4-BE49-F238E27FC236}">
                  <a16:creationId xmlns:a16="http://schemas.microsoft.com/office/drawing/2014/main" id="{875E5EA8-A3CA-7246-BC57-C1F66226479D}"/>
                </a:ext>
              </a:extLst>
            </p:cNvPr>
            <p:cNvSpPr txBox="1"/>
            <p:nvPr/>
          </p:nvSpPr>
          <p:spPr>
            <a:xfrm>
              <a:off x="3058510" y="2039007"/>
              <a:ext cx="284052" cy="369332"/>
            </a:xfrm>
            <a:prstGeom prst="rect">
              <a:avLst/>
            </a:prstGeom>
            <a:noFill/>
          </p:spPr>
          <p:txBody>
            <a:bodyPr wrap="none" rtlCol="0">
              <a:spAutoFit/>
            </a:bodyPr>
            <a:lstStyle/>
            <a:p>
              <a:r>
                <a:rPr lang="en-US" dirty="0"/>
                <a:t>x</a:t>
              </a:r>
            </a:p>
          </p:txBody>
        </p:sp>
        <p:sp>
          <p:nvSpPr>
            <p:cNvPr id="79" name="TextBox 78">
              <a:extLst>
                <a:ext uri="{FF2B5EF4-FFF2-40B4-BE49-F238E27FC236}">
                  <a16:creationId xmlns:a16="http://schemas.microsoft.com/office/drawing/2014/main" id="{64D28184-0024-DC43-9FB4-26420C852480}"/>
                </a:ext>
              </a:extLst>
            </p:cNvPr>
            <p:cNvSpPr txBox="1"/>
            <p:nvPr/>
          </p:nvSpPr>
          <p:spPr>
            <a:xfrm>
              <a:off x="3210910" y="2191407"/>
              <a:ext cx="284052" cy="369332"/>
            </a:xfrm>
            <a:prstGeom prst="rect">
              <a:avLst/>
            </a:prstGeom>
            <a:noFill/>
          </p:spPr>
          <p:txBody>
            <a:bodyPr wrap="none" rtlCol="0">
              <a:spAutoFit/>
            </a:bodyPr>
            <a:lstStyle/>
            <a:p>
              <a:r>
                <a:rPr lang="en-US" dirty="0"/>
                <a:t>x</a:t>
              </a:r>
            </a:p>
          </p:txBody>
        </p:sp>
        <p:sp>
          <p:nvSpPr>
            <p:cNvPr id="80" name="TextBox 79">
              <a:extLst>
                <a:ext uri="{FF2B5EF4-FFF2-40B4-BE49-F238E27FC236}">
                  <a16:creationId xmlns:a16="http://schemas.microsoft.com/office/drawing/2014/main" id="{3C6DEEC0-153E-F741-ACF6-5231085C6AD6}"/>
                </a:ext>
              </a:extLst>
            </p:cNvPr>
            <p:cNvSpPr txBox="1"/>
            <p:nvPr/>
          </p:nvSpPr>
          <p:spPr>
            <a:xfrm>
              <a:off x="2543640" y="1930854"/>
              <a:ext cx="284052" cy="369332"/>
            </a:xfrm>
            <a:prstGeom prst="rect">
              <a:avLst/>
            </a:prstGeom>
            <a:noFill/>
          </p:spPr>
          <p:txBody>
            <a:bodyPr wrap="none" rtlCol="0">
              <a:spAutoFit/>
            </a:bodyPr>
            <a:lstStyle/>
            <a:p>
              <a:r>
                <a:rPr lang="en-US" dirty="0"/>
                <a:t>x</a:t>
              </a:r>
            </a:p>
          </p:txBody>
        </p:sp>
        <p:sp>
          <p:nvSpPr>
            <p:cNvPr id="81" name="TextBox 80">
              <a:extLst>
                <a:ext uri="{FF2B5EF4-FFF2-40B4-BE49-F238E27FC236}">
                  <a16:creationId xmlns:a16="http://schemas.microsoft.com/office/drawing/2014/main" id="{80981D07-72E7-2D48-84A7-DCFE3CC72305}"/>
                </a:ext>
              </a:extLst>
            </p:cNvPr>
            <p:cNvSpPr txBox="1"/>
            <p:nvPr/>
          </p:nvSpPr>
          <p:spPr>
            <a:xfrm>
              <a:off x="2559677" y="2401192"/>
              <a:ext cx="284052" cy="369332"/>
            </a:xfrm>
            <a:prstGeom prst="rect">
              <a:avLst/>
            </a:prstGeom>
            <a:noFill/>
          </p:spPr>
          <p:txBody>
            <a:bodyPr wrap="none" rtlCol="0">
              <a:spAutoFit/>
            </a:bodyPr>
            <a:lstStyle/>
            <a:p>
              <a:r>
                <a:rPr lang="en-US" dirty="0"/>
                <a:t>x</a:t>
              </a:r>
            </a:p>
          </p:txBody>
        </p:sp>
        <p:sp>
          <p:nvSpPr>
            <p:cNvPr id="82" name="TextBox 81">
              <a:extLst>
                <a:ext uri="{FF2B5EF4-FFF2-40B4-BE49-F238E27FC236}">
                  <a16:creationId xmlns:a16="http://schemas.microsoft.com/office/drawing/2014/main" id="{C61388C3-6B32-0444-A757-E0F94F5BDBBC}"/>
                </a:ext>
              </a:extLst>
            </p:cNvPr>
            <p:cNvSpPr txBox="1"/>
            <p:nvPr/>
          </p:nvSpPr>
          <p:spPr>
            <a:xfrm>
              <a:off x="2133803" y="1558684"/>
              <a:ext cx="294290" cy="369332"/>
            </a:xfrm>
            <a:prstGeom prst="rect">
              <a:avLst/>
            </a:prstGeom>
            <a:noFill/>
          </p:spPr>
          <p:txBody>
            <a:bodyPr wrap="square" rtlCol="0">
              <a:spAutoFit/>
            </a:bodyPr>
            <a:lstStyle/>
            <a:p>
              <a:r>
                <a:rPr lang="en-US" dirty="0"/>
                <a:t>x</a:t>
              </a:r>
            </a:p>
          </p:txBody>
        </p:sp>
        <p:sp>
          <p:nvSpPr>
            <p:cNvPr id="83" name="TextBox 82">
              <a:extLst>
                <a:ext uri="{FF2B5EF4-FFF2-40B4-BE49-F238E27FC236}">
                  <a16:creationId xmlns:a16="http://schemas.microsoft.com/office/drawing/2014/main" id="{4AABA803-4BF4-BB43-BC0E-2688B63B329A}"/>
                </a:ext>
              </a:extLst>
            </p:cNvPr>
            <p:cNvSpPr txBox="1"/>
            <p:nvPr/>
          </p:nvSpPr>
          <p:spPr>
            <a:xfrm>
              <a:off x="2244298" y="1794219"/>
              <a:ext cx="294290" cy="369332"/>
            </a:xfrm>
            <a:prstGeom prst="rect">
              <a:avLst/>
            </a:prstGeom>
            <a:noFill/>
          </p:spPr>
          <p:txBody>
            <a:bodyPr wrap="square" rtlCol="0">
              <a:spAutoFit/>
            </a:bodyPr>
            <a:lstStyle/>
            <a:p>
              <a:r>
                <a:rPr lang="en-US" dirty="0"/>
                <a:t>x</a:t>
              </a:r>
            </a:p>
          </p:txBody>
        </p:sp>
        <p:sp>
          <p:nvSpPr>
            <p:cNvPr id="84" name="TextBox 83">
              <a:extLst>
                <a:ext uri="{FF2B5EF4-FFF2-40B4-BE49-F238E27FC236}">
                  <a16:creationId xmlns:a16="http://schemas.microsoft.com/office/drawing/2014/main" id="{56AD1B02-A9BD-7E4C-963E-E5B125852047}"/>
                </a:ext>
              </a:extLst>
            </p:cNvPr>
            <p:cNvSpPr txBox="1"/>
            <p:nvPr/>
          </p:nvSpPr>
          <p:spPr>
            <a:xfrm>
              <a:off x="2428162" y="1798739"/>
              <a:ext cx="294290" cy="369332"/>
            </a:xfrm>
            <a:prstGeom prst="rect">
              <a:avLst/>
            </a:prstGeom>
            <a:noFill/>
          </p:spPr>
          <p:txBody>
            <a:bodyPr wrap="square" rtlCol="0">
              <a:spAutoFit/>
            </a:bodyPr>
            <a:lstStyle/>
            <a:p>
              <a:r>
                <a:rPr lang="en-US" dirty="0"/>
                <a:t>x</a:t>
              </a:r>
            </a:p>
          </p:txBody>
        </p:sp>
        <p:sp>
          <p:nvSpPr>
            <p:cNvPr id="85" name="TextBox 84">
              <a:extLst>
                <a:ext uri="{FF2B5EF4-FFF2-40B4-BE49-F238E27FC236}">
                  <a16:creationId xmlns:a16="http://schemas.microsoft.com/office/drawing/2014/main" id="{6EB9C4D5-D7D0-8A40-96BE-4351C071024C}"/>
                </a:ext>
              </a:extLst>
            </p:cNvPr>
            <p:cNvSpPr txBox="1"/>
            <p:nvPr/>
          </p:nvSpPr>
          <p:spPr>
            <a:xfrm>
              <a:off x="2464675" y="2140326"/>
              <a:ext cx="294290" cy="369332"/>
            </a:xfrm>
            <a:prstGeom prst="rect">
              <a:avLst/>
            </a:prstGeom>
            <a:noFill/>
          </p:spPr>
          <p:txBody>
            <a:bodyPr wrap="square" rtlCol="0">
              <a:spAutoFit/>
            </a:bodyPr>
            <a:lstStyle/>
            <a:p>
              <a:r>
                <a:rPr lang="en-US" dirty="0"/>
                <a:t>x</a:t>
              </a:r>
            </a:p>
          </p:txBody>
        </p:sp>
        <p:sp>
          <p:nvSpPr>
            <p:cNvPr id="86" name="TextBox 85">
              <a:extLst>
                <a:ext uri="{FF2B5EF4-FFF2-40B4-BE49-F238E27FC236}">
                  <a16:creationId xmlns:a16="http://schemas.microsoft.com/office/drawing/2014/main" id="{E61E5135-5DE7-A94E-9120-131396174AE6}"/>
                </a:ext>
              </a:extLst>
            </p:cNvPr>
            <p:cNvSpPr txBox="1"/>
            <p:nvPr/>
          </p:nvSpPr>
          <p:spPr>
            <a:xfrm>
              <a:off x="2911365" y="2101437"/>
              <a:ext cx="294290" cy="369332"/>
            </a:xfrm>
            <a:prstGeom prst="rect">
              <a:avLst/>
            </a:prstGeom>
            <a:noFill/>
          </p:spPr>
          <p:txBody>
            <a:bodyPr wrap="square" rtlCol="0">
              <a:spAutoFit/>
            </a:bodyPr>
            <a:lstStyle/>
            <a:p>
              <a:r>
                <a:rPr lang="en-US" dirty="0"/>
                <a:t>x</a:t>
              </a:r>
            </a:p>
          </p:txBody>
        </p:sp>
        <p:sp>
          <p:nvSpPr>
            <p:cNvPr id="87" name="TextBox 86">
              <a:extLst>
                <a:ext uri="{FF2B5EF4-FFF2-40B4-BE49-F238E27FC236}">
                  <a16:creationId xmlns:a16="http://schemas.microsoft.com/office/drawing/2014/main" id="{7C62328B-C778-5D46-90E1-81768BD1552B}"/>
                </a:ext>
              </a:extLst>
            </p:cNvPr>
            <p:cNvSpPr txBox="1"/>
            <p:nvPr/>
          </p:nvSpPr>
          <p:spPr>
            <a:xfrm>
              <a:off x="2758318" y="2319947"/>
              <a:ext cx="294290" cy="369332"/>
            </a:xfrm>
            <a:prstGeom prst="rect">
              <a:avLst/>
            </a:prstGeom>
            <a:noFill/>
          </p:spPr>
          <p:txBody>
            <a:bodyPr wrap="square" rtlCol="0">
              <a:spAutoFit/>
            </a:bodyPr>
            <a:lstStyle/>
            <a:p>
              <a:r>
                <a:rPr lang="en-US" dirty="0"/>
                <a:t>x</a:t>
              </a:r>
            </a:p>
          </p:txBody>
        </p:sp>
        <p:sp>
          <p:nvSpPr>
            <p:cNvPr id="88" name="TextBox 87">
              <a:extLst>
                <a:ext uri="{FF2B5EF4-FFF2-40B4-BE49-F238E27FC236}">
                  <a16:creationId xmlns:a16="http://schemas.microsoft.com/office/drawing/2014/main" id="{D6022671-5692-BA42-9746-F1136B9643D1}"/>
                </a:ext>
              </a:extLst>
            </p:cNvPr>
            <p:cNvSpPr txBox="1"/>
            <p:nvPr/>
          </p:nvSpPr>
          <p:spPr>
            <a:xfrm>
              <a:off x="3037762" y="2408339"/>
              <a:ext cx="294290" cy="369332"/>
            </a:xfrm>
            <a:prstGeom prst="rect">
              <a:avLst/>
            </a:prstGeom>
            <a:noFill/>
          </p:spPr>
          <p:txBody>
            <a:bodyPr wrap="square" rtlCol="0">
              <a:spAutoFit/>
            </a:bodyPr>
            <a:lstStyle/>
            <a:p>
              <a:r>
                <a:rPr lang="en-US" dirty="0"/>
                <a:t>x</a:t>
              </a:r>
            </a:p>
          </p:txBody>
        </p:sp>
        <p:sp>
          <p:nvSpPr>
            <p:cNvPr id="89" name="TextBox 88">
              <a:extLst>
                <a:ext uri="{FF2B5EF4-FFF2-40B4-BE49-F238E27FC236}">
                  <a16:creationId xmlns:a16="http://schemas.microsoft.com/office/drawing/2014/main" id="{C4DF90C3-3A82-C541-B63C-77CEE176C3F4}"/>
                </a:ext>
              </a:extLst>
            </p:cNvPr>
            <p:cNvSpPr txBox="1"/>
            <p:nvPr/>
          </p:nvSpPr>
          <p:spPr>
            <a:xfrm>
              <a:off x="2055045" y="1872524"/>
              <a:ext cx="294290" cy="369332"/>
            </a:xfrm>
            <a:prstGeom prst="rect">
              <a:avLst/>
            </a:prstGeom>
            <a:noFill/>
          </p:spPr>
          <p:txBody>
            <a:bodyPr wrap="square" rtlCol="0">
              <a:spAutoFit/>
            </a:bodyPr>
            <a:lstStyle/>
            <a:p>
              <a:r>
                <a:rPr lang="en-US" dirty="0"/>
                <a:t>x</a:t>
              </a:r>
            </a:p>
          </p:txBody>
        </p:sp>
        <p:sp>
          <p:nvSpPr>
            <p:cNvPr id="90" name="TextBox 89">
              <a:extLst>
                <a:ext uri="{FF2B5EF4-FFF2-40B4-BE49-F238E27FC236}">
                  <a16:creationId xmlns:a16="http://schemas.microsoft.com/office/drawing/2014/main" id="{B3160670-285A-C94F-81C4-4ECAFA7045EA}"/>
                </a:ext>
              </a:extLst>
            </p:cNvPr>
            <p:cNvSpPr txBox="1"/>
            <p:nvPr/>
          </p:nvSpPr>
          <p:spPr>
            <a:xfrm>
              <a:off x="3232067" y="1918873"/>
              <a:ext cx="284052" cy="369332"/>
            </a:xfrm>
            <a:prstGeom prst="rect">
              <a:avLst/>
            </a:prstGeom>
            <a:noFill/>
          </p:spPr>
          <p:txBody>
            <a:bodyPr wrap="none" rtlCol="0">
              <a:spAutoFit/>
            </a:bodyPr>
            <a:lstStyle/>
            <a:p>
              <a:r>
                <a:rPr lang="en-US" dirty="0"/>
                <a:t>x</a:t>
              </a:r>
            </a:p>
          </p:txBody>
        </p:sp>
        <p:sp>
          <p:nvSpPr>
            <p:cNvPr id="91" name="TextBox 90">
              <a:extLst>
                <a:ext uri="{FF2B5EF4-FFF2-40B4-BE49-F238E27FC236}">
                  <a16:creationId xmlns:a16="http://schemas.microsoft.com/office/drawing/2014/main" id="{EFE70BAC-5869-304E-9702-7BAD29A39F4D}"/>
                </a:ext>
              </a:extLst>
            </p:cNvPr>
            <p:cNvSpPr txBox="1"/>
            <p:nvPr/>
          </p:nvSpPr>
          <p:spPr>
            <a:xfrm>
              <a:off x="2927267" y="1483429"/>
              <a:ext cx="284052" cy="369332"/>
            </a:xfrm>
            <a:prstGeom prst="rect">
              <a:avLst/>
            </a:prstGeom>
            <a:noFill/>
          </p:spPr>
          <p:txBody>
            <a:bodyPr wrap="square" rtlCol="0">
              <a:spAutoFit/>
            </a:bodyPr>
            <a:lstStyle/>
            <a:p>
              <a:r>
                <a:rPr lang="en-US" dirty="0"/>
                <a:t>x</a:t>
              </a:r>
            </a:p>
          </p:txBody>
        </p:sp>
        <p:sp>
          <p:nvSpPr>
            <p:cNvPr id="92" name="TextBox 91">
              <a:extLst>
                <a:ext uri="{FF2B5EF4-FFF2-40B4-BE49-F238E27FC236}">
                  <a16:creationId xmlns:a16="http://schemas.microsoft.com/office/drawing/2014/main" id="{F6D6CE8A-E1F9-5D43-9389-81168C136436}"/>
                </a:ext>
              </a:extLst>
            </p:cNvPr>
            <p:cNvSpPr txBox="1"/>
            <p:nvPr/>
          </p:nvSpPr>
          <p:spPr>
            <a:xfrm>
              <a:off x="3263598" y="1638247"/>
              <a:ext cx="284052" cy="369332"/>
            </a:xfrm>
            <a:prstGeom prst="rect">
              <a:avLst/>
            </a:prstGeom>
            <a:noFill/>
          </p:spPr>
          <p:txBody>
            <a:bodyPr wrap="none" rtlCol="0">
              <a:spAutoFit/>
            </a:bodyPr>
            <a:lstStyle/>
            <a:p>
              <a:r>
                <a:rPr lang="en-US" dirty="0"/>
                <a:t>x</a:t>
              </a:r>
            </a:p>
          </p:txBody>
        </p:sp>
        <p:sp>
          <p:nvSpPr>
            <p:cNvPr id="93" name="TextBox 92">
              <a:extLst>
                <a:ext uri="{FF2B5EF4-FFF2-40B4-BE49-F238E27FC236}">
                  <a16:creationId xmlns:a16="http://schemas.microsoft.com/office/drawing/2014/main" id="{E6AE1870-237D-4B4E-908F-21B709BECD19}"/>
                </a:ext>
              </a:extLst>
            </p:cNvPr>
            <p:cNvSpPr txBox="1"/>
            <p:nvPr/>
          </p:nvSpPr>
          <p:spPr>
            <a:xfrm>
              <a:off x="2335515" y="2451851"/>
              <a:ext cx="284052" cy="369332"/>
            </a:xfrm>
            <a:prstGeom prst="rect">
              <a:avLst/>
            </a:prstGeom>
            <a:noFill/>
          </p:spPr>
          <p:txBody>
            <a:bodyPr wrap="none" rtlCol="0">
              <a:spAutoFit/>
            </a:bodyPr>
            <a:lstStyle/>
            <a:p>
              <a:r>
                <a:rPr lang="en-US" dirty="0"/>
                <a:t>x</a:t>
              </a:r>
            </a:p>
          </p:txBody>
        </p:sp>
        <p:sp>
          <p:nvSpPr>
            <p:cNvPr id="108" name="TextBox 107">
              <a:extLst>
                <a:ext uri="{FF2B5EF4-FFF2-40B4-BE49-F238E27FC236}">
                  <a16:creationId xmlns:a16="http://schemas.microsoft.com/office/drawing/2014/main" id="{75A4B27F-ABF5-004E-BE43-A52D8183EF61}"/>
                </a:ext>
              </a:extLst>
            </p:cNvPr>
            <p:cNvSpPr txBox="1"/>
            <p:nvPr/>
          </p:nvSpPr>
          <p:spPr>
            <a:xfrm>
              <a:off x="2727434" y="2028286"/>
              <a:ext cx="284052" cy="369332"/>
            </a:xfrm>
            <a:prstGeom prst="rect">
              <a:avLst/>
            </a:prstGeom>
            <a:noFill/>
          </p:spPr>
          <p:txBody>
            <a:bodyPr wrap="none" rtlCol="0">
              <a:spAutoFit/>
            </a:bodyPr>
            <a:lstStyle/>
            <a:p>
              <a:r>
                <a:rPr lang="en-US" dirty="0"/>
                <a:t>x</a:t>
              </a:r>
            </a:p>
          </p:txBody>
        </p:sp>
        <p:sp>
          <p:nvSpPr>
            <p:cNvPr id="109" name="TextBox 108">
              <a:extLst>
                <a:ext uri="{FF2B5EF4-FFF2-40B4-BE49-F238E27FC236}">
                  <a16:creationId xmlns:a16="http://schemas.microsoft.com/office/drawing/2014/main" id="{5EB605C7-A526-974B-8918-4707CDD3338D}"/>
                </a:ext>
              </a:extLst>
            </p:cNvPr>
            <p:cNvSpPr txBox="1"/>
            <p:nvPr/>
          </p:nvSpPr>
          <p:spPr>
            <a:xfrm>
              <a:off x="2181270" y="2138011"/>
              <a:ext cx="284052" cy="369332"/>
            </a:xfrm>
            <a:prstGeom prst="rect">
              <a:avLst/>
            </a:prstGeom>
            <a:noFill/>
          </p:spPr>
          <p:txBody>
            <a:bodyPr wrap="none" rtlCol="0">
              <a:spAutoFit/>
            </a:bodyPr>
            <a:lstStyle/>
            <a:p>
              <a:r>
                <a:rPr lang="en-US" dirty="0"/>
                <a:t>x</a:t>
              </a:r>
            </a:p>
          </p:txBody>
        </p:sp>
        <p:sp>
          <p:nvSpPr>
            <p:cNvPr id="110" name="Oval 109">
              <a:extLst>
                <a:ext uri="{FF2B5EF4-FFF2-40B4-BE49-F238E27FC236}">
                  <a16:creationId xmlns:a16="http://schemas.microsoft.com/office/drawing/2014/main" id="{A8DD1AF6-B53A-614C-B6B5-EBABE53A3F17}"/>
                </a:ext>
              </a:extLst>
            </p:cNvPr>
            <p:cNvSpPr/>
            <p:nvPr/>
          </p:nvSpPr>
          <p:spPr>
            <a:xfrm>
              <a:off x="2031861" y="1522463"/>
              <a:ext cx="1665618" cy="1576553"/>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11" name="Group 110">
            <a:extLst>
              <a:ext uri="{FF2B5EF4-FFF2-40B4-BE49-F238E27FC236}">
                <a16:creationId xmlns:a16="http://schemas.microsoft.com/office/drawing/2014/main" id="{1AE7AFB5-18A3-8544-9300-CDBAECA353FD}"/>
              </a:ext>
            </a:extLst>
          </p:cNvPr>
          <p:cNvGrpSpPr/>
          <p:nvPr/>
        </p:nvGrpSpPr>
        <p:grpSpPr>
          <a:xfrm>
            <a:off x="4723175" y="1368865"/>
            <a:ext cx="796570" cy="786695"/>
            <a:chOff x="2036652" y="1429407"/>
            <a:chExt cx="1665617" cy="1644971"/>
          </a:xfrm>
        </p:grpSpPr>
        <p:sp>
          <p:nvSpPr>
            <p:cNvPr id="112" name="TextBox 111">
              <a:extLst>
                <a:ext uri="{FF2B5EF4-FFF2-40B4-BE49-F238E27FC236}">
                  <a16:creationId xmlns:a16="http://schemas.microsoft.com/office/drawing/2014/main" id="{9631FB1A-3E78-D041-B1C7-39727D1F5B79}"/>
                </a:ext>
              </a:extLst>
            </p:cNvPr>
            <p:cNvSpPr txBox="1"/>
            <p:nvPr/>
          </p:nvSpPr>
          <p:spPr>
            <a:xfrm>
              <a:off x="2448910" y="1429407"/>
              <a:ext cx="284052" cy="369332"/>
            </a:xfrm>
            <a:prstGeom prst="rect">
              <a:avLst/>
            </a:prstGeom>
            <a:noFill/>
          </p:spPr>
          <p:txBody>
            <a:bodyPr wrap="none" rtlCol="0">
              <a:spAutoFit/>
            </a:bodyPr>
            <a:lstStyle/>
            <a:p>
              <a:r>
                <a:rPr lang="en-US" dirty="0">
                  <a:solidFill>
                    <a:srgbClr val="FF0000"/>
                  </a:solidFill>
                </a:rPr>
                <a:t>x</a:t>
              </a:r>
            </a:p>
          </p:txBody>
        </p:sp>
        <p:sp>
          <p:nvSpPr>
            <p:cNvPr id="113" name="TextBox 112">
              <a:extLst>
                <a:ext uri="{FF2B5EF4-FFF2-40B4-BE49-F238E27FC236}">
                  <a16:creationId xmlns:a16="http://schemas.microsoft.com/office/drawing/2014/main" id="{F1BDE6E5-60A1-7A42-8156-216AFB0F9B69}"/>
                </a:ext>
              </a:extLst>
            </p:cNvPr>
            <p:cNvSpPr txBox="1"/>
            <p:nvPr/>
          </p:nvSpPr>
          <p:spPr>
            <a:xfrm>
              <a:off x="2601310" y="1581807"/>
              <a:ext cx="284052" cy="369332"/>
            </a:xfrm>
            <a:prstGeom prst="rect">
              <a:avLst/>
            </a:prstGeom>
            <a:noFill/>
          </p:spPr>
          <p:txBody>
            <a:bodyPr wrap="none" rtlCol="0">
              <a:spAutoFit/>
            </a:bodyPr>
            <a:lstStyle/>
            <a:p>
              <a:r>
                <a:rPr lang="en-US" dirty="0">
                  <a:solidFill>
                    <a:srgbClr val="FF0000"/>
                  </a:solidFill>
                </a:rPr>
                <a:t>x</a:t>
              </a:r>
            </a:p>
          </p:txBody>
        </p:sp>
        <p:sp>
          <p:nvSpPr>
            <p:cNvPr id="114" name="TextBox 113">
              <a:extLst>
                <a:ext uri="{FF2B5EF4-FFF2-40B4-BE49-F238E27FC236}">
                  <a16:creationId xmlns:a16="http://schemas.microsoft.com/office/drawing/2014/main" id="{341AFCAD-9A4B-1A47-88B1-0AC64AA62994}"/>
                </a:ext>
              </a:extLst>
            </p:cNvPr>
            <p:cNvSpPr txBox="1"/>
            <p:nvPr/>
          </p:nvSpPr>
          <p:spPr>
            <a:xfrm>
              <a:off x="2753710" y="1734207"/>
              <a:ext cx="284052" cy="369332"/>
            </a:xfrm>
            <a:prstGeom prst="rect">
              <a:avLst/>
            </a:prstGeom>
            <a:noFill/>
          </p:spPr>
          <p:txBody>
            <a:bodyPr wrap="none" rtlCol="0">
              <a:spAutoFit/>
            </a:bodyPr>
            <a:lstStyle/>
            <a:p>
              <a:r>
                <a:rPr lang="en-US" dirty="0">
                  <a:solidFill>
                    <a:srgbClr val="FF0000"/>
                  </a:solidFill>
                </a:rPr>
                <a:t>x</a:t>
              </a:r>
            </a:p>
          </p:txBody>
        </p:sp>
        <p:sp>
          <p:nvSpPr>
            <p:cNvPr id="115" name="TextBox 114">
              <a:extLst>
                <a:ext uri="{FF2B5EF4-FFF2-40B4-BE49-F238E27FC236}">
                  <a16:creationId xmlns:a16="http://schemas.microsoft.com/office/drawing/2014/main" id="{07A844D1-B197-ED49-96D0-6BD59AB7D98A}"/>
                </a:ext>
              </a:extLst>
            </p:cNvPr>
            <p:cNvSpPr txBox="1"/>
            <p:nvPr/>
          </p:nvSpPr>
          <p:spPr>
            <a:xfrm>
              <a:off x="2948015" y="1822913"/>
              <a:ext cx="284052" cy="369332"/>
            </a:xfrm>
            <a:prstGeom prst="rect">
              <a:avLst/>
            </a:prstGeom>
            <a:noFill/>
          </p:spPr>
          <p:txBody>
            <a:bodyPr wrap="none" rtlCol="0">
              <a:spAutoFit/>
            </a:bodyPr>
            <a:lstStyle/>
            <a:p>
              <a:r>
                <a:rPr lang="en-US" dirty="0">
                  <a:solidFill>
                    <a:srgbClr val="FF0000"/>
                  </a:solidFill>
                </a:rPr>
                <a:t>x</a:t>
              </a:r>
            </a:p>
          </p:txBody>
        </p:sp>
        <p:sp>
          <p:nvSpPr>
            <p:cNvPr id="116" name="TextBox 115">
              <a:extLst>
                <a:ext uri="{FF2B5EF4-FFF2-40B4-BE49-F238E27FC236}">
                  <a16:creationId xmlns:a16="http://schemas.microsoft.com/office/drawing/2014/main" id="{5C2C1C83-FFCA-B54C-B7D7-16D39482F118}"/>
                </a:ext>
              </a:extLst>
            </p:cNvPr>
            <p:cNvSpPr txBox="1"/>
            <p:nvPr/>
          </p:nvSpPr>
          <p:spPr>
            <a:xfrm>
              <a:off x="3058510" y="2039007"/>
              <a:ext cx="284052" cy="369332"/>
            </a:xfrm>
            <a:prstGeom prst="rect">
              <a:avLst/>
            </a:prstGeom>
            <a:noFill/>
          </p:spPr>
          <p:txBody>
            <a:bodyPr wrap="none" rtlCol="0">
              <a:spAutoFit/>
            </a:bodyPr>
            <a:lstStyle/>
            <a:p>
              <a:r>
                <a:rPr lang="en-US" dirty="0">
                  <a:solidFill>
                    <a:srgbClr val="FF0000"/>
                  </a:solidFill>
                </a:rPr>
                <a:t>x</a:t>
              </a:r>
            </a:p>
          </p:txBody>
        </p:sp>
        <p:sp>
          <p:nvSpPr>
            <p:cNvPr id="117" name="TextBox 116">
              <a:extLst>
                <a:ext uri="{FF2B5EF4-FFF2-40B4-BE49-F238E27FC236}">
                  <a16:creationId xmlns:a16="http://schemas.microsoft.com/office/drawing/2014/main" id="{014C677C-18A0-DC4A-9E82-CA4593B93009}"/>
                </a:ext>
              </a:extLst>
            </p:cNvPr>
            <p:cNvSpPr txBox="1"/>
            <p:nvPr/>
          </p:nvSpPr>
          <p:spPr>
            <a:xfrm>
              <a:off x="3210910" y="2191407"/>
              <a:ext cx="284052" cy="369332"/>
            </a:xfrm>
            <a:prstGeom prst="rect">
              <a:avLst/>
            </a:prstGeom>
            <a:noFill/>
          </p:spPr>
          <p:txBody>
            <a:bodyPr wrap="none" rtlCol="0">
              <a:spAutoFit/>
            </a:bodyPr>
            <a:lstStyle/>
            <a:p>
              <a:r>
                <a:rPr lang="en-US" dirty="0">
                  <a:solidFill>
                    <a:srgbClr val="FF0000"/>
                  </a:solidFill>
                </a:rPr>
                <a:t>x</a:t>
              </a:r>
            </a:p>
          </p:txBody>
        </p:sp>
        <p:sp>
          <p:nvSpPr>
            <p:cNvPr id="118" name="TextBox 117">
              <a:extLst>
                <a:ext uri="{FF2B5EF4-FFF2-40B4-BE49-F238E27FC236}">
                  <a16:creationId xmlns:a16="http://schemas.microsoft.com/office/drawing/2014/main" id="{3B649226-6E74-5541-A240-56198D29B8FC}"/>
                </a:ext>
              </a:extLst>
            </p:cNvPr>
            <p:cNvSpPr txBox="1"/>
            <p:nvPr/>
          </p:nvSpPr>
          <p:spPr>
            <a:xfrm>
              <a:off x="2543640" y="1930854"/>
              <a:ext cx="284052" cy="369332"/>
            </a:xfrm>
            <a:prstGeom prst="rect">
              <a:avLst/>
            </a:prstGeom>
            <a:noFill/>
          </p:spPr>
          <p:txBody>
            <a:bodyPr wrap="none" rtlCol="0">
              <a:spAutoFit/>
            </a:bodyPr>
            <a:lstStyle/>
            <a:p>
              <a:r>
                <a:rPr lang="en-US" dirty="0">
                  <a:solidFill>
                    <a:srgbClr val="FF0000"/>
                  </a:solidFill>
                </a:rPr>
                <a:t>x</a:t>
              </a:r>
            </a:p>
          </p:txBody>
        </p:sp>
        <p:sp>
          <p:nvSpPr>
            <p:cNvPr id="119" name="TextBox 118">
              <a:extLst>
                <a:ext uri="{FF2B5EF4-FFF2-40B4-BE49-F238E27FC236}">
                  <a16:creationId xmlns:a16="http://schemas.microsoft.com/office/drawing/2014/main" id="{F45C09C2-EBB3-A146-B08B-F612173798BD}"/>
                </a:ext>
              </a:extLst>
            </p:cNvPr>
            <p:cNvSpPr txBox="1"/>
            <p:nvPr/>
          </p:nvSpPr>
          <p:spPr>
            <a:xfrm>
              <a:off x="2559677" y="2401192"/>
              <a:ext cx="284052" cy="369332"/>
            </a:xfrm>
            <a:prstGeom prst="rect">
              <a:avLst/>
            </a:prstGeom>
            <a:noFill/>
          </p:spPr>
          <p:txBody>
            <a:bodyPr wrap="none" rtlCol="0">
              <a:spAutoFit/>
            </a:bodyPr>
            <a:lstStyle/>
            <a:p>
              <a:r>
                <a:rPr lang="en-US" dirty="0">
                  <a:solidFill>
                    <a:srgbClr val="FF0000"/>
                  </a:solidFill>
                </a:rPr>
                <a:t>x</a:t>
              </a:r>
            </a:p>
          </p:txBody>
        </p:sp>
        <p:sp>
          <p:nvSpPr>
            <p:cNvPr id="120" name="TextBox 119">
              <a:extLst>
                <a:ext uri="{FF2B5EF4-FFF2-40B4-BE49-F238E27FC236}">
                  <a16:creationId xmlns:a16="http://schemas.microsoft.com/office/drawing/2014/main" id="{93C04443-B4A2-ED49-A510-074FB922EA2A}"/>
                </a:ext>
              </a:extLst>
            </p:cNvPr>
            <p:cNvSpPr txBox="1"/>
            <p:nvPr/>
          </p:nvSpPr>
          <p:spPr>
            <a:xfrm>
              <a:off x="2133803" y="1558684"/>
              <a:ext cx="294290" cy="369332"/>
            </a:xfrm>
            <a:prstGeom prst="rect">
              <a:avLst/>
            </a:prstGeom>
            <a:noFill/>
          </p:spPr>
          <p:txBody>
            <a:bodyPr wrap="square" rtlCol="0">
              <a:spAutoFit/>
            </a:bodyPr>
            <a:lstStyle/>
            <a:p>
              <a:r>
                <a:rPr lang="en-US" dirty="0">
                  <a:solidFill>
                    <a:srgbClr val="FF0000"/>
                  </a:solidFill>
                </a:rPr>
                <a:t>x</a:t>
              </a:r>
            </a:p>
          </p:txBody>
        </p:sp>
        <p:sp>
          <p:nvSpPr>
            <p:cNvPr id="121" name="TextBox 120">
              <a:extLst>
                <a:ext uri="{FF2B5EF4-FFF2-40B4-BE49-F238E27FC236}">
                  <a16:creationId xmlns:a16="http://schemas.microsoft.com/office/drawing/2014/main" id="{F8C56FA6-5065-F34E-AEFA-95910B570D59}"/>
                </a:ext>
              </a:extLst>
            </p:cNvPr>
            <p:cNvSpPr txBox="1"/>
            <p:nvPr/>
          </p:nvSpPr>
          <p:spPr>
            <a:xfrm>
              <a:off x="2244298" y="1794219"/>
              <a:ext cx="294290" cy="369332"/>
            </a:xfrm>
            <a:prstGeom prst="rect">
              <a:avLst/>
            </a:prstGeom>
            <a:noFill/>
          </p:spPr>
          <p:txBody>
            <a:bodyPr wrap="square" rtlCol="0">
              <a:spAutoFit/>
            </a:bodyPr>
            <a:lstStyle/>
            <a:p>
              <a:r>
                <a:rPr lang="en-US" dirty="0">
                  <a:solidFill>
                    <a:srgbClr val="FF0000"/>
                  </a:solidFill>
                </a:rPr>
                <a:t>x</a:t>
              </a:r>
            </a:p>
          </p:txBody>
        </p:sp>
        <p:sp>
          <p:nvSpPr>
            <p:cNvPr id="122" name="TextBox 121">
              <a:extLst>
                <a:ext uri="{FF2B5EF4-FFF2-40B4-BE49-F238E27FC236}">
                  <a16:creationId xmlns:a16="http://schemas.microsoft.com/office/drawing/2014/main" id="{BCCF707B-E52E-274B-A448-07DEA8F88AFC}"/>
                </a:ext>
              </a:extLst>
            </p:cNvPr>
            <p:cNvSpPr txBox="1"/>
            <p:nvPr/>
          </p:nvSpPr>
          <p:spPr>
            <a:xfrm>
              <a:off x="2428162" y="1798739"/>
              <a:ext cx="294290" cy="369332"/>
            </a:xfrm>
            <a:prstGeom prst="rect">
              <a:avLst/>
            </a:prstGeom>
            <a:noFill/>
          </p:spPr>
          <p:txBody>
            <a:bodyPr wrap="square" rtlCol="0">
              <a:spAutoFit/>
            </a:bodyPr>
            <a:lstStyle/>
            <a:p>
              <a:r>
                <a:rPr lang="en-US" dirty="0">
                  <a:solidFill>
                    <a:srgbClr val="FF0000"/>
                  </a:solidFill>
                </a:rPr>
                <a:t>x</a:t>
              </a:r>
            </a:p>
          </p:txBody>
        </p:sp>
        <p:sp>
          <p:nvSpPr>
            <p:cNvPr id="123" name="TextBox 122">
              <a:extLst>
                <a:ext uri="{FF2B5EF4-FFF2-40B4-BE49-F238E27FC236}">
                  <a16:creationId xmlns:a16="http://schemas.microsoft.com/office/drawing/2014/main" id="{F1F15D52-5024-3449-A65E-BD8933E84971}"/>
                </a:ext>
              </a:extLst>
            </p:cNvPr>
            <p:cNvSpPr txBox="1"/>
            <p:nvPr/>
          </p:nvSpPr>
          <p:spPr>
            <a:xfrm>
              <a:off x="2464675" y="2140326"/>
              <a:ext cx="294290" cy="369332"/>
            </a:xfrm>
            <a:prstGeom prst="rect">
              <a:avLst/>
            </a:prstGeom>
            <a:noFill/>
          </p:spPr>
          <p:txBody>
            <a:bodyPr wrap="square" rtlCol="0">
              <a:spAutoFit/>
            </a:bodyPr>
            <a:lstStyle/>
            <a:p>
              <a:r>
                <a:rPr lang="en-US" dirty="0">
                  <a:solidFill>
                    <a:srgbClr val="FF0000"/>
                  </a:solidFill>
                </a:rPr>
                <a:t>x</a:t>
              </a:r>
            </a:p>
          </p:txBody>
        </p:sp>
        <p:sp>
          <p:nvSpPr>
            <p:cNvPr id="124" name="TextBox 123">
              <a:extLst>
                <a:ext uri="{FF2B5EF4-FFF2-40B4-BE49-F238E27FC236}">
                  <a16:creationId xmlns:a16="http://schemas.microsoft.com/office/drawing/2014/main" id="{19D46D63-02CC-3B4D-AFF8-5042C845B28B}"/>
                </a:ext>
              </a:extLst>
            </p:cNvPr>
            <p:cNvSpPr txBox="1"/>
            <p:nvPr/>
          </p:nvSpPr>
          <p:spPr>
            <a:xfrm>
              <a:off x="2911365" y="2101437"/>
              <a:ext cx="294290" cy="369332"/>
            </a:xfrm>
            <a:prstGeom prst="rect">
              <a:avLst/>
            </a:prstGeom>
            <a:noFill/>
          </p:spPr>
          <p:txBody>
            <a:bodyPr wrap="square" rtlCol="0">
              <a:spAutoFit/>
            </a:bodyPr>
            <a:lstStyle/>
            <a:p>
              <a:r>
                <a:rPr lang="en-US" dirty="0">
                  <a:solidFill>
                    <a:srgbClr val="FF0000"/>
                  </a:solidFill>
                </a:rPr>
                <a:t>x</a:t>
              </a:r>
            </a:p>
          </p:txBody>
        </p:sp>
        <p:sp>
          <p:nvSpPr>
            <p:cNvPr id="125" name="TextBox 124">
              <a:extLst>
                <a:ext uri="{FF2B5EF4-FFF2-40B4-BE49-F238E27FC236}">
                  <a16:creationId xmlns:a16="http://schemas.microsoft.com/office/drawing/2014/main" id="{4CA5FBE9-6606-CE46-B2EE-5FB9D0DD032D}"/>
                </a:ext>
              </a:extLst>
            </p:cNvPr>
            <p:cNvSpPr txBox="1"/>
            <p:nvPr/>
          </p:nvSpPr>
          <p:spPr>
            <a:xfrm>
              <a:off x="2758318" y="2319947"/>
              <a:ext cx="294290" cy="369332"/>
            </a:xfrm>
            <a:prstGeom prst="rect">
              <a:avLst/>
            </a:prstGeom>
            <a:noFill/>
          </p:spPr>
          <p:txBody>
            <a:bodyPr wrap="square" rtlCol="0">
              <a:spAutoFit/>
            </a:bodyPr>
            <a:lstStyle/>
            <a:p>
              <a:r>
                <a:rPr lang="en-US" dirty="0">
                  <a:solidFill>
                    <a:srgbClr val="FF0000"/>
                  </a:solidFill>
                </a:rPr>
                <a:t>x</a:t>
              </a:r>
            </a:p>
          </p:txBody>
        </p:sp>
        <p:sp>
          <p:nvSpPr>
            <p:cNvPr id="126" name="TextBox 125">
              <a:extLst>
                <a:ext uri="{FF2B5EF4-FFF2-40B4-BE49-F238E27FC236}">
                  <a16:creationId xmlns:a16="http://schemas.microsoft.com/office/drawing/2014/main" id="{64978CF0-60B4-4041-AF72-A454846BD22F}"/>
                </a:ext>
              </a:extLst>
            </p:cNvPr>
            <p:cNvSpPr txBox="1"/>
            <p:nvPr/>
          </p:nvSpPr>
          <p:spPr>
            <a:xfrm>
              <a:off x="3037762" y="2408339"/>
              <a:ext cx="294290" cy="369332"/>
            </a:xfrm>
            <a:prstGeom prst="rect">
              <a:avLst/>
            </a:prstGeom>
            <a:noFill/>
          </p:spPr>
          <p:txBody>
            <a:bodyPr wrap="square" rtlCol="0">
              <a:spAutoFit/>
            </a:bodyPr>
            <a:lstStyle/>
            <a:p>
              <a:r>
                <a:rPr lang="en-US" dirty="0">
                  <a:solidFill>
                    <a:srgbClr val="FF0000"/>
                  </a:solidFill>
                </a:rPr>
                <a:t>x</a:t>
              </a:r>
            </a:p>
          </p:txBody>
        </p:sp>
        <p:sp>
          <p:nvSpPr>
            <p:cNvPr id="127" name="TextBox 126">
              <a:extLst>
                <a:ext uri="{FF2B5EF4-FFF2-40B4-BE49-F238E27FC236}">
                  <a16:creationId xmlns:a16="http://schemas.microsoft.com/office/drawing/2014/main" id="{F8FC501C-F5DD-8048-93DB-ACEB6089B122}"/>
                </a:ext>
              </a:extLst>
            </p:cNvPr>
            <p:cNvSpPr txBox="1"/>
            <p:nvPr/>
          </p:nvSpPr>
          <p:spPr>
            <a:xfrm>
              <a:off x="2055045" y="1872524"/>
              <a:ext cx="294290" cy="369332"/>
            </a:xfrm>
            <a:prstGeom prst="rect">
              <a:avLst/>
            </a:prstGeom>
            <a:noFill/>
          </p:spPr>
          <p:txBody>
            <a:bodyPr wrap="square" rtlCol="0">
              <a:spAutoFit/>
            </a:bodyPr>
            <a:lstStyle/>
            <a:p>
              <a:r>
                <a:rPr lang="en-US" dirty="0">
                  <a:solidFill>
                    <a:srgbClr val="FF0000"/>
                  </a:solidFill>
                </a:rPr>
                <a:t>x</a:t>
              </a:r>
            </a:p>
          </p:txBody>
        </p:sp>
        <p:sp>
          <p:nvSpPr>
            <p:cNvPr id="128" name="TextBox 127">
              <a:extLst>
                <a:ext uri="{FF2B5EF4-FFF2-40B4-BE49-F238E27FC236}">
                  <a16:creationId xmlns:a16="http://schemas.microsoft.com/office/drawing/2014/main" id="{0FB80A31-4134-244B-8060-EA2B459F382C}"/>
                </a:ext>
              </a:extLst>
            </p:cNvPr>
            <p:cNvSpPr txBox="1"/>
            <p:nvPr/>
          </p:nvSpPr>
          <p:spPr>
            <a:xfrm>
              <a:off x="3232067" y="1918873"/>
              <a:ext cx="284052" cy="369332"/>
            </a:xfrm>
            <a:prstGeom prst="rect">
              <a:avLst/>
            </a:prstGeom>
            <a:noFill/>
          </p:spPr>
          <p:txBody>
            <a:bodyPr wrap="none" rtlCol="0">
              <a:spAutoFit/>
            </a:bodyPr>
            <a:lstStyle/>
            <a:p>
              <a:r>
                <a:rPr lang="en-US" dirty="0">
                  <a:solidFill>
                    <a:srgbClr val="FF0000"/>
                  </a:solidFill>
                </a:rPr>
                <a:t>x</a:t>
              </a:r>
            </a:p>
          </p:txBody>
        </p:sp>
        <p:sp>
          <p:nvSpPr>
            <p:cNvPr id="129" name="TextBox 128">
              <a:extLst>
                <a:ext uri="{FF2B5EF4-FFF2-40B4-BE49-F238E27FC236}">
                  <a16:creationId xmlns:a16="http://schemas.microsoft.com/office/drawing/2014/main" id="{55E23340-2F16-D947-881A-330148BA7159}"/>
                </a:ext>
              </a:extLst>
            </p:cNvPr>
            <p:cNvSpPr txBox="1"/>
            <p:nvPr/>
          </p:nvSpPr>
          <p:spPr>
            <a:xfrm>
              <a:off x="2927267" y="1483429"/>
              <a:ext cx="284052" cy="369332"/>
            </a:xfrm>
            <a:prstGeom prst="rect">
              <a:avLst/>
            </a:prstGeom>
            <a:noFill/>
          </p:spPr>
          <p:txBody>
            <a:bodyPr wrap="square" rtlCol="0">
              <a:spAutoFit/>
            </a:bodyPr>
            <a:lstStyle/>
            <a:p>
              <a:r>
                <a:rPr lang="en-US" dirty="0">
                  <a:solidFill>
                    <a:srgbClr val="FF0000"/>
                  </a:solidFill>
                </a:rPr>
                <a:t>x</a:t>
              </a:r>
            </a:p>
          </p:txBody>
        </p:sp>
        <p:sp>
          <p:nvSpPr>
            <p:cNvPr id="130" name="TextBox 129">
              <a:extLst>
                <a:ext uri="{FF2B5EF4-FFF2-40B4-BE49-F238E27FC236}">
                  <a16:creationId xmlns:a16="http://schemas.microsoft.com/office/drawing/2014/main" id="{6C242477-0EEE-7D4D-BC6B-9A66DFFBA244}"/>
                </a:ext>
              </a:extLst>
            </p:cNvPr>
            <p:cNvSpPr txBox="1"/>
            <p:nvPr/>
          </p:nvSpPr>
          <p:spPr>
            <a:xfrm>
              <a:off x="3263598" y="1638247"/>
              <a:ext cx="284052" cy="369332"/>
            </a:xfrm>
            <a:prstGeom prst="rect">
              <a:avLst/>
            </a:prstGeom>
            <a:noFill/>
          </p:spPr>
          <p:txBody>
            <a:bodyPr wrap="none" rtlCol="0">
              <a:spAutoFit/>
            </a:bodyPr>
            <a:lstStyle/>
            <a:p>
              <a:r>
                <a:rPr lang="en-US" dirty="0">
                  <a:solidFill>
                    <a:srgbClr val="FF0000"/>
                  </a:solidFill>
                </a:rPr>
                <a:t>x</a:t>
              </a:r>
            </a:p>
          </p:txBody>
        </p:sp>
        <p:sp>
          <p:nvSpPr>
            <p:cNvPr id="131" name="TextBox 130">
              <a:extLst>
                <a:ext uri="{FF2B5EF4-FFF2-40B4-BE49-F238E27FC236}">
                  <a16:creationId xmlns:a16="http://schemas.microsoft.com/office/drawing/2014/main" id="{6B1F40F5-A639-D544-94FF-E8C5FFFBA290}"/>
                </a:ext>
              </a:extLst>
            </p:cNvPr>
            <p:cNvSpPr txBox="1"/>
            <p:nvPr/>
          </p:nvSpPr>
          <p:spPr>
            <a:xfrm>
              <a:off x="2335515" y="2451851"/>
              <a:ext cx="284052" cy="369332"/>
            </a:xfrm>
            <a:prstGeom prst="rect">
              <a:avLst/>
            </a:prstGeom>
            <a:noFill/>
          </p:spPr>
          <p:txBody>
            <a:bodyPr wrap="none" rtlCol="0">
              <a:spAutoFit/>
            </a:bodyPr>
            <a:lstStyle/>
            <a:p>
              <a:r>
                <a:rPr lang="en-US" dirty="0">
                  <a:solidFill>
                    <a:srgbClr val="FF0000"/>
                  </a:solidFill>
                </a:rPr>
                <a:t>x</a:t>
              </a:r>
            </a:p>
          </p:txBody>
        </p:sp>
        <p:sp>
          <p:nvSpPr>
            <p:cNvPr id="132" name="TextBox 131">
              <a:extLst>
                <a:ext uri="{FF2B5EF4-FFF2-40B4-BE49-F238E27FC236}">
                  <a16:creationId xmlns:a16="http://schemas.microsoft.com/office/drawing/2014/main" id="{ACB6B27A-3678-3E46-9C75-782BBF978571}"/>
                </a:ext>
              </a:extLst>
            </p:cNvPr>
            <p:cNvSpPr txBox="1"/>
            <p:nvPr/>
          </p:nvSpPr>
          <p:spPr>
            <a:xfrm>
              <a:off x="2727434" y="2028286"/>
              <a:ext cx="284052" cy="369332"/>
            </a:xfrm>
            <a:prstGeom prst="rect">
              <a:avLst/>
            </a:prstGeom>
            <a:noFill/>
          </p:spPr>
          <p:txBody>
            <a:bodyPr wrap="none" rtlCol="0">
              <a:spAutoFit/>
            </a:bodyPr>
            <a:lstStyle/>
            <a:p>
              <a:r>
                <a:rPr lang="en-US" dirty="0">
                  <a:solidFill>
                    <a:srgbClr val="FF0000"/>
                  </a:solidFill>
                </a:rPr>
                <a:t>x</a:t>
              </a:r>
            </a:p>
          </p:txBody>
        </p:sp>
        <p:sp>
          <p:nvSpPr>
            <p:cNvPr id="133" name="TextBox 132">
              <a:extLst>
                <a:ext uri="{FF2B5EF4-FFF2-40B4-BE49-F238E27FC236}">
                  <a16:creationId xmlns:a16="http://schemas.microsoft.com/office/drawing/2014/main" id="{56943266-3C45-EB4B-BC8A-29402AC394D6}"/>
                </a:ext>
              </a:extLst>
            </p:cNvPr>
            <p:cNvSpPr txBox="1"/>
            <p:nvPr/>
          </p:nvSpPr>
          <p:spPr>
            <a:xfrm>
              <a:off x="2181270" y="2138011"/>
              <a:ext cx="284052" cy="369332"/>
            </a:xfrm>
            <a:prstGeom prst="rect">
              <a:avLst/>
            </a:prstGeom>
            <a:noFill/>
          </p:spPr>
          <p:txBody>
            <a:bodyPr wrap="none" rtlCol="0">
              <a:spAutoFit/>
            </a:bodyPr>
            <a:lstStyle/>
            <a:p>
              <a:r>
                <a:rPr lang="en-US" dirty="0">
                  <a:solidFill>
                    <a:srgbClr val="FF0000"/>
                  </a:solidFill>
                </a:rPr>
                <a:t>x</a:t>
              </a:r>
            </a:p>
          </p:txBody>
        </p:sp>
        <p:sp>
          <p:nvSpPr>
            <p:cNvPr id="134" name="Oval 133">
              <a:extLst>
                <a:ext uri="{FF2B5EF4-FFF2-40B4-BE49-F238E27FC236}">
                  <a16:creationId xmlns:a16="http://schemas.microsoft.com/office/drawing/2014/main" id="{69DE15B6-AE41-CC47-9F1C-3EA23ADEBA9E}"/>
                </a:ext>
              </a:extLst>
            </p:cNvPr>
            <p:cNvSpPr/>
            <p:nvPr/>
          </p:nvSpPr>
          <p:spPr>
            <a:xfrm>
              <a:off x="2036652" y="1497826"/>
              <a:ext cx="1665617" cy="1576552"/>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grpSp>
      <p:sp>
        <p:nvSpPr>
          <p:cNvPr id="135" name="TextBox 134">
            <a:extLst>
              <a:ext uri="{FF2B5EF4-FFF2-40B4-BE49-F238E27FC236}">
                <a16:creationId xmlns:a16="http://schemas.microsoft.com/office/drawing/2014/main" id="{9835CDCA-F4C6-C141-9E44-F623EB8C3492}"/>
              </a:ext>
            </a:extLst>
          </p:cNvPr>
          <p:cNvSpPr txBox="1"/>
          <p:nvPr/>
        </p:nvSpPr>
        <p:spPr>
          <a:xfrm>
            <a:off x="165461" y="985219"/>
            <a:ext cx="1006477" cy="325985"/>
          </a:xfrm>
          <a:prstGeom prst="rect">
            <a:avLst/>
          </a:prstGeom>
          <a:noFill/>
        </p:spPr>
        <p:txBody>
          <a:bodyPr wrap="none" rtlCol="0">
            <a:spAutoFit/>
          </a:bodyPr>
          <a:lstStyle/>
          <a:p>
            <a:r>
              <a:rPr lang="en-US" dirty="0"/>
              <a:t>data set A</a:t>
            </a:r>
          </a:p>
        </p:txBody>
      </p:sp>
      <p:sp>
        <p:nvSpPr>
          <p:cNvPr id="136" name="TextBox 135">
            <a:extLst>
              <a:ext uri="{FF2B5EF4-FFF2-40B4-BE49-F238E27FC236}">
                <a16:creationId xmlns:a16="http://schemas.microsoft.com/office/drawing/2014/main" id="{0F05FE6F-8710-2644-BF3E-910239E5DA92}"/>
              </a:ext>
            </a:extLst>
          </p:cNvPr>
          <p:cNvSpPr txBox="1"/>
          <p:nvPr/>
        </p:nvSpPr>
        <p:spPr>
          <a:xfrm>
            <a:off x="4598246" y="976621"/>
            <a:ext cx="1006477" cy="325985"/>
          </a:xfrm>
          <a:prstGeom prst="rect">
            <a:avLst/>
          </a:prstGeom>
          <a:noFill/>
        </p:spPr>
        <p:txBody>
          <a:bodyPr wrap="none" rtlCol="0">
            <a:spAutoFit/>
          </a:bodyPr>
          <a:lstStyle/>
          <a:p>
            <a:r>
              <a:rPr lang="en-US" dirty="0">
                <a:solidFill>
                  <a:srgbClr val="FF0000"/>
                </a:solidFill>
              </a:rPr>
              <a:t>data set B</a:t>
            </a:r>
          </a:p>
        </p:txBody>
      </p:sp>
      <p:grpSp>
        <p:nvGrpSpPr>
          <p:cNvPr id="137" name="Group 136">
            <a:extLst>
              <a:ext uri="{FF2B5EF4-FFF2-40B4-BE49-F238E27FC236}">
                <a16:creationId xmlns:a16="http://schemas.microsoft.com/office/drawing/2014/main" id="{41E06B0F-AD1C-4E47-8022-6D216F135822}"/>
              </a:ext>
            </a:extLst>
          </p:cNvPr>
          <p:cNvGrpSpPr/>
          <p:nvPr/>
        </p:nvGrpSpPr>
        <p:grpSpPr>
          <a:xfrm>
            <a:off x="1256429" y="1592557"/>
            <a:ext cx="2122376" cy="349504"/>
            <a:chOff x="5074022" y="546600"/>
            <a:chExt cx="2404595" cy="395979"/>
          </a:xfrm>
        </p:grpSpPr>
        <p:sp>
          <p:nvSpPr>
            <p:cNvPr id="138" name="Rectangle 137">
              <a:extLst>
                <a:ext uri="{FF2B5EF4-FFF2-40B4-BE49-F238E27FC236}">
                  <a16:creationId xmlns:a16="http://schemas.microsoft.com/office/drawing/2014/main" id="{F0E4CAC4-BDAA-9A4F-AF7E-7DD07B5CE6BC}"/>
                </a:ext>
              </a:extLst>
            </p:cNvPr>
            <p:cNvSpPr/>
            <p:nvPr/>
          </p:nvSpPr>
          <p:spPr>
            <a:xfrm>
              <a:off x="5127813" y="615846"/>
              <a:ext cx="2283658" cy="311842"/>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139" name="TextBox 138">
                  <a:extLst>
                    <a:ext uri="{FF2B5EF4-FFF2-40B4-BE49-F238E27FC236}">
                      <a16:creationId xmlns:a16="http://schemas.microsoft.com/office/drawing/2014/main" id="{46E57D24-0C61-F442-B195-B4164A680396}"/>
                    </a:ext>
                  </a:extLst>
                </p:cNvPr>
                <p:cNvSpPr txBox="1"/>
                <p:nvPr/>
              </p:nvSpPr>
              <p:spPr>
                <a:xfrm>
                  <a:off x="5074022" y="546600"/>
                  <a:ext cx="46609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𝑥</m:t>
                            </m:r>
                          </m:e>
                          <m:sub>
                            <m:r>
                              <a:rPr lang="en-US" b="0" i="1" dirty="0" smtClean="0">
                                <a:latin typeface="Cambria Math" panose="02040503050406030204" pitchFamily="18" charset="0"/>
                              </a:rPr>
                              <m:t>0</m:t>
                            </m:r>
                          </m:sub>
                        </m:sSub>
                      </m:oMath>
                    </m:oMathPara>
                  </a14:m>
                  <a:endParaRPr lang="en-US" dirty="0"/>
                </a:p>
              </p:txBody>
            </p:sp>
          </mc:Choice>
          <mc:Fallback>
            <p:sp>
              <p:nvSpPr>
                <p:cNvPr id="139" name="TextBox 138">
                  <a:extLst>
                    <a:ext uri="{FF2B5EF4-FFF2-40B4-BE49-F238E27FC236}">
                      <a16:creationId xmlns:a16="http://schemas.microsoft.com/office/drawing/2014/main" id="{46E57D24-0C61-F442-B195-B4164A680396}"/>
                    </a:ext>
                  </a:extLst>
                </p:cNvPr>
                <p:cNvSpPr txBox="1">
                  <a:spLocks noRot="1" noChangeAspect="1" noMove="1" noResize="1" noEditPoints="1" noAdjustHandles="1" noChangeArrowheads="1" noChangeShapeType="1" noTextEdit="1"/>
                </p:cNvSpPr>
                <p:nvPr/>
              </p:nvSpPr>
              <p:spPr>
                <a:xfrm>
                  <a:off x="5074022" y="546600"/>
                  <a:ext cx="466090" cy="369332"/>
                </a:xfrm>
                <a:prstGeom prst="rect">
                  <a:avLst/>
                </a:prstGeom>
                <a:blipFill>
                  <a:blip r:embed="rId3"/>
                  <a:stretch>
                    <a:fillRect b="-1111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40" name="TextBox 139">
                  <a:extLst>
                    <a:ext uri="{FF2B5EF4-FFF2-40B4-BE49-F238E27FC236}">
                      <a16:creationId xmlns:a16="http://schemas.microsoft.com/office/drawing/2014/main" id="{DF3AE099-6B51-8D4B-8EA2-D5ADE9FF16FA}"/>
                    </a:ext>
                  </a:extLst>
                </p:cNvPr>
                <p:cNvSpPr txBox="1"/>
                <p:nvPr/>
              </p:nvSpPr>
              <p:spPr>
                <a:xfrm>
                  <a:off x="5424640" y="546600"/>
                  <a:ext cx="46609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𝑥</m:t>
                            </m:r>
                          </m:e>
                          <m:sub>
                            <m:r>
                              <a:rPr lang="en-US" b="0" i="1" dirty="0" smtClean="0">
                                <a:latin typeface="Cambria Math" panose="02040503050406030204" pitchFamily="18" charset="0"/>
                              </a:rPr>
                              <m:t>1</m:t>
                            </m:r>
                          </m:sub>
                        </m:sSub>
                      </m:oMath>
                    </m:oMathPara>
                  </a14:m>
                  <a:endParaRPr lang="en-US" dirty="0"/>
                </a:p>
              </p:txBody>
            </p:sp>
          </mc:Choice>
          <mc:Fallback>
            <p:sp>
              <p:nvSpPr>
                <p:cNvPr id="140" name="TextBox 139">
                  <a:extLst>
                    <a:ext uri="{FF2B5EF4-FFF2-40B4-BE49-F238E27FC236}">
                      <a16:creationId xmlns:a16="http://schemas.microsoft.com/office/drawing/2014/main" id="{DF3AE099-6B51-8D4B-8EA2-D5ADE9FF16FA}"/>
                    </a:ext>
                  </a:extLst>
                </p:cNvPr>
                <p:cNvSpPr txBox="1">
                  <a:spLocks noRot="1" noChangeAspect="1" noMove="1" noResize="1" noEditPoints="1" noAdjustHandles="1" noChangeArrowheads="1" noChangeShapeType="1" noTextEdit="1"/>
                </p:cNvSpPr>
                <p:nvPr/>
              </p:nvSpPr>
              <p:spPr>
                <a:xfrm>
                  <a:off x="5424640" y="546600"/>
                  <a:ext cx="466090" cy="369332"/>
                </a:xfrm>
                <a:prstGeom prst="rect">
                  <a:avLst/>
                </a:prstGeom>
                <a:blipFill>
                  <a:blip r:embed="rId4"/>
                  <a:stretch>
                    <a:fillRect b="-1111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41" name="TextBox 140">
                  <a:extLst>
                    <a:ext uri="{FF2B5EF4-FFF2-40B4-BE49-F238E27FC236}">
                      <a16:creationId xmlns:a16="http://schemas.microsoft.com/office/drawing/2014/main" id="{B77FC52E-0A27-5843-AA7E-9C5901C81E22}"/>
                    </a:ext>
                  </a:extLst>
                </p:cNvPr>
                <p:cNvSpPr txBox="1"/>
                <p:nvPr/>
              </p:nvSpPr>
              <p:spPr>
                <a:xfrm>
                  <a:off x="5775258" y="546600"/>
                  <a:ext cx="46609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𝑥</m:t>
                            </m:r>
                          </m:e>
                          <m:sub>
                            <m:r>
                              <a:rPr lang="en-US" b="0" i="1" dirty="0" smtClean="0">
                                <a:latin typeface="Cambria Math" panose="02040503050406030204" pitchFamily="18" charset="0"/>
                              </a:rPr>
                              <m:t>2</m:t>
                            </m:r>
                          </m:sub>
                        </m:sSub>
                      </m:oMath>
                    </m:oMathPara>
                  </a14:m>
                  <a:endParaRPr lang="en-US" dirty="0"/>
                </a:p>
              </p:txBody>
            </p:sp>
          </mc:Choice>
          <mc:Fallback>
            <p:sp>
              <p:nvSpPr>
                <p:cNvPr id="141" name="TextBox 140">
                  <a:extLst>
                    <a:ext uri="{FF2B5EF4-FFF2-40B4-BE49-F238E27FC236}">
                      <a16:creationId xmlns:a16="http://schemas.microsoft.com/office/drawing/2014/main" id="{B77FC52E-0A27-5843-AA7E-9C5901C81E22}"/>
                    </a:ext>
                  </a:extLst>
                </p:cNvPr>
                <p:cNvSpPr txBox="1">
                  <a:spLocks noRot="1" noChangeAspect="1" noMove="1" noResize="1" noEditPoints="1" noAdjustHandles="1" noChangeArrowheads="1" noChangeShapeType="1" noTextEdit="1"/>
                </p:cNvSpPr>
                <p:nvPr/>
              </p:nvSpPr>
              <p:spPr>
                <a:xfrm>
                  <a:off x="5775258" y="546600"/>
                  <a:ext cx="466090" cy="369332"/>
                </a:xfrm>
                <a:prstGeom prst="rect">
                  <a:avLst/>
                </a:prstGeom>
                <a:blipFill>
                  <a:blip r:embed="rId5"/>
                  <a:stretch>
                    <a:fillRect b="-1111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42" name="TextBox 141">
                  <a:extLst>
                    <a:ext uri="{FF2B5EF4-FFF2-40B4-BE49-F238E27FC236}">
                      <a16:creationId xmlns:a16="http://schemas.microsoft.com/office/drawing/2014/main" id="{67906A18-41B2-C649-9586-B9EB4366D67F}"/>
                    </a:ext>
                  </a:extLst>
                </p:cNvPr>
                <p:cNvSpPr txBox="1"/>
                <p:nvPr/>
              </p:nvSpPr>
              <p:spPr>
                <a:xfrm>
                  <a:off x="6760151" y="546600"/>
                  <a:ext cx="71846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𝑥</m:t>
                            </m:r>
                          </m:e>
                          <m:sub>
                            <m:r>
                              <a:rPr lang="en-US" b="0" i="1" dirty="0" smtClean="0">
                                <a:latin typeface="Cambria Math" panose="02040503050406030204" pitchFamily="18" charset="0"/>
                              </a:rPr>
                              <m:t>𝑁</m:t>
                            </m:r>
                            <m:r>
                              <a:rPr lang="en-US" b="0" i="1" dirty="0" smtClean="0">
                                <a:latin typeface="Cambria Math" panose="02040503050406030204" pitchFamily="18" charset="0"/>
                              </a:rPr>
                              <m:t>−1</m:t>
                            </m:r>
                          </m:sub>
                        </m:sSub>
                      </m:oMath>
                    </m:oMathPara>
                  </a14:m>
                  <a:endParaRPr lang="en-US" dirty="0"/>
                </a:p>
              </p:txBody>
            </p:sp>
          </mc:Choice>
          <mc:Fallback>
            <p:sp>
              <p:nvSpPr>
                <p:cNvPr id="142" name="TextBox 141">
                  <a:extLst>
                    <a:ext uri="{FF2B5EF4-FFF2-40B4-BE49-F238E27FC236}">
                      <a16:creationId xmlns:a16="http://schemas.microsoft.com/office/drawing/2014/main" id="{67906A18-41B2-C649-9586-B9EB4366D67F}"/>
                    </a:ext>
                  </a:extLst>
                </p:cNvPr>
                <p:cNvSpPr txBox="1">
                  <a:spLocks noRot="1" noChangeAspect="1" noMove="1" noResize="1" noEditPoints="1" noAdjustHandles="1" noChangeArrowheads="1" noChangeShapeType="1" noTextEdit="1"/>
                </p:cNvSpPr>
                <p:nvPr/>
              </p:nvSpPr>
              <p:spPr>
                <a:xfrm>
                  <a:off x="6760151" y="546600"/>
                  <a:ext cx="718466" cy="369332"/>
                </a:xfrm>
                <a:prstGeom prst="rect">
                  <a:avLst/>
                </a:prstGeom>
                <a:blipFill>
                  <a:blip r:embed="rId6"/>
                  <a:stretch>
                    <a:fillRect b="-1111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43" name="TextBox 142">
                  <a:extLst>
                    <a:ext uri="{FF2B5EF4-FFF2-40B4-BE49-F238E27FC236}">
                      <a16:creationId xmlns:a16="http://schemas.microsoft.com/office/drawing/2014/main" id="{19E405EE-A3A0-804A-983E-08AA069C9171}"/>
                    </a:ext>
                  </a:extLst>
                </p:cNvPr>
                <p:cNvSpPr txBox="1"/>
                <p:nvPr/>
              </p:nvSpPr>
              <p:spPr>
                <a:xfrm>
                  <a:off x="6266154" y="573247"/>
                  <a:ext cx="43473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m:t>
                        </m:r>
                      </m:oMath>
                    </m:oMathPara>
                  </a14:m>
                  <a:endParaRPr lang="en-US" dirty="0"/>
                </a:p>
              </p:txBody>
            </p:sp>
          </mc:Choice>
          <mc:Fallback>
            <p:sp>
              <p:nvSpPr>
                <p:cNvPr id="143" name="TextBox 142">
                  <a:extLst>
                    <a:ext uri="{FF2B5EF4-FFF2-40B4-BE49-F238E27FC236}">
                      <a16:creationId xmlns:a16="http://schemas.microsoft.com/office/drawing/2014/main" id="{19E405EE-A3A0-804A-983E-08AA069C9171}"/>
                    </a:ext>
                  </a:extLst>
                </p:cNvPr>
                <p:cNvSpPr txBox="1">
                  <a:spLocks noRot="1" noChangeAspect="1" noMove="1" noResize="1" noEditPoints="1" noAdjustHandles="1" noChangeArrowheads="1" noChangeShapeType="1" noTextEdit="1"/>
                </p:cNvSpPr>
                <p:nvPr/>
              </p:nvSpPr>
              <p:spPr>
                <a:xfrm>
                  <a:off x="6266154" y="573247"/>
                  <a:ext cx="434734" cy="369332"/>
                </a:xfrm>
                <a:prstGeom prst="rect">
                  <a:avLst/>
                </a:prstGeom>
                <a:blipFill>
                  <a:blip r:embed="rId7"/>
                  <a:stretch>
                    <a:fillRect/>
                  </a:stretch>
                </a:blipFill>
              </p:spPr>
              <p:txBody>
                <a:bodyPr/>
                <a:lstStyle/>
                <a:p>
                  <a:r>
                    <a:rPr lang="en-US">
                      <a:noFill/>
                    </a:rPr>
                    <a:t> </a:t>
                  </a:r>
                </a:p>
              </p:txBody>
            </p:sp>
          </mc:Fallback>
        </mc:AlternateContent>
      </p:grpSp>
      <p:grpSp>
        <p:nvGrpSpPr>
          <p:cNvPr id="144" name="Group 143">
            <a:extLst>
              <a:ext uri="{FF2B5EF4-FFF2-40B4-BE49-F238E27FC236}">
                <a16:creationId xmlns:a16="http://schemas.microsoft.com/office/drawing/2014/main" id="{1A0FE534-0254-C24E-BFF5-F7FB7009FCB2}"/>
              </a:ext>
            </a:extLst>
          </p:cNvPr>
          <p:cNvGrpSpPr/>
          <p:nvPr/>
        </p:nvGrpSpPr>
        <p:grpSpPr>
          <a:xfrm>
            <a:off x="5662674" y="1608678"/>
            <a:ext cx="2122376" cy="369332"/>
            <a:chOff x="5074022" y="546600"/>
            <a:chExt cx="2404595" cy="418444"/>
          </a:xfrm>
        </p:grpSpPr>
        <p:sp>
          <p:nvSpPr>
            <p:cNvPr id="145" name="Rectangle 144">
              <a:extLst>
                <a:ext uri="{FF2B5EF4-FFF2-40B4-BE49-F238E27FC236}">
                  <a16:creationId xmlns:a16="http://schemas.microsoft.com/office/drawing/2014/main" id="{F194B8E0-C5DD-A94B-8CFB-E76C7CF3D537}"/>
                </a:ext>
              </a:extLst>
            </p:cNvPr>
            <p:cNvSpPr/>
            <p:nvPr/>
          </p:nvSpPr>
          <p:spPr>
            <a:xfrm>
              <a:off x="5127813" y="615846"/>
              <a:ext cx="2283658" cy="31184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mc:AlternateContent xmlns:mc="http://schemas.openxmlformats.org/markup-compatibility/2006">
          <mc:Choice xmlns:a14="http://schemas.microsoft.com/office/drawing/2010/main" Requires="a14">
            <p:sp>
              <p:nvSpPr>
                <p:cNvPr id="146" name="TextBox 145">
                  <a:extLst>
                    <a:ext uri="{FF2B5EF4-FFF2-40B4-BE49-F238E27FC236}">
                      <a16:creationId xmlns:a16="http://schemas.microsoft.com/office/drawing/2014/main" id="{6F6A4A03-89EE-FC46-8FDE-A97A8093CC70}"/>
                    </a:ext>
                  </a:extLst>
                </p:cNvPr>
                <p:cNvSpPr txBox="1"/>
                <p:nvPr/>
              </p:nvSpPr>
              <p:spPr>
                <a:xfrm>
                  <a:off x="5074022" y="546600"/>
                  <a:ext cx="528066" cy="4184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solidFill>
                                  <a:srgbClr val="FF0000"/>
                                </a:solidFill>
                                <a:latin typeface="Cambria Math" panose="02040503050406030204" pitchFamily="18" charset="0"/>
                              </a:rPr>
                            </m:ctrlPr>
                          </m:sSubPr>
                          <m:e>
                            <m:r>
                              <a:rPr lang="en-US" b="0" i="1" dirty="0" smtClean="0">
                                <a:solidFill>
                                  <a:srgbClr val="FF0000"/>
                                </a:solidFill>
                                <a:latin typeface="Cambria Math" panose="02040503050406030204" pitchFamily="18" charset="0"/>
                              </a:rPr>
                              <m:t>𝑥</m:t>
                            </m:r>
                          </m:e>
                          <m:sub>
                            <m:r>
                              <a:rPr lang="en-US" b="0" i="1" dirty="0" smtClean="0">
                                <a:solidFill>
                                  <a:srgbClr val="FF0000"/>
                                </a:solidFill>
                                <a:latin typeface="Cambria Math" panose="02040503050406030204" pitchFamily="18" charset="0"/>
                              </a:rPr>
                              <m:t>0</m:t>
                            </m:r>
                          </m:sub>
                        </m:sSub>
                      </m:oMath>
                    </m:oMathPara>
                  </a14:m>
                  <a:endParaRPr lang="en-US" dirty="0">
                    <a:solidFill>
                      <a:srgbClr val="FF0000"/>
                    </a:solidFill>
                  </a:endParaRPr>
                </a:p>
              </p:txBody>
            </p:sp>
          </mc:Choice>
          <mc:Fallback>
            <p:sp>
              <p:nvSpPr>
                <p:cNvPr id="146" name="TextBox 145">
                  <a:extLst>
                    <a:ext uri="{FF2B5EF4-FFF2-40B4-BE49-F238E27FC236}">
                      <a16:creationId xmlns:a16="http://schemas.microsoft.com/office/drawing/2014/main" id="{6F6A4A03-89EE-FC46-8FDE-A97A8093CC70}"/>
                    </a:ext>
                  </a:extLst>
                </p:cNvPr>
                <p:cNvSpPr txBox="1">
                  <a:spLocks noRot="1" noChangeAspect="1" noMove="1" noResize="1" noEditPoints="1" noAdjustHandles="1" noChangeArrowheads="1" noChangeShapeType="1" noTextEdit="1"/>
                </p:cNvSpPr>
                <p:nvPr/>
              </p:nvSpPr>
              <p:spPr>
                <a:xfrm>
                  <a:off x="5074022" y="546600"/>
                  <a:ext cx="528066" cy="418444"/>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47" name="TextBox 146">
                  <a:extLst>
                    <a:ext uri="{FF2B5EF4-FFF2-40B4-BE49-F238E27FC236}">
                      <a16:creationId xmlns:a16="http://schemas.microsoft.com/office/drawing/2014/main" id="{14DCE4A1-8553-3247-B03C-EF6CC7FB19E7}"/>
                    </a:ext>
                  </a:extLst>
                </p:cNvPr>
                <p:cNvSpPr txBox="1"/>
                <p:nvPr/>
              </p:nvSpPr>
              <p:spPr>
                <a:xfrm>
                  <a:off x="5424640" y="546600"/>
                  <a:ext cx="522037" cy="4184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solidFill>
                                  <a:srgbClr val="FF0000"/>
                                </a:solidFill>
                                <a:latin typeface="Cambria Math" panose="02040503050406030204" pitchFamily="18" charset="0"/>
                              </a:rPr>
                            </m:ctrlPr>
                          </m:sSubPr>
                          <m:e>
                            <m:r>
                              <a:rPr lang="en-US" b="0" i="1" dirty="0" smtClean="0">
                                <a:solidFill>
                                  <a:srgbClr val="FF0000"/>
                                </a:solidFill>
                                <a:latin typeface="Cambria Math" panose="02040503050406030204" pitchFamily="18" charset="0"/>
                              </a:rPr>
                              <m:t>𝑥</m:t>
                            </m:r>
                          </m:e>
                          <m:sub>
                            <m:r>
                              <a:rPr lang="en-US" b="0" i="1" dirty="0" smtClean="0">
                                <a:solidFill>
                                  <a:srgbClr val="FF0000"/>
                                </a:solidFill>
                                <a:latin typeface="Cambria Math" panose="02040503050406030204" pitchFamily="18" charset="0"/>
                              </a:rPr>
                              <m:t>1</m:t>
                            </m:r>
                          </m:sub>
                        </m:sSub>
                      </m:oMath>
                    </m:oMathPara>
                  </a14:m>
                  <a:endParaRPr lang="en-US" dirty="0">
                    <a:solidFill>
                      <a:srgbClr val="FF0000"/>
                    </a:solidFill>
                  </a:endParaRPr>
                </a:p>
              </p:txBody>
            </p:sp>
          </mc:Choice>
          <mc:Fallback>
            <p:sp>
              <p:nvSpPr>
                <p:cNvPr id="147" name="TextBox 146">
                  <a:extLst>
                    <a:ext uri="{FF2B5EF4-FFF2-40B4-BE49-F238E27FC236}">
                      <a16:creationId xmlns:a16="http://schemas.microsoft.com/office/drawing/2014/main" id="{14DCE4A1-8553-3247-B03C-EF6CC7FB19E7}"/>
                    </a:ext>
                  </a:extLst>
                </p:cNvPr>
                <p:cNvSpPr txBox="1">
                  <a:spLocks noRot="1" noChangeAspect="1" noMove="1" noResize="1" noEditPoints="1" noAdjustHandles="1" noChangeArrowheads="1" noChangeShapeType="1" noTextEdit="1"/>
                </p:cNvSpPr>
                <p:nvPr/>
              </p:nvSpPr>
              <p:spPr>
                <a:xfrm>
                  <a:off x="5424640" y="546600"/>
                  <a:ext cx="522037" cy="418444"/>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48" name="TextBox 147">
                  <a:extLst>
                    <a:ext uri="{FF2B5EF4-FFF2-40B4-BE49-F238E27FC236}">
                      <a16:creationId xmlns:a16="http://schemas.microsoft.com/office/drawing/2014/main" id="{2B58BF99-1B16-7740-9F27-C6C63E813C94}"/>
                    </a:ext>
                  </a:extLst>
                </p:cNvPr>
                <p:cNvSpPr txBox="1"/>
                <p:nvPr/>
              </p:nvSpPr>
              <p:spPr>
                <a:xfrm>
                  <a:off x="5775258" y="546600"/>
                  <a:ext cx="46609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solidFill>
                                  <a:srgbClr val="FF0000"/>
                                </a:solidFill>
                                <a:latin typeface="Cambria Math" panose="02040503050406030204" pitchFamily="18" charset="0"/>
                              </a:rPr>
                            </m:ctrlPr>
                          </m:sSubPr>
                          <m:e>
                            <m:r>
                              <a:rPr lang="en-US" b="0" i="1" dirty="0" smtClean="0">
                                <a:solidFill>
                                  <a:srgbClr val="FF0000"/>
                                </a:solidFill>
                                <a:latin typeface="Cambria Math" panose="02040503050406030204" pitchFamily="18" charset="0"/>
                              </a:rPr>
                              <m:t>𝑥</m:t>
                            </m:r>
                          </m:e>
                          <m:sub>
                            <m:r>
                              <a:rPr lang="en-US" b="0" i="1" dirty="0" smtClean="0">
                                <a:solidFill>
                                  <a:srgbClr val="FF0000"/>
                                </a:solidFill>
                                <a:latin typeface="Cambria Math" panose="02040503050406030204" pitchFamily="18" charset="0"/>
                              </a:rPr>
                              <m:t>2</m:t>
                            </m:r>
                          </m:sub>
                        </m:sSub>
                      </m:oMath>
                    </m:oMathPara>
                  </a14:m>
                  <a:endParaRPr lang="en-US" dirty="0">
                    <a:solidFill>
                      <a:srgbClr val="FF0000"/>
                    </a:solidFill>
                  </a:endParaRPr>
                </a:p>
              </p:txBody>
            </p:sp>
          </mc:Choice>
          <mc:Fallback>
            <p:sp>
              <p:nvSpPr>
                <p:cNvPr id="148" name="TextBox 147">
                  <a:extLst>
                    <a:ext uri="{FF2B5EF4-FFF2-40B4-BE49-F238E27FC236}">
                      <a16:creationId xmlns:a16="http://schemas.microsoft.com/office/drawing/2014/main" id="{2B58BF99-1B16-7740-9F27-C6C63E813C94}"/>
                    </a:ext>
                  </a:extLst>
                </p:cNvPr>
                <p:cNvSpPr txBox="1">
                  <a:spLocks noRot="1" noChangeAspect="1" noMove="1" noResize="1" noEditPoints="1" noAdjustHandles="1" noChangeArrowheads="1" noChangeShapeType="1" noTextEdit="1"/>
                </p:cNvSpPr>
                <p:nvPr/>
              </p:nvSpPr>
              <p:spPr>
                <a:xfrm>
                  <a:off x="5775258" y="546600"/>
                  <a:ext cx="466090" cy="369332"/>
                </a:xfrm>
                <a:prstGeom prst="rect">
                  <a:avLst/>
                </a:prstGeom>
                <a:blipFill>
                  <a:blip r:embed="rId10"/>
                  <a:stretch>
                    <a:fillRect b="-1111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49" name="TextBox 148">
                  <a:extLst>
                    <a:ext uri="{FF2B5EF4-FFF2-40B4-BE49-F238E27FC236}">
                      <a16:creationId xmlns:a16="http://schemas.microsoft.com/office/drawing/2014/main" id="{80F44BA3-96F4-494C-9C50-C756AD0D63F6}"/>
                    </a:ext>
                  </a:extLst>
                </p:cNvPr>
                <p:cNvSpPr txBox="1"/>
                <p:nvPr/>
              </p:nvSpPr>
              <p:spPr>
                <a:xfrm>
                  <a:off x="6760151" y="546600"/>
                  <a:ext cx="71846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solidFill>
                                  <a:srgbClr val="FF0000"/>
                                </a:solidFill>
                                <a:latin typeface="Cambria Math" panose="02040503050406030204" pitchFamily="18" charset="0"/>
                              </a:rPr>
                            </m:ctrlPr>
                          </m:sSubPr>
                          <m:e>
                            <m:r>
                              <a:rPr lang="en-US" b="0" i="1" dirty="0" smtClean="0">
                                <a:solidFill>
                                  <a:srgbClr val="FF0000"/>
                                </a:solidFill>
                                <a:latin typeface="Cambria Math" panose="02040503050406030204" pitchFamily="18" charset="0"/>
                              </a:rPr>
                              <m:t>𝑥</m:t>
                            </m:r>
                          </m:e>
                          <m:sub>
                            <m:r>
                              <a:rPr lang="en-US" b="0" i="1" dirty="0" smtClean="0">
                                <a:solidFill>
                                  <a:srgbClr val="FF0000"/>
                                </a:solidFill>
                                <a:latin typeface="Cambria Math" panose="02040503050406030204" pitchFamily="18" charset="0"/>
                              </a:rPr>
                              <m:t>𝑁</m:t>
                            </m:r>
                            <m:r>
                              <a:rPr lang="en-US" b="0" i="1" dirty="0" smtClean="0">
                                <a:solidFill>
                                  <a:srgbClr val="FF0000"/>
                                </a:solidFill>
                                <a:latin typeface="Cambria Math" panose="02040503050406030204" pitchFamily="18" charset="0"/>
                              </a:rPr>
                              <m:t>−1</m:t>
                            </m:r>
                          </m:sub>
                        </m:sSub>
                      </m:oMath>
                    </m:oMathPara>
                  </a14:m>
                  <a:endParaRPr lang="en-US" dirty="0">
                    <a:solidFill>
                      <a:srgbClr val="FF0000"/>
                    </a:solidFill>
                  </a:endParaRPr>
                </a:p>
              </p:txBody>
            </p:sp>
          </mc:Choice>
          <mc:Fallback>
            <p:sp>
              <p:nvSpPr>
                <p:cNvPr id="149" name="TextBox 148">
                  <a:extLst>
                    <a:ext uri="{FF2B5EF4-FFF2-40B4-BE49-F238E27FC236}">
                      <a16:creationId xmlns:a16="http://schemas.microsoft.com/office/drawing/2014/main" id="{80F44BA3-96F4-494C-9C50-C756AD0D63F6}"/>
                    </a:ext>
                  </a:extLst>
                </p:cNvPr>
                <p:cNvSpPr txBox="1">
                  <a:spLocks noRot="1" noChangeAspect="1" noMove="1" noResize="1" noEditPoints="1" noAdjustHandles="1" noChangeArrowheads="1" noChangeShapeType="1" noTextEdit="1"/>
                </p:cNvSpPr>
                <p:nvPr/>
              </p:nvSpPr>
              <p:spPr>
                <a:xfrm>
                  <a:off x="6760151" y="546600"/>
                  <a:ext cx="718466" cy="369332"/>
                </a:xfrm>
                <a:prstGeom prst="rect">
                  <a:avLst/>
                </a:prstGeom>
                <a:blipFill>
                  <a:blip r:embed="rId11"/>
                  <a:stretch>
                    <a:fillRect b="-1111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50" name="TextBox 149">
                  <a:extLst>
                    <a:ext uri="{FF2B5EF4-FFF2-40B4-BE49-F238E27FC236}">
                      <a16:creationId xmlns:a16="http://schemas.microsoft.com/office/drawing/2014/main" id="{7E906E72-4682-6642-B2C3-FE609987D581}"/>
                    </a:ext>
                  </a:extLst>
                </p:cNvPr>
                <p:cNvSpPr txBox="1"/>
                <p:nvPr/>
              </p:nvSpPr>
              <p:spPr>
                <a:xfrm>
                  <a:off x="6266154" y="573247"/>
                  <a:ext cx="43473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solidFill>
                              <a:srgbClr val="FF0000"/>
                            </a:solidFill>
                            <a:latin typeface="Cambria Math" panose="02040503050406030204" pitchFamily="18" charset="0"/>
                          </a:rPr>
                          <m:t>⋯</m:t>
                        </m:r>
                      </m:oMath>
                    </m:oMathPara>
                  </a14:m>
                  <a:endParaRPr lang="en-US" dirty="0">
                    <a:solidFill>
                      <a:srgbClr val="FF0000"/>
                    </a:solidFill>
                  </a:endParaRPr>
                </a:p>
              </p:txBody>
            </p:sp>
          </mc:Choice>
          <mc:Fallback>
            <p:sp>
              <p:nvSpPr>
                <p:cNvPr id="150" name="TextBox 149">
                  <a:extLst>
                    <a:ext uri="{FF2B5EF4-FFF2-40B4-BE49-F238E27FC236}">
                      <a16:creationId xmlns:a16="http://schemas.microsoft.com/office/drawing/2014/main" id="{7E906E72-4682-6642-B2C3-FE609987D581}"/>
                    </a:ext>
                  </a:extLst>
                </p:cNvPr>
                <p:cNvSpPr txBox="1">
                  <a:spLocks noRot="1" noChangeAspect="1" noMove="1" noResize="1" noEditPoints="1" noAdjustHandles="1" noChangeArrowheads="1" noChangeShapeType="1" noTextEdit="1"/>
                </p:cNvSpPr>
                <p:nvPr/>
              </p:nvSpPr>
              <p:spPr>
                <a:xfrm>
                  <a:off x="6266154" y="573247"/>
                  <a:ext cx="434734" cy="369332"/>
                </a:xfrm>
                <a:prstGeom prst="rect">
                  <a:avLst/>
                </a:prstGeom>
                <a:blipFill>
                  <a:blip r:embed="rId12"/>
                  <a:stretch>
                    <a:fillRect/>
                  </a:stretch>
                </a:blipFill>
              </p:spPr>
              <p:txBody>
                <a:bodyPr/>
                <a:lstStyle/>
                <a:p>
                  <a:r>
                    <a:rPr lang="en-US">
                      <a:noFill/>
                    </a:rPr>
                    <a:t> </a:t>
                  </a:r>
                </a:p>
              </p:txBody>
            </p:sp>
          </mc:Fallback>
        </mc:AlternateContent>
      </p:grpSp>
      <mc:AlternateContent xmlns:mc="http://schemas.openxmlformats.org/markup-compatibility/2006">
        <mc:Choice xmlns:a14="http://schemas.microsoft.com/office/drawing/2010/main" Requires="a14">
          <p:sp>
            <p:nvSpPr>
              <p:cNvPr id="428" name="TextBox 427">
                <a:extLst>
                  <a:ext uri="{FF2B5EF4-FFF2-40B4-BE49-F238E27FC236}">
                    <a16:creationId xmlns:a16="http://schemas.microsoft.com/office/drawing/2014/main" id="{A71A9662-1853-0247-943F-4223D541239E}"/>
                  </a:ext>
                </a:extLst>
              </p:cNvPr>
              <p:cNvSpPr txBox="1"/>
              <p:nvPr/>
            </p:nvSpPr>
            <p:spPr>
              <a:xfrm>
                <a:off x="3683271" y="1604178"/>
                <a:ext cx="66159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𝑠</m:t>
                      </m:r>
                      <m:r>
                        <a:rPr lang="en-US" b="0" i="1" dirty="0" smtClean="0">
                          <a:latin typeface="Cambria Math" panose="02040503050406030204" pitchFamily="18" charset="0"/>
                        </a:rPr>
                        <m:t>𝑡𝑎𝑡</m:t>
                      </m:r>
                    </m:oMath>
                  </m:oMathPara>
                </a14:m>
                <a:endParaRPr lang="en-US" dirty="0">
                  <a:solidFill>
                    <a:srgbClr val="FF0000"/>
                  </a:solidFill>
                </a:endParaRPr>
              </a:p>
            </p:txBody>
          </p:sp>
        </mc:Choice>
        <mc:Fallback>
          <p:sp>
            <p:nvSpPr>
              <p:cNvPr id="428" name="TextBox 427">
                <a:extLst>
                  <a:ext uri="{FF2B5EF4-FFF2-40B4-BE49-F238E27FC236}">
                    <a16:creationId xmlns:a16="http://schemas.microsoft.com/office/drawing/2014/main" id="{A71A9662-1853-0247-943F-4223D541239E}"/>
                  </a:ext>
                </a:extLst>
              </p:cNvPr>
              <p:cNvSpPr txBox="1">
                <a:spLocks noRot="1" noChangeAspect="1" noMove="1" noResize="1" noEditPoints="1" noAdjustHandles="1" noChangeArrowheads="1" noChangeShapeType="1" noTextEdit="1"/>
              </p:cNvSpPr>
              <p:nvPr/>
            </p:nvSpPr>
            <p:spPr>
              <a:xfrm>
                <a:off x="3683271" y="1604178"/>
                <a:ext cx="661591" cy="369332"/>
              </a:xfrm>
              <a:prstGeom prst="rect">
                <a:avLst/>
              </a:prstGeom>
              <a:blipFill>
                <a:blip r:embed="rId13"/>
                <a:stretch>
                  <a:fillRect/>
                </a:stretch>
              </a:blipFill>
            </p:spPr>
            <p:txBody>
              <a:bodyPr/>
              <a:lstStyle/>
              <a:p>
                <a:r>
                  <a:rPr lang="en-US">
                    <a:noFill/>
                  </a:rPr>
                  <a:t> </a:t>
                </a:r>
              </a:p>
            </p:txBody>
          </p:sp>
        </mc:Fallback>
      </mc:AlternateContent>
      <p:sp>
        <p:nvSpPr>
          <p:cNvPr id="433" name="Rectangle 432">
            <a:extLst>
              <a:ext uri="{FF2B5EF4-FFF2-40B4-BE49-F238E27FC236}">
                <a16:creationId xmlns:a16="http://schemas.microsoft.com/office/drawing/2014/main" id="{AB8DBBBC-A71E-4244-ACE1-EE9615A031E2}"/>
              </a:ext>
            </a:extLst>
          </p:cNvPr>
          <p:cNvSpPr/>
          <p:nvPr/>
        </p:nvSpPr>
        <p:spPr>
          <a:xfrm>
            <a:off x="4037524" y="1546695"/>
            <a:ext cx="1335945" cy="49057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4" name="Right Arrow 433">
            <a:extLst>
              <a:ext uri="{FF2B5EF4-FFF2-40B4-BE49-F238E27FC236}">
                <a16:creationId xmlns:a16="http://schemas.microsoft.com/office/drawing/2014/main" id="{1EAC3231-F355-4740-A4C1-BEA923A3E410}"/>
              </a:ext>
            </a:extLst>
          </p:cNvPr>
          <p:cNvSpPr/>
          <p:nvPr/>
        </p:nvSpPr>
        <p:spPr>
          <a:xfrm>
            <a:off x="3418972" y="1700007"/>
            <a:ext cx="278866" cy="170970"/>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439" name="TextBox 438">
                <a:extLst>
                  <a:ext uri="{FF2B5EF4-FFF2-40B4-BE49-F238E27FC236}">
                    <a16:creationId xmlns:a16="http://schemas.microsoft.com/office/drawing/2014/main" id="{B0E0DB17-9764-DF46-B1F2-C936F0EDFF2C}"/>
                  </a:ext>
                </a:extLst>
              </p:cNvPr>
              <p:cNvSpPr txBox="1"/>
              <p:nvPr/>
            </p:nvSpPr>
            <p:spPr>
              <a:xfrm>
                <a:off x="8079717" y="1608557"/>
                <a:ext cx="66159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solidFill>
                            <a:srgbClr val="FF0000"/>
                          </a:solidFill>
                          <a:latin typeface="Cambria Math" panose="02040503050406030204" pitchFamily="18" charset="0"/>
                        </a:rPr>
                        <m:t>𝑠</m:t>
                      </m:r>
                      <m:r>
                        <a:rPr lang="en-US" b="0" i="1" dirty="0" smtClean="0">
                          <a:solidFill>
                            <a:srgbClr val="FF0000"/>
                          </a:solidFill>
                          <a:latin typeface="Cambria Math" panose="02040503050406030204" pitchFamily="18" charset="0"/>
                        </a:rPr>
                        <m:t>𝑡𝑎𝑡</m:t>
                      </m:r>
                    </m:oMath>
                  </m:oMathPara>
                </a14:m>
                <a:endParaRPr lang="en-US" dirty="0">
                  <a:solidFill>
                    <a:srgbClr val="FF0000"/>
                  </a:solidFill>
                </a:endParaRPr>
              </a:p>
            </p:txBody>
          </p:sp>
        </mc:Choice>
        <mc:Fallback>
          <p:sp>
            <p:nvSpPr>
              <p:cNvPr id="439" name="TextBox 438">
                <a:extLst>
                  <a:ext uri="{FF2B5EF4-FFF2-40B4-BE49-F238E27FC236}">
                    <a16:creationId xmlns:a16="http://schemas.microsoft.com/office/drawing/2014/main" id="{B0E0DB17-9764-DF46-B1F2-C936F0EDFF2C}"/>
                  </a:ext>
                </a:extLst>
              </p:cNvPr>
              <p:cNvSpPr txBox="1">
                <a:spLocks noRot="1" noChangeAspect="1" noMove="1" noResize="1" noEditPoints="1" noAdjustHandles="1" noChangeArrowheads="1" noChangeShapeType="1" noTextEdit="1"/>
              </p:cNvSpPr>
              <p:nvPr/>
            </p:nvSpPr>
            <p:spPr>
              <a:xfrm>
                <a:off x="8079717" y="1608557"/>
                <a:ext cx="661591" cy="369332"/>
              </a:xfrm>
              <a:prstGeom prst="rect">
                <a:avLst/>
              </a:prstGeom>
              <a:blipFill>
                <a:blip r:embed="rId14"/>
                <a:stretch>
                  <a:fillRect/>
                </a:stretch>
              </a:blipFill>
            </p:spPr>
            <p:txBody>
              <a:bodyPr/>
              <a:lstStyle/>
              <a:p>
                <a:r>
                  <a:rPr lang="en-US">
                    <a:noFill/>
                  </a:rPr>
                  <a:t> </a:t>
                </a:r>
              </a:p>
            </p:txBody>
          </p:sp>
        </mc:Fallback>
      </mc:AlternateContent>
      <p:sp>
        <p:nvSpPr>
          <p:cNvPr id="444" name="Right Arrow 443">
            <a:extLst>
              <a:ext uri="{FF2B5EF4-FFF2-40B4-BE49-F238E27FC236}">
                <a16:creationId xmlns:a16="http://schemas.microsoft.com/office/drawing/2014/main" id="{90F79843-A2CD-AA47-B9B1-73A7E1F78681}"/>
              </a:ext>
            </a:extLst>
          </p:cNvPr>
          <p:cNvSpPr/>
          <p:nvPr/>
        </p:nvSpPr>
        <p:spPr>
          <a:xfrm>
            <a:off x="7815418" y="1704386"/>
            <a:ext cx="278866" cy="170970"/>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9C0D0444-7376-7940-92A2-9314C153ACFE}"/>
              </a:ext>
            </a:extLst>
          </p:cNvPr>
          <p:cNvSpPr txBox="1"/>
          <p:nvPr/>
        </p:nvSpPr>
        <p:spPr>
          <a:xfrm>
            <a:off x="962783" y="3229008"/>
            <a:ext cx="7754450" cy="1754326"/>
          </a:xfrm>
          <a:prstGeom prst="rect">
            <a:avLst/>
          </a:prstGeom>
          <a:noFill/>
        </p:spPr>
        <p:txBody>
          <a:bodyPr wrap="square" rtlCol="0">
            <a:spAutoFit/>
          </a:bodyPr>
          <a:lstStyle/>
          <a:p>
            <a:pPr marL="285750" indent="-285750">
              <a:buFont typeface="Arial" panose="020B0604020202020204" pitchFamily="34" charset="0"/>
              <a:buChar char="•"/>
            </a:pPr>
            <a:r>
              <a:rPr lang="en-US" dirty="0"/>
              <a:t>What if you can’t use a t-Test?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What if </a:t>
            </a:r>
            <a:r>
              <a:rPr lang="en-US" i="1" dirty="0"/>
              <a:t>stat</a:t>
            </a:r>
            <a:r>
              <a:rPr lang="en-US" dirty="0"/>
              <a:t> is not the mean?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What if you’re not sure about whether the samples come from normal-</a:t>
            </a:r>
            <a:r>
              <a:rPr lang="en-US" dirty="0" err="1"/>
              <a:t>ish</a:t>
            </a:r>
            <a:r>
              <a:rPr lang="en-US" dirty="0"/>
              <a:t> distributions with similar variance?</a:t>
            </a:r>
          </a:p>
        </p:txBody>
      </p:sp>
    </p:spTree>
    <p:extLst>
      <p:ext uri="{BB962C8B-B14F-4D97-AF65-F5344CB8AC3E}">
        <p14:creationId xmlns:p14="http://schemas.microsoft.com/office/powerpoint/2010/main" val="375633303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C33893-C1FD-CF4C-91EC-7A35879269DA}"/>
              </a:ext>
            </a:extLst>
          </p:cNvPr>
          <p:cNvSpPr>
            <a:spLocks noGrp="1"/>
          </p:cNvSpPr>
          <p:nvPr>
            <p:ph type="title"/>
          </p:nvPr>
        </p:nvSpPr>
        <p:spPr>
          <a:xfrm>
            <a:off x="274319" y="317481"/>
            <a:ext cx="8595360" cy="641871"/>
          </a:xfrm>
        </p:spPr>
        <p:txBody>
          <a:bodyPr>
            <a:normAutofit/>
          </a:bodyPr>
          <a:lstStyle/>
          <a:p>
            <a:r>
              <a:rPr lang="en-US" dirty="0"/>
              <a:t>Permutation Test</a:t>
            </a:r>
          </a:p>
        </p:txBody>
      </p:sp>
      <p:sp>
        <p:nvSpPr>
          <p:cNvPr id="4" name="Slide Number Placeholder 3">
            <a:extLst>
              <a:ext uri="{FF2B5EF4-FFF2-40B4-BE49-F238E27FC236}">
                <a16:creationId xmlns:a16="http://schemas.microsoft.com/office/drawing/2014/main" id="{02E00918-68B8-514A-891C-20F177A55ADD}"/>
              </a:ext>
            </a:extLst>
          </p:cNvPr>
          <p:cNvSpPr>
            <a:spLocks noGrp="1"/>
          </p:cNvSpPr>
          <p:nvPr>
            <p:ph type="sldNum" sz="quarter" idx="12"/>
          </p:nvPr>
        </p:nvSpPr>
        <p:spPr>
          <a:xfrm>
            <a:off x="6272888" y="6446520"/>
            <a:ext cx="2366010" cy="274320"/>
          </a:xfrm>
        </p:spPr>
        <p:txBody>
          <a:bodyPr/>
          <a:lstStyle/>
          <a:p>
            <a:fld id="{4F1611B7-9285-1F48-A026-12A07D3EB268}" type="slidenum">
              <a:rPr lang="en-US" smtClean="0"/>
              <a:t>37</a:t>
            </a:fld>
            <a:endParaRPr lang="en-US" dirty="0"/>
          </a:p>
        </p:txBody>
      </p:sp>
      <p:grpSp>
        <p:nvGrpSpPr>
          <p:cNvPr id="70" name="Group 69">
            <a:extLst>
              <a:ext uri="{FF2B5EF4-FFF2-40B4-BE49-F238E27FC236}">
                <a16:creationId xmlns:a16="http://schemas.microsoft.com/office/drawing/2014/main" id="{028CFE06-3628-8749-815A-3D82AA19BD6D}"/>
              </a:ext>
            </a:extLst>
          </p:cNvPr>
          <p:cNvGrpSpPr/>
          <p:nvPr/>
        </p:nvGrpSpPr>
        <p:grpSpPr>
          <a:xfrm>
            <a:off x="348806" y="1353083"/>
            <a:ext cx="795443" cy="797350"/>
            <a:chOff x="2031861" y="1429407"/>
            <a:chExt cx="1665618" cy="1669609"/>
          </a:xfrm>
        </p:grpSpPr>
        <p:sp>
          <p:nvSpPr>
            <p:cNvPr id="71" name="TextBox 70">
              <a:extLst>
                <a:ext uri="{FF2B5EF4-FFF2-40B4-BE49-F238E27FC236}">
                  <a16:creationId xmlns:a16="http://schemas.microsoft.com/office/drawing/2014/main" id="{172FC9F3-793C-4E4F-98B9-F0AECAD8C681}"/>
                </a:ext>
              </a:extLst>
            </p:cNvPr>
            <p:cNvSpPr txBox="1"/>
            <p:nvPr/>
          </p:nvSpPr>
          <p:spPr>
            <a:xfrm>
              <a:off x="2448910" y="1429407"/>
              <a:ext cx="284052" cy="369332"/>
            </a:xfrm>
            <a:prstGeom prst="rect">
              <a:avLst/>
            </a:prstGeom>
            <a:noFill/>
          </p:spPr>
          <p:txBody>
            <a:bodyPr wrap="none" rtlCol="0">
              <a:spAutoFit/>
            </a:bodyPr>
            <a:lstStyle/>
            <a:p>
              <a:r>
                <a:rPr lang="en-US" dirty="0"/>
                <a:t>x</a:t>
              </a:r>
            </a:p>
          </p:txBody>
        </p:sp>
        <p:sp>
          <p:nvSpPr>
            <p:cNvPr id="72" name="TextBox 71">
              <a:extLst>
                <a:ext uri="{FF2B5EF4-FFF2-40B4-BE49-F238E27FC236}">
                  <a16:creationId xmlns:a16="http://schemas.microsoft.com/office/drawing/2014/main" id="{C0FA9A39-1D6E-FA45-A3EC-BAD7841D25C8}"/>
                </a:ext>
              </a:extLst>
            </p:cNvPr>
            <p:cNvSpPr txBox="1"/>
            <p:nvPr/>
          </p:nvSpPr>
          <p:spPr>
            <a:xfrm>
              <a:off x="2601310" y="1581807"/>
              <a:ext cx="284052" cy="369332"/>
            </a:xfrm>
            <a:prstGeom prst="rect">
              <a:avLst/>
            </a:prstGeom>
            <a:noFill/>
          </p:spPr>
          <p:txBody>
            <a:bodyPr wrap="none" rtlCol="0">
              <a:spAutoFit/>
            </a:bodyPr>
            <a:lstStyle/>
            <a:p>
              <a:r>
                <a:rPr lang="en-US" dirty="0"/>
                <a:t>x</a:t>
              </a:r>
            </a:p>
          </p:txBody>
        </p:sp>
        <p:sp>
          <p:nvSpPr>
            <p:cNvPr id="76" name="TextBox 75">
              <a:extLst>
                <a:ext uri="{FF2B5EF4-FFF2-40B4-BE49-F238E27FC236}">
                  <a16:creationId xmlns:a16="http://schemas.microsoft.com/office/drawing/2014/main" id="{9BDF0933-1CF6-934C-9DF1-2868BC860E1A}"/>
                </a:ext>
              </a:extLst>
            </p:cNvPr>
            <p:cNvSpPr txBox="1"/>
            <p:nvPr/>
          </p:nvSpPr>
          <p:spPr>
            <a:xfrm>
              <a:off x="2753710" y="1734207"/>
              <a:ext cx="284052" cy="369332"/>
            </a:xfrm>
            <a:prstGeom prst="rect">
              <a:avLst/>
            </a:prstGeom>
            <a:noFill/>
          </p:spPr>
          <p:txBody>
            <a:bodyPr wrap="none" rtlCol="0">
              <a:spAutoFit/>
            </a:bodyPr>
            <a:lstStyle/>
            <a:p>
              <a:r>
                <a:rPr lang="en-US" dirty="0"/>
                <a:t>x</a:t>
              </a:r>
            </a:p>
          </p:txBody>
        </p:sp>
        <p:sp>
          <p:nvSpPr>
            <p:cNvPr id="77" name="TextBox 76">
              <a:extLst>
                <a:ext uri="{FF2B5EF4-FFF2-40B4-BE49-F238E27FC236}">
                  <a16:creationId xmlns:a16="http://schemas.microsoft.com/office/drawing/2014/main" id="{398CACC0-306E-024A-9231-523B4F9BF2F3}"/>
                </a:ext>
              </a:extLst>
            </p:cNvPr>
            <p:cNvSpPr txBox="1"/>
            <p:nvPr/>
          </p:nvSpPr>
          <p:spPr>
            <a:xfrm>
              <a:off x="2948015" y="1822913"/>
              <a:ext cx="284052" cy="369332"/>
            </a:xfrm>
            <a:prstGeom prst="rect">
              <a:avLst/>
            </a:prstGeom>
            <a:noFill/>
          </p:spPr>
          <p:txBody>
            <a:bodyPr wrap="none" rtlCol="0">
              <a:spAutoFit/>
            </a:bodyPr>
            <a:lstStyle/>
            <a:p>
              <a:r>
                <a:rPr lang="en-US" dirty="0"/>
                <a:t>x</a:t>
              </a:r>
            </a:p>
          </p:txBody>
        </p:sp>
        <p:sp>
          <p:nvSpPr>
            <p:cNvPr id="78" name="TextBox 77">
              <a:extLst>
                <a:ext uri="{FF2B5EF4-FFF2-40B4-BE49-F238E27FC236}">
                  <a16:creationId xmlns:a16="http://schemas.microsoft.com/office/drawing/2014/main" id="{875E5EA8-A3CA-7246-BC57-C1F66226479D}"/>
                </a:ext>
              </a:extLst>
            </p:cNvPr>
            <p:cNvSpPr txBox="1"/>
            <p:nvPr/>
          </p:nvSpPr>
          <p:spPr>
            <a:xfrm>
              <a:off x="3058510" y="2039007"/>
              <a:ext cx="284052" cy="369332"/>
            </a:xfrm>
            <a:prstGeom prst="rect">
              <a:avLst/>
            </a:prstGeom>
            <a:noFill/>
          </p:spPr>
          <p:txBody>
            <a:bodyPr wrap="none" rtlCol="0">
              <a:spAutoFit/>
            </a:bodyPr>
            <a:lstStyle/>
            <a:p>
              <a:r>
                <a:rPr lang="en-US" dirty="0"/>
                <a:t>x</a:t>
              </a:r>
            </a:p>
          </p:txBody>
        </p:sp>
        <p:sp>
          <p:nvSpPr>
            <p:cNvPr id="79" name="TextBox 78">
              <a:extLst>
                <a:ext uri="{FF2B5EF4-FFF2-40B4-BE49-F238E27FC236}">
                  <a16:creationId xmlns:a16="http://schemas.microsoft.com/office/drawing/2014/main" id="{64D28184-0024-DC43-9FB4-26420C852480}"/>
                </a:ext>
              </a:extLst>
            </p:cNvPr>
            <p:cNvSpPr txBox="1"/>
            <p:nvPr/>
          </p:nvSpPr>
          <p:spPr>
            <a:xfrm>
              <a:off x="3210910" y="2191407"/>
              <a:ext cx="284052" cy="369332"/>
            </a:xfrm>
            <a:prstGeom prst="rect">
              <a:avLst/>
            </a:prstGeom>
            <a:noFill/>
          </p:spPr>
          <p:txBody>
            <a:bodyPr wrap="none" rtlCol="0">
              <a:spAutoFit/>
            </a:bodyPr>
            <a:lstStyle/>
            <a:p>
              <a:r>
                <a:rPr lang="en-US" dirty="0"/>
                <a:t>x</a:t>
              </a:r>
            </a:p>
          </p:txBody>
        </p:sp>
        <p:sp>
          <p:nvSpPr>
            <p:cNvPr id="80" name="TextBox 79">
              <a:extLst>
                <a:ext uri="{FF2B5EF4-FFF2-40B4-BE49-F238E27FC236}">
                  <a16:creationId xmlns:a16="http://schemas.microsoft.com/office/drawing/2014/main" id="{3C6DEEC0-153E-F741-ACF6-5231085C6AD6}"/>
                </a:ext>
              </a:extLst>
            </p:cNvPr>
            <p:cNvSpPr txBox="1"/>
            <p:nvPr/>
          </p:nvSpPr>
          <p:spPr>
            <a:xfrm>
              <a:off x="2543640" y="1930854"/>
              <a:ext cx="284052" cy="369332"/>
            </a:xfrm>
            <a:prstGeom prst="rect">
              <a:avLst/>
            </a:prstGeom>
            <a:noFill/>
          </p:spPr>
          <p:txBody>
            <a:bodyPr wrap="none" rtlCol="0">
              <a:spAutoFit/>
            </a:bodyPr>
            <a:lstStyle/>
            <a:p>
              <a:r>
                <a:rPr lang="en-US" dirty="0"/>
                <a:t>x</a:t>
              </a:r>
            </a:p>
          </p:txBody>
        </p:sp>
        <p:sp>
          <p:nvSpPr>
            <p:cNvPr id="81" name="TextBox 80">
              <a:extLst>
                <a:ext uri="{FF2B5EF4-FFF2-40B4-BE49-F238E27FC236}">
                  <a16:creationId xmlns:a16="http://schemas.microsoft.com/office/drawing/2014/main" id="{80981D07-72E7-2D48-84A7-DCFE3CC72305}"/>
                </a:ext>
              </a:extLst>
            </p:cNvPr>
            <p:cNvSpPr txBox="1"/>
            <p:nvPr/>
          </p:nvSpPr>
          <p:spPr>
            <a:xfrm>
              <a:off x="2559677" y="2401192"/>
              <a:ext cx="284052" cy="369332"/>
            </a:xfrm>
            <a:prstGeom prst="rect">
              <a:avLst/>
            </a:prstGeom>
            <a:noFill/>
          </p:spPr>
          <p:txBody>
            <a:bodyPr wrap="none" rtlCol="0">
              <a:spAutoFit/>
            </a:bodyPr>
            <a:lstStyle/>
            <a:p>
              <a:r>
                <a:rPr lang="en-US" dirty="0"/>
                <a:t>x</a:t>
              </a:r>
            </a:p>
          </p:txBody>
        </p:sp>
        <p:sp>
          <p:nvSpPr>
            <p:cNvPr id="82" name="TextBox 81">
              <a:extLst>
                <a:ext uri="{FF2B5EF4-FFF2-40B4-BE49-F238E27FC236}">
                  <a16:creationId xmlns:a16="http://schemas.microsoft.com/office/drawing/2014/main" id="{C61388C3-6B32-0444-A757-E0F94F5BDBBC}"/>
                </a:ext>
              </a:extLst>
            </p:cNvPr>
            <p:cNvSpPr txBox="1"/>
            <p:nvPr/>
          </p:nvSpPr>
          <p:spPr>
            <a:xfrm>
              <a:off x="2133803" y="1558684"/>
              <a:ext cx="294290" cy="369332"/>
            </a:xfrm>
            <a:prstGeom prst="rect">
              <a:avLst/>
            </a:prstGeom>
            <a:noFill/>
          </p:spPr>
          <p:txBody>
            <a:bodyPr wrap="square" rtlCol="0">
              <a:spAutoFit/>
            </a:bodyPr>
            <a:lstStyle/>
            <a:p>
              <a:r>
                <a:rPr lang="en-US" dirty="0"/>
                <a:t>x</a:t>
              </a:r>
            </a:p>
          </p:txBody>
        </p:sp>
        <p:sp>
          <p:nvSpPr>
            <p:cNvPr id="83" name="TextBox 82">
              <a:extLst>
                <a:ext uri="{FF2B5EF4-FFF2-40B4-BE49-F238E27FC236}">
                  <a16:creationId xmlns:a16="http://schemas.microsoft.com/office/drawing/2014/main" id="{4AABA803-4BF4-BB43-BC0E-2688B63B329A}"/>
                </a:ext>
              </a:extLst>
            </p:cNvPr>
            <p:cNvSpPr txBox="1"/>
            <p:nvPr/>
          </p:nvSpPr>
          <p:spPr>
            <a:xfrm>
              <a:off x="2244298" y="1794219"/>
              <a:ext cx="294290" cy="369332"/>
            </a:xfrm>
            <a:prstGeom prst="rect">
              <a:avLst/>
            </a:prstGeom>
            <a:noFill/>
          </p:spPr>
          <p:txBody>
            <a:bodyPr wrap="square" rtlCol="0">
              <a:spAutoFit/>
            </a:bodyPr>
            <a:lstStyle/>
            <a:p>
              <a:r>
                <a:rPr lang="en-US" dirty="0"/>
                <a:t>x</a:t>
              </a:r>
            </a:p>
          </p:txBody>
        </p:sp>
        <p:sp>
          <p:nvSpPr>
            <p:cNvPr id="84" name="TextBox 83">
              <a:extLst>
                <a:ext uri="{FF2B5EF4-FFF2-40B4-BE49-F238E27FC236}">
                  <a16:creationId xmlns:a16="http://schemas.microsoft.com/office/drawing/2014/main" id="{56AD1B02-A9BD-7E4C-963E-E5B125852047}"/>
                </a:ext>
              </a:extLst>
            </p:cNvPr>
            <p:cNvSpPr txBox="1"/>
            <p:nvPr/>
          </p:nvSpPr>
          <p:spPr>
            <a:xfrm>
              <a:off x="2428162" y="1798739"/>
              <a:ext cx="294290" cy="369332"/>
            </a:xfrm>
            <a:prstGeom prst="rect">
              <a:avLst/>
            </a:prstGeom>
            <a:noFill/>
          </p:spPr>
          <p:txBody>
            <a:bodyPr wrap="square" rtlCol="0">
              <a:spAutoFit/>
            </a:bodyPr>
            <a:lstStyle/>
            <a:p>
              <a:r>
                <a:rPr lang="en-US" dirty="0"/>
                <a:t>x</a:t>
              </a:r>
            </a:p>
          </p:txBody>
        </p:sp>
        <p:sp>
          <p:nvSpPr>
            <p:cNvPr id="85" name="TextBox 84">
              <a:extLst>
                <a:ext uri="{FF2B5EF4-FFF2-40B4-BE49-F238E27FC236}">
                  <a16:creationId xmlns:a16="http://schemas.microsoft.com/office/drawing/2014/main" id="{6EB9C4D5-D7D0-8A40-96BE-4351C071024C}"/>
                </a:ext>
              </a:extLst>
            </p:cNvPr>
            <p:cNvSpPr txBox="1"/>
            <p:nvPr/>
          </p:nvSpPr>
          <p:spPr>
            <a:xfrm>
              <a:off x="2464675" y="2140326"/>
              <a:ext cx="294290" cy="369332"/>
            </a:xfrm>
            <a:prstGeom prst="rect">
              <a:avLst/>
            </a:prstGeom>
            <a:noFill/>
          </p:spPr>
          <p:txBody>
            <a:bodyPr wrap="square" rtlCol="0">
              <a:spAutoFit/>
            </a:bodyPr>
            <a:lstStyle/>
            <a:p>
              <a:r>
                <a:rPr lang="en-US" dirty="0"/>
                <a:t>x</a:t>
              </a:r>
            </a:p>
          </p:txBody>
        </p:sp>
        <p:sp>
          <p:nvSpPr>
            <p:cNvPr id="86" name="TextBox 85">
              <a:extLst>
                <a:ext uri="{FF2B5EF4-FFF2-40B4-BE49-F238E27FC236}">
                  <a16:creationId xmlns:a16="http://schemas.microsoft.com/office/drawing/2014/main" id="{E61E5135-5DE7-A94E-9120-131396174AE6}"/>
                </a:ext>
              </a:extLst>
            </p:cNvPr>
            <p:cNvSpPr txBox="1"/>
            <p:nvPr/>
          </p:nvSpPr>
          <p:spPr>
            <a:xfrm>
              <a:off x="2911365" y="2101437"/>
              <a:ext cx="294290" cy="369332"/>
            </a:xfrm>
            <a:prstGeom prst="rect">
              <a:avLst/>
            </a:prstGeom>
            <a:noFill/>
          </p:spPr>
          <p:txBody>
            <a:bodyPr wrap="square" rtlCol="0">
              <a:spAutoFit/>
            </a:bodyPr>
            <a:lstStyle/>
            <a:p>
              <a:r>
                <a:rPr lang="en-US" dirty="0"/>
                <a:t>x</a:t>
              </a:r>
            </a:p>
          </p:txBody>
        </p:sp>
        <p:sp>
          <p:nvSpPr>
            <p:cNvPr id="87" name="TextBox 86">
              <a:extLst>
                <a:ext uri="{FF2B5EF4-FFF2-40B4-BE49-F238E27FC236}">
                  <a16:creationId xmlns:a16="http://schemas.microsoft.com/office/drawing/2014/main" id="{7C62328B-C778-5D46-90E1-81768BD1552B}"/>
                </a:ext>
              </a:extLst>
            </p:cNvPr>
            <p:cNvSpPr txBox="1"/>
            <p:nvPr/>
          </p:nvSpPr>
          <p:spPr>
            <a:xfrm>
              <a:off x="2758318" y="2319947"/>
              <a:ext cx="294290" cy="369332"/>
            </a:xfrm>
            <a:prstGeom prst="rect">
              <a:avLst/>
            </a:prstGeom>
            <a:noFill/>
          </p:spPr>
          <p:txBody>
            <a:bodyPr wrap="square" rtlCol="0">
              <a:spAutoFit/>
            </a:bodyPr>
            <a:lstStyle/>
            <a:p>
              <a:r>
                <a:rPr lang="en-US" dirty="0"/>
                <a:t>x</a:t>
              </a:r>
            </a:p>
          </p:txBody>
        </p:sp>
        <p:sp>
          <p:nvSpPr>
            <p:cNvPr id="88" name="TextBox 87">
              <a:extLst>
                <a:ext uri="{FF2B5EF4-FFF2-40B4-BE49-F238E27FC236}">
                  <a16:creationId xmlns:a16="http://schemas.microsoft.com/office/drawing/2014/main" id="{D6022671-5692-BA42-9746-F1136B9643D1}"/>
                </a:ext>
              </a:extLst>
            </p:cNvPr>
            <p:cNvSpPr txBox="1"/>
            <p:nvPr/>
          </p:nvSpPr>
          <p:spPr>
            <a:xfrm>
              <a:off x="3037762" y="2408339"/>
              <a:ext cx="294290" cy="369332"/>
            </a:xfrm>
            <a:prstGeom prst="rect">
              <a:avLst/>
            </a:prstGeom>
            <a:noFill/>
          </p:spPr>
          <p:txBody>
            <a:bodyPr wrap="square" rtlCol="0">
              <a:spAutoFit/>
            </a:bodyPr>
            <a:lstStyle/>
            <a:p>
              <a:r>
                <a:rPr lang="en-US" dirty="0"/>
                <a:t>x</a:t>
              </a:r>
            </a:p>
          </p:txBody>
        </p:sp>
        <p:sp>
          <p:nvSpPr>
            <p:cNvPr id="89" name="TextBox 88">
              <a:extLst>
                <a:ext uri="{FF2B5EF4-FFF2-40B4-BE49-F238E27FC236}">
                  <a16:creationId xmlns:a16="http://schemas.microsoft.com/office/drawing/2014/main" id="{C4DF90C3-3A82-C541-B63C-77CEE176C3F4}"/>
                </a:ext>
              </a:extLst>
            </p:cNvPr>
            <p:cNvSpPr txBox="1"/>
            <p:nvPr/>
          </p:nvSpPr>
          <p:spPr>
            <a:xfrm>
              <a:off x="2055045" y="1872524"/>
              <a:ext cx="294290" cy="369332"/>
            </a:xfrm>
            <a:prstGeom prst="rect">
              <a:avLst/>
            </a:prstGeom>
            <a:noFill/>
          </p:spPr>
          <p:txBody>
            <a:bodyPr wrap="square" rtlCol="0">
              <a:spAutoFit/>
            </a:bodyPr>
            <a:lstStyle/>
            <a:p>
              <a:r>
                <a:rPr lang="en-US" dirty="0"/>
                <a:t>x</a:t>
              </a:r>
            </a:p>
          </p:txBody>
        </p:sp>
        <p:sp>
          <p:nvSpPr>
            <p:cNvPr id="90" name="TextBox 89">
              <a:extLst>
                <a:ext uri="{FF2B5EF4-FFF2-40B4-BE49-F238E27FC236}">
                  <a16:creationId xmlns:a16="http://schemas.microsoft.com/office/drawing/2014/main" id="{B3160670-285A-C94F-81C4-4ECAFA7045EA}"/>
                </a:ext>
              </a:extLst>
            </p:cNvPr>
            <p:cNvSpPr txBox="1"/>
            <p:nvPr/>
          </p:nvSpPr>
          <p:spPr>
            <a:xfrm>
              <a:off x="3232067" y="1918873"/>
              <a:ext cx="284052" cy="369332"/>
            </a:xfrm>
            <a:prstGeom prst="rect">
              <a:avLst/>
            </a:prstGeom>
            <a:noFill/>
          </p:spPr>
          <p:txBody>
            <a:bodyPr wrap="none" rtlCol="0">
              <a:spAutoFit/>
            </a:bodyPr>
            <a:lstStyle/>
            <a:p>
              <a:r>
                <a:rPr lang="en-US" dirty="0"/>
                <a:t>x</a:t>
              </a:r>
            </a:p>
          </p:txBody>
        </p:sp>
        <p:sp>
          <p:nvSpPr>
            <p:cNvPr id="91" name="TextBox 90">
              <a:extLst>
                <a:ext uri="{FF2B5EF4-FFF2-40B4-BE49-F238E27FC236}">
                  <a16:creationId xmlns:a16="http://schemas.microsoft.com/office/drawing/2014/main" id="{EFE70BAC-5869-304E-9702-7BAD29A39F4D}"/>
                </a:ext>
              </a:extLst>
            </p:cNvPr>
            <p:cNvSpPr txBox="1"/>
            <p:nvPr/>
          </p:nvSpPr>
          <p:spPr>
            <a:xfrm>
              <a:off x="2927267" y="1483429"/>
              <a:ext cx="284052" cy="369332"/>
            </a:xfrm>
            <a:prstGeom prst="rect">
              <a:avLst/>
            </a:prstGeom>
            <a:noFill/>
          </p:spPr>
          <p:txBody>
            <a:bodyPr wrap="square" rtlCol="0">
              <a:spAutoFit/>
            </a:bodyPr>
            <a:lstStyle/>
            <a:p>
              <a:r>
                <a:rPr lang="en-US" dirty="0"/>
                <a:t>x</a:t>
              </a:r>
            </a:p>
          </p:txBody>
        </p:sp>
        <p:sp>
          <p:nvSpPr>
            <p:cNvPr id="92" name="TextBox 91">
              <a:extLst>
                <a:ext uri="{FF2B5EF4-FFF2-40B4-BE49-F238E27FC236}">
                  <a16:creationId xmlns:a16="http://schemas.microsoft.com/office/drawing/2014/main" id="{F6D6CE8A-E1F9-5D43-9389-81168C136436}"/>
                </a:ext>
              </a:extLst>
            </p:cNvPr>
            <p:cNvSpPr txBox="1"/>
            <p:nvPr/>
          </p:nvSpPr>
          <p:spPr>
            <a:xfrm>
              <a:off x="3263598" y="1638247"/>
              <a:ext cx="284052" cy="369332"/>
            </a:xfrm>
            <a:prstGeom prst="rect">
              <a:avLst/>
            </a:prstGeom>
            <a:noFill/>
          </p:spPr>
          <p:txBody>
            <a:bodyPr wrap="none" rtlCol="0">
              <a:spAutoFit/>
            </a:bodyPr>
            <a:lstStyle/>
            <a:p>
              <a:r>
                <a:rPr lang="en-US" dirty="0"/>
                <a:t>x</a:t>
              </a:r>
            </a:p>
          </p:txBody>
        </p:sp>
        <p:sp>
          <p:nvSpPr>
            <p:cNvPr id="93" name="TextBox 92">
              <a:extLst>
                <a:ext uri="{FF2B5EF4-FFF2-40B4-BE49-F238E27FC236}">
                  <a16:creationId xmlns:a16="http://schemas.microsoft.com/office/drawing/2014/main" id="{E6AE1870-237D-4B4E-908F-21B709BECD19}"/>
                </a:ext>
              </a:extLst>
            </p:cNvPr>
            <p:cNvSpPr txBox="1"/>
            <p:nvPr/>
          </p:nvSpPr>
          <p:spPr>
            <a:xfrm>
              <a:off x="2335515" y="2451851"/>
              <a:ext cx="284052" cy="369332"/>
            </a:xfrm>
            <a:prstGeom prst="rect">
              <a:avLst/>
            </a:prstGeom>
            <a:noFill/>
          </p:spPr>
          <p:txBody>
            <a:bodyPr wrap="none" rtlCol="0">
              <a:spAutoFit/>
            </a:bodyPr>
            <a:lstStyle/>
            <a:p>
              <a:r>
                <a:rPr lang="en-US" dirty="0"/>
                <a:t>x</a:t>
              </a:r>
            </a:p>
          </p:txBody>
        </p:sp>
        <p:sp>
          <p:nvSpPr>
            <p:cNvPr id="108" name="TextBox 107">
              <a:extLst>
                <a:ext uri="{FF2B5EF4-FFF2-40B4-BE49-F238E27FC236}">
                  <a16:creationId xmlns:a16="http://schemas.microsoft.com/office/drawing/2014/main" id="{75A4B27F-ABF5-004E-BE43-A52D8183EF61}"/>
                </a:ext>
              </a:extLst>
            </p:cNvPr>
            <p:cNvSpPr txBox="1"/>
            <p:nvPr/>
          </p:nvSpPr>
          <p:spPr>
            <a:xfrm>
              <a:off x="2727434" y="2028286"/>
              <a:ext cx="284052" cy="369332"/>
            </a:xfrm>
            <a:prstGeom prst="rect">
              <a:avLst/>
            </a:prstGeom>
            <a:noFill/>
          </p:spPr>
          <p:txBody>
            <a:bodyPr wrap="none" rtlCol="0">
              <a:spAutoFit/>
            </a:bodyPr>
            <a:lstStyle/>
            <a:p>
              <a:r>
                <a:rPr lang="en-US" dirty="0"/>
                <a:t>x</a:t>
              </a:r>
            </a:p>
          </p:txBody>
        </p:sp>
        <p:sp>
          <p:nvSpPr>
            <p:cNvPr id="109" name="TextBox 108">
              <a:extLst>
                <a:ext uri="{FF2B5EF4-FFF2-40B4-BE49-F238E27FC236}">
                  <a16:creationId xmlns:a16="http://schemas.microsoft.com/office/drawing/2014/main" id="{5EB605C7-A526-974B-8918-4707CDD3338D}"/>
                </a:ext>
              </a:extLst>
            </p:cNvPr>
            <p:cNvSpPr txBox="1"/>
            <p:nvPr/>
          </p:nvSpPr>
          <p:spPr>
            <a:xfrm>
              <a:off x="2181270" y="2138011"/>
              <a:ext cx="284052" cy="369332"/>
            </a:xfrm>
            <a:prstGeom prst="rect">
              <a:avLst/>
            </a:prstGeom>
            <a:noFill/>
          </p:spPr>
          <p:txBody>
            <a:bodyPr wrap="none" rtlCol="0">
              <a:spAutoFit/>
            </a:bodyPr>
            <a:lstStyle/>
            <a:p>
              <a:r>
                <a:rPr lang="en-US" dirty="0"/>
                <a:t>x</a:t>
              </a:r>
            </a:p>
          </p:txBody>
        </p:sp>
        <p:sp>
          <p:nvSpPr>
            <p:cNvPr id="110" name="Oval 109">
              <a:extLst>
                <a:ext uri="{FF2B5EF4-FFF2-40B4-BE49-F238E27FC236}">
                  <a16:creationId xmlns:a16="http://schemas.microsoft.com/office/drawing/2014/main" id="{A8DD1AF6-B53A-614C-B6B5-EBABE53A3F17}"/>
                </a:ext>
              </a:extLst>
            </p:cNvPr>
            <p:cNvSpPr/>
            <p:nvPr/>
          </p:nvSpPr>
          <p:spPr>
            <a:xfrm>
              <a:off x="2031861" y="1522463"/>
              <a:ext cx="1665618" cy="1576553"/>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11" name="Group 110">
            <a:extLst>
              <a:ext uri="{FF2B5EF4-FFF2-40B4-BE49-F238E27FC236}">
                <a16:creationId xmlns:a16="http://schemas.microsoft.com/office/drawing/2014/main" id="{1AE7AFB5-18A3-8544-9300-CDBAECA353FD}"/>
              </a:ext>
            </a:extLst>
          </p:cNvPr>
          <p:cNvGrpSpPr/>
          <p:nvPr/>
        </p:nvGrpSpPr>
        <p:grpSpPr>
          <a:xfrm>
            <a:off x="4723175" y="1368865"/>
            <a:ext cx="796570" cy="786695"/>
            <a:chOff x="2036652" y="1429407"/>
            <a:chExt cx="1665617" cy="1644971"/>
          </a:xfrm>
        </p:grpSpPr>
        <p:sp>
          <p:nvSpPr>
            <p:cNvPr id="112" name="TextBox 111">
              <a:extLst>
                <a:ext uri="{FF2B5EF4-FFF2-40B4-BE49-F238E27FC236}">
                  <a16:creationId xmlns:a16="http://schemas.microsoft.com/office/drawing/2014/main" id="{9631FB1A-3E78-D041-B1C7-39727D1F5B79}"/>
                </a:ext>
              </a:extLst>
            </p:cNvPr>
            <p:cNvSpPr txBox="1"/>
            <p:nvPr/>
          </p:nvSpPr>
          <p:spPr>
            <a:xfrm>
              <a:off x="2448910" y="1429407"/>
              <a:ext cx="284052" cy="369332"/>
            </a:xfrm>
            <a:prstGeom prst="rect">
              <a:avLst/>
            </a:prstGeom>
            <a:noFill/>
          </p:spPr>
          <p:txBody>
            <a:bodyPr wrap="none" rtlCol="0">
              <a:spAutoFit/>
            </a:bodyPr>
            <a:lstStyle/>
            <a:p>
              <a:r>
                <a:rPr lang="en-US" dirty="0">
                  <a:solidFill>
                    <a:srgbClr val="FF0000"/>
                  </a:solidFill>
                </a:rPr>
                <a:t>x</a:t>
              </a:r>
            </a:p>
          </p:txBody>
        </p:sp>
        <p:sp>
          <p:nvSpPr>
            <p:cNvPr id="113" name="TextBox 112">
              <a:extLst>
                <a:ext uri="{FF2B5EF4-FFF2-40B4-BE49-F238E27FC236}">
                  <a16:creationId xmlns:a16="http://schemas.microsoft.com/office/drawing/2014/main" id="{F1BDE6E5-60A1-7A42-8156-216AFB0F9B69}"/>
                </a:ext>
              </a:extLst>
            </p:cNvPr>
            <p:cNvSpPr txBox="1"/>
            <p:nvPr/>
          </p:nvSpPr>
          <p:spPr>
            <a:xfrm>
              <a:off x="2601310" y="1581807"/>
              <a:ext cx="284052" cy="369332"/>
            </a:xfrm>
            <a:prstGeom prst="rect">
              <a:avLst/>
            </a:prstGeom>
            <a:noFill/>
          </p:spPr>
          <p:txBody>
            <a:bodyPr wrap="none" rtlCol="0">
              <a:spAutoFit/>
            </a:bodyPr>
            <a:lstStyle/>
            <a:p>
              <a:r>
                <a:rPr lang="en-US" dirty="0">
                  <a:solidFill>
                    <a:srgbClr val="FF0000"/>
                  </a:solidFill>
                </a:rPr>
                <a:t>x</a:t>
              </a:r>
            </a:p>
          </p:txBody>
        </p:sp>
        <p:sp>
          <p:nvSpPr>
            <p:cNvPr id="114" name="TextBox 113">
              <a:extLst>
                <a:ext uri="{FF2B5EF4-FFF2-40B4-BE49-F238E27FC236}">
                  <a16:creationId xmlns:a16="http://schemas.microsoft.com/office/drawing/2014/main" id="{341AFCAD-9A4B-1A47-88B1-0AC64AA62994}"/>
                </a:ext>
              </a:extLst>
            </p:cNvPr>
            <p:cNvSpPr txBox="1"/>
            <p:nvPr/>
          </p:nvSpPr>
          <p:spPr>
            <a:xfrm>
              <a:off x="2753710" y="1734207"/>
              <a:ext cx="284052" cy="369332"/>
            </a:xfrm>
            <a:prstGeom prst="rect">
              <a:avLst/>
            </a:prstGeom>
            <a:noFill/>
          </p:spPr>
          <p:txBody>
            <a:bodyPr wrap="none" rtlCol="0">
              <a:spAutoFit/>
            </a:bodyPr>
            <a:lstStyle/>
            <a:p>
              <a:r>
                <a:rPr lang="en-US" dirty="0">
                  <a:solidFill>
                    <a:srgbClr val="FF0000"/>
                  </a:solidFill>
                </a:rPr>
                <a:t>x</a:t>
              </a:r>
            </a:p>
          </p:txBody>
        </p:sp>
        <p:sp>
          <p:nvSpPr>
            <p:cNvPr id="115" name="TextBox 114">
              <a:extLst>
                <a:ext uri="{FF2B5EF4-FFF2-40B4-BE49-F238E27FC236}">
                  <a16:creationId xmlns:a16="http://schemas.microsoft.com/office/drawing/2014/main" id="{07A844D1-B197-ED49-96D0-6BD59AB7D98A}"/>
                </a:ext>
              </a:extLst>
            </p:cNvPr>
            <p:cNvSpPr txBox="1"/>
            <p:nvPr/>
          </p:nvSpPr>
          <p:spPr>
            <a:xfrm>
              <a:off x="2948015" y="1822913"/>
              <a:ext cx="284052" cy="369332"/>
            </a:xfrm>
            <a:prstGeom prst="rect">
              <a:avLst/>
            </a:prstGeom>
            <a:noFill/>
          </p:spPr>
          <p:txBody>
            <a:bodyPr wrap="none" rtlCol="0">
              <a:spAutoFit/>
            </a:bodyPr>
            <a:lstStyle/>
            <a:p>
              <a:r>
                <a:rPr lang="en-US" dirty="0">
                  <a:solidFill>
                    <a:srgbClr val="FF0000"/>
                  </a:solidFill>
                </a:rPr>
                <a:t>x</a:t>
              </a:r>
            </a:p>
          </p:txBody>
        </p:sp>
        <p:sp>
          <p:nvSpPr>
            <p:cNvPr id="116" name="TextBox 115">
              <a:extLst>
                <a:ext uri="{FF2B5EF4-FFF2-40B4-BE49-F238E27FC236}">
                  <a16:creationId xmlns:a16="http://schemas.microsoft.com/office/drawing/2014/main" id="{5C2C1C83-FFCA-B54C-B7D7-16D39482F118}"/>
                </a:ext>
              </a:extLst>
            </p:cNvPr>
            <p:cNvSpPr txBox="1"/>
            <p:nvPr/>
          </p:nvSpPr>
          <p:spPr>
            <a:xfrm>
              <a:off x="3058510" y="2039007"/>
              <a:ext cx="284052" cy="369332"/>
            </a:xfrm>
            <a:prstGeom prst="rect">
              <a:avLst/>
            </a:prstGeom>
            <a:noFill/>
          </p:spPr>
          <p:txBody>
            <a:bodyPr wrap="none" rtlCol="0">
              <a:spAutoFit/>
            </a:bodyPr>
            <a:lstStyle/>
            <a:p>
              <a:r>
                <a:rPr lang="en-US" dirty="0">
                  <a:solidFill>
                    <a:srgbClr val="FF0000"/>
                  </a:solidFill>
                </a:rPr>
                <a:t>x</a:t>
              </a:r>
            </a:p>
          </p:txBody>
        </p:sp>
        <p:sp>
          <p:nvSpPr>
            <p:cNvPr id="117" name="TextBox 116">
              <a:extLst>
                <a:ext uri="{FF2B5EF4-FFF2-40B4-BE49-F238E27FC236}">
                  <a16:creationId xmlns:a16="http://schemas.microsoft.com/office/drawing/2014/main" id="{014C677C-18A0-DC4A-9E82-CA4593B93009}"/>
                </a:ext>
              </a:extLst>
            </p:cNvPr>
            <p:cNvSpPr txBox="1"/>
            <p:nvPr/>
          </p:nvSpPr>
          <p:spPr>
            <a:xfrm>
              <a:off x="3210910" y="2191407"/>
              <a:ext cx="284052" cy="369332"/>
            </a:xfrm>
            <a:prstGeom prst="rect">
              <a:avLst/>
            </a:prstGeom>
            <a:noFill/>
          </p:spPr>
          <p:txBody>
            <a:bodyPr wrap="none" rtlCol="0">
              <a:spAutoFit/>
            </a:bodyPr>
            <a:lstStyle/>
            <a:p>
              <a:r>
                <a:rPr lang="en-US" dirty="0">
                  <a:solidFill>
                    <a:srgbClr val="FF0000"/>
                  </a:solidFill>
                </a:rPr>
                <a:t>x</a:t>
              </a:r>
            </a:p>
          </p:txBody>
        </p:sp>
        <p:sp>
          <p:nvSpPr>
            <p:cNvPr id="118" name="TextBox 117">
              <a:extLst>
                <a:ext uri="{FF2B5EF4-FFF2-40B4-BE49-F238E27FC236}">
                  <a16:creationId xmlns:a16="http://schemas.microsoft.com/office/drawing/2014/main" id="{3B649226-6E74-5541-A240-56198D29B8FC}"/>
                </a:ext>
              </a:extLst>
            </p:cNvPr>
            <p:cNvSpPr txBox="1"/>
            <p:nvPr/>
          </p:nvSpPr>
          <p:spPr>
            <a:xfrm>
              <a:off x="2543640" y="1930854"/>
              <a:ext cx="284052" cy="369332"/>
            </a:xfrm>
            <a:prstGeom prst="rect">
              <a:avLst/>
            </a:prstGeom>
            <a:noFill/>
          </p:spPr>
          <p:txBody>
            <a:bodyPr wrap="none" rtlCol="0">
              <a:spAutoFit/>
            </a:bodyPr>
            <a:lstStyle/>
            <a:p>
              <a:r>
                <a:rPr lang="en-US" dirty="0">
                  <a:solidFill>
                    <a:srgbClr val="FF0000"/>
                  </a:solidFill>
                </a:rPr>
                <a:t>x</a:t>
              </a:r>
            </a:p>
          </p:txBody>
        </p:sp>
        <p:sp>
          <p:nvSpPr>
            <p:cNvPr id="119" name="TextBox 118">
              <a:extLst>
                <a:ext uri="{FF2B5EF4-FFF2-40B4-BE49-F238E27FC236}">
                  <a16:creationId xmlns:a16="http://schemas.microsoft.com/office/drawing/2014/main" id="{F45C09C2-EBB3-A146-B08B-F612173798BD}"/>
                </a:ext>
              </a:extLst>
            </p:cNvPr>
            <p:cNvSpPr txBox="1"/>
            <p:nvPr/>
          </p:nvSpPr>
          <p:spPr>
            <a:xfrm>
              <a:off x="2559677" y="2401192"/>
              <a:ext cx="284052" cy="369332"/>
            </a:xfrm>
            <a:prstGeom prst="rect">
              <a:avLst/>
            </a:prstGeom>
            <a:noFill/>
          </p:spPr>
          <p:txBody>
            <a:bodyPr wrap="none" rtlCol="0">
              <a:spAutoFit/>
            </a:bodyPr>
            <a:lstStyle/>
            <a:p>
              <a:r>
                <a:rPr lang="en-US" dirty="0">
                  <a:solidFill>
                    <a:srgbClr val="FF0000"/>
                  </a:solidFill>
                </a:rPr>
                <a:t>x</a:t>
              </a:r>
            </a:p>
          </p:txBody>
        </p:sp>
        <p:sp>
          <p:nvSpPr>
            <p:cNvPr id="120" name="TextBox 119">
              <a:extLst>
                <a:ext uri="{FF2B5EF4-FFF2-40B4-BE49-F238E27FC236}">
                  <a16:creationId xmlns:a16="http://schemas.microsoft.com/office/drawing/2014/main" id="{93C04443-B4A2-ED49-A510-074FB922EA2A}"/>
                </a:ext>
              </a:extLst>
            </p:cNvPr>
            <p:cNvSpPr txBox="1"/>
            <p:nvPr/>
          </p:nvSpPr>
          <p:spPr>
            <a:xfrm>
              <a:off x="2133803" y="1558684"/>
              <a:ext cx="294290" cy="369332"/>
            </a:xfrm>
            <a:prstGeom prst="rect">
              <a:avLst/>
            </a:prstGeom>
            <a:noFill/>
          </p:spPr>
          <p:txBody>
            <a:bodyPr wrap="square" rtlCol="0">
              <a:spAutoFit/>
            </a:bodyPr>
            <a:lstStyle/>
            <a:p>
              <a:r>
                <a:rPr lang="en-US" dirty="0">
                  <a:solidFill>
                    <a:srgbClr val="FF0000"/>
                  </a:solidFill>
                </a:rPr>
                <a:t>x</a:t>
              </a:r>
            </a:p>
          </p:txBody>
        </p:sp>
        <p:sp>
          <p:nvSpPr>
            <p:cNvPr id="121" name="TextBox 120">
              <a:extLst>
                <a:ext uri="{FF2B5EF4-FFF2-40B4-BE49-F238E27FC236}">
                  <a16:creationId xmlns:a16="http://schemas.microsoft.com/office/drawing/2014/main" id="{F8C56FA6-5065-F34E-AEFA-95910B570D59}"/>
                </a:ext>
              </a:extLst>
            </p:cNvPr>
            <p:cNvSpPr txBox="1"/>
            <p:nvPr/>
          </p:nvSpPr>
          <p:spPr>
            <a:xfrm>
              <a:off x="2244298" y="1794219"/>
              <a:ext cx="294290" cy="369332"/>
            </a:xfrm>
            <a:prstGeom prst="rect">
              <a:avLst/>
            </a:prstGeom>
            <a:noFill/>
          </p:spPr>
          <p:txBody>
            <a:bodyPr wrap="square" rtlCol="0">
              <a:spAutoFit/>
            </a:bodyPr>
            <a:lstStyle/>
            <a:p>
              <a:r>
                <a:rPr lang="en-US" dirty="0">
                  <a:solidFill>
                    <a:srgbClr val="FF0000"/>
                  </a:solidFill>
                </a:rPr>
                <a:t>x</a:t>
              </a:r>
            </a:p>
          </p:txBody>
        </p:sp>
        <p:sp>
          <p:nvSpPr>
            <p:cNvPr id="122" name="TextBox 121">
              <a:extLst>
                <a:ext uri="{FF2B5EF4-FFF2-40B4-BE49-F238E27FC236}">
                  <a16:creationId xmlns:a16="http://schemas.microsoft.com/office/drawing/2014/main" id="{BCCF707B-E52E-274B-A448-07DEA8F88AFC}"/>
                </a:ext>
              </a:extLst>
            </p:cNvPr>
            <p:cNvSpPr txBox="1"/>
            <p:nvPr/>
          </p:nvSpPr>
          <p:spPr>
            <a:xfrm>
              <a:off x="2428162" y="1798739"/>
              <a:ext cx="294290" cy="369332"/>
            </a:xfrm>
            <a:prstGeom prst="rect">
              <a:avLst/>
            </a:prstGeom>
            <a:noFill/>
          </p:spPr>
          <p:txBody>
            <a:bodyPr wrap="square" rtlCol="0">
              <a:spAutoFit/>
            </a:bodyPr>
            <a:lstStyle/>
            <a:p>
              <a:r>
                <a:rPr lang="en-US" dirty="0">
                  <a:solidFill>
                    <a:srgbClr val="FF0000"/>
                  </a:solidFill>
                </a:rPr>
                <a:t>x</a:t>
              </a:r>
            </a:p>
          </p:txBody>
        </p:sp>
        <p:sp>
          <p:nvSpPr>
            <p:cNvPr id="123" name="TextBox 122">
              <a:extLst>
                <a:ext uri="{FF2B5EF4-FFF2-40B4-BE49-F238E27FC236}">
                  <a16:creationId xmlns:a16="http://schemas.microsoft.com/office/drawing/2014/main" id="{F1F15D52-5024-3449-A65E-BD8933E84971}"/>
                </a:ext>
              </a:extLst>
            </p:cNvPr>
            <p:cNvSpPr txBox="1"/>
            <p:nvPr/>
          </p:nvSpPr>
          <p:spPr>
            <a:xfrm>
              <a:off x="2464675" y="2140326"/>
              <a:ext cx="294290" cy="369332"/>
            </a:xfrm>
            <a:prstGeom prst="rect">
              <a:avLst/>
            </a:prstGeom>
            <a:noFill/>
          </p:spPr>
          <p:txBody>
            <a:bodyPr wrap="square" rtlCol="0">
              <a:spAutoFit/>
            </a:bodyPr>
            <a:lstStyle/>
            <a:p>
              <a:r>
                <a:rPr lang="en-US" dirty="0">
                  <a:solidFill>
                    <a:srgbClr val="FF0000"/>
                  </a:solidFill>
                </a:rPr>
                <a:t>x</a:t>
              </a:r>
            </a:p>
          </p:txBody>
        </p:sp>
        <p:sp>
          <p:nvSpPr>
            <p:cNvPr id="124" name="TextBox 123">
              <a:extLst>
                <a:ext uri="{FF2B5EF4-FFF2-40B4-BE49-F238E27FC236}">
                  <a16:creationId xmlns:a16="http://schemas.microsoft.com/office/drawing/2014/main" id="{19D46D63-02CC-3B4D-AFF8-5042C845B28B}"/>
                </a:ext>
              </a:extLst>
            </p:cNvPr>
            <p:cNvSpPr txBox="1"/>
            <p:nvPr/>
          </p:nvSpPr>
          <p:spPr>
            <a:xfrm>
              <a:off x="2911365" y="2101437"/>
              <a:ext cx="294290" cy="369332"/>
            </a:xfrm>
            <a:prstGeom prst="rect">
              <a:avLst/>
            </a:prstGeom>
            <a:noFill/>
          </p:spPr>
          <p:txBody>
            <a:bodyPr wrap="square" rtlCol="0">
              <a:spAutoFit/>
            </a:bodyPr>
            <a:lstStyle/>
            <a:p>
              <a:r>
                <a:rPr lang="en-US" dirty="0">
                  <a:solidFill>
                    <a:srgbClr val="FF0000"/>
                  </a:solidFill>
                </a:rPr>
                <a:t>x</a:t>
              </a:r>
            </a:p>
          </p:txBody>
        </p:sp>
        <p:sp>
          <p:nvSpPr>
            <p:cNvPr id="125" name="TextBox 124">
              <a:extLst>
                <a:ext uri="{FF2B5EF4-FFF2-40B4-BE49-F238E27FC236}">
                  <a16:creationId xmlns:a16="http://schemas.microsoft.com/office/drawing/2014/main" id="{4CA5FBE9-6606-CE46-B2EE-5FB9D0DD032D}"/>
                </a:ext>
              </a:extLst>
            </p:cNvPr>
            <p:cNvSpPr txBox="1"/>
            <p:nvPr/>
          </p:nvSpPr>
          <p:spPr>
            <a:xfrm>
              <a:off x="2758318" y="2319947"/>
              <a:ext cx="294290" cy="369332"/>
            </a:xfrm>
            <a:prstGeom prst="rect">
              <a:avLst/>
            </a:prstGeom>
            <a:noFill/>
          </p:spPr>
          <p:txBody>
            <a:bodyPr wrap="square" rtlCol="0">
              <a:spAutoFit/>
            </a:bodyPr>
            <a:lstStyle/>
            <a:p>
              <a:r>
                <a:rPr lang="en-US" dirty="0">
                  <a:solidFill>
                    <a:srgbClr val="FF0000"/>
                  </a:solidFill>
                </a:rPr>
                <a:t>x</a:t>
              </a:r>
            </a:p>
          </p:txBody>
        </p:sp>
        <p:sp>
          <p:nvSpPr>
            <p:cNvPr id="126" name="TextBox 125">
              <a:extLst>
                <a:ext uri="{FF2B5EF4-FFF2-40B4-BE49-F238E27FC236}">
                  <a16:creationId xmlns:a16="http://schemas.microsoft.com/office/drawing/2014/main" id="{64978CF0-60B4-4041-AF72-A454846BD22F}"/>
                </a:ext>
              </a:extLst>
            </p:cNvPr>
            <p:cNvSpPr txBox="1"/>
            <p:nvPr/>
          </p:nvSpPr>
          <p:spPr>
            <a:xfrm>
              <a:off x="3037762" y="2408339"/>
              <a:ext cx="294290" cy="369332"/>
            </a:xfrm>
            <a:prstGeom prst="rect">
              <a:avLst/>
            </a:prstGeom>
            <a:noFill/>
          </p:spPr>
          <p:txBody>
            <a:bodyPr wrap="square" rtlCol="0">
              <a:spAutoFit/>
            </a:bodyPr>
            <a:lstStyle/>
            <a:p>
              <a:r>
                <a:rPr lang="en-US" dirty="0">
                  <a:solidFill>
                    <a:srgbClr val="FF0000"/>
                  </a:solidFill>
                </a:rPr>
                <a:t>x</a:t>
              </a:r>
            </a:p>
          </p:txBody>
        </p:sp>
        <p:sp>
          <p:nvSpPr>
            <p:cNvPr id="127" name="TextBox 126">
              <a:extLst>
                <a:ext uri="{FF2B5EF4-FFF2-40B4-BE49-F238E27FC236}">
                  <a16:creationId xmlns:a16="http://schemas.microsoft.com/office/drawing/2014/main" id="{F8FC501C-F5DD-8048-93DB-ACEB6089B122}"/>
                </a:ext>
              </a:extLst>
            </p:cNvPr>
            <p:cNvSpPr txBox="1"/>
            <p:nvPr/>
          </p:nvSpPr>
          <p:spPr>
            <a:xfrm>
              <a:off x="2055045" y="1872524"/>
              <a:ext cx="294290" cy="369332"/>
            </a:xfrm>
            <a:prstGeom prst="rect">
              <a:avLst/>
            </a:prstGeom>
            <a:noFill/>
          </p:spPr>
          <p:txBody>
            <a:bodyPr wrap="square" rtlCol="0">
              <a:spAutoFit/>
            </a:bodyPr>
            <a:lstStyle/>
            <a:p>
              <a:r>
                <a:rPr lang="en-US" dirty="0">
                  <a:solidFill>
                    <a:srgbClr val="FF0000"/>
                  </a:solidFill>
                </a:rPr>
                <a:t>x</a:t>
              </a:r>
            </a:p>
          </p:txBody>
        </p:sp>
        <p:sp>
          <p:nvSpPr>
            <p:cNvPr id="128" name="TextBox 127">
              <a:extLst>
                <a:ext uri="{FF2B5EF4-FFF2-40B4-BE49-F238E27FC236}">
                  <a16:creationId xmlns:a16="http://schemas.microsoft.com/office/drawing/2014/main" id="{0FB80A31-4134-244B-8060-EA2B459F382C}"/>
                </a:ext>
              </a:extLst>
            </p:cNvPr>
            <p:cNvSpPr txBox="1"/>
            <p:nvPr/>
          </p:nvSpPr>
          <p:spPr>
            <a:xfrm>
              <a:off x="3232067" y="1918873"/>
              <a:ext cx="284052" cy="369332"/>
            </a:xfrm>
            <a:prstGeom prst="rect">
              <a:avLst/>
            </a:prstGeom>
            <a:noFill/>
          </p:spPr>
          <p:txBody>
            <a:bodyPr wrap="none" rtlCol="0">
              <a:spAutoFit/>
            </a:bodyPr>
            <a:lstStyle/>
            <a:p>
              <a:r>
                <a:rPr lang="en-US" dirty="0">
                  <a:solidFill>
                    <a:srgbClr val="FF0000"/>
                  </a:solidFill>
                </a:rPr>
                <a:t>x</a:t>
              </a:r>
            </a:p>
          </p:txBody>
        </p:sp>
        <p:sp>
          <p:nvSpPr>
            <p:cNvPr id="129" name="TextBox 128">
              <a:extLst>
                <a:ext uri="{FF2B5EF4-FFF2-40B4-BE49-F238E27FC236}">
                  <a16:creationId xmlns:a16="http://schemas.microsoft.com/office/drawing/2014/main" id="{55E23340-2F16-D947-881A-330148BA7159}"/>
                </a:ext>
              </a:extLst>
            </p:cNvPr>
            <p:cNvSpPr txBox="1"/>
            <p:nvPr/>
          </p:nvSpPr>
          <p:spPr>
            <a:xfrm>
              <a:off x="2927267" y="1483429"/>
              <a:ext cx="284052" cy="369332"/>
            </a:xfrm>
            <a:prstGeom prst="rect">
              <a:avLst/>
            </a:prstGeom>
            <a:noFill/>
          </p:spPr>
          <p:txBody>
            <a:bodyPr wrap="square" rtlCol="0">
              <a:spAutoFit/>
            </a:bodyPr>
            <a:lstStyle/>
            <a:p>
              <a:r>
                <a:rPr lang="en-US" dirty="0">
                  <a:solidFill>
                    <a:srgbClr val="FF0000"/>
                  </a:solidFill>
                </a:rPr>
                <a:t>x</a:t>
              </a:r>
            </a:p>
          </p:txBody>
        </p:sp>
        <p:sp>
          <p:nvSpPr>
            <p:cNvPr id="130" name="TextBox 129">
              <a:extLst>
                <a:ext uri="{FF2B5EF4-FFF2-40B4-BE49-F238E27FC236}">
                  <a16:creationId xmlns:a16="http://schemas.microsoft.com/office/drawing/2014/main" id="{6C242477-0EEE-7D4D-BC6B-9A66DFFBA244}"/>
                </a:ext>
              </a:extLst>
            </p:cNvPr>
            <p:cNvSpPr txBox="1"/>
            <p:nvPr/>
          </p:nvSpPr>
          <p:spPr>
            <a:xfrm>
              <a:off x="3263598" y="1638247"/>
              <a:ext cx="284052" cy="369332"/>
            </a:xfrm>
            <a:prstGeom prst="rect">
              <a:avLst/>
            </a:prstGeom>
            <a:noFill/>
          </p:spPr>
          <p:txBody>
            <a:bodyPr wrap="none" rtlCol="0">
              <a:spAutoFit/>
            </a:bodyPr>
            <a:lstStyle/>
            <a:p>
              <a:r>
                <a:rPr lang="en-US" dirty="0">
                  <a:solidFill>
                    <a:srgbClr val="FF0000"/>
                  </a:solidFill>
                </a:rPr>
                <a:t>x</a:t>
              </a:r>
            </a:p>
          </p:txBody>
        </p:sp>
        <p:sp>
          <p:nvSpPr>
            <p:cNvPr id="131" name="TextBox 130">
              <a:extLst>
                <a:ext uri="{FF2B5EF4-FFF2-40B4-BE49-F238E27FC236}">
                  <a16:creationId xmlns:a16="http://schemas.microsoft.com/office/drawing/2014/main" id="{6B1F40F5-A639-D544-94FF-E8C5FFFBA290}"/>
                </a:ext>
              </a:extLst>
            </p:cNvPr>
            <p:cNvSpPr txBox="1"/>
            <p:nvPr/>
          </p:nvSpPr>
          <p:spPr>
            <a:xfrm>
              <a:off x="2335515" y="2451851"/>
              <a:ext cx="284052" cy="369332"/>
            </a:xfrm>
            <a:prstGeom prst="rect">
              <a:avLst/>
            </a:prstGeom>
            <a:noFill/>
          </p:spPr>
          <p:txBody>
            <a:bodyPr wrap="none" rtlCol="0">
              <a:spAutoFit/>
            </a:bodyPr>
            <a:lstStyle/>
            <a:p>
              <a:r>
                <a:rPr lang="en-US" dirty="0">
                  <a:solidFill>
                    <a:srgbClr val="FF0000"/>
                  </a:solidFill>
                </a:rPr>
                <a:t>x</a:t>
              </a:r>
            </a:p>
          </p:txBody>
        </p:sp>
        <p:sp>
          <p:nvSpPr>
            <p:cNvPr id="132" name="TextBox 131">
              <a:extLst>
                <a:ext uri="{FF2B5EF4-FFF2-40B4-BE49-F238E27FC236}">
                  <a16:creationId xmlns:a16="http://schemas.microsoft.com/office/drawing/2014/main" id="{ACB6B27A-3678-3E46-9C75-782BBF978571}"/>
                </a:ext>
              </a:extLst>
            </p:cNvPr>
            <p:cNvSpPr txBox="1"/>
            <p:nvPr/>
          </p:nvSpPr>
          <p:spPr>
            <a:xfrm>
              <a:off x="2727434" y="2028286"/>
              <a:ext cx="284052" cy="369332"/>
            </a:xfrm>
            <a:prstGeom prst="rect">
              <a:avLst/>
            </a:prstGeom>
            <a:noFill/>
          </p:spPr>
          <p:txBody>
            <a:bodyPr wrap="none" rtlCol="0">
              <a:spAutoFit/>
            </a:bodyPr>
            <a:lstStyle/>
            <a:p>
              <a:r>
                <a:rPr lang="en-US" dirty="0">
                  <a:solidFill>
                    <a:srgbClr val="FF0000"/>
                  </a:solidFill>
                </a:rPr>
                <a:t>x</a:t>
              </a:r>
            </a:p>
          </p:txBody>
        </p:sp>
        <p:sp>
          <p:nvSpPr>
            <p:cNvPr id="133" name="TextBox 132">
              <a:extLst>
                <a:ext uri="{FF2B5EF4-FFF2-40B4-BE49-F238E27FC236}">
                  <a16:creationId xmlns:a16="http://schemas.microsoft.com/office/drawing/2014/main" id="{56943266-3C45-EB4B-BC8A-29402AC394D6}"/>
                </a:ext>
              </a:extLst>
            </p:cNvPr>
            <p:cNvSpPr txBox="1"/>
            <p:nvPr/>
          </p:nvSpPr>
          <p:spPr>
            <a:xfrm>
              <a:off x="2181270" y="2138011"/>
              <a:ext cx="284052" cy="369332"/>
            </a:xfrm>
            <a:prstGeom prst="rect">
              <a:avLst/>
            </a:prstGeom>
            <a:noFill/>
          </p:spPr>
          <p:txBody>
            <a:bodyPr wrap="none" rtlCol="0">
              <a:spAutoFit/>
            </a:bodyPr>
            <a:lstStyle/>
            <a:p>
              <a:r>
                <a:rPr lang="en-US" dirty="0">
                  <a:solidFill>
                    <a:srgbClr val="FF0000"/>
                  </a:solidFill>
                </a:rPr>
                <a:t>x</a:t>
              </a:r>
            </a:p>
          </p:txBody>
        </p:sp>
        <p:sp>
          <p:nvSpPr>
            <p:cNvPr id="134" name="Oval 133">
              <a:extLst>
                <a:ext uri="{FF2B5EF4-FFF2-40B4-BE49-F238E27FC236}">
                  <a16:creationId xmlns:a16="http://schemas.microsoft.com/office/drawing/2014/main" id="{69DE15B6-AE41-CC47-9F1C-3EA23ADEBA9E}"/>
                </a:ext>
              </a:extLst>
            </p:cNvPr>
            <p:cNvSpPr/>
            <p:nvPr/>
          </p:nvSpPr>
          <p:spPr>
            <a:xfrm>
              <a:off x="2036652" y="1497826"/>
              <a:ext cx="1665617" cy="1576552"/>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grpSp>
      <p:sp>
        <p:nvSpPr>
          <p:cNvPr id="135" name="TextBox 134">
            <a:extLst>
              <a:ext uri="{FF2B5EF4-FFF2-40B4-BE49-F238E27FC236}">
                <a16:creationId xmlns:a16="http://schemas.microsoft.com/office/drawing/2014/main" id="{9835CDCA-F4C6-C141-9E44-F623EB8C3492}"/>
              </a:ext>
            </a:extLst>
          </p:cNvPr>
          <p:cNvSpPr txBox="1"/>
          <p:nvPr/>
        </p:nvSpPr>
        <p:spPr>
          <a:xfrm>
            <a:off x="165461" y="985219"/>
            <a:ext cx="1006477" cy="325985"/>
          </a:xfrm>
          <a:prstGeom prst="rect">
            <a:avLst/>
          </a:prstGeom>
          <a:noFill/>
        </p:spPr>
        <p:txBody>
          <a:bodyPr wrap="none" rtlCol="0">
            <a:spAutoFit/>
          </a:bodyPr>
          <a:lstStyle/>
          <a:p>
            <a:r>
              <a:rPr lang="en-US" dirty="0"/>
              <a:t>data set A</a:t>
            </a:r>
          </a:p>
        </p:txBody>
      </p:sp>
      <p:sp>
        <p:nvSpPr>
          <p:cNvPr id="136" name="TextBox 135">
            <a:extLst>
              <a:ext uri="{FF2B5EF4-FFF2-40B4-BE49-F238E27FC236}">
                <a16:creationId xmlns:a16="http://schemas.microsoft.com/office/drawing/2014/main" id="{0F05FE6F-8710-2644-BF3E-910239E5DA92}"/>
              </a:ext>
            </a:extLst>
          </p:cNvPr>
          <p:cNvSpPr txBox="1"/>
          <p:nvPr/>
        </p:nvSpPr>
        <p:spPr>
          <a:xfrm>
            <a:off x="4598246" y="976621"/>
            <a:ext cx="1006477" cy="325985"/>
          </a:xfrm>
          <a:prstGeom prst="rect">
            <a:avLst/>
          </a:prstGeom>
          <a:noFill/>
        </p:spPr>
        <p:txBody>
          <a:bodyPr wrap="none" rtlCol="0">
            <a:spAutoFit/>
          </a:bodyPr>
          <a:lstStyle/>
          <a:p>
            <a:r>
              <a:rPr lang="en-US" dirty="0">
                <a:solidFill>
                  <a:srgbClr val="FF0000"/>
                </a:solidFill>
              </a:rPr>
              <a:t>data set B</a:t>
            </a:r>
          </a:p>
        </p:txBody>
      </p:sp>
      <p:grpSp>
        <p:nvGrpSpPr>
          <p:cNvPr id="137" name="Group 136">
            <a:extLst>
              <a:ext uri="{FF2B5EF4-FFF2-40B4-BE49-F238E27FC236}">
                <a16:creationId xmlns:a16="http://schemas.microsoft.com/office/drawing/2014/main" id="{41E06B0F-AD1C-4E47-8022-6D216F135822}"/>
              </a:ext>
            </a:extLst>
          </p:cNvPr>
          <p:cNvGrpSpPr/>
          <p:nvPr/>
        </p:nvGrpSpPr>
        <p:grpSpPr>
          <a:xfrm>
            <a:off x="1256429" y="1592557"/>
            <a:ext cx="2122376" cy="349504"/>
            <a:chOff x="5074022" y="546600"/>
            <a:chExt cx="2404595" cy="395979"/>
          </a:xfrm>
        </p:grpSpPr>
        <p:sp>
          <p:nvSpPr>
            <p:cNvPr id="138" name="Rectangle 137">
              <a:extLst>
                <a:ext uri="{FF2B5EF4-FFF2-40B4-BE49-F238E27FC236}">
                  <a16:creationId xmlns:a16="http://schemas.microsoft.com/office/drawing/2014/main" id="{F0E4CAC4-BDAA-9A4F-AF7E-7DD07B5CE6BC}"/>
                </a:ext>
              </a:extLst>
            </p:cNvPr>
            <p:cNvSpPr/>
            <p:nvPr/>
          </p:nvSpPr>
          <p:spPr>
            <a:xfrm>
              <a:off x="5127813" y="615846"/>
              <a:ext cx="2283658" cy="311842"/>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139" name="TextBox 138">
                  <a:extLst>
                    <a:ext uri="{FF2B5EF4-FFF2-40B4-BE49-F238E27FC236}">
                      <a16:creationId xmlns:a16="http://schemas.microsoft.com/office/drawing/2014/main" id="{46E57D24-0C61-F442-B195-B4164A680396}"/>
                    </a:ext>
                  </a:extLst>
                </p:cNvPr>
                <p:cNvSpPr txBox="1"/>
                <p:nvPr/>
              </p:nvSpPr>
              <p:spPr>
                <a:xfrm>
                  <a:off x="5074022" y="546600"/>
                  <a:ext cx="46609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𝑥</m:t>
                            </m:r>
                          </m:e>
                          <m:sub>
                            <m:r>
                              <a:rPr lang="en-US" b="0" i="1" dirty="0" smtClean="0">
                                <a:latin typeface="Cambria Math" panose="02040503050406030204" pitchFamily="18" charset="0"/>
                              </a:rPr>
                              <m:t>0</m:t>
                            </m:r>
                          </m:sub>
                        </m:sSub>
                      </m:oMath>
                    </m:oMathPara>
                  </a14:m>
                  <a:endParaRPr lang="en-US" dirty="0"/>
                </a:p>
              </p:txBody>
            </p:sp>
          </mc:Choice>
          <mc:Fallback>
            <p:sp>
              <p:nvSpPr>
                <p:cNvPr id="139" name="TextBox 138">
                  <a:extLst>
                    <a:ext uri="{FF2B5EF4-FFF2-40B4-BE49-F238E27FC236}">
                      <a16:creationId xmlns:a16="http://schemas.microsoft.com/office/drawing/2014/main" id="{46E57D24-0C61-F442-B195-B4164A680396}"/>
                    </a:ext>
                  </a:extLst>
                </p:cNvPr>
                <p:cNvSpPr txBox="1">
                  <a:spLocks noRot="1" noChangeAspect="1" noMove="1" noResize="1" noEditPoints="1" noAdjustHandles="1" noChangeArrowheads="1" noChangeShapeType="1" noTextEdit="1"/>
                </p:cNvSpPr>
                <p:nvPr/>
              </p:nvSpPr>
              <p:spPr>
                <a:xfrm>
                  <a:off x="5074022" y="546600"/>
                  <a:ext cx="466090" cy="369332"/>
                </a:xfrm>
                <a:prstGeom prst="rect">
                  <a:avLst/>
                </a:prstGeom>
                <a:blipFill>
                  <a:blip r:embed="rId3"/>
                  <a:stretch>
                    <a:fillRect b="-1111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40" name="TextBox 139">
                  <a:extLst>
                    <a:ext uri="{FF2B5EF4-FFF2-40B4-BE49-F238E27FC236}">
                      <a16:creationId xmlns:a16="http://schemas.microsoft.com/office/drawing/2014/main" id="{DF3AE099-6B51-8D4B-8EA2-D5ADE9FF16FA}"/>
                    </a:ext>
                  </a:extLst>
                </p:cNvPr>
                <p:cNvSpPr txBox="1"/>
                <p:nvPr/>
              </p:nvSpPr>
              <p:spPr>
                <a:xfrm>
                  <a:off x="5424640" y="546600"/>
                  <a:ext cx="46609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𝑥</m:t>
                            </m:r>
                          </m:e>
                          <m:sub>
                            <m:r>
                              <a:rPr lang="en-US" b="0" i="1" dirty="0" smtClean="0">
                                <a:latin typeface="Cambria Math" panose="02040503050406030204" pitchFamily="18" charset="0"/>
                              </a:rPr>
                              <m:t>1</m:t>
                            </m:r>
                          </m:sub>
                        </m:sSub>
                      </m:oMath>
                    </m:oMathPara>
                  </a14:m>
                  <a:endParaRPr lang="en-US" dirty="0"/>
                </a:p>
              </p:txBody>
            </p:sp>
          </mc:Choice>
          <mc:Fallback>
            <p:sp>
              <p:nvSpPr>
                <p:cNvPr id="140" name="TextBox 139">
                  <a:extLst>
                    <a:ext uri="{FF2B5EF4-FFF2-40B4-BE49-F238E27FC236}">
                      <a16:creationId xmlns:a16="http://schemas.microsoft.com/office/drawing/2014/main" id="{DF3AE099-6B51-8D4B-8EA2-D5ADE9FF16FA}"/>
                    </a:ext>
                  </a:extLst>
                </p:cNvPr>
                <p:cNvSpPr txBox="1">
                  <a:spLocks noRot="1" noChangeAspect="1" noMove="1" noResize="1" noEditPoints="1" noAdjustHandles="1" noChangeArrowheads="1" noChangeShapeType="1" noTextEdit="1"/>
                </p:cNvSpPr>
                <p:nvPr/>
              </p:nvSpPr>
              <p:spPr>
                <a:xfrm>
                  <a:off x="5424640" y="546600"/>
                  <a:ext cx="466090" cy="369332"/>
                </a:xfrm>
                <a:prstGeom prst="rect">
                  <a:avLst/>
                </a:prstGeom>
                <a:blipFill>
                  <a:blip r:embed="rId4"/>
                  <a:stretch>
                    <a:fillRect b="-1111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41" name="TextBox 140">
                  <a:extLst>
                    <a:ext uri="{FF2B5EF4-FFF2-40B4-BE49-F238E27FC236}">
                      <a16:creationId xmlns:a16="http://schemas.microsoft.com/office/drawing/2014/main" id="{B77FC52E-0A27-5843-AA7E-9C5901C81E22}"/>
                    </a:ext>
                  </a:extLst>
                </p:cNvPr>
                <p:cNvSpPr txBox="1"/>
                <p:nvPr/>
              </p:nvSpPr>
              <p:spPr>
                <a:xfrm>
                  <a:off x="5775258" y="546600"/>
                  <a:ext cx="46609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𝑥</m:t>
                            </m:r>
                          </m:e>
                          <m:sub>
                            <m:r>
                              <a:rPr lang="en-US" b="0" i="1" dirty="0" smtClean="0">
                                <a:latin typeface="Cambria Math" panose="02040503050406030204" pitchFamily="18" charset="0"/>
                              </a:rPr>
                              <m:t>2</m:t>
                            </m:r>
                          </m:sub>
                        </m:sSub>
                      </m:oMath>
                    </m:oMathPara>
                  </a14:m>
                  <a:endParaRPr lang="en-US" dirty="0"/>
                </a:p>
              </p:txBody>
            </p:sp>
          </mc:Choice>
          <mc:Fallback>
            <p:sp>
              <p:nvSpPr>
                <p:cNvPr id="141" name="TextBox 140">
                  <a:extLst>
                    <a:ext uri="{FF2B5EF4-FFF2-40B4-BE49-F238E27FC236}">
                      <a16:creationId xmlns:a16="http://schemas.microsoft.com/office/drawing/2014/main" id="{B77FC52E-0A27-5843-AA7E-9C5901C81E22}"/>
                    </a:ext>
                  </a:extLst>
                </p:cNvPr>
                <p:cNvSpPr txBox="1">
                  <a:spLocks noRot="1" noChangeAspect="1" noMove="1" noResize="1" noEditPoints="1" noAdjustHandles="1" noChangeArrowheads="1" noChangeShapeType="1" noTextEdit="1"/>
                </p:cNvSpPr>
                <p:nvPr/>
              </p:nvSpPr>
              <p:spPr>
                <a:xfrm>
                  <a:off x="5775258" y="546600"/>
                  <a:ext cx="466090" cy="369332"/>
                </a:xfrm>
                <a:prstGeom prst="rect">
                  <a:avLst/>
                </a:prstGeom>
                <a:blipFill>
                  <a:blip r:embed="rId5"/>
                  <a:stretch>
                    <a:fillRect b="-1111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42" name="TextBox 141">
                  <a:extLst>
                    <a:ext uri="{FF2B5EF4-FFF2-40B4-BE49-F238E27FC236}">
                      <a16:creationId xmlns:a16="http://schemas.microsoft.com/office/drawing/2014/main" id="{67906A18-41B2-C649-9586-B9EB4366D67F}"/>
                    </a:ext>
                  </a:extLst>
                </p:cNvPr>
                <p:cNvSpPr txBox="1"/>
                <p:nvPr/>
              </p:nvSpPr>
              <p:spPr>
                <a:xfrm>
                  <a:off x="6760151" y="546600"/>
                  <a:ext cx="71846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𝑥</m:t>
                            </m:r>
                          </m:e>
                          <m:sub>
                            <m:r>
                              <a:rPr lang="en-US" b="0" i="1" dirty="0" smtClean="0">
                                <a:latin typeface="Cambria Math" panose="02040503050406030204" pitchFamily="18" charset="0"/>
                              </a:rPr>
                              <m:t>𝑁</m:t>
                            </m:r>
                            <m:r>
                              <a:rPr lang="en-US" b="0" i="1" dirty="0" smtClean="0">
                                <a:latin typeface="Cambria Math" panose="02040503050406030204" pitchFamily="18" charset="0"/>
                              </a:rPr>
                              <m:t>−1</m:t>
                            </m:r>
                          </m:sub>
                        </m:sSub>
                      </m:oMath>
                    </m:oMathPara>
                  </a14:m>
                  <a:endParaRPr lang="en-US" dirty="0"/>
                </a:p>
              </p:txBody>
            </p:sp>
          </mc:Choice>
          <mc:Fallback>
            <p:sp>
              <p:nvSpPr>
                <p:cNvPr id="142" name="TextBox 141">
                  <a:extLst>
                    <a:ext uri="{FF2B5EF4-FFF2-40B4-BE49-F238E27FC236}">
                      <a16:creationId xmlns:a16="http://schemas.microsoft.com/office/drawing/2014/main" id="{67906A18-41B2-C649-9586-B9EB4366D67F}"/>
                    </a:ext>
                  </a:extLst>
                </p:cNvPr>
                <p:cNvSpPr txBox="1">
                  <a:spLocks noRot="1" noChangeAspect="1" noMove="1" noResize="1" noEditPoints="1" noAdjustHandles="1" noChangeArrowheads="1" noChangeShapeType="1" noTextEdit="1"/>
                </p:cNvSpPr>
                <p:nvPr/>
              </p:nvSpPr>
              <p:spPr>
                <a:xfrm>
                  <a:off x="6760151" y="546600"/>
                  <a:ext cx="718466" cy="369332"/>
                </a:xfrm>
                <a:prstGeom prst="rect">
                  <a:avLst/>
                </a:prstGeom>
                <a:blipFill>
                  <a:blip r:embed="rId6"/>
                  <a:stretch>
                    <a:fillRect b="-1111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43" name="TextBox 142">
                  <a:extLst>
                    <a:ext uri="{FF2B5EF4-FFF2-40B4-BE49-F238E27FC236}">
                      <a16:creationId xmlns:a16="http://schemas.microsoft.com/office/drawing/2014/main" id="{19E405EE-A3A0-804A-983E-08AA069C9171}"/>
                    </a:ext>
                  </a:extLst>
                </p:cNvPr>
                <p:cNvSpPr txBox="1"/>
                <p:nvPr/>
              </p:nvSpPr>
              <p:spPr>
                <a:xfrm>
                  <a:off x="6266154" y="573247"/>
                  <a:ext cx="43473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m:t>
                        </m:r>
                      </m:oMath>
                    </m:oMathPara>
                  </a14:m>
                  <a:endParaRPr lang="en-US" dirty="0"/>
                </a:p>
              </p:txBody>
            </p:sp>
          </mc:Choice>
          <mc:Fallback>
            <p:sp>
              <p:nvSpPr>
                <p:cNvPr id="143" name="TextBox 142">
                  <a:extLst>
                    <a:ext uri="{FF2B5EF4-FFF2-40B4-BE49-F238E27FC236}">
                      <a16:creationId xmlns:a16="http://schemas.microsoft.com/office/drawing/2014/main" id="{19E405EE-A3A0-804A-983E-08AA069C9171}"/>
                    </a:ext>
                  </a:extLst>
                </p:cNvPr>
                <p:cNvSpPr txBox="1">
                  <a:spLocks noRot="1" noChangeAspect="1" noMove="1" noResize="1" noEditPoints="1" noAdjustHandles="1" noChangeArrowheads="1" noChangeShapeType="1" noTextEdit="1"/>
                </p:cNvSpPr>
                <p:nvPr/>
              </p:nvSpPr>
              <p:spPr>
                <a:xfrm>
                  <a:off x="6266154" y="573247"/>
                  <a:ext cx="434734" cy="369332"/>
                </a:xfrm>
                <a:prstGeom prst="rect">
                  <a:avLst/>
                </a:prstGeom>
                <a:blipFill>
                  <a:blip r:embed="rId7"/>
                  <a:stretch>
                    <a:fillRect/>
                  </a:stretch>
                </a:blipFill>
              </p:spPr>
              <p:txBody>
                <a:bodyPr/>
                <a:lstStyle/>
                <a:p>
                  <a:r>
                    <a:rPr lang="en-US">
                      <a:noFill/>
                    </a:rPr>
                    <a:t> </a:t>
                  </a:r>
                </a:p>
              </p:txBody>
            </p:sp>
          </mc:Fallback>
        </mc:AlternateContent>
      </p:grpSp>
      <p:grpSp>
        <p:nvGrpSpPr>
          <p:cNvPr id="144" name="Group 143">
            <a:extLst>
              <a:ext uri="{FF2B5EF4-FFF2-40B4-BE49-F238E27FC236}">
                <a16:creationId xmlns:a16="http://schemas.microsoft.com/office/drawing/2014/main" id="{1A0FE534-0254-C24E-BFF5-F7FB7009FCB2}"/>
              </a:ext>
            </a:extLst>
          </p:cNvPr>
          <p:cNvGrpSpPr/>
          <p:nvPr/>
        </p:nvGrpSpPr>
        <p:grpSpPr>
          <a:xfrm>
            <a:off x="5662674" y="1608678"/>
            <a:ext cx="2122376" cy="369332"/>
            <a:chOff x="5074022" y="546600"/>
            <a:chExt cx="2404595" cy="418444"/>
          </a:xfrm>
        </p:grpSpPr>
        <p:sp>
          <p:nvSpPr>
            <p:cNvPr id="145" name="Rectangle 144">
              <a:extLst>
                <a:ext uri="{FF2B5EF4-FFF2-40B4-BE49-F238E27FC236}">
                  <a16:creationId xmlns:a16="http://schemas.microsoft.com/office/drawing/2014/main" id="{F194B8E0-C5DD-A94B-8CFB-E76C7CF3D537}"/>
                </a:ext>
              </a:extLst>
            </p:cNvPr>
            <p:cNvSpPr/>
            <p:nvPr/>
          </p:nvSpPr>
          <p:spPr>
            <a:xfrm>
              <a:off x="5127813" y="615846"/>
              <a:ext cx="2283658" cy="31184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mc:AlternateContent xmlns:mc="http://schemas.openxmlformats.org/markup-compatibility/2006">
          <mc:Choice xmlns:a14="http://schemas.microsoft.com/office/drawing/2010/main" Requires="a14">
            <p:sp>
              <p:nvSpPr>
                <p:cNvPr id="146" name="TextBox 145">
                  <a:extLst>
                    <a:ext uri="{FF2B5EF4-FFF2-40B4-BE49-F238E27FC236}">
                      <a16:creationId xmlns:a16="http://schemas.microsoft.com/office/drawing/2014/main" id="{6F6A4A03-89EE-FC46-8FDE-A97A8093CC70}"/>
                    </a:ext>
                  </a:extLst>
                </p:cNvPr>
                <p:cNvSpPr txBox="1"/>
                <p:nvPr/>
              </p:nvSpPr>
              <p:spPr>
                <a:xfrm>
                  <a:off x="5074022" y="546600"/>
                  <a:ext cx="528066" cy="4184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solidFill>
                                  <a:srgbClr val="FF0000"/>
                                </a:solidFill>
                                <a:latin typeface="Cambria Math" panose="02040503050406030204" pitchFamily="18" charset="0"/>
                              </a:rPr>
                            </m:ctrlPr>
                          </m:sSubPr>
                          <m:e>
                            <m:r>
                              <a:rPr lang="en-US" b="0" i="1" dirty="0" smtClean="0">
                                <a:solidFill>
                                  <a:srgbClr val="FF0000"/>
                                </a:solidFill>
                                <a:latin typeface="Cambria Math" panose="02040503050406030204" pitchFamily="18" charset="0"/>
                              </a:rPr>
                              <m:t>𝑥</m:t>
                            </m:r>
                          </m:e>
                          <m:sub>
                            <m:r>
                              <a:rPr lang="en-US" b="0" i="1" dirty="0" smtClean="0">
                                <a:solidFill>
                                  <a:srgbClr val="FF0000"/>
                                </a:solidFill>
                                <a:latin typeface="Cambria Math" panose="02040503050406030204" pitchFamily="18" charset="0"/>
                              </a:rPr>
                              <m:t>0</m:t>
                            </m:r>
                          </m:sub>
                        </m:sSub>
                      </m:oMath>
                    </m:oMathPara>
                  </a14:m>
                  <a:endParaRPr lang="en-US" dirty="0">
                    <a:solidFill>
                      <a:srgbClr val="FF0000"/>
                    </a:solidFill>
                  </a:endParaRPr>
                </a:p>
              </p:txBody>
            </p:sp>
          </mc:Choice>
          <mc:Fallback>
            <p:sp>
              <p:nvSpPr>
                <p:cNvPr id="146" name="TextBox 145">
                  <a:extLst>
                    <a:ext uri="{FF2B5EF4-FFF2-40B4-BE49-F238E27FC236}">
                      <a16:creationId xmlns:a16="http://schemas.microsoft.com/office/drawing/2014/main" id="{6F6A4A03-89EE-FC46-8FDE-A97A8093CC70}"/>
                    </a:ext>
                  </a:extLst>
                </p:cNvPr>
                <p:cNvSpPr txBox="1">
                  <a:spLocks noRot="1" noChangeAspect="1" noMove="1" noResize="1" noEditPoints="1" noAdjustHandles="1" noChangeArrowheads="1" noChangeShapeType="1" noTextEdit="1"/>
                </p:cNvSpPr>
                <p:nvPr/>
              </p:nvSpPr>
              <p:spPr>
                <a:xfrm>
                  <a:off x="5074022" y="546600"/>
                  <a:ext cx="528066" cy="418444"/>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47" name="TextBox 146">
                  <a:extLst>
                    <a:ext uri="{FF2B5EF4-FFF2-40B4-BE49-F238E27FC236}">
                      <a16:creationId xmlns:a16="http://schemas.microsoft.com/office/drawing/2014/main" id="{14DCE4A1-8553-3247-B03C-EF6CC7FB19E7}"/>
                    </a:ext>
                  </a:extLst>
                </p:cNvPr>
                <p:cNvSpPr txBox="1"/>
                <p:nvPr/>
              </p:nvSpPr>
              <p:spPr>
                <a:xfrm>
                  <a:off x="5424640" y="546600"/>
                  <a:ext cx="522037" cy="4184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solidFill>
                                  <a:srgbClr val="FF0000"/>
                                </a:solidFill>
                                <a:latin typeface="Cambria Math" panose="02040503050406030204" pitchFamily="18" charset="0"/>
                              </a:rPr>
                            </m:ctrlPr>
                          </m:sSubPr>
                          <m:e>
                            <m:r>
                              <a:rPr lang="en-US" b="0" i="1" dirty="0" smtClean="0">
                                <a:solidFill>
                                  <a:srgbClr val="FF0000"/>
                                </a:solidFill>
                                <a:latin typeface="Cambria Math" panose="02040503050406030204" pitchFamily="18" charset="0"/>
                              </a:rPr>
                              <m:t>𝑥</m:t>
                            </m:r>
                          </m:e>
                          <m:sub>
                            <m:r>
                              <a:rPr lang="en-US" b="0" i="1" dirty="0" smtClean="0">
                                <a:solidFill>
                                  <a:srgbClr val="FF0000"/>
                                </a:solidFill>
                                <a:latin typeface="Cambria Math" panose="02040503050406030204" pitchFamily="18" charset="0"/>
                              </a:rPr>
                              <m:t>1</m:t>
                            </m:r>
                          </m:sub>
                        </m:sSub>
                      </m:oMath>
                    </m:oMathPara>
                  </a14:m>
                  <a:endParaRPr lang="en-US" dirty="0">
                    <a:solidFill>
                      <a:srgbClr val="FF0000"/>
                    </a:solidFill>
                  </a:endParaRPr>
                </a:p>
              </p:txBody>
            </p:sp>
          </mc:Choice>
          <mc:Fallback>
            <p:sp>
              <p:nvSpPr>
                <p:cNvPr id="147" name="TextBox 146">
                  <a:extLst>
                    <a:ext uri="{FF2B5EF4-FFF2-40B4-BE49-F238E27FC236}">
                      <a16:creationId xmlns:a16="http://schemas.microsoft.com/office/drawing/2014/main" id="{14DCE4A1-8553-3247-B03C-EF6CC7FB19E7}"/>
                    </a:ext>
                  </a:extLst>
                </p:cNvPr>
                <p:cNvSpPr txBox="1">
                  <a:spLocks noRot="1" noChangeAspect="1" noMove="1" noResize="1" noEditPoints="1" noAdjustHandles="1" noChangeArrowheads="1" noChangeShapeType="1" noTextEdit="1"/>
                </p:cNvSpPr>
                <p:nvPr/>
              </p:nvSpPr>
              <p:spPr>
                <a:xfrm>
                  <a:off x="5424640" y="546600"/>
                  <a:ext cx="522037" cy="418444"/>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48" name="TextBox 147">
                  <a:extLst>
                    <a:ext uri="{FF2B5EF4-FFF2-40B4-BE49-F238E27FC236}">
                      <a16:creationId xmlns:a16="http://schemas.microsoft.com/office/drawing/2014/main" id="{2B58BF99-1B16-7740-9F27-C6C63E813C94}"/>
                    </a:ext>
                  </a:extLst>
                </p:cNvPr>
                <p:cNvSpPr txBox="1"/>
                <p:nvPr/>
              </p:nvSpPr>
              <p:spPr>
                <a:xfrm>
                  <a:off x="5775258" y="546600"/>
                  <a:ext cx="46609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solidFill>
                                  <a:srgbClr val="FF0000"/>
                                </a:solidFill>
                                <a:latin typeface="Cambria Math" panose="02040503050406030204" pitchFamily="18" charset="0"/>
                              </a:rPr>
                            </m:ctrlPr>
                          </m:sSubPr>
                          <m:e>
                            <m:r>
                              <a:rPr lang="en-US" b="0" i="1" dirty="0" smtClean="0">
                                <a:solidFill>
                                  <a:srgbClr val="FF0000"/>
                                </a:solidFill>
                                <a:latin typeface="Cambria Math" panose="02040503050406030204" pitchFamily="18" charset="0"/>
                              </a:rPr>
                              <m:t>𝑥</m:t>
                            </m:r>
                          </m:e>
                          <m:sub>
                            <m:r>
                              <a:rPr lang="en-US" b="0" i="1" dirty="0" smtClean="0">
                                <a:solidFill>
                                  <a:srgbClr val="FF0000"/>
                                </a:solidFill>
                                <a:latin typeface="Cambria Math" panose="02040503050406030204" pitchFamily="18" charset="0"/>
                              </a:rPr>
                              <m:t>2</m:t>
                            </m:r>
                          </m:sub>
                        </m:sSub>
                      </m:oMath>
                    </m:oMathPara>
                  </a14:m>
                  <a:endParaRPr lang="en-US" dirty="0">
                    <a:solidFill>
                      <a:srgbClr val="FF0000"/>
                    </a:solidFill>
                  </a:endParaRPr>
                </a:p>
              </p:txBody>
            </p:sp>
          </mc:Choice>
          <mc:Fallback>
            <p:sp>
              <p:nvSpPr>
                <p:cNvPr id="148" name="TextBox 147">
                  <a:extLst>
                    <a:ext uri="{FF2B5EF4-FFF2-40B4-BE49-F238E27FC236}">
                      <a16:creationId xmlns:a16="http://schemas.microsoft.com/office/drawing/2014/main" id="{2B58BF99-1B16-7740-9F27-C6C63E813C94}"/>
                    </a:ext>
                  </a:extLst>
                </p:cNvPr>
                <p:cNvSpPr txBox="1">
                  <a:spLocks noRot="1" noChangeAspect="1" noMove="1" noResize="1" noEditPoints="1" noAdjustHandles="1" noChangeArrowheads="1" noChangeShapeType="1" noTextEdit="1"/>
                </p:cNvSpPr>
                <p:nvPr/>
              </p:nvSpPr>
              <p:spPr>
                <a:xfrm>
                  <a:off x="5775258" y="546600"/>
                  <a:ext cx="466090" cy="369332"/>
                </a:xfrm>
                <a:prstGeom prst="rect">
                  <a:avLst/>
                </a:prstGeom>
                <a:blipFill>
                  <a:blip r:embed="rId10"/>
                  <a:stretch>
                    <a:fillRect b="-1111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49" name="TextBox 148">
                  <a:extLst>
                    <a:ext uri="{FF2B5EF4-FFF2-40B4-BE49-F238E27FC236}">
                      <a16:creationId xmlns:a16="http://schemas.microsoft.com/office/drawing/2014/main" id="{80F44BA3-96F4-494C-9C50-C756AD0D63F6}"/>
                    </a:ext>
                  </a:extLst>
                </p:cNvPr>
                <p:cNvSpPr txBox="1"/>
                <p:nvPr/>
              </p:nvSpPr>
              <p:spPr>
                <a:xfrm>
                  <a:off x="6760151" y="546600"/>
                  <a:ext cx="71846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solidFill>
                                  <a:srgbClr val="FF0000"/>
                                </a:solidFill>
                                <a:latin typeface="Cambria Math" panose="02040503050406030204" pitchFamily="18" charset="0"/>
                              </a:rPr>
                            </m:ctrlPr>
                          </m:sSubPr>
                          <m:e>
                            <m:r>
                              <a:rPr lang="en-US" b="0" i="1" dirty="0" smtClean="0">
                                <a:solidFill>
                                  <a:srgbClr val="FF0000"/>
                                </a:solidFill>
                                <a:latin typeface="Cambria Math" panose="02040503050406030204" pitchFamily="18" charset="0"/>
                              </a:rPr>
                              <m:t>𝑥</m:t>
                            </m:r>
                          </m:e>
                          <m:sub>
                            <m:r>
                              <a:rPr lang="en-US" b="0" i="1" dirty="0" smtClean="0">
                                <a:solidFill>
                                  <a:srgbClr val="FF0000"/>
                                </a:solidFill>
                                <a:latin typeface="Cambria Math" panose="02040503050406030204" pitchFamily="18" charset="0"/>
                              </a:rPr>
                              <m:t>𝑁</m:t>
                            </m:r>
                            <m:r>
                              <a:rPr lang="en-US" b="0" i="1" dirty="0" smtClean="0">
                                <a:solidFill>
                                  <a:srgbClr val="FF0000"/>
                                </a:solidFill>
                                <a:latin typeface="Cambria Math" panose="02040503050406030204" pitchFamily="18" charset="0"/>
                              </a:rPr>
                              <m:t>−1</m:t>
                            </m:r>
                          </m:sub>
                        </m:sSub>
                      </m:oMath>
                    </m:oMathPara>
                  </a14:m>
                  <a:endParaRPr lang="en-US" dirty="0">
                    <a:solidFill>
                      <a:srgbClr val="FF0000"/>
                    </a:solidFill>
                  </a:endParaRPr>
                </a:p>
              </p:txBody>
            </p:sp>
          </mc:Choice>
          <mc:Fallback>
            <p:sp>
              <p:nvSpPr>
                <p:cNvPr id="149" name="TextBox 148">
                  <a:extLst>
                    <a:ext uri="{FF2B5EF4-FFF2-40B4-BE49-F238E27FC236}">
                      <a16:creationId xmlns:a16="http://schemas.microsoft.com/office/drawing/2014/main" id="{80F44BA3-96F4-494C-9C50-C756AD0D63F6}"/>
                    </a:ext>
                  </a:extLst>
                </p:cNvPr>
                <p:cNvSpPr txBox="1">
                  <a:spLocks noRot="1" noChangeAspect="1" noMove="1" noResize="1" noEditPoints="1" noAdjustHandles="1" noChangeArrowheads="1" noChangeShapeType="1" noTextEdit="1"/>
                </p:cNvSpPr>
                <p:nvPr/>
              </p:nvSpPr>
              <p:spPr>
                <a:xfrm>
                  <a:off x="6760151" y="546600"/>
                  <a:ext cx="718466" cy="369332"/>
                </a:xfrm>
                <a:prstGeom prst="rect">
                  <a:avLst/>
                </a:prstGeom>
                <a:blipFill>
                  <a:blip r:embed="rId11"/>
                  <a:stretch>
                    <a:fillRect b="-1111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50" name="TextBox 149">
                  <a:extLst>
                    <a:ext uri="{FF2B5EF4-FFF2-40B4-BE49-F238E27FC236}">
                      <a16:creationId xmlns:a16="http://schemas.microsoft.com/office/drawing/2014/main" id="{7E906E72-4682-6642-B2C3-FE609987D581}"/>
                    </a:ext>
                  </a:extLst>
                </p:cNvPr>
                <p:cNvSpPr txBox="1"/>
                <p:nvPr/>
              </p:nvSpPr>
              <p:spPr>
                <a:xfrm>
                  <a:off x="6266154" y="573247"/>
                  <a:ext cx="43473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solidFill>
                              <a:srgbClr val="FF0000"/>
                            </a:solidFill>
                            <a:latin typeface="Cambria Math" panose="02040503050406030204" pitchFamily="18" charset="0"/>
                          </a:rPr>
                          <m:t>⋯</m:t>
                        </m:r>
                      </m:oMath>
                    </m:oMathPara>
                  </a14:m>
                  <a:endParaRPr lang="en-US" dirty="0">
                    <a:solidFill>
                      <a:srgbClr val="FF0000"/>
                    </a:solidFill>
                  </a:endParaRPr>
                </a:p>
              </p:txBody>
            </p:sp>
          </mc:Choice>
          <mc:Fallback>
            <p:sp>
              <p:nvSpPr>
                <p:cNvPr id="150" name="TextBox 149">
                  <a:extLst>
                    <a:ext uri="{FF2B5EF4-FFF2-40B4-BE49-F238E27FC236}">
                      <a16:creationId xmlns:a16="http://schemas.microsoft.com/office/drawing/2014/main" id="{7E906E72-4682-6642-B2C3-FE609987D581}"/>
                    </a:ext>
                  </a:extLst>
                </p:cNvPr>
                <p:cNvSpPr txBox="1">
                  <a:spLocks noRot="1" noChangeAspect="1" noMove="1" noResize="1" noEditPoints="1" noAdjustHandles="1" noChangeArrowheads="1" noChangeShapeType="1" noTextEdit="1"/>
                </p:cNvSpPr>
                <p:nvPr/>
              </p:nvSpPr>
              <p:spPr>
                <a:xfrm>
                  <a:off x="6266154" y="573247"/>
                  <a:ext cx="434734" cy="369332"/>
                </a:xfrm>
                <a:prstGeom prst="rect">
                  <a:avLst/>
                </a:prstGeom>
                <a:blipFill>
                  <a:blip r:embed="rId12"/>
                  <a:stretch>
                    <a:fillRect/>
                  </a:stretch>
                </a:blipFill>
              </p:spPr>
              <p:txBody>
                <a:bodyPr/>
                <a:lstStyle/>
                <a:p>
                  <a:r>
                    <a:rPr lang="en-US">
                      <a:noFill/>
                    </a:rPr>
                    <a:t> </a:t>
                  </a:r>
                </a:p>
              </p:txBody>
            </p:sp>
          </mc:Fallback>
        </mc:AlternateContent>
      </p:grpSp>
      <mc:AlternateContent xmlns:mc="http://schemas.openxmlformats.org/markup-compatibility/2006">
        <mc:Choice xmlns:a14="http://schemas.microsoft.com/office/drawing/2010/main" Requires="a14">
          <p:sp>
            <p:nvSpPr>
              <p:cNvPr id="428" name="TextBox 427">
                <a:extLst>
                  <a:ext uri="{FF2B5EF4-FFF2-40B4-BE49-F238E27FC236}">
                    <a16:creationId xmlns:a16="http://schemas.microsoft.com/office/drawing/2014/main" id="{A71A9662-1853-0247-943F-4223D541239E}"/>
                  </a:ext>
                </a:extLst>
              </p:cNvPr>
              <p:cNvSpPr txBox="1"/>
              <p:nvPr/>
            </p:nvSpPr>
            <p:spPr>
              <a:xfrm>
                <a:off x="3683271" y="1604178"/>
                <a:ext cx="66159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𝑠</m:t>
                      </m:r>
                      <m:r>
                        <a:rPr lang="en-US" b="0" i="1" dirty="0" smtClean="0">
                          <a:latin typeface="Cambria Math" panose="02040503050406030204" pitchFamily="18" charset="0"/>
                        </a:rPr>
                        <m:t>𝑡𝑎𝑡</m:t>
                      </m:r>
                    </m:oMath>
                  </m:oMathPara>
                </a14:m>
                <a:endParaRPr lang="en-US" dirty="0">
                  <a:solidFill>
                    <a:srgbClr val="FF0000"/>
                  </a:solidFill>
                </a:endParaRPr>
              </a:p>
            </p:txBody>
          </p:sp>
        </mc:Choice>
        <mc:Fallback>
          <p:sp>
            <p:nvSpPr>
              <p:cNvPr id="428" name="TextBox 427">
                <a:extLst>
                  <a:ext uri="{FF2B5EF4-FFF2-40B4-BE49-F238E27FC236}">
                    <a16:creationId xmlns:a16="http://schemas.microsoft.com/office/drawing/2014/main" id="{A71A9662-1853-0247-943F-4223D541239E}"/>
                  </a:ext>
                </a:extLst>
              </p:cNvPr>
              <p:cNvSpPr txBox="1">
                <a:spLocks noRot="1" noChangeAspect="1" noMove="1" noResize="1" noEditPoints="1" noAdjustHandles="1" noChangeArrowheads="1" noChangeShapeType="1" noTextEdit="1"/>
              </p:cNvSpPr>
              <p:nvPr/>
            </p:nvSpPr>
            <p:spPr>
              <a:xfrm>
                <a:off x="3683271" y="1604178"/>
                <a:ext cx="661591" cy="369332"/>
              </a:xfrm>
              <a:prstGeom prst="rect">
                <a:avLst/>
              </a:prstGeom>
              <a:blipFill>
                <a:blip r:embed="rId13"/>
                <a:stretch>
                  <a:fillRect/>
                </a:stretch>
              </a:blipFill>
            </p:spPr>
            <p:txBody>
              <a:bodyPr/>
              <a:lstStyle/>
              <a:p>
                <a:r>
                  <a:rPr lang="en-US">
                    <a:noFill/>
                  </a:rPr>
                  <a:t> </a:t>
                </a:r>
              </a:p>
            </p:txBody>
          </p:sp>
        </mc:Fallback>
      </mc:AlternateContent>
      <p:sp>
        <p:nvSpPr>
          <p:cNvPr id="433" name="Rectangle 432">
            <a:extLst>
              <a:ext uri="{FF2B5EF4-FFF2-40B4-BE49-F238E27FC236}">
                <a16:creationId xmlns:a16="http://schemas.microsoft.com/office/drawing/2014/main" id="{AB8DBBBC-A71E-4244-ACE1-EE9615A031E2}"/>
              </a:ext>
            </a:extLst>
          </p:cNvPr>
          <p:cNvSpPr/>
          <p:nvPr/>
        </p:nvSpPr>
        <p:spPr>
          <a:xfrm>
            <a:off x="4037524" y="1546695"/>
            <a:ext cx="1335945" cy="49057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4" name="Right Arrow 433">
            <a:extLst>
              <a:ext uri="{FF2B5EF4-FFF2-40B4-BE49-F238E27FC236}">
                <a16:creationId xmlns:a16="http://schemas.microsoft.com/office/drawing/2014/main" id="{1EAC3231-F355-4740-A4C1-BEA923A3E410}"/>
              </a:ext>
            </a:extLst>
          </p:cNvPr>
          <p:cNvSpPr/>
          <p:nvPr/>
        </p:nvSpPr>
        <p:spPr>
          <a:xfrm>
            <a:off x="3418972" y="1700007"/>
            <a:ext cx="278866" cy="170970"/>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439" name="TextBox 438">
                <a:extLst>
                  <a:ext uri="{FF2B5EF4-FFF2-40B4-BE49-F238E27FC236}">
                    <a16:creationId xmlns:a16="http://schemas.microsoft.com/office/drawing/2014/main" id="{B0E0DB17-9764-DF46-B1F2-C936F0EDFF2C}"/>
                  </a:ext>
                </a:extLst>
              </p:cNvPr>
              <p:cNvSpPr txBox="1"/>
              <p:nvPr/>
            </p:nvSpPr>
            <p:spPr>
              <a:xfrm>
                <a:off x="8079717" y="1608557"/>
                <a:ext cx="66159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solidFill>
                            <a:srgbClr val="FF0000"/>
                          </a:solidFill>
                          <a:latin typeface="Cambria Math" panose="02040503050406030204" pitchFamily="18" charset="0"/>
                        </a:rPr>
                        <m:t>𝑠</m:t>
                      </m:r>
                      <m:r>
                        <a:rPr lang="en-US" b="0" i="1" dirty="0" smtClean="0">
                          <a:solidFill>
                            <a:srgbClr val="FF0000"/>
                          </a:solidFill>
                          <a:latin typeface="Cambria Math" panose="02040503050406030204" pitchFamily="18" charset="0"/>
                        </a:rPr>
                        <m:t>𝑡𝑎𝑡</m:t>
                      </m:r>
                    </m:oMath>
                  </m:oMathPara>
                </a14:m>
                <a:endParaRPr lang="en-US" dirty="0">
                  <a:solidFill>
                    <a:srgbClr val="FF0000"/>
                  </a:solidFill>
                </a:endParaRPr>
              </a:p>
            </p:txBody>
          </p:sp>
        </mc:Choice>
        <mc:Fallback>
          <p:sp>
            <p:nvSpPr>
              <p:cNvPr id="439" name="TextBox 438">
                <a:extLst>
                  <a:ext uri="{FF2B5EF4-FFF2-40B4-BE49-F238E27FC236}">
                    <a16:creationId xmlns:a16="http://schemas.microsoft.com/office/drawing/2014/main" id="{B0E0DB17-9764-DF46-B1F2-C936F0EDFF2C}"/>
                  </a:ext>
                </a:extLst>
              </p:cNvPr>
              <p:cNvSpPr txBox="1">
                <a:spLocks noRot="1" noChangeAspect="1" noMove="1" noResize="1" noEditPoints="1" noAdjustHandles="1" noChangeArrowheads="1" noChangeShapeType="1" noTextEdit="1"/>
              </p:cNvSpPr>
              <p:nvPr/>
            </p:nvSpPr>
            <p:spPr>
              <a:xfrm>
                <a:off x="8079717" y="1608557"/>
                <a:ext cx="661591" cy="369332"/>
              </a:xfrm>
              <a:prstGeom prst="rect">
                <a:avLst/>
              </a:prstGeom>
              <a:blipFill>
                <a:blip r:embed="rId14"/>
                <a:stretch>
                  <a:fillRect/>
                </a:stretch>
              </a:blipFill>
            </p:spPr>
            <p:txBody>
              <a:bodyPr/>
              <a:lstStyle/>
              <a:p>
                <a:r>
                  <a:rPr lang="en-US">
                    <a:noFill/>
                  </a:rPr>
                  <a:t> </a:t>
                </a:r>
              </a:p>
            </p:txBody>
          </p:sp>
        </mc:Fallback>
      </mc:AlternateContent>
      <p:sp>
        <p:nvSpPr>
          <p:cNvPr id="444" name="Right Arrow 443">
            <a:extLst>
              <a:ext uri="{FF2B5EF4-FFF2-40B4-BE49-F238E27FC236}">
                <a16:creationId xmlns:a16="http://schemas.microsoft.com/office/drawing/2014/main" id="{90F79843-A2CD-AA47-B9B1-73A7E1F78681}"/>
              </a:ext>
            </a:extLst>
          </p:cNvPr>
          <p:cNvSpPr/>
          <p:nvPr/>
        </p:nvSpPr>
        <p:spPr>
          <a:xfrm>
            <a:off x="7815418" y="1704386"/>
            <a:ext cx="278866" cy="170970"/>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4" name="Straight Arrow Connector 73">
            <a:extLst>
              <a:ext uri="{FF2B5EF4-FFF2-40B4-BE49-F238E27FC236}">
                <a16:creationId xmlns:a16="http://schemas.microsoft.com/office/drawing/2014/main" id="{C03D4F49-650F-544C-80DA-B9F5D2CE1996}"/>
              </a:ext>
            </a:extLst>
          </p:cNvPr>
          <p:cNvCxnSpPr>
            <a:cxnSpLocks/>
          </p:cNvCxnSpPr>
          <p:nvPr/>
        </p:nvCxnSpPr>
        <p:spPr>
          <a:xfrm flipV="1">
            <a:off x="2286749" y="2035473"/>
            <a:ext cx="1" cy="1216485"/>
          </a:xfrm>
          <a:prstGeom prst="straightConnector1">
            <a:avLst/>
          </a:prstGeom>
          <a:ln w="19050">
            <a:solidFill>
              <a:schemeClr val="accent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8DB375FB-3042-1F40-8253-66938559C2C4}"/>
              </a:ext>
            </a:extLst>
          </p:cNvPr>
          <p:cNvCxnSpPr>
            <a:cxnSpLocks/>
          </p:cNvCxnSpPr>
          <p:nvPr/>
        </p:nvCxnSpPr>
        <p:spPr>
          <a:xfrm flipV="1">
            <a:off x="6714890" y="2035473"/>
            <a:ext cx="0" cy="1216485"/>
          </a:xfrm>
          <a:prstGeom prst="straightConnector1">
            <a:avLst/>
          </a:prstGeom>
          <a:ln w="19050">
            <a:solidFill>
              <a:schemeClr val="accent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19BC1326-4A50-F344-8D55-3DC6294F7362}"/>
              </a:ext>
            </a:extLst>
          </p:cNvPr>
          <p:cNvCxnSpPr>
            <a:cxnSpLocks/>
          </p:cNvCxnSpPr>
          <p:nvPr/>
        </p:nvCxnSpPr>
        <p:spPr>
          <a:xfrm>
            <a:off x="2286749" y="3251958"/>
            <a:ext cx="4428141"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95" name="TextBox 94">
            <a:extLst>
              <a:ext uri="{FF2B5EF4-FFF2-40B4-BE49-F238E27FC236}">
                <a16:creationId xmlns:a16="http://schemas.microsoft.com/office/drawing/2014/main" id="{C02FA4AC-3E80-4146-82F2-9234BA710567}"/>
              </a:ext>
            </a:extLst>
          </p:cNvPr>
          <p:cNvSpPr txBox="1"/>
          <p:nvPr/>
        </p:nvSpPr>
        <p:spPr>
          <a:xfrm>
            <a:off x="1565896" y="3371547"/>
            <a:ext cx="6126031" cy="369332"/>
          </a:xfrm>
          <a:prstGeom prst="rect">
            <a:avLst/>
          </a:prstGeom>
          <a:noFill/>
        </p:spPr>
        <p:txBody>
          <a:bodyPr wrap="square" rtlCol="0">
            <a:spAutoFit/>
          </a:bodyPr>
          <a:lstStyle/>
          <a:p>
            <a:pPr algn="ctr"/>
            <a:r>
              <a:rPr lang="en-US" b="1" dirty="0">
                <a:solidFill>
                  <a:schemeClr val="accent1"/>
                </a:solidFill>
              </a:rPr>
              <a:t>Come from the same (H</a:t>
            </a:r>
            <a:r>
              <a:rPr lang="en-US" b="1" baseline="-25000" dirty="0">
                <a:solidFill>
                  <a:schemeClr val="accent1"/>
                </a:solidFill>
              </a:rPr>
              <a:t>0</a:t>
            </a:r>
            <a:r>
              <a:rPr lang="en-US" b="1" dirty="0">
                <a:solidFill>
                  <a:schemeClr val="accent1"/>
                </a:solidFill>
              </a:rPr>
              <a:t>) or different (H</a:t>
            </a:r>
            <a:r>
              <a:rPr lang="en-US" b="1" baseline="-25000" dirty="0">
                <a:solidFill>
                  <a:schemeClr val="accent1"/>
                </a:solidFill>
              </a:rPr>
              <a:t>a</a:t>
            </a:r>
            <a:r>
              <a:rPr lang="en-US" b="1" dirty="0">
                <a:solidFill>
                  <a:schemeClr val="accent1"/>
                </a:solidFill>
              </a:rPr>
              <a:t>) distributions?</a:t>
            </a:r>
          </a:p>
        </p:txBody>
      </p:sp>
    </p:spTree>
    <p:extLst>
      <p:ext uri="{BB962C8B-B14F-4D97-AF65-F5344CB8AC3E}">
        <p14:creationId xmlns:p14="http://schemas.microsoft.com/office/powerpoint/2010/main" val="289769488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C33893-C1FD-CF4C-91EC-7A35879269DA}"/>
              </a:ext>
            </a:extLst>
          </p:cNvPr>
          <p:cNvSpPr>
            <a:spLocks noGrp="1"/>
          </p:cNvSpPr>
          <p:nvPr>
            <p:ph type="title"/>
          </p:nvPr>
        </p:nvSpPr>
        <p:spPr>
          <a:xfrm>
            <a:off x="274319" y="317481"/>
            <a:ext cx="8595360" cy="641871"/>
          </a:xfrm>
        </p:spPr>
        <p:txBody>
          <a:bodyPr>
            <a:normAutofit/>
          </a:bodyPr>
          <a:lstStyle/>
          <a:p>
            <a:r>
              <a:rPr lang="en-US" dirty="0"/>
              <a:t>Permutation Test</a:t>
            </a:r>
          </a:p>
        </p:txBody>
      </p:sp>
      <p:sp>
        <p:nvSpPr>
          <p:cNvPr id="4" name="Slide Number Placeholder 3">
            <a:extLst>
              <a:ext uri="{FF2B5EF4-FFF2-40B4-BE49-F238E27FC236}">
                <a16:creationId xmlns:a16="http://schemas.microsoft.com/office/drawing/2014/main" id="{02E00918-68B8-514A-891C-20F177A55ADD}"/>
              </a:ext>
            </a:extLst>
          </p:cNvPr>
          <p:cNvSpPr>
            <a:spLocks noGrp="1"/>
          </p:cNvSpPr>
          <p:nvPr>
            <p:ph type="sldNum" sz="quarter" idx="12"/>
          </p:nvPr>
        </p:nvSpPr>
        <p:spPr>
          <a:xfrm>
            <a:off x="6272888" y="6446520"/>
            <a:ext cx="2366010" cy="274320"/>
          </a:xfrm>
        </p:spPr>
        <p:txBody>
          <a:bodyPr/>
          <a:lstStyle/>
          <a:p>
            <a:fld id="{4F1611B7-9285-1F48-A026-12A07D3EB268}" type="slidenum">
              <a:rPr lang="en-US" smtClean="0"/>
              <a:t>38</a:t>
            </a:fld>
            <a:endParaRPr lang="en-US" dirty="0"/>
          </a:p>
        </p:txBody>
      </p:sp>
      <p:grpSp>
        <p:nvGrpSpPr>
          <p:cNvPr id="70" name="Group 69">
            <a:extLst>
              <a:ext uri="{FF2B5EF4-FFF2-40B4-BE49-F238E27FC236}">
                <a16:creationId xmlns:a16="http://schemas.microsoft.com/office/drawing/2014/main" id="{028CFE06-3628-8749-815A-3D82AA19BD6D}"/>
              </a:ext>
            </a:extLst>
          </p:cNvPr>
          <p:cNvGrpSpPr/>
          <p:nvPr/>
        </p:nvGrpSpPr>
        <p:grpSpPr>
          <a:xfrm>
            <a:off x="348806" y="1353083"/>
            <a:ext cx="795443" cy="797350"/>
            <a:chOff x="2031861" y="1429407"/>
            <a:chExt cx="1665618" cy="1669609"/>
          </a:xfrm>
        </p:grpSpPr>
        <p:sp>
          <p:nvSpPr>
            <p:cNvPr id="71" name="TextBox 70">
              <a:extLst>
                <a:ext uri="{FF2B5EF4-FFF2-40B4-BE49-F238E27FC236}">
                  <a16:creationId xmlns:a16="http://schemas.microsoft.com/office/drawing/2014/main" id="{172FC9F3-793C-4E4F-98B9-F0AECAD8C681}"/>
                </a:ext>
              </a:extLst>
            </p:cNvPr>
            <p:cNvSpPr txBox="1"/>
            <p:nvPr/>
          </p:nvSpPr>
          <p:spPr>
            <a:xfrm>
              <a:off x="2448910" y="1429407"/>
              <a:ext cx="284052" cy="369332"/>
            </a:xfrm>
            <a:prstGeom prst="rect">
              <a:avLst/>
            </a:prstGeom>
            <a:noFill/>
          </p:spPr>
          <p:txBody>
            <a:bodyPr wrap="none" rtlCol="0">
              <a:spAutoFit/>
            </a:bodyPr>
            <a:lstStyle/>
            <a:p>
              <a:r>
                <a:rPr lang="en-US" dirty="0"/>
                <a:t>x</a:t>
              </a:r>
            </a:p>
          </p:txBody>
        </p:sp>
        <p:sp>
          <p:nvSpPr>
            <p:cNvPr id="72" name="TextBox 71">
              <a:extLst>
                <a:ext uri="{FF2B5EF4-FFF2-40B4-BE49-F238E27FC236}">
                  <a16:creationId xmlns:a16="http://schemas.microsoft.com/office/drawing/2014/main" id="{C0FA9A39-1D6E-FA45-A3EC-BAD7841D25C8}"/>
                </a:ext>
              </a:extLst>
            </p:cNvPr>
            <p:cNvSpPr txBox="1"/>
            <p:nvPr/>
          </p:nvSpPr>
          <p:spPr>
            <a:xfrm>
              <a:off x="2601310" y="1581807"/>
              <a:ext cx="284052" cy="369332"/>
            </a:xfrm>
            <a:prstGeom prst="rect">
              <a:avLst/>
            </a:prstGeom>
            <a:noFill/>
          </p:spPr>
          <p:txBody>
            <a:bodyPr wrap="none" rtlCol="0">
              <a:spAutoFit/>
            </a:bodyPr>
            <a:lstStyle/>
            <a:p>
              <a:r>
                <a:rPr lang="en-US" dirty="0"/>
                <a:t>x</a:t>
              </a:r>
            </a:p>
          </p:txBody>
        </p:sp>
        <p:sp>
          <p:nvSpPr>
            <p:cNvPr id="76" name="TextBox 75">
              <a:extLst>
                <a:ext uri="{FF2B5EF4-FFF2-40B4-BE49-F238E27FC236}">
                  <a16:creationId xmlns:a16="http://schemas.microsoft.com/office/drawing/2014/main" id="{9BDF0933-1CF6-934C-9DF1-2868BC860E1A}"/>
                </a:ext>
              </a:extLst>
            </p:cNvPr>
            <p:cNvSpPr txBox="1"/>
            <p:nvPr/>
          </p:nvSpPr>
          <p:spPr>
            <a:xfrm>
              <a:off x="2753710" y="1734207"/>
              <a:ext cx="284052" cy="369332"/>
            </a:xfrm>
            <a:prstGeom prst="rect">
              <a:avLst/>
            </a:prstGeom>
            <a:noFill/>
          </p:spPr>
          <p:txBody>
            <a:bodyPr wrap="none" rtlCol="0">
              <a:spAutoFit/>
            </a:bodyPr>
            <a:lstStyle/>
            <a:p>
              <a:r>
                <a:rPr lang="en-US" dirty="0"/>
                <a:t>x</a:t>
              </a:r>
            </a:p>
          </p:txBody>
        </p:sp>
        <p:sp>
          <p:nvSpPr>
            <p:cNvPr id="77" name="TextBox 76">
              <a:extLst>
                <a:ext uri="{FF2B5EF4-FFF2-40B4-BE49-F238E27FC236}">
                  <a16:creationId xmlns:a16="http://schemas.microsoft.com/office/drawing/2014/main" id="{398CACC0-306E-024A-9231-523B4F9BF2F3}"/>
                </a:ext>
              </a:extLst>
            </p:cNvPr>
            <p:cNvSpPr txBox="1"/>
            <p:nvPr/>
          </p:nvSpPr>
          <p:spPr>
            <a:xfrm>
              <a:off x="2948015" y="1822913"/>
              <a:ext cx="284052" cy="369332"/>
            </a:xfrm>
            <a:prstGeom prst="rect">
              <a:avLst/>
            </a:prstGeom>
            <a:noFill/>
          </p:spPr>
          <p:txBody>
            <a:bodyPr wrap="none" rtlCol="0">
              <a:spAutoFit/>
            </a:bodyPr>
            <a:lstStyle/>
            <a:p>
              <a:r>
                <a:rPr lang="en-US" dirty="0"/>
                <a:t>x</a:t>
              </a:r>
            </a:p>
          </p:txBody>
        </p:sp>
        <p:sp>
          <p:nvSpPr>
            <p:cNvPr id="78" name="TextBox 77">
              <a:extLst>
                <a:ext uri="{FF2B5EF4-FFF2-40B4-BE49-F238E27FC236}">
                  <a16:creationId xmlns:a16="http://schemas.microsoft.com/office/drawing/2014/main" id="{875E5EA8-A3CA-7246-BC57-C1F66226479D}"/>
                </a:ext>
              </a:extLst>
            </p:cNvPr>
            <p:cNvSpPr txBox="1"/>
            <p:nvPr/>
          </p:nvSpPr>
          <p:spPr>
            <a:xfrm>
              <a:off x="3058510" y="2039007"/>
              <a:ext cx="284052" cy="369332"/>
            </a:xfrm>
            <a:prstGeom prst="rect">
              <a:avLst/>
            </a:prstGeom>
            <a:noFill/>
          </p:spPr>
          <p:txBody>
            <a:bodyPr wrap="none" rtlCol="0">
              <a:spAutoFit/>
            </a:bodyPr>
            <a:lstStyle/>
            <a:p>
              <a:r>
                <a:rPr lang="en-US" dirty="0"/>
                <a:t>x</a:t>
              </a:r>
            </a:p>
          </p:txBody>
        </p:sp>
        <p:sp>
          <p:nvSpPr>
            <p:cNvPr id="79" name="TextBox 78">
              <a:extLst>
                <a:ext uri="{FF2B5EF4-FFF2-40B4-BE49-F238E27FC236}">
                  <a16:creationId xmlns:a16="http://schemas.microsoft.com/office/drawing/2014/main" id="{64D28184-0024-DC43-9FB4-26420C852480}"/>
                </a:ext>
              </a:extLst>
            </p:cNvPr>
            <p:cNvSpPr txBox="1"/>
            <p:nvPr/>
          </p:nvSpPr>
          <p:spPr>
            <a:xfrm>
              <a:off x="3210910" y="2191407"/>
              <a:ext cx="284052" cy="369332"/>
            </a:xfrm>
            <a:prstGeom prst="rect">
              <a:avLst/>
            </a:prstGeom>
            <a:noFill/>
          </p:spPr>
          <p:txBody>
            <a:bodyPr wrap="none" rtlCol="0">
              <a:spAutoFit/>
            </a:bodyPr>
            <a:lstStyle/>
            <a:p>
              <a:r>
                <a:rPr lang="en-US" dirty="0"/>
                <a:t>x</a:t>
              </a:r>
            </a:p>
          </p:txBody>
        </p:sp>
        <p:sp>
          <p:nvSpPr>
            <p:cNvPr id="80" name="TextBox 79">
              <a:extLst>
                <a:ext uri="{FF2B5EF4-FFF2-40B4-BE49-F238E27FC236}">
                  <a16:creationId xmlns:a16="http://schemas.microsoft.com/office/drawing/2014/main" id="{3C6DEEC0-153E-F741-ACF6-5231085C6AD6}"/>
                </a:ext>
              </a:extLst>
            </p:cNvPr>
            <p:cNvSpPr txBox="1"/>
            <p:nvPr/>
          </p:nvSpPr>
          <p:spPr>
            <a:xfrm>
              <a:off x="2543640" y="1930854"/>
              <a:ext cx="284052" cy="369332"/>
            </a:xfrm>
            <a:prstGeom prst="rect">
              <a:avLst/>
            </a:prstGeom>
            <a:noFill/>
          </p:spPr>
          <p:txBody>
            <a:bodyPr wrap="none" rtlCol="0">
              <a:spAutoFit/>
            </a:bodyPr>
            <a:lstStyle/>
            <a:p>
              <a:r>
                <a:rPr lang="en-US" dirty="0"/>
                <a:t>x</a:t>
              </a:r>
            </a:p>
          </p:txBody>
        </p:sp>
        <p:sp>
          <p:nvSpPr>
            <p:cNvPr id="81" name="TextBox 80">
              <a:extLst>
                <a:ext uri="{FF2B5EF4-FFF2-40B4-BE49-F238E27FC236}">
                  <a16:creationId xmlns:a16="http://schemas.microsoft.com/office/drawing/2014/main" id="{80981D07-72E7-2D48-84A7-DCFE3CC72305}"/>
                </a:ext>
              </a:extLst>
            </p:cNvPr>
            <p:cNvSpPr txBox="1"/>
            <p:nvPr/>
          </p:nvSpPr>
          <p:spPr>
            <a:xfrm>
              <a:off x="2559677" y="2401192"/>
              <a:ext cx="284052" cy="369332"/>
            </a:xfrm>
            <a:prstGeom prst="rect">
              <a:avLst/>
            </a:prstGeom>
            <a:noFill/>
          </p:spPr>
          <p:txBody>
            <a:bodyPr wrap="none" rtlCol="0">
              <a:spAutoFit/>
            </a:bodyPr>
            <a:lstStyle/>
            <a:p>
              <a:r>
                <a:rPr lang="en-US" dirty="0"/>
                <a:t>x</a:t>
              </a:r>
            </a:p>
          </p:txBody>
        </p:sp>
        <p:sp>
          <p:nvSpPr>
            <p:cNvPr id="82" name="TextBox 81">
              <a:extLst>
                <a:ext uri="{FF2B5EF4-FFF2-40B4-BE49-F238E27FC236}">
                  <a16:creationId xmlns:a16="http://schemas.microsoft.com/office/drawing/2014/main" id="{C61388C3-6B32-0444-A757-E0F94F5BDBBC}"/>
                </a:ext>
              </a:extLst>
            </p:cNvPr>
            <p:cNvSpPr txBox="1"/>
            <p:nvPr/>
          </p:nvSpPr>
          <p:spPr>
            <a:xfrm>
              <a:off x="2133803" y="1558684"/>
              <a:ext cx="294290" cy="369332"/>
            </a:xfrm>
            <a:prstGeom prst="rect">
              <a:avLst/>
            </a:prstGeom>
            <a:noFill/>
          </p:spPr>
          <p:txBody>
            <a:bodyPr wrap="square" rtlCol="0">
              <a:spAutoFit/>
            </a:bodyPr>
            <a:lstStyle/>
            <a:p>
              <a:r>
                <a:rPr lang="en-US" dirty="0"/>
                <a:t>x</a:t>
              </a:r>
            </a:p>
          </p:txBody>
        </p:sp>
        <p:sp>
          <p:nvSpPr>
            <p:cNvPr id="83" name="TextBox 82">
              <a:extLst>
                <a:ext uri="{FF2B5EF4-FFF2-40B4-BE49-F238E27FC236}">
                  <a16:creationId xmlns:a16="http://schemas.microsoft.com/office/drawing/2014/main" id="{4AABA803-4BF4-BB43-BC0E-2688B63B329A}"/>
                </a:ext>
              </a:extLst>
            </p:cNvPr>
            <p:cNvSpPr txBox="1"/>
            <p:nvPr/>
          </p:nvSpPr>
          <p:spPr>
            <a:xfrm>
              <a:off x="2244298" y="1794219"/>
              <a:ext cx="294290" cy="369332"/>
            </a:xfrm>
            <a:prstGeom prst="rect">
              <a:avLst/>
            </a:prstGeom>
            <a:noFill/>
          </p:spPr>
          <p:txBody>
            <a:bodyPr wrap="square" rtlCol="0">
              <a:spAutoFit/>
            </a:bodyPr>
            <a:lstStyle/>
            <a:p>
              <a:r>
                <a:rPr lang="en-US" dirty="0"/>
                <a:t>x</a:t>
              </a:r>
            </a:p>
          </p:txBody>
        </p:sp>
        <p:sp>
          <p:nvSpPr>
            <p:cNvPr id="84" name="TextBox 83">
              <a:extLst>
                <a:ext uri="{FF2B5EF4-FFF2-40B4-BE49-F238E27FC236}">
                  <a16:creationId xmlns:a16="http://schemas.microsoft.com/office/drawing/2014/main" id="{56AD1B02-A9BD-7E4C-963E-E5B125852047}"/>
                </a:ext>
              </a:extLst>
            </p:cNvPr>
            <p:cNvSpPr txBox="1"/>
            <p:nvPr/>
          </p:nvSpPr>
          <p:spPr>
            <a:xfrm>
              <a:off x="2428162" y="1798739"/>
              <a:ext cx="294290" cy="369332"/>
            </a:xfrm>
            <a:prstGeom prst="rect">
              <a:avLst/>
            </a:prstGeom>
            <a:noFill/>
          </p:spPr>
          <p:txBody>
            <a:bodyPr wrap="square" rtlCol="0">
              <a:spAutoFit/>
            </a:bodyPr>
            <a:lstStyle/>
            <a:p>
              <a:r>
                <a:rPr lang="en-US" dirty="0"/>
                <a:t>x</a:t>
              </a:r>
            </a:p>
          </p:txBody>
        </p:sp>
        <p:sp>
          <p:nvSpPr>
            <p:cNvPr id="85" name="TextBox 84">
              <a:extLst>
                <a:ext uri="{FF2B5EF4-FFF2-40B4-BE49-F238E27FC236}">
                  <a16:creationId xmlns:a16="http://schemas.microsoft.com/office/drawing/2014/main" id="{6EB9C4D5-D7D0-8A40-96BE-4351C071024C}"/>
                </a:ext>
              </a:extLst>
            </p:cNvPr>
            <p:cNvSpPr txBox="1"/>
            <p:nvPr/>
          </p:nvSpPr>
          <p:spPr>
            <a:xfrm>
              <a:off x="2464675" y="2140326"/>
              <a:ext cx="294290" cy="369332"/>
            </a:xfrm>
            <a:prstGeom prst="rect">
              <a:avLst/>
            </a:prstGeom>
            <a:noFill/>
          </p:spPr>
          <p:txBody>
            <a:bodyPr wrap="square" rtlCol="0">
              <a:spAutoFit/>
            </a:bodyPr>
            <a:lstStyle/>
            <a:p>
              <a:r>
                <a:rPr lang="en-US" dirty="0"/>
                <a:t>x</a:t>
              </a:r>
            </a:p>
          </p:txBody>
        </p:sp>
        <p:sp>
          <p:nvSpPr>
            <p:cNvPr id="86" name="TextBox 85">
              <a:extLst>
                <a:ext uri="{FF2B5EF4-FFF2-40B4-BE49-F238E27FC236}">
                  <a16:creationId xmlns:a16="http://schemas.microsoft.com/office/drawing/2014/main" id="{E61E5135-5DE7-A94E-9120-131396174AE6}"/>
                </a:ext>
              </a:extLst>
            </p:cNvPr>
            <p:cNvSpPr txBox="1"/>
            <p:nvPr/>
          </p:nvSpPr>
          <p:spPr>
            <a:xfrm>
              <a:off x="2911365" y="2101437"/>
              <a:ext cx="294290" cy="369332"/>
            </a:xfrm>
            <a:prstGeom prst="rect">
              <a:avLst/>
            </a:prstGeom>
            <a:noFill/>
          </p:spPr>
          <p:txBody>
            <a:bodyPr wrap="square" rtlCol="0">
              <a:spAutoFit/>
            </a:bodyPr>
            <a:lstStyle/>
            <a:p>
              <a:r>
                <a:rPr lang="en-US" dirty="0"/>
                <a:t>x</a:t>
              </a:r>
            </a:p>
          </p:txBody>
        </p:sp>
        <p:sp>
          <p:nvSpPr>
            <p:cNvPr id="87" name="TextBox 86">
              <a:extLst>
                <a:ext uri="{FF2B5EF4-FFF2-40B4-BE49-F238E27FC236}">
                  <a16:creationId xmlns:a16="http://schemas.microsoft.com/office/drawing/2014/main" id="{7C62328B-C778-5D46-90E1-81768BD1552B}"/>
                </a:ext>
              </a:extLst>
            </p:cNvPr>
            <p:cNvSpPr txBox="1"/>
            <p:nvPr/>
          </p:nvSpPr>
          <p:spPr>
            <a:xfrm>
              <a:off x="2758318" y="2319947"/>
              <a:ext cx="294290" cy="369332"/>
            </a:xfrm>
            <a:prstGeom prst="rect">
              <a:avLst/>
            </a:prstGeom>
            <a:noFill/>
          </p:spPr>
          <p:txBody>
            <a:bodyPr wrap="square" rtlCol="0">
              <a:spAutoFit/>
            </a:bodyPr>
            <a:lstStyle/>
            <a:p>
              <a:r>
                <a:rPr lang="en-US" dirty="0"/>
                <a:t>x</a:t>
              </a:r>
            </a:p>
          </p:txBody>
        </p:sp>
        <p:sp>
          <p:nvSpPr>
            <p:cNvPr id="88" name="TextBox 87">
              <a:extLst>
                <a:ext uri="{FF2B5EF4-FFF2-40B4-BE49-F238E27FC236}">
                  <a16:creationId xmlns:a16="http://schemas.microsoft.com/office/drawing/2014/main" id="{D6022671-5692-BA42-9746-F1136B9643D1}"/>
                </a:ext>
              </a:extLst>
            </p:cNvPr>
            <p:cNvSpPr txBox="1"/>
            <p:nvPr/>
          </p:nvSpPr>
          <p:spPr>
            <a:xfrm>
              <a:off x="3037762" y="2408339"/>
              <a:ext cx="294290" cy="369332"/>
            </a:xfrm>
            <a:prstGeom prst="rect">
              <a:avLst/>
            </a:prstGeom>
            <a:noFill/>
          </p:spPr>
          <p:txBody>
            <a:bodyPr wrap="square" rtlCol="0">
              <a:spAutoFit/>
            </a:bodyPr>
            <a:lstStyle/>
            <a:p>
              <a:r>
                <a:rPr lang="en-US" dirty="0"/>
                <a:t>x</a:t>
              </a:r>
            </a:p>
          </p:txBody>
        </p:sp>
        <p:sp>
          <p:nvSpPr>
            <p:cNvPr id="89" name="TextBox 88">
              <a:extLst>
                <a:ext uri="{FF2B5EF4-FFF2-40B4-BE49-F238E27FC236}">
                  <a16:creationId xmlns:a16="http://schemas.microsoft.com/office/drawing/2014/main" id="{C4DF90C3-3A82-C541-B63C-77CEE176C3F4}"/>
                </a:ext>
              </a:extLst>
            </p:cNvPr>
            <p:cNvSpPr txBox="1"/>
            <p:nvPr/>
          </p:nvSpPr>
          <p:spPr>
            <a:xfrm>
              <a:off x="2055045" y="1872524"/>
              <a:ext cx="294290" cy="369332"/>
            </a:xfrm>
            <a:prstGeom prst="rect">
              <a:avLst/>
            </a:prstGeom>
            <a:noFill/>
          </p:spPr>
          <p:txBody>
            <a:bodyPr wrap="square" rtlCol="0">
              <a:spAutoFit/>
            </a:bodyPr>
            <a:lstStyle/>
            <a:p>
              <a:r>
                <a:rPr lang="en-US" dirty="0"/>
                <a:t>x</a:t>
              </a:r>
            </a:p>
          </p:txBody>
        </p:sp>
        <p:sp>
          <p:nvSpPr>
            <p:cNvPr id="90" name="TextBox 89">
              <a:extLst>
                <a:ext uri="{FF2B5EF4-FFF2-40B4-BE49-F238E27FC236}">
                  <a16:creationId xmlns:a16="http://schemas.microsoft.com/office/drawing/2014/main" id="{B3160670-285A-C94F-81C4-4ECAFA7045EA}"/>
                </a:ext>
              </a:extLst>
            </p:cNvPr>
            <p:cNvSpPr txBox="1"/>
            <p:nvPr/>
          </p:nvSpPr>
          <p:spPr>
            <a:xfrm>
              <a:off x="3232067" y="1918873"/>
              <a:ext cx="284052" cy="369332"/>
            </a:xfrm>
            <a:prstGeom prst="rect">
              <a:avLst/>
            </a:prstGeom>
            <a:noFill/>
          </p:spPr>
          <p:txBody>
            <a:bodyPr wrap="none" rtlCol="0">
              <a:spAutoFit/>
            </a:bodyPr>
            <a:lstStyle/>
            <a:p>
              <a:r>
                <a:rPr lang="en-US" dirty="0"/>
                <a:t>x</a:t>
              </a:r>
            </a:p>
          </p:txBody>
        </p:sp>
        <p:sp>
          <p:nvSpPr>
            <p:cNvPr id="91" name="TextBox 90">
              <a:extLst>
                <a:ext uri="{FF2B5EF4-FFF2-40B4-BE49-F238E27FC236}">
                  <a16:creationId xmlns:a16="http://schemas.microsoft.com/office/drawing/2014/main" id="{EFE70BAC-5869-304E-9702-7BAD29A39F4D}"/>
                </a:ext>
              </a:extLst>
            </p:cNvPr>
            <p:cNvSpPr txBox="1"/>
            <p:nvPr/>
          </p:nvSpPr>
          <p:spPr>
            <a:xfrm>
              <a:off x="2927267" y="1483429"/>
              <a:ext cx="284052" cy="369332"/>
            </a:xfrm>
            <a:prstGeom prst="rect">
              <a:avLst/>
            </a:prstGeom>
            <a:noFill/>
          </p:spPr>
          <p:txBody>
            <a:bodyPr wrap="square" rtlCol="0">
              <a:spAutoFit/>
            </a:bodyPr>
            <a:lstStyle/>
            <a:p>
              <a:r>
                <a:rPr lang="en-US" dirty="0"/>
                <a:t>x</a:t>
              </a:r>
            </a:p>
          </p:txBody>
        </p:sp>
        <p:sp>
          <p:nvSpPr>
            <p:cNvPr id="92" name="TextBox 91">
              <a:extLst>
                <a:ext uri="{FF2B5EF4-FFF2-40B4-BE49-F238E27FC236}">
                  <a16:creationId xmlns:a16="http://schemas.microsoft.com/office/drawing/2014/main" id="{F6D6CE8A-E1F9-5D43-9389-81168C136436}"/>
                </a:ext>
              </a:extLst>
            </p:cNvPr>
            <p:cNvSpPr txBox="1"/>
            <p:nvPr/>
          </p:nvSpPr>
          <p:spPr>
            <a:xfrm>
              <a:off x="3263598" y="1638247"/>
              <a:ext cx="284052" cy="369332"/>
            </a:xfrm>
            <a:prstGeom prst="rect">
              <a:avLst/>
            </a:prstGeom>
            <a:noFill/>
          </p:spPr>
          <p:txBody>
            <a:bodyPr wrap="none" rtlCol="0">
              <a:spAutoFit/>
            </a:bodyPr>
            <a:lstStyle/>
            <a:p>
              <a:r>
                <a:rPr lang="en-US" dirty="0"/>
                <a:t>x</a:t>
              </a:r>
            </a:p>
          </p:txBody>
        </p:sp>
        <p:sp>
          <p:nvSpPr>
            <p:cNvPr id="93" name="TextBox 92">
              <a:extLst>
                <a:ext uri="{FF2B5EF4-FFF2-40B4-BE49-F238E27FC236}">
                  <a16:creationId xmlns:a16="http://schemas.microsoft.com/office/drawing/2014/main" id="{E6AE1870-237D-4B4E-908F-21B709BECD19}"/>
                </a:ext>
              </a:extLst>
            </p:cNvPr>
            <p:cNvSpPr txBox="1"/>
            <p:nvPr/>
          </p:nvSpPr>
          <p:spPr>
            <a:xfrm>
              <a:off x="2335515" y="2451851"/>
              <a:ext cx="284052" cy="369332"/>
            </a:xfrm>
            <a:prstGeom prst="rect">
              <a:avLst/>
            </a:prstGeom>
            <a:noFill/>
          </p:spPr>
          <p:txBody>
            <a:bodyPr wrap="none" rtlCol="0">
              <a:spAutoFit/>
            </a:bodyPr>
            <a:lstStyle/>
            <a:p>
              <a:r>
                <a:rPr lang="en-US" dirty="0"/>
                <a:t>x</a:t>
              </a:r>
            </a:p>
          </p:txBody>
        </p:sp>
        <p:sp>
          <p:nvSpPr>
            <p:cNvPr id="108" name="TextBox 107">
              <a:extLst>
                <a:ext uri="{FF2B5EF4-FFF2-40B4-BE49-F238E27FC236}">
                  <a16:creationId xmlns:a16="http://schemas.microsoft.com/office/drawing/2014/main" id="{75A4B27F-ABF5-004E-BE43-A52D8183EF61}"/>
                </a:ext>
              </a:extLst>
            </p:cNvPr>
            <p:cNvSpPr txBox="1"/>
            <p:nvPr/>
          </p:nvSpPr>
          <p:spPr>
            <a:xfrm>
              <a:off x="2727434" y="2028286"/>
              <a:ext cx="284052" cy="369332"/>
            </a:xfrm>
            <a:prstGeom prst="rect">
              <a:avLst/>
            </a:prstGeom>
            <a:noFill/>
          </p:spPr>
          <p:txBody>
            <a:bodyPr wrap="none" rtlCol="0">
              <a:spAutoFit/>
            </a:bodyPr>
            <a:lstStyle/>
            <a:p>
              <a:r>
                <a:rPr lang="en-US" dirty="0"/>
                <a:t>x</a:t>
              </a:r>
            </a:p>
          </p:txBody>
        </p:sp>
        <p:sp>
          <p:nvSpPr>
            <p:cNvPr id="109" name="TextBox 108">
              <a:extLst>
                <a:ext uri="{FF2B5EF4-FFF2-40B4-BE49-F238E27FC236}">
                  <a16:creationId xmlns:a16="http://schemas.microsoft.com/office/drawing/2014/main" id="{5EB605C7-A526-974B-8918-4707CDD3338D}"/>
                </a:ext>
              </a:extLst>
            </p:cNvPr>
            <p:cNvSpPr txBox="1"/>
            <p:nvPr/>
          </p:nvSpPr>
          <p:spPr>
            <a:xfrm>
              <a:off x="2181270" y="2138011"/>
              <a:ext cx="284052" cy="369332"/>
            </a:xfrm>
            <a:prstGeom prst="rect">
              <a:avLst/>
            </a:prstGeom>
            <a:noFill/>
          </p:spPr>
          <p:txBody>
            <a:bodyPr wrap="none" rtlCol="0">
              <a:spAutoFit/>
            </a:bodyPr>
            <a:lstStyle/>
            <a:p>
              <a:r>
                <a:rPr lang="en-US" dirty="0"/>
                <a:t>x</a:t>
              </a:r>
            </a:p>
          </p:txBody>
        </p:sp>
        <p:sp>
          <p:nvSpPr>
            <p:cNvPr id="110" name="Oval 109">
              <a:extLst>
                <a:ext uri="{FF2B5EF4-FFF2-40B4-BE49-F238E27FC236}">
                  <a16:creationId xmlns:a16="http://schemas.microsoft.com/office/drawing/2014/main" id="{A8DD1AF6-B53A-614C-B6B5-EBABE53A3F17}"/>
                </a:ext>
              </a:extLst>
            </p:cNvPr>
            <p:cNvSpPr/>
            <p:nvPr/>
          </p:nvSpPr>
          <p:spPr>
            <a:xfrm>
              <a:off x="2031861" y="1522463"/>
              <a:ext cx="1665618" cy="1576553"/>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11" name="Group 110">
            <a:extLst>
              <a:ext uri="{FF2B5EF4-FFF2-40B4-BE49-F238E27FC236}">
                <a16:creationId xmlns:a16="http://schemas.microsoft.com/office/drawing/2014/main" id="{1AE7AFB5-18A3-8544-9300-CDBAECA353FD}"/>
              </a:ext>
            </a:extLst>
          </p:cNvPr>
          <p:cNvGrpSpPr/>
          <p:nvPr/>
        </p:nvGrpSpPr>
        <p:grpSpPr>
          <a:xfrm>
            <a:off x="4723175" y="1368865"/>
            <a:ext cx="796570" cy="786695"/>
            <a:chOff x="2036652" y="1429407"/>
            <a:chExt cx="1665617" cy="1644971"/>
          </a:xfrm>
        </p:grpSpPr>
        <p:sp>
          <p:nvSpPr>
            <p:cNvPr id="112" name="TextBox 111">
              <a:extLst>
                <a:ext uri="{FF2B5EF4-FFF2-40B4-BE49-F238E27FC236}">
                  <a16:creationId xmlns:a16="http://schemas.microsoft.com/office/drawing/2014/main" id="{9631FB1A-3E78-D041-B1C7-39727D1F5B79}"/>
                </a:ext>
              </a:extLst>
            </p:cNvPr>
            <p:cNvSpPr txBox="1"/>
            <p:nvPr/>
          </p:nvSpPr>
          <p:spPr>
            <a:xfrm>
              <a:off x="2448910" y="1429407"/>
              <a:ext cx="284052" cy="369332"/>
            </a:xfrm>
            <a:prstGeom prst="rect">
              <a:avLst/>
            </a:prstGeom>
            <a:noFill/>
          </p:spPr>
          <p:txBody>
            <a:bodyPr wrap="none" rtlCol="0">
              <a:spAutoFit/>
            </a:bodyPr>
            <a:lstStyle/>
            <a:p>
              <a:r>
                <a:rPr lang="en-US" dirty="0">
                  <a:solidFill>
                    <a:srgbClr val="FF0000"/>
                  </a:solidFill>
                </a:rPr>
                <a:t>x</a:t>
              </a:r>
            </a:p>
          </p:txBody>
        </p:sp>
        <p:sp>
          <p:nvSpPr>
            <p:cNvPr id="113" name="TextBox 112">
              <a:extLst>
                <a:ext uri="{FF2B5EF4-FFF2-40B4-BE49-F238E27FC236}">
                  <a16:creationId xmlns:a16="http://schemas.microsoft.com/office/drawing/2014/main" id="{F1BDE6E5-60A1-7A42-8156-216AFB0F9B69}"/>
                </a:ext>
              </a:extLst>
            </p:cNvPr>
            <p:cNvSpPr txBox="1"/>
            <p:nvPr/>
          </p:nvSpPr>
          <p:spPr>
            <a:xfrm>
              <a:off x="2601310" y="1581807"/>
              <a:ext cx="284052" cy="369332"/>
            </a:xfrm>
            <a:prstGeom prst="rect">
              <a:avLst/>
            </a:prstGeom>
            <a:noFill/>
          </p:spPr>
          <p:txBody>
            <a:bodyPr wrap="none" rtlCol="0">
              <a:spAutoFit/>
            </a:bodyPr>
            <a:lstStyle/>
            <a:p>
              <a:r>
                <a:rPr lang="en-US" dirty="0">
                  <a:solidFill>
                    <a:srgbClr val="FF0000"/>
                  </a:solidFill>
                </a:rPr>
                <a:t>x</a:t>
              </a:r>
            </a:p>
          </p:txBody>
        </p:sp>
        <p:sp>
          <p:nvSpPr>
            <p:cNvPr id="114" name="TextBox 113">
              <a:extLst>
                <a:ext uri="{FF2B5EF4-FFF2-40B4-BE49-F238E27FC236}">
                  <a16:creationId xmlns:a16="http://schemas.microsoft.com/office/drawing/2014/main" id="{341AFCAD-9A4B-1A47-88B1-0AC64AA62994}"/>
                </a:ext>
              </a:extLst>
            </p:cNvPr>
            <p:cNvSpPr txBox="1"/>
            <p:nvPr/>
          </p:nvSpPr>
          <p:spPr>
            <a:xfrm>
              <a:off x="2753710" y="1734207"/>
              <a:ext cx="284052" cy="369332"/>
            </a:xfrm>
            <a:prstGeom prst="rect">
              <a:avLst/>
            </a:prstGeom>
            <a:noFill/>
          </p:spPr>
          <p:txBody>
            <a:bodyPr wrap="none" rtlCol="0">
              <a:spAutoFit/>
            </a:bodyPr>
            <a:lstStyle/>
            <a:p>
              <a:r>
                <a:rPr lang="en-US" dirty="0">
                  <a:solidFill>
                    <a:srgbClr val="FF0000"/>
                  </a:solidFill>
                </a:rPr>
                <a:t>x</a:t>
              </a:r>
            </a:p>
          </p:txBody>
        </p:sp>
        <p:sp>
          <p:nvSpPr>
            <p:cNvPr id="115" name="TextBox 114">
              <a:extLst>
                <a:ext uri="{FF2B5EF4-FFF2-40B4-BE49-F238E27FC236}">
                  <a16:creationId xmlns:a16="http://schemas.microsoft.com/office/drawing/2014/main" id="{07A844D1-B197-ED49-96D0-6BD59AB7D98A}"/>
                </a:ext>
              </a:extLst>
            </p:cNvPr>
            <p:cNvSpPr txBox="1"/>
            <p:nvPr/>
          </p:nvSpPr>
          <p:spPr>
            <a:xfrm>
              <a:off x="2948015" y="1822913"/>
              <a:ext cx="284052" cy="369332"/>
            </a:xfrm>
            <a:prstGeom prst="rect">
              <a:avLst/>
            </a:prstGeom>
            <a:noFill/>
          </p:spPr>
          <p:txBody>
            <a:bodyPr wrap="none" rtlCol="0">
              <a:spAutoFit/>
            </a:bodyPr>
            <a:lstStyle/>
            <a:p>
              <a:r>
                <a:rPr lang="en-US" dirty="0">
                  <a:solidFill>
                    <a:srgbClr val="FF0000"/>
                  </a:solidFill>
                </a:rPr>
                <a:t>x</a:t>
              </a:r>
            </a:p>
          </p:txBody>
        </p:sp>
        <p:sp>
          <p:nvSpPr>
            <p:cNvPr id="116" name="TextBox 115">
              <a:extLst>
                <a:ext uri="{FF2B5EF4-FFF2-40B4-BE49-F238E27FC236}">
                  <a16:creationId xmlns:a16="http://schemas.microsoft.com/office/drawing/2014/main" id="{5C2C1C83-FFCA-B54C-B7D7-16D39482F118}"/>
                </a:ext>
              </a:extLst>
            </p:cNvPr>
            <p:cNvSpPr txBox="1"/>
            <p:nvPr/>
          </p:nvSpPr>
          <p:spPr>
            <a:xfrm>
              <a:off x="3058510" y="2039007"/>
              <a:ext cx="284052" cy="369332"/>
            </a:xfrm>
            <a:prstGeom prst="rect">
              <a:avLst/>
            </a:prstGeom>
            <a:noFill/>
          </p:spPr>
          <p:txBody>
            <a:bodyPr wrap="none" rtlCol="0">
              <a:spAutoFit/>
            </a:bodyPr>
            <a:lstStyle/>
            <a:p>
              <a:r>
                <a:rPr lang="en-US" dirty="0">
                  <a:solidFill>
                    <a:srgbClr val="FF0000"/>
                  </a:solidFill>
                </a:rPr>
                <a:t>x</a:t>
              </a:r>
            </a:p>
          </p:txBody>
        </p:sp>
        <p:sp>
          <p:nvSpPr>
            <p:cNvPr id="117" name="TextBox 116">
              <a:extLst>
                <a:ext uri="{FF2B5EF4-FFF2-40B4-BE49-F238E27FC236}">
                  <a16:creationId xmlns:a16="http://schemas.microsoft.com/office/drawing/2014/main" id="{014C677C-18A0-DC4A-9E82-CA4593B93009}"/>
                </a:ext>
              </a:extLst>
            </p:cNvPr>
            <p:cNvSpPr txBox="1"/>
            <p:nvPr/>
          </p:nvSpPr>
          <p:spPr>
            <a:xfrm>
              <a:off x="3210910" y="2191407"/>
              <a:ext cx="284052" cy="369332"/>
            </a:xfrm>
            <a:prstGeom prst="rect">
              <a:avLst/>
            </a:prstGeom>
            <a:noFill/>
          </p:spPr>
          <p:txBody>
            <a:bodyPr wrap="none" rtlCol="0">
              <a:spAutoFit/>
            </a:bodyPr>
            <a:lstStyle/>
            <a:p>
              <a:r>
                <a:rPr lang="en-US" dirty="0">
                  <a:solidFill>
                    <a:srgbClr val="FF0000"/>
                  </a:solidFill>
                </a:rPr>
                <a:t>x</a:t>
              </a:r>
            </a:p>
          </p:txBody>
        </p:sp>
        <p:sp>
          <p:nvSpPr>
            <p:cNvPr id="118" name="TextBox 117">
              <a:extLst>
                <a:ext uri="{FF2B5EF4-FFF2-40B4-BE49-F238E27FC236}">
                  <a16:creationId xmlns:a16="http://schemas.microsoft.com/office/drawing/2014/main" id="{3B649226-6E74-5541-A240-56198D29B8FC}"/>
                </a:ext>
              </a:extLst>
            </p:cNvPr>
            <p:cNvSpPr txBox="1"/>
            <p:nvPr/>
          </p:nvSpPr>
          <p:spPr>
            <a:xfrm>
              <a:off x="2543640" y="1930854"/>
              <a:ext cx="284052" cy="369332"/>
            </a:xfrm>
            <a:prstGeom prst="rect">
              <a:avLst/>
            </a:prstGeom>
            <a:noFill/>
          </p:spPr>
          <p:txBody>
            <a:bodyPr wrap="none" rtlCol="0">
              <a:spAutoFit/>
            </a:bodyPr>
            <a:lstStyle/>
            <a:p>
              <a:r>
                <a:rPr lang="en-US" dirty="0">
                  <a:solidFill>
                    <a:srgbClr val="FF0000"/>
                  </a:solidFill>
                </a:rPr>
                <a:t>x</a:t>
              </a:r>
            </a:p>
          </p:txBody>
        </p:sp>
        <p:sp>
          <p:nvSpPr>
            <p:cNvPr id="119" name="TextBox 118">
              <a:extLst>
                <a:ext uri="{FF2B5EF4-FFF2-40B4-BE49-F238E27FC236}">
                  <a16:creationId xmlns:a16="http://schemas.microsoft.com/office/drawing/2014/main" id="{F45C09C2-EBB3-A146-B08B-F612173798BD}"/>
                </a:ext>
              </a:extLst>
            </p:cNvPr>
            <p:cNvSpPr txBox="1"/>
            <p:nvPr/>
          </p:nvSpPr>
          <p:spPr>
            <a:xfrm>
              <a:off x="2559677" y="2401192"/>
              <a:ext cx="284052" cy="369332"/>
            </a:xfrm>
            <a:prstGeom prst="rect">
              <a:avLst/>
            </a:prstGeom>
            <a:noFill/>
          </p:spPr>
          <p:txBody>
            <a:bodyPr wrap="none" rtlCol="0">
              <a:spAutoFit/>
            </a:bodyPr>
            <a:lstStyle/>
            <a:p>
              <a:r>
                <a:rPr lang="en-US" dirty="0">
                  <a:solidFill>
                    <a:srgbClr val="FF0000"/>
                  </a:solidFill>
                </a:rPr>
                <a:t>x</a:t>
              </a:r>
            </a:p>
          </p:txBody>
        </p:sp>
        <p:sp>
          <p:nvSpPr>
            <p:cNvPr id="120" name="TextBox 119">
              <a:extLst>
                <a:ext uri="{FF2B5EF4-FFF2-40B4-BE49-F238E27FC236}">
                  <a16:creationId xmlns:a16="http://schemas.microsoft.com/office/drawing/2014/main" id="{93C04443-B4A2-ED49-A510-074FB922EA2A}"/>
                </a:ext>
              </a:extLst>
            </p:cNvPr>
            <p:cNvSpPr txBox="1"/>
            <p:nvPr/>
          </p:nvSpPr>
          <p:spPr>
            <a:xfrm>
              <a:off x="2133803" y="1558684"/>
              <a:ext cx="294290" cy="369332"/>
            </a:xfrm>
            <a:prstGeom prst="rect">
              <a:avLst/>
            </a:prstGeom>
            <a:noFill/>
          </p:spPr>
          <p:txBody>
            <a:bodyPr wrap="square" rtlCol="0">
              <a:spAutoFit/>
            </a:bodyPr>
            <a:lstStyle/>
            <a:p>
              <a:r>
                <a:rPr lang="en-US" dirty="0">
                  <a:solidFill>
                    <a:srgbClr val="FF0000"/>
                  </a:solidFill>
                </a:rPr>
                <a:t>x</a:t>
              </a:r>
            </a:p>
          </p:txBody>
        </p:sp>
        <p:sp>
          <p:nvSpPr>
            <p:cNvPr id="121" name="TextBox 120">
              <a:extLst>
                <a:ext uri="{FF2B5EF4-FFF2-40B4-BE49-F238E27FC236}">
                  <a16:creationId xmlns:a16="http://schemas.microsoft.com/office/drawing/2014/main" id="{F8C56FA6-5065-F34E-AEFA-95910B570D59}"/>
                </a:ext>
              </a:extLst>
            </p:cNvPr>
            <p:cNvSpPr txBox="1"/>
            <p:nvPr/>
          </p:nvSpPr>
          <p:spPr>
            <a:xfrm>
              <a:off x="2244298" y="1794219"/>
              <a:ext cx="294290" cy="369332"/>
            </a:xfrm>
            <a:prstGeom prst="rect">
              <a:avLst/>
            </a:prstGeom>
            <a:noFill/>
          </p:spPr>
          <p:txBody>
            <a:bodyPr wrap="square" rtlCol="0">
              <a:spAutoFit/>
            </a:bodyPr>
            <a:lstStyle/>
            <a:p>
              <a:r>
                <a:rPr lang="en-US" dirty="0">
                  <a:solidFill>
                    <a:srgbClr val="FF0000"/>
                  </a:solidFill>
                </a:rPr>
                <a:t>x</a:t>
              </a:r>
            </a:p>
          </p:txBody>
        </p:sp>
        <p:sp>
          <p:nvSpPr>
            <p:cNvPr id="122" name="TextBox 121">
              <a:extLst>
                <a:ext uri="{FF2B5EF4-FFF2-40B4-BE49-F238E27FC236}">
                  <a16:creationId xmlns:a16="http://schemas.microsoft.com/office/drawing/2014/main" id="{BCCF707B-E52E-274B-A448-07DEA8F88AFC}"/>
                </a:ext>
              </a:extLst>
            </p:cNvPr>
            <p:cNvSpPr txBox="1"/>
            <p:nvPr/>
          </p:nvSpPr>
          <p:spPr>
            <a:xfrm>
              <a:off x="2428162" y="1798739"/>
              <a:ext cx="294290" cy="369332"/>
            </a:xfrm>
            <a:prstGeom prst="rect">
              <a:avLst/>
            </a:prstGeom>
            <a:noFill/>
          </p:spPr>
          <p:txBody>
            <a:bodyPr wrap="square" rtlCol="0">
              <a:spAutoFit/>
            </a:bodyPr>
            <a:lstStyle/>
            <a:p>
              <a:r>
                <a:rPr lang="en-US" dirty="0">
                  <a:solidFill>
                    <a:srgbClr val="FF0000"/>
                  </a:solidFill>
                </a:rPr>
                <a:t>x</a:t>
              </a:r>
            </a:p>
          </p:txBody>
        </p:sp>
        <p:sp>
          <p:nvSpPr>
            <p:cNvPr id="123" name="TextBox 122">
              <a:extLst>
                <a:ext uri="{FF2B5EF4-FFF2-40B4-BE49-F238E27FC236}">
                  <a16:creationId xmlns:a16="http://schemas.microsoft.com/office/drawing/2014/main" id="{F1F15D52-5024-3449-A65E-BD8933E84971}"/>
                </a:ext>
              </a:extLst>
            </p:cNvPr>
            <p:cNvSpPr txBox="1"/>
            <p:nvPr/>
          </p:nvSpPr>
          <p:spPr>
            <a:xfrm>
              <a:off x="2464675" y="2140326"/>
              <a:ext cx="294290" cy="369332"/>
            </a:xfrm>
            <a:prstGeom prst="rect">
              <a:avLst/>
            </a:prstGeom>
            <a:noFill/>
          </p:spPr>
          <p:txBody>
            <a:bodyPr wrap="square" rtlCol="0">
              <a:spAutoFit/>
            </a:bodyPr>
            <a:lstStyle/>
            <a:p>
              <a:r>
                <a:rPr lang="en-US" dirty="0">
                  <a:solidFill>
                    <a:srgbClr val="FF0000"/>
                  </a:solidFill>
                </a:rPr>
                <a:t>x</a:t>
              </a:r>
            </a:p>
          </p:txBody>
        </p:sp>
        <p:sp>
          <p:nvSpPr>
            <p:cNvPr id="124" name="TextBox 123">
              <a:extLst>
                <a:ext uri="{FF2B5EF4-FFF2-40B4-BE49-F238E27FC236}">
                  <a16:creationId xmlns:a16="http://schemas.microsoft.com/office/drawing/2014/main" id="{19D46D63-02CC-3B4D-AFF8-5042C845B28B}"/>
                </a:ext>
              </a:extLst>
            </p:cNvPr>
            <p:cNvSpPr txBox="1"/>
            <p:nvPr/>
          </p:nvSpPr>
          <p:spPr>
            <a:xfrm>
              <a:off x="2911365" y="2101437"/>
              <a:ext cx="294290" cy="369332"/>
            </a:xfrm>
            <a:prstGeom prst="rect">
              <a:avLst/>
            </a:prstGeom>
            <a:noFill/>
          </p:spPr>
          <p:txBody>
            <a:bodyPr wrap="square" rtlCol="0">
              <a:spAutoFit/>
            </a:bodyPr>
            <a:lstStyle/>
            <a:p>
              <a:r>
                <a:rPr lang="en-US" dirty="0">
                  <a:solidFill>
                    <a:srgbClr val="FF0000"/>
                  </a:solidFill>
                </a:rPr>
                <a:t>x</a:t>
              </a:r>
            </a:p>
          </p:txBody>
        </p:sp>
        <p:sp>
          <p:nvSpPr>
            <p:cNvPr id="125" name="TextBox 124">
              <a:extLst>
                <a:ext uri="{FF2B5EF4-FFF2-40B4-BE49-F238E27FC236}">
                  <a16:creationId xmlns:a16="http://schemas.microsoft.com/office/drawing/2014/main" id="{4CA5FBE9-6606-CE46-B2EE-5FB9D0DD032D}"/>
                </a:ext>
              </a:extLst>
            </p:cNvPr>
            <p:cNvSpPr txBox="1"/>
            <p:nvPr/>
          </p:nvSpPr>
          <p:spPr>
            <a:xfrm>
              <a:off x="2758318" y="2319947"/>
              <a:ext cx="294290" cy="369332"/>
            </a:xfrm>
            <a:prstGeom prst="rect">
              <a:avLst/>
            </a:prstGeom>
            <a:noFill/>
          </p:spPr>
          <p:txBody>
            <a:bodyPr wrap="square" rtlCol="0">
              <a:spAutoFit/>
            </a:bodyPr>
            <a:lstStyle/>
            <a:p>
              <a:r>
                <a:rPr lang="en-US" dirty="0">
                  <a:solidFill>
                    <a:srgbClr val="FF0000"/>
                  </a:solidFill>
                </a:rPr>
                <a:t>x</a:t>
              </a:r>
            </a:p>
          </p:txBody>
        </p:sp>
        <p:sp>
          <p:nvSpPr>
            <p:cNvPr id="126" name="TextBox 125">
              <a:extLst>
                <a:ext uri="{FF2B5EF4-FFF2-40B4-BE49-F238E27FC236}">
                  <a16:creationId xmlns:a16="http://schemas.microsoft.com/office/drawing/2014/main" id="{64978CF0-60B4-4041-AF72-A454846BD22F}"/>
                </a:ext>
              </a:extLst>
            </p:cNvPr>
            <p:cNvSpPr txBox="1"/>
            <p:nvPr/>
          </p:nvSpPr>
          <p:spPr>
            <a:xfrm>
              <a:off x="3037762" y="2408339"/>
              <a:ext cx="294290" cy="369332"/>
            </a:xfrm>
            <a:prstGeom prst="rect">
              <a:avLst/>
            </a:prstGeom>
            <a:noFill/>
          </p:spPr>
          <p:txBody>
            <a:bodyPr wrap="square" rtlCol="0">
              <a:spAutoFit/>
            </a:bodyPr>
            <a:lstStyle/>
            <a:p>
              <a:r>
                <a:rPr lang="en-US" dirty="0">
                  <a:solidFill>
                    <a:srgbClr val="FF0000"/>
                  </a:solidFill>
                </a:rPr>
                <a:t>x</a:t>
              </a:r>
            </a:p>
          </p:txBody>
        </p:sp>
        <p:sp>
          <p:nvSpPr>
            <p:cNvPr id="127" name="TextBox 126">
              <a:extLst>
                <a:ext uri="{FF2B5EF4-FFF2-40B4-BE49-F238E27FC236}">
                  <a16:creationId xmlns:a16="http://schemas.microsoft.com/office/drawing/2014/main" id="{F8FC501C-F5DD-8048-93DB-ACEB6089B122}"/>
                </a:ext>
              </a:extLst>
            </p:cNvPr>
            <p:cNvSpPr txBox="1"/>
            <p:nvPr/>
          </p:nvSpPr>
          <p:spPr>
            <a:xfrm>
              <a:off x="2055045" y="1872524"/>
              <a:ext cx="294290" cy="369332"/>
            </a:xfrm>
            <a:prstGeom prst="rect">
              <a:avLst/>
            </a:prstGeom>
            <a:noFill/>
          </p:spPr>
          <p:txBody>
            <a:bodyPr wrap="square" rtlCol="0">
              <a:spAutoFit/>
            </a:bodyPr>
            <a:lstStyle/>
            <a:p>
              <a:r>
                <a:rPr lang="en-US" dirty="0">
                  <a:solidFill>
                    <a:srgbClr val="FF0000"/>
                  </a:solidFill>
                </a:rPr>
                <a:t>x</a:t>
              </a:r>
            </a:p>
          </p:txBody>
        </p:sp>
        <p:sp>
          <p:nvSpPr>
            <p:cNvPr id="128" name="TextBox 127">
              <a:extLst>
                <a:ext uri="{FF2B5EF4-FFF2-40B4-BE49-F238E27FC236}">
                  <a16:creationId xmlns:a16="http://schemas.microsoft.com/office/drawing/2014/main" id="{0FB80A31-4134-244B-8060-EA2B459F382C}"/>
                </a:ext>
              </a:extLst>
            </p:cNvPr>
            <p:cNvSpPr txBox="1"/>
            <p:nvPr/>
          </p:nvSpPr>
          <p:spPr>
            <a:xfrm>
              <a:off x="3232067" y="1918873"/>
              <a:ext cx="284052" cy="369332"/>
            </a:xfrm>
            <a:prstGeom prst="rect">
              <a:avLst/>
            </a:prstGeom>
            <a:noFill/>
          </p:spPr>
          <p:txBody>
            <a:bodyPr wrap="none" rtlCol="0">
              <a:spAutoFit/>
            </a:bodyPr>
            <a:lstStyle/>
            <a:p>
              <a:r>
                <a:rPr lang="en-US" dirty="0">
                  <a:solidFill>
                    <a:srgbClr val="FF0000"/>
                  </a:solidFill>
                </a:rPr>
                <a:t>x</a:t>
              </a:r>
            </a:p>
          </p:txBody>
        </p:sp>
        <p:sp>
          <p:nvSpPr>
            <p:cNvPr id="129" name="TextBox 128">
              <a:extLst>
                <a:ext uri="{FF2B5EF4-FFF2-40B4-BE49-F238E27FC236}">
                  <a16:creationId xmlns:a16="http://schemas.microsoft.com/office/drawing/2014/main" id="{55E23340-2F16-D947-881A-330148BA7159}"/>
                </a:ext>
              </a:extLst>
            </p:cNvPr>
            <p:cNvSpPr txBox="1"/>
            <p:nvPr/>
          </p:nvSpPr>
          <p:spPr>
            <a:xfrm>
              <a:off x="2927267" y="1483429"/>
              <a:ext cx="284052" cy="369332"/>
            </a:xfrm>
            <a:prstGeom prst="rect">
              <a:avLst/>
            </a:prstGeom>
            <a:noFill/>
          </p:spPr>
          <p:txBody>
            <a:bodyPr wrap="square" rtlCol="0">
              <a:spAutoFit/>
            </a:bodyPr>
            <a:lstStyle/>
            <a:p>
              <a:r>
                <a:rPr lang="en-US" dirty="0">
                  <a:solidFill>
                    <a:srgbClr val="FF0000"/>
                  </a:solidFill>
                </a:rPr>
                <a:t>x</a:t>
              </a:r>
            </a:p>
          </p:txBody>
        </p:sp>
        <p:sp>
          <p:nvSpPr>
            <p:cNvPr id="130" name="TextBox 129">
              <a:extLst>
                <a:ext uri="{FF2B5EF4-FFF2-40B4-BE49-F238E27FC236}">
                  <a16:creationId xmlns:a16="http://schemas.microsoft.com/office/drawing/2014/main" id="{6C242477-0EEE-7D4D-BC6B-9A66DFFBA244}"/>
                </a:ext>
              </a:extLst>
            </p:cNvPr>
            <p:cNvSpPr txBox="1"/>
            <p:nvPr/>
          </p:nvSpPr>
          <p:spPr>
            <a:xfrm>
              <a:off x="3263598" y="1638247"/>
              <a:ext cx="284052" cy="369332"/>
            </a:xfrm>
            <a:prstGeom prst="rect">
              <a:avLst/>
            </a:prstGeom>
            <a:noFill/>
          </p:spPr>
          <p:txBody>
            <a:bodyPr wrap="none" rtlCol="0">
              <a:spAutoFit/>
            </a:bodyPr>
            <a:lstStyle/>
            <a:p>
              <a:r>
                <a:rPr lang="en-US" dirty="0">
                  <a:solidFill>
                    <a:srgbClr val="FF0000"/>
                  </a:solidFill>
                </a:rPr>
                <a:t>x</a:t>
              </a:r>
            </a:p>
          </p:txBody>
        </p:sp>
        <p:sp>
          <p:nvSpPr>
            <p:cNvPr id="131" name="TextBox 130">
              <a:extLst>
                <a:ext uri="{FF2B5EF4-FFF2-40B4-BE49-F238E27FC236}">
                  <a16:creationId xmlns:a16="http://schemas.microsoft.com/office/drawing/2014/main" id="{6B1F40F5-A639-D544-94FF-E8C5FFFBA290}"/>
                </a:ext>
              </a:extLst>
            </p:cNvPr>
            <p:cNvSpPr txBox="1"/>
            <p:nvPr/>
          </p:nvSpPr>
          <p:spPr>
            <a:xfrm>
              <a:off x="2335515" y="2451851"/>
              <a:ext cx="284052" cy="369332"/>
            </a:xfrm>
            <a:prstGeom prst="rect">
              <a:avLst/>
            </a:prstGeom>
            <a:noFill/>
          </p:spPr>
          <p:txBody>
            <a:bodyPr wrap="none" rtlCol="0">
              <a:spAutoFit/>
            </a:bodyPr>
            <a:lstStyle/>
            <a:p>
              <a:r>
                <a:rPr lang="en-US" dirty="0">
                  <a:solidFill>
                    <a:srgbClr val="FF0000"/>
                  </a:solidFill>
                </a:rPr>
                <a:t>x</a:t>
              </a:r>
            </a:p>
          </p:txBody>
        </p:sp>
        <p:sp>
          <p:nvSpPr>
            <p:cNvPr id="132" name="TextBox 131">
              <a:extLst>
                <a:ext uri="{FF2B5EF4-FFF2-40B4-BE49-F238E27FC236}">
                  <a16:creationId xmlns:a16="http://schemas.microsoft.com/office/drawing/2014/main" id="{ACB6B27A-3678-3E46-9C75-782BBF978571}"/>
                </a:ext>
              </a:extLst>
            </p:cNvPr>
            <p:cNvSpPr txBox="1"/>
            <p:nvPr/>
          </p:nvSpPr>
          <p:spPr>
            <a:xfrm>
              <a:off x="2727434" y="2028286"/>
              <a:ext cx="284052" cy="369332"/>
            </a:xfrm>
            <a:prstGeom prst="rect">
              <a:avLst/>
            </a:prstGeom>
            <a:noFill/>
          </p:spPr>
          <p:txBody>
            <a:bodyPr wrap="none" rtlCol="0">
              <a:spAutoFit/>
            </a:bodyPr>
            <a:lstStyle/>
            <a:p>
              <a:r>
                <a:rPr lang="en-US" dirty="0">
                  <a:solidFill>
                    <a:srgbClr val="FF0000"/>
                  </a:solidFill>
                </a:rPr>
                <a:t>x</a:t>
              </a:r>
            </a:p>
          </p:txBody>
        </p:sp>
        <p:sp>
          <p:nvSpPr>
            <p:cNvPr id="133" name="TextBox 132">
              <a:extLst>
                <a:ext uri="{FF2B5EF4-FFF2-40B4-BE49-F238E27FC236}">
                  <a16:creationId xmlns:a16="http://schemas.microsoft.com/office/drawing/2014/main" id="{56943266-3C45-EB4B-BC8A-29402AC394D6}"/>
                </a:ext>
              </a:extLst>
            </p:cNvPr>
            <p:cNvSpPr txBox="1"/>
            <p:nvPr/>
          </p:nvSpPr>
          <p:spPr>
            <a:xfrm>
              <a:off x="2181270" y="2138011"/>
              <a:ext cx="284052" cy="369332"/>
            </a:xfrm>
            <a:prstGeom prst="rect">
              <a:avLst/>
            </a:prstGeom>
            <a:noFill/>
          </p:spPr>
          <p:txBody>
            <a:bodyPr wrap="none" rtlCol="0">
              <a:spAutoFit/>
            </a:bodyPr>
            <a:lstStyle/>
            <a:p>
              <a:r>
                <a:rPr lang="en-US" dirty="0">
                  <a:solidFill>
                    <a:srgbClr val="FF0000"/>
                  </a:solidFill>
                </a:rPr>
                <a:t>x</a:t>
              </a:r>
            </a:p>
          </p:txBody>
        </p:sp>
        <p:sp>
          <p:nvSpPr>
            <p:cNvPr id="134" name="Oval 133">
              <a:extLst>
                <a:ext uri="{FF2B5EF4-FFF2-40B4-BE49-F238E27FC236}">
                  <a16:creationId xmlns:a16="http://schemas.microsoft.com/office/drawing/2014/main" id="{69DE15B6-AE41-CC47-9F1C-3EA23ADEBA9E}"/>
                </a:ext>
              </a:extLst>
            </p:cNvPr>
            <p:cNvSpPr/>
            <p:nvPr/>
          </p:nvSpPr>
          <p:spPr>
            <a:xfrm>
              <a:off x="2036652" y="1497826"/>
              <a:ext cx="1665617" cy="1576552"/>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grpSp>
      <p:sp>
        <p:nvSpPr>
          <p:cNvPr id="135" name="TextBox 134">
            <a:extLst>
              <a:ext uri="{FF2B5EF4-FFF2-40B4-BE49-F238E27FC236}">
                <a16:creationId xmlns:a16="http://schemas.microsoft.com/office/drawing/2014/main" id="{9835CDCA-F4C6-C141-9E44-F623EB8C3492}"/>
              </a:ext>
            </a:extLst>
          </p:cNvPr>
          <p:cNvSpPr txBox="1"/>
          <p:nvPr/>
        </p:nvSpPr>
        <p:spPr>
          <a:xfrm>
            <a:off x="165461" y="985219"/>
            <a:ext cx="1006477" cy="325985"/>
          </a:xfrm>
          <a:prstGeom prst="rect">
            <a:avLst/>
          </a:prstGeom>
          <a:noFill/>
        </p:spPr>
        <p:txBody>
          <a:bodyPr wrap="none" rtlCol="0">
            <a:spAutoFit/>
          </a:bodyPr>
          <a:lstStyle/>
          <a:p>
            <a:r>
              <a:rPr lang="en-US" dirty="0"/>
              <a:t>data set A</a:t>
            </a:r>
          </a:p>
        </p:txBody>
      </p:sp>
      <p:sp>
        <p:nvSpPr>
          <p:cNvPr id="136" name="TextBox 135">
            <a:extLst>
              <a:ext uri="{FF2B5EF4-FFF2-40B4-BE49-F238E27FC236}">
                <a16:creationId xmlns:a16="http://schemas.microsoft.com/office/drawing/2014/main" id="{0F05FE6F-8710-2644-BF3E-910239E5DA92}"/>
              </a:ext>
            </a:extLst>
          </p:cNvPr>
          <p:cNvSpPr txBox="1"/>
          <p:nvPr/>
        </p:nvSpPr>
        <p:spPr>
          <a:xfrm>
            <a:off x="4598246" y="976621"/>
            <a:ext cx="1006477" cy="325985"/>
          </a:xfrm>
          <a:prstGeom prst="rect">
            <a:avLst/>
          </a:prstGeom>
          <a:noFill/>
        </p:spPr>
        <p:txBody>
          <a:bodyPr wrap="none" rtlCol="0">
            <a:spAutoFit/>
          </a:bodyPr>
          <a:lstStyle/>
          <a:p>
            <a:r>
              <a:rPr lang="en-US" dirty="0">
                <a:solidFill>
                  <a:srgbClr val="FF0000"/>
                </a:solidFill>
              </a:rPr>
              <a:t>data set B</a:t>
            </a:r>
          </a:p>
        </p:txBody>
      </p:sp>
      <p:grpSp>
        <p:nvGrpSpPr>
          <p:cNvPr id="137" name="Group 136">
            <a:extLst>
              <a:ext uri="{FF2B5EF4-FFF2-40B4-BE49-F238E27FC236}">
                <a16:creationId xmlns:a16="http://schemas.microsoft.com/office/drawing/2014/main" id="{41E06B0F-AD1C-4E47-8022-6D216F135822}"/>
              </a:ext>
            </a:extLst>
          </p:cNvPr>
          <p:cNvGrpSpPr/>
          <p:nvPr/>
        </p:nvGrpSpPr>
        <p:grpSpPr>
          <a:xfrm>
            <a:off x="1256429" y="1592557"/>
            <a:ext cx="2122376" cy="349504"/>
            <a:chOff x="5074022" y="546600"/>
            <a:chExt cx="2404595" cy="395979"/>
          </a:xfrm>
        </p:grpSpPr>
        <p:sp>
          <p:nvSpPr>
            <p:cNvPr id="138" name="Rectangle 137">
              <a:extLst>
                <a:ext uri="{FF2B5EF4-FFF2-40B4-BE49-F238E27FC236}">
                  <a16:creationId xmlns:a16="http://schemas.microsoft.com/office/drawing/2014/main" id="{F0E4CAC4-BDAA-9A4F-AF7E-7DD07B5CE6BC}"/>
                </a:ext>
              </a:extLst>
            </p:cNvPr>
            <p:cNvSpPr/>
            <p:nvPr/>
          </p:nvSpPr>
          <p:spPr>
            <a:xfrm>
              <a:off x="5127813" y="615846"/>
              <a:ext cx="2283658" cy="311842"/>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139" name="TextBox 138">
                  <a:extLst>
                    <a:ext uri="{FF2B5EF4-FFF2-40B4-BE49-F238E27FC236}">
                      <a16:creationId xmlns:a16="http://schemas.microsoft.com/office/drawing/2014/main" id="{46E57D24-0C61-F442-B195-B4164A680396}"/>
                    </a:ext>
                  </a:extLst>
                </p:cNvPr>
                <p:cNvSpPr txBox="1"/>
                <p:nvPr/>
              </p:nvSpPr>
              <p:spPr>
                <a:xfrm>
                  <a:off x="5074022" y="546600"/>
                  <a:ext cx="46609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𝑥</m:t>
                            </m:r>
                          </m:e>
                          <m:sub>
                            <m:r>
                              <a:rPr lang="en-US" b="0" i="1" dirty="0" smtClean="0">
                                <a:latin typeface="Cambria Math" panose="02040503050406030204" pitchFamily="18" charset="0"/>
                              </a:rPr>
                              <m:t>0</m:t>
                            </m:r>
                          </m:sub>
                        </m:sSub>
                      </m:oMath>
                    </m:oMathPara>
                  </a14:m>
                  <a:endParaRPr lang="en-US" dirty="0"/>
                </a:p>
              </p:txBody>
            </p:sp>
          </mc:Choice>
          <mc:Fallback>
            <p:sp>
              <p:nvSpPr>
                <p:cNvPr id="139" name="TextBox 138">
                  <a:extLst>
                    <a:ext uri="{FF2B5EF4-FFF2-40B4-BE49-F238E27FC236}">
                      <a16:creationId xmlns:a16="http://schemas.microsoft.com/office/drawing/2014/main" id="{46E57D24-0C61-F442-B195-B4164A680396}"/>
                    </a:ext>
                  </a:extLst>
                </p:cNvPr>
                <p:cNvSpPr txBox="1">
                  <a:spLocks noRot="1" noChangeAspect="1" noMove="1" noResize="1" noEditPoints="1" noAdjustHandles="1" noChangeArrowheads="1" noChangeShapeType="1" noTextEdit="1"/>
                </p:cNvSpPr>
                <p:nvPr/>
              </p:nvSpPr>
              <p:spPr>
                <a:xfrm>
                  <a:off x="5074022" y="546600"/>
                  <a:ext cx="466090" cy="369332"/>
                </a:xfrm>
                <a:prstGeom prst="rect">
                  <a:avLst/>
                </a:prstGeom>
                <a:blipFill>
                  <a:blip r:embed="rId3"/>
                  <a:stretch>
                    <a:fillRect b="-1111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40" name="TextBox 139">
                  <a:extLst>
                    <a:ext uri="{FF2B5EF4-FFF2-40B4-BE49-F238E27FC236}">
                      <a16:creationId xmlns:a16="http://schemas.microsoft.com/office/drawing/2014/main" id="{DF3AE099-6B51-8D4B-8EA2-D5ADE9FF16FA}"/>
                    </a:ext>
                  </a:extLst>
                </p:cNvPr>
                <p:cNvSpPr txBox="1"/>
                <p:nvPr/>
              </p:nvSpPr>
              <p:spPr>
                <a:xfrm>
                  <a:off x="5424640" y="546600"/>
                  <a:ext cx="46609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𝑥</m:t>
                            </m:r>
                          </m:e>
                          <m:sub>
                            <m:r>
                              <a:rPr lang="en-US" b="0" i="1" dirty="0" smtClean="0">
                                <a:latin typeface="Cambria Math" panose="02040503050406030204" pitchFamily="18" charset="0"/>
                              </a:rPr>
                              <m:t>1</m:t>
                            </m:r>
                          </m:sub>
                        </m:sSub>
                      </m:oMath>
                    </m:oMathPara>
                  </a14:m>
                  <a:endParaRPr lang="en-US" dirty="0"/>
                </a:p>
              </p:txBody>
            </p:sp>
          </mc:Choice>
          <mc:Fallback>
            <p:sp>
              <p:nvSpPr>
                <p:cNvPr id="140" name="TextBox 139">
                  <a:extLst>
                    <a:ext uri="{FF2B5EF4-FFF2-40B4-BE49-F238E27FC236}">
                      <a16:creationId xmlns:a16="http://schemas.microsoft.com/office/drawing/2014/main" id="{DF3AE099-6B51-8D4B-8EA2-D5ADE9FF16FA}"/>
                    </a:ext>
                  </a:extLst>
                </p:cNvPr>
                <p:cNvSpPr txBox="1">
                  <a:spLocks noRot="1" noChangeAspect="1" noMove="1" noResize="1" noEditPoints="1" noAdjustHandles="1" noChangeArrowheads="1" noChangeShapeType="1" noTextEdit="1"/>
                </p:cNvSpPr>
                <p:nvPr/>
              </p:nvSpPr>
              <p:spPr>
                <a:xfrm>
                  <a:off x="5424640" y="546600"/>
                  <a:ext cx="466090" cy="369332"/>
                </a:xfrm>
                <a:prstGeom prst="rect">
                  <a:avLst/>
                </a:prstGeom>
                <a:blipFill>
                  <a:blip r:embed="rId4"/>
                  <a:stretch>
                    <a:fillRect b="-1111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41" name="TextBox 140">
                  <a:extLst>
                    <a:ext uri="{FF2B5EF4-FFF2-40B4-BE49-F238E27FC236}">
                      <a16:creationId xmlns:a16="http://schemas.microsoft.com/office/drawing/2014/main" id="{B77FC52E-0A27-5843-AA7E-9C5901C81E22}"/>
                    </a:ext>
                  </a:extLst>
                </p:cNvPr>
                <p:cNvSpPr txBox="1"/>
                <p:nvPr/>
              </p:nvSpPr>
              <p:spPr>
                <a:xfrm>
                  <a:off x="5775258" y="546600"/>
                  <a:ext cx="46609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𝑥</m:t>
                            </m:r>
                          </m:e>
                          <m:sub>
                            <m:r>
                              <a:rPr lang="en-US" b="0" i="1" dirty="0" smtClean="0">
                                <a:latin typeface="Cambria Math" panose="02040503050406030204" pitchFamily="18" charset="0"/>
                              </a:rPr>
                              <m:t>2</m:t>
                            </m:r>
                          </m:sub>
                        </m:sSub>
                      </m:oMath>
                    </m:oMathPara>
                  </a14:m>
                  <a:endParaRPr lang="en-US" dirty="0"/>
                </a:p>
              </p:txBody>
            </p:sp>
          </mc:Choice>
          <mc:Fallback>
            <p:sp>
              <p:nvSpPr>
                <p:cNvPr id="141" name="TextBox 140">
                  <a:extLst>
                    <a:ext uri="{FF2B5EF4-FFF2-40B4-BE49-F238E27FC236}">
                      <a16:creationId xmlns:a16="http://schemas.microsoft.com/office/drawing/2014/main" id="{B77FC52E-0A27-5843-AA7E-9C5901C81E22}"/>
                    </a:ext>
                  </a:extLst>
                </p:cNvPr>
                <p:cNvSpPr txBox="1">
                  <a:spLocks noRot="1" noChangeAspect="1" noMove="1" noResize="1" noEditPoints="1" noAdjustHandles="1" noChangeArrowheads="1" noChangeShapeType="1" noTextEdit="1"/>
                </p:cNvSpPr>
                <p:nvPr/>
              </p:nvSpPr>
              <p:spPr>
                <a:xfrm>
                  <a:off x="5775258" y="546600"/>
                  <a:ext cx="466090" cy="369332"/>
                </a:xfrm>
                <a:prstGeom prst="rect">
                  <a:avLst/>
                </a:prstGeom>
                <a:blipFill>
                  <a:blip r:embed="rId5"/>
                  <a:stretch>
                    <a:fillRect b="-1111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42" name="TextBox 141">
                  <a:extLst>
                    <a:ext uri="{FF2B5EF4-FFF2-40B4-BE49-F238E27FC236}">
                      <a16:creationId xmlns:a16="http://schemas.microsoft.com/office/drawing/2014/main" id="{67906A18-41B2-C649-9586-B9EB4366D67F}"/>
                    </a:ext>
                  </a:extLst>
                </p:cNvPr>
                <p:cNvSpPr txBox="1"/>
                <p:nvPr/>
              </p:nvSpPr>
              <p:spPr>
                <a:xfrm>
                  <a:off x="6760151" y="546600"/>
                  <a:ext cx="71846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𝑥</m:t>
                            </m:r>
                          </m:e>
                          <m:sub>
                            <m:r>
                              <a:rPr lang="en-US" b="0" i="1" dirty="0" smtClean="0">
                                <a:latin typeface="Cambria Math" panose="02040503050406030204" pitchFamily="18" charset="0"/>
                              </a:rPr>
                              <m:t>𝑁</m:t>
                            </m:r>
                            <m:r>
                              <a:rPr lang="en-US" b="0" i="1" dirty="0" smtClean="0">
                                <a:latin typeface="Cambria Math" panose="02040503050406030204" pitchFamily="18" charset="0"/>
                              </a:rPr>
                              <m:t>−1</m:t>
                            </m:r>
                          </m:sub>
                        </m:sSub>
                      </m:oMath>
                    </m:oMathPara>
                  </a14:m>
                  <a:endParaRPr lang="en-US" dirty="0"/>
                </a:p>
              </p:txBody>
            </p:sp>
          </mc:Choice>
          <mc:Fallback>
            <p:sp>
              <p:nvSpPr>
                <p:cNvPr id="142" name="TextBox 141">
                  <a:extLst>
                    <a:ext uri="{FF2B5EF4-FFF2-40B4-BE49-F238E27FC236}">
                      <a16:creationId xmlns:a16="http://schemas.microsoft.com/office/drawing/2014/main" id="{67906A18-41B2-C649-9586-B9EB4366D67F}"/>
                    </a:ext>
                  </a:extLst>
                </p:cNvPr>
                <p:cNvSpPr txBox="1">
                  <a:spLocks noRot="1" noChangeAspect="1" noMove="1" noResize="1" noEditPoints="1" noAdjustHandles="1" noChangeArrowheads="1" noChangeShapeType="1" noTextEdit="1"/>
                </p:cNvSpPr>
                <p:nvPr/>
              </p:nvSpPr>
              <p:spPr>
                <a:xfrm>
                  <a:off x="6760151" y="546600"/>
                  <a:ext cx="718466" cy="369332"/>
                </a:xfrm>
                <a:prstGeom prst="rect">
                  <a:avLst/>
                </a:prstGeom>
                <a:blipFill>
                  <a:blip r:embed="rId6"/>
                  <a:stretch>
                    <a:fillRect b="-1111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43" name="TextBox 142">
                  <a:extLst>
                    <a:ext uri="{FF2B5EF4-FFF2-40B4-BE49-F238E27FC236}">
                      <a16:creationId xmlns:a16="http://schemas.microsoft.com/office/drawing/2014/main" id="{19E405EE-A3A0-804A-983E-08AA069C9171}"/>
                    </a:ext>
                  </a:extLst>
                </p:cNvPr>
                <p:cNvSpPr txBox="1"/>
                <p:nvPr/>
              </p:nvSpPr>
              <p:spPr>
                <a:xfrm>
                  <a:off x="6266154" y="573247"/>
                  <a:ext cx="43473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m:t>
                        </m:r>
                      </m:oMath>
                    </m:oMathPara>
                  </a14:m>
                  <a:endParaRPr lang="en-US" dirty="0"/>
                </a:p>
              </p:txBody>
            </p:sp>
          </mc:Choice>
          <mc:Fallback>
            <p:sp>
              <p:nvSpPr>
                <p:cNvPr id="143" name="TextBox 142">
                  <a:extLst>
                    <a:ext uri="{FF2B5EF4-FFF2-40B4-BE49-F238E27FC236}">
                      <a16:creationId xmlns:a16="http://schemas.microsoft.com/office/drawing/2014/main" id="{19E405EE-A3A0-804A-983E-08AA069C9171}"/>
                    </a:ext>
                  </a:extLst>
                </p:cNvPr>
                <p:cNvSpPr txBox="1">
                  <a:spLocks noRot="1" noChangeAspect="1" noMove="1" noResize="1" noEditPoints="1" noAdjustHandles="1" noChangeArrowheads="1" noChangeShapeType="1" noTextEdit="1"/>
                </p:cNvSpPr>
                <p:nvPr/>
              </p:nvSpPr>
              <p:spPr>
                <a:xfrm>
                  <a:off x="6266154" y="573247"/>
                  <a:ext cx="434734" cy="369332"/>
                </a:xfrm>
                <a:prstGeom prst="rect">
                  <a:avLst/>
                </a:prstGeom>
                <a:blipFill>
                  <a:blip r:embed="rId7"/>
                  <a:stretch>
                    <a:fillRect/>
                  </a:stretch>
                </a:blipFill>
              </p:spPr>
              <p:txBody>
                <a:bodyPr/>
                <a:lstStyle/>
                <a:p>
                  <a:r>
                    <a:rPr lang="en-US">
                      <a:noFill/>
                    </a:rPr>
                    <a:t> </a:t>
                  </a:r>
                </a:p>
              </p:txBody>
            </p:sp>
          </mc:Fallback>
        </mc:AlternateContent>
      </p:grpSp>
      <p:grpSp>
        <p:nvGrpSpPr>
          <p:cNvPr id="144" name="Group 143">
            <a:extLst>
              <a:ext uri="{FF2B5EF4-FFF2-40B4-BE49-F238E27FC236}">
                <a16:creationId xmlns:a16="http://schemas.microsoft.com/office/drawing/2014/main" id="{1A0FE534-0254-C24E-BFF5-F7FB7009FCB2}"/>
              </a:ext>
            </a:extLst>
          </p:cNvPr>
          <p:cNvGrpSpPr/>
          <p:nvPr/>
        </p:nvGrpSpPr>
        <p:grpSpPr>
          <a:xfrm>
            <a:off x="5662674" y="1608678"/>
            <a:ext cx="2122376" cy="369332"/>
            <a:chOff x="5074022" y="546600"/>
            <a:chExt cx="2404595" cy="418444"/>
          </a:xfrm>
        </p:grpSpPr>
        <p:sp>
          <p:nvSpPr>
            <p:cNvPr id="145" name="Rectangle 144">
              <a:extLst>
                <a:ext uri="{FF2B5EF4-FFF2-40B4-BE49-F238E27FC236}">
                  <a16:creationId xmlns:a16="http://schemas.microsoft.com/office/drawing/2014/main" id="{F194B8E0-C5DD-A94B-8CFB-E76C7CF3D537}"/>
                </a:ext>
              </a:extLst>
            </p:cNvPr>
            <p:cNvSpPr/>
            <p:nvPr/>
          </p:nvSpPr>
          <p:spPr>
            <a:xfrm>
              <a:off x="5127813" y="615846"/>
              <a:ext cx="2283658" cy="31184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mc:AlternateContent xmlns:mc="http://schemas.openxmlformats.org/markup-compatibility/2006">
          <mc:Choice xmlns:a14="http://schemas.microsoft.com/office/drawing/2010/main" Requires="a14">
            <p:sp>
              <p:nvSpPr>
                <p:cNvPr id="146" name="TextBox 145">
                  <a:extLst>
                    <a:ext uri="{FF2B5EF4-FFF2-40B4-BE49-F238E27FC236}">
                      <a16:creationId xmlns:a16="http://schemas.microsoft.com/office/drawing/2014/main" id="{6F6A4A03-89EE-FC46-8FDE-A97A8093CC70}"/>
                    </a:ext>
                  </a:extLst>
                </p:cNvPr>
                <p:cNvSpPr txBox="1"/>
                <p:nvPr/>
              </p:nvSpPr>
              <p:spPr>
                <a:xfrm>
                  <a:off x="5074022" y="546600"/>
                  <a:ext cx="528066" cy="4184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solidFill>
                                  <a:srgbClr val="FF0000"/>
                                </a:solidFill>
                                <a:latin typeface="Cambria Math" panose="02040503050406030204" pitchFamily="18" charset="0"/>
                              </a:rPr>
                            </m:ctrlPr>
                          </m:sSubPr>
                          <m:e>
                            <m:r>
                              <a:rPr lang="en-US" b="0" i="1" dirty="0" smtClean="0">
                                <a:solidFill>
                                  <a:srgbClr val="FF0000"/>
                                </a:solidFill>
                                <a:latin typeface="Cambria Math" panose="02040503050406030204" pitchFamily="18" charset="0"/>
                              </a:rPr>
                              <m:t>𝑥</m:t>
                            </m:r>
                          </m:e>
                          <m:sub>
                            <m:r>
                              <a:rPr lang="en-US" b="0" i="1" dirty="0" smtClean="0">
                                <a:solidFill>
                                  <a:srgbClr val="FF0000"/>
                                </a:solidFill>
                                <a:latin typeface="Cambria Math" panose="02040503050406030204" pitchFamily="18" charset="0"/>
                              </a:rPr>
                              <m:t>0</m:t>
                            </m:r>
                          </m:sub>
                        </m:sSub>
                      </m:oMath>
                    </m:oMathPara>
                  </a14:m>
                  <a:endParaRPr lang="en-US" dirty="0">
                    <a:solidFill>
                      <a:srgbClr val="FF0000"/>
                    </a:solidFill>
                  </a:endParaRPr>
                </a:p>
              </p:txBody>
            </p:sp>
          </mc:Choice>
          <mc:Fallback>
            <p:sp>
              <p:nvSpPr>
                <p:cNvPr id="146" name="TextBox 145">
                  <a:extLst>
                    <a:ext uri="{FF2B5EF4-FFF2-40B4-BE49-F238E27FC236}">
                      <a16:creationId xmlns:a16="http://schemas.microsoft.com/office/drawing/2014/main" id="{6F6A4A03-89EE-FC46-8FDE-A97A8093CC70}"/>
                    </a:ext>
                  </a:extLst>
                </p:cNvPr>
                <p:cNvSpPr txBox="1">
                  <a:spLocks noRot="1" noChangeAspect="1" noMove="1" noResize="1" noEditPoints="1" noAdjustHandles="1" noChangeArrowheads="1" noChangeShapeType="1" noTextEdit="1"/>
                </p:cNvSpPr>
                <p:nvPr/>
              </p:nvSpPr>
              <p:spPr>
                <a:xfrm>
                  <a:off x="5074022" y="546600"/>
                  <a:ext cx="528066" cy="418444"/>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47" name="TextBox 146">
                  <a:extLst>
                    <a:ext uri="{FF2B5EF4-FFF2-40B4-BE49-F238E27FC236}">
                      <a16:creationId xmlns:a16="http://schemas.microsoft.com/office/drawing/2014/main" id="{14DCE4A1-8553-3247-B03C-EF6CC7FB19E7}"/>
                    </a:ext>
                  </a:extLst>
                </p:cNvPr>
                <p:cNvSpPr txBox="1"/>
                <p:nvPr/>
              </p:nvSpPr>
              <p:spPr>
                <a:xfrm>
                  <a:off x="5424640" y="546600"/>
                  <a:ext cx="522037" cy="4184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solidFill>
                                  <a:srgbClr val="FF0000"/>
                                </a:solidFill>
                                <a:latin typeface="Cambria Math" panose="02040503050406030204" pitchFamily="18" charset="0"/>
                              </a:rPr>
                            </m:ctrlPr>
                          </m:sSubPr>
                          <m:e>
                            <m:r>
                              <a:rPr lang="en-US" b="0" i="1" dirty="0" smtClean="0">
                                <a:solidFill>
                                  <a:srgbClr val="FF0000"/>
                                </a:solidFill>
                                <a:latin typeface="Cambria Math" panose="02040503050406030204" pitchFamily="18" charset="0"/>
                              </a:rPr>
                              <m:t>𝑥</m:t>
                            </m:r>
                          </m:e>
                          <m:sub>
                            <m:r>
                              <a:rPr lang="en-US" b="0" i="1" dirty="0" smtClean="0">
                                <a:solidFill>
                                  <a:srgbClr val="FF0000"/>
                                </a:solidFill>
                                <a:latin typeface="Cambria Math" panose="02040503050406030204" pitchFamily="18" charset="0"/>
                              </a:rPr>
                              <m:t>1</m:t>
                            </m:r>
                          </m:sub>
                        </m:sSub>
                      </m:oMath>
                    </m:oMathPara>
                  </a14:m>
                  <a:endParaRPr lang="en-US" dirty="0">
                    <a:solidFill>
                      <a:srgbClr val="FF0000"/>
                    </a:solidFill>
                  </a:endParaRPr>
                </a:p>
              </p:txBody>
            </p:sp>
          </mc:Choice>
          <mc:Fallback>
            <p:sp>
              <p:nvSpPr>
                <p:cNvPr id="147" name="TextBox 146">
                  <a:extLst>
                    <a:ext uri="{FF2B5EF4-FFF2-40B4-BE49-F238E27FC236}">
                      <a16:creationId xmlns:a16="http://schemas.microsoft.com/office/drawing/2014/main" id="{14DCE4A1-8553-3247-B03C-EF6CC7FB19E7}"/>
                    </a:ext>
                  </a:extLst>
                </p:cNvPr>
                <p:cNvSpPr txBox="1">
                  <a:spLocks noRot="1" noChangeAspect="1" noMove="1" noResize="1" noEditPoints="1" noAdjustHandles="1" noChangeArrowheads="1" noChangeShapeType="1" noTextEdit="1"/>
                </p:cNvSpPr>
                <p:nvPr/>
              </p:nvSpPr>
              <p:spPr>
                <a:xfrm>
                  <a:off x="5424640" y="546600"/>
                  <a:ext cx="522037" cy="418444"/>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48" name="TextBox 147">
                  <a:extLst>
                    <a:ext uri="{FF2B5EF4-FFF2-40B4-BE49-F238E27FC236}">
                      <a16:creationId xmlns:a16="http://schemas.microsoft.com/office/drawing/2014/main" id="{2B58BF99-1B16-7740-9F27-C6C63E813C94}"/>
                    </a:ext>
                  </a:extLst>
                </p:cNvPr>
                <p:cNvSpPr txBox="1"/>
                <p:nvPr/>
              </p:nvSpPr>
              <p:spPr>
                <a:xfrm>
                  <a:off x="5775258" y="546600"/>
                  <a:ext cx="46609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solidFill>
                                  <a:srgbClr val="FF0000"/>
                                </a:solidFill>
                                <a:latin typeface="Cambria Math" panose="02040503050406030204" pitchFamily="18" charset="0"/>
                              </a:rPr>
                            </m:ctrlPr>
                          </m:sSubPr>
                          <m:e>
                            <m:r>
                              <a:rPr lang="en-US" b="0" i="1" dirty="0" smtClean="0">
                                <a:solidFill>
                                  <a:srgbClr val="FF0000"/>
                                </a:solidFill>
                                <a:latin typeface="Cambria Math" panose="02040503050406030204" pitchFamily="18" charset="0"/>
                              </a:rPr>
                              <m:t>𝑥</m:t>
                            </m:r>
                          </m:e>
                          <m:sub>
                            <m:r>
                              <a:rPr lang="en-US" b="0" i="1" dirty="0" smtClean="0">
                                <a:solidFill>
                                  <a:srgbClr val="FF0000"/>
                                </a:solidFill>
                                <a:latin typeface="Cambria Math" panose="02040503050406030204" pitchFamily="18" charset="0"/>
                              </a:rPr>
                              <m:t>2</m:t>
                            </m:r>
                          </m:sub>
                        </m:sSub>
                      </m:oMath>
                    </m:oMathPara>
                  </a14:m>
                  <a:endParaRPr lang="en-US" dirty="0">
                    <a:solidFill>
                      <a:srgbClr val="FF0000"/>
                    </a:solidFill>
                  </a:endParaRPr>
                </a:p>
              </p:txBody>
            </p:sp>
          </mc:Choice>
          <mc:Fallback>
            <p:sp>
              <p:nvSpPr>
                <p:cNvPr id="148" name="TextBox 147">
                  <a:extLst>
                    <a:ext uri="{FF2B5EF4-FFF2-40B4-BE49-F238E27FC236}">
                      <a16:creationId xmlns:a16="http://schemas.microsoft.com/office/drawing/2014/main" id="{2B58BF99-1B16-7740-9F27-C6C63E813C94}"/>
                    </a:ext>
                  </a:extLst>
                </p:cNvPr>
                <p:cNvSpPr txBox="1">
                  <a:spLocks noRot="1" noChangeAspect="1" noMove="1" noResize="1" noEditPoints="1" noAdjustHandles="1" noChangeArrowheads="1" noChangeShapeType="1" noTextEdit="1"/>
                </p:cNvSpPr>
                <p:nvPr/>
              </p:nvSpPr>
              <p:spPr>
                <a:xfrm>
                  <a:off x="5775258" y="546600"/>
                  <a:ext cx="466090" cy="369332"/>
                </a:xfrm>
                <a:prstGeom prst="rect">
                  <a:avLst/>
                </a:prstGeom>
                <a:blipFill>
                  <a:blip r:embed="rId10"/>
                  <a:stretch>
                    <a:fillRect b="-1111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49" name="TextBox 148">
                  <a:extLst>
                    <a:ext uri="{FF2B5EF4-FFF2-40B4-BE49-F238E27FC236}">
                      <a16:creationId xmlns:a16="http://schemas.microsoft.com/office/drawing/2014/main" id="{80F44BA3-96F4-494C-9C50-C756AD0D63F6}"/>
                    </a:ext>
                  </a:extLst>
                </p:cNvPr>
                <p:cNvSpPr txBox="1"/>
                <p:nvPr/>
              </p:nvSpPr>
              <p:spPr>
                <a:xfrm>
                  <a:off x="6760151" y="546600"/>
                  <a:ext cx="71846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solidFill>
                                  <a:srgbClr val="FF0000"/>
                                </a:solidFill>
                                <a:latin typeface="Cambria Math" panose="02040503050406030204" pitchFamily="18" charset="0"/>
                              </a:rPr>
                            </m:ctrlPr>
                          </m:sSubPr>
                          <m:e>
                            <m:r>
                              <a:rPr lang="en-US" b="0" i="1" dirty="0" smtClean="0">
                                <a:solidFill>
                                  <a:srgbClr val="FF0000"/>
                                </a:solidFill>
                                <a:latin typeface="Cambria Math" panose="02040503050406030204" pitchFamily="18" charset="0"/>
                              </a:rPr>
                              <m:t>𝑥</m:t>
                            </m:r>
                          </m:e>
                          <m:sub>
                            <m:r>
                              <a:rPr lang="en-US" b="0" i="1" dirty="0" smtClean="0">
                                <a:solidFill>
                                  <a:srgbClr val="FF0000"/>
                                </a:solidFill>
                                <a:latin typeface="Cambria Math" panose="02040503050406030204" pitchFamily="18" charset="0"/>
                              </a:rPr>
                              <m:t>𝑁</m:t>
                            </m:r>
                            <m:r>
                              <a:rPr lang="en-US" b="0" i="1" dirty="0" smtClean="0">
                                <a:solidFill>
                                  <a:srgbClr val="FF0000"/>
                                </a:solidFill>
                                <a:latin typeface="Cambria Math" panose="02040503050406030204" pitchFamily="18" charset="0"/>
                              </a:rPr>
                              <m:t>−1</m:t>
                            </m:r>
                          </m:sub>
                        </m:sSub>
                      </m:oMath>
                    </m:oMathPara>
                  </a14:m>
                  <a:endParaRPr lang="en-US" dirty="0">
                    <a:solidFill>
                      <a:srgbClr val="FF0000"/>
                    </a:solidFill>
                  </a:endParaRPr>
                </a:p>
              </p:txBody>
            </p:sp>
          </mc:Choice>
          <mc:Fallback>
            <p:sp>
              <p:nvSpPr>
                <p:cNvPr id="149" name="TextBox 148">
                  <a:extLst>
                    <a:ext uri="{FF2B5EF4-FFF2-40B4-BE49-F238E27FC236}">
                      <a16:creationId xmlns:a16="http://schemas.microsoft.com/office/drawing/2014/main" id="{80F44BA3-96F4-494C-9C50-C756AD0D63F6}"/>
                    </a:ext>
                  </a:extLst>
                </p:cNvPr>
                <p:cNvSpPr txBox="1">
                  <a:spLocks noRot="1" noChangeAspect="1" noMove="1" noResize="1" noEditPoints="1" noAdjustHandles="1" noChangeArrowheads="1" noChangeShapeType="1" noTextEdit="1"/>
                </p:cNvSpPr>
                <p:nvPr/>
              </p:nvSpPr>
              <p:spPr>
                <a:xfrm>
                  <a:off x="6760151" y="546600"/>
                  <a:ext cx="718466" cy="369332"/>
                </a:xfrm>
                <a:prstGeom prst="rect">
                  <a:avLst/>
                </a:prstGeom>
                <a:blipFill>
                  <a:blip r:embed="rId11"/>
                  <a:stretch>
                    <a:fillRect b="-1111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50" name="TextBox 149">
                  <a:extLst>
                    <a:ext uri="{FF2B5EF4-FFF2-40B4-BE49-F238E27FC236}">
                      <a16:creationId xmlns:a16="http://schemas.microsoft.com/office/drawing/2014/main" id="{7E906E72-4682-6642-B2C3-FE609987D581}"/>
                    </a:ext>
                  </a:extLst>
                </p:cNvPr>
                <p:cNvSpPr txBox="1"/>
                <p:nvPr/>
              </p:nvSpPr>
              <p:spPr>
                <a:xfrm>
                  <a:off x="6266154" y="573247"/>
                  <a:ext cx="43473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solidFill>
                              <a:srgbClr val="FF0000"/>
                            </a:solidFill>
                            <a:latin typeface="Cambria Math" panose="02040503050406030204" pitchFamily="18" charset="0"/>
                          </a:rPr>
                          <m:t>⋯</m:t>
                        </m:r>
                      </m:oMath>
                    </m:oMathPara>
                  </a14:m>
                  <a:endParaRPr lang="en-US" dirty="0">
                    <a:solidFill>
                      <a:srgbClr val="FF0000"/>
                    </a:solidFill>
                  </a:endParaRPr>
                </a:p>
              </p:txBody>
            </p:sp>
          </mc:Choice>
          <mc:Fallback>
            <p:sp>
              <p:nvSpPr>
                <p:cNvPr id="150" name="TextBox 149">
                  <a:extLst>
                    <a:ext uri="{FF2B5EF4-FFF2-40B4-BE49-F238E27FC236}">
                      <a16:creationId xmlns:a16="http://schemas.microsoft.com/office/drawing/2014/main" id="{7E906E72-4682-6642-B2C3-FE609987D581}"/>
                    </a:ext>
                  </a:extLst>
                </p:cNvPr>
                <p:cNvSpPr txBox="1">
                  <a:spLocks noRot="1" noChangeAspect="1" noMove="1" noResize="1" noEditPoints="1" noAdjustHandles="1" noChangeArrowheads="1" noChangeShapeType="1" noTextEdit="1"/>
                </p:cNvSpPr>
                <p:nvPr/>
              </p:nvSpPr>
              <p:spPr>
                <a:xfrm>
                  <a:off x="6266154" y="573247"/>
                  <a:ext cx="434734" cy="369332"/>
                </a:xfrm>
                <a:prstGeom prst="rect">
                  <a:avLst/>
                </a:prstGeom>
                <a:blipFill>
                  <a:blip r:embed="rId12"/>
                  <a:stretch>
                    <a:fillRect/>
                  </a:stretch>
                </a:blipFill>
              </p:spPr>
              <p:txBody>
                <a:bodyPr/>
                <a:lstStyle/>
                <a:p>
                  <a:r>
                    <a:rPr lang="en-US">
                      <a:noFill/>
                    </a:rPr>
                    <a:t> </a:t>
                  </a:r>
                </a:p>
              </p:txBody>
            </p:sp>
          </mc:Fallback>
        </mc:AlternateContent>
      </p:grpSp>
      <mc:AlternateContent xmlns:mc="http://schemas.openxmlformats.org/markup-compatibility/2006">
        <mc:Choice xmlns:a14="http://schemas.microsoft.com/office/drawing/2010/main" Requires="a14">
          <p:sp>
            <p:nvSpPr>
              <p:cNvPr id="428" name="TextBox 427">
                <a:extLst>
                  <a:ext uri="{FF2B5EF4-FFF2-40B4-BE49-F238E27FC236}">
                    <a16:creationId xmlns:a16="http://schemas.microsoft.com/office/drawing/2014/main" id="{A71A9662-1853-0247-943F-4223D541239E}"/>
                  </a:ext>
                </a:extLst>
              </p:cNvPr>
              <p:cNvSpPr txBox="1"/>
              <p:nvPr/>
            </p:nvSpPr>
            <p:spPr>
              <a:xfrm>
                <a:off x="3683271" y="1604178"/>
                <a:ext cx="66159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𝑠</m:t>
                      </m:r>
                      <m:r>
                        <a:rPr lang="en-US" b="0" i="1" dirty="0" smtClean="0">
                          <a:latin typeface="Cambria Math" panose="02040503050406030204" pitchFamily="18" charset="0"/>
                        </a:rPr>
                        <m:t>𝑡𝑎𝑡</m:t>
                      </m:r>
                    </m:oMath>
                  </m:oMathPara>
                </a14:m>
                <a:endParaRPr lang="en-US" dirty="0">
                  <a:solidFill>
                    <a:srgbClr val="FF0000"/>
                  </a:solidFill>
                </a:endParaRPr>
              </a:p>
            </p:txBody>
          </p:sp>
        </mc:Choice>
        <mc:Fallback>
          <p:sp>
            <p:nvSpPr>
              <p:cNvPr id="428" name="TextBox 427">
                <a:extLst>
                  <a:ext uri="{FF2B5EF4-FFF2-40B4-BE49-F238E27FC236}">
                    <a16:creationId xmlns:a16="http://schemas.microsoft.com/office/drawing/2014/main" id="{A71A9662-1853-0247-943F-4223D541239E}"/>
                  </a:ext>
                </a:extLst>
              </p:cNvPr>
              <p:cNvSpPr txBox="1">
                <a:spLocks noRot="1" noChangeAspect="1" noMove="1" noResize="1" noEditPoints="1" noAdjustHandles="1" noChangeArrowheads="1" noChangeShapeType="1" noTextEdit="1"/>
              </p:cNvSpPr>
              <p:nvPr/>
            </p:nvSpPr>
            <p:spPr>
              <a:xfrm>
                <a:off x="3683271" y="1604178"/>
                <a:ext cx="661591" cy="369332"/>
              </a:xfrm>
              <a:prstGeom prst="rect">
                <a:avLst/>
              </a:prstGeom>
              <a:blipFill>
                <a:blip r:embed="rId13"/>
                <a:stretch>
                  <a:fillRect/>
                </a:stretch>
              </a:blipFill>
            </p:spPr>
            <p:txBody>
              <a:bodyPr/>
              <a:lstStyle/>
              <a:p>
                <a:r>
                  <a:rPr lang="en-US">
                    <a:noFill/>
                  </a:rPr>
                  <a:t> </a:t>
                </a:r>
              </a:p>
            </p:txBody>
          </p:sp>
        </mc:Fallback>
      </mc:AlternateContent>
      <p:sp>
        <p:nvSpPr>
          <p:cNvPr id="433" name="Rectangle 432">
            <a:extLst>
              <a:ext uri="{FF2B5EF4-FFF2-40B4-BE49-F238E27FC236}">
                <a16:creationId xmlns:a16="http://schemas.microsoft.com/office/drawing/2014/main" id="{AB8DBBBC-A71E-4244-ACE1-EE9615A031E2}"/>
              </a:ext>
            </a:extLst>
          </p:cNvPr>
          <p:cNvSpPr/>
          <p:nvPr/>
        </p:nvSpPr>
        <p:spPr>
          <a:xfrm>
            <a:off x="4037524" y="1546695"/>
            <a:ext cx="1335945" cy="49057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4" name="Right Arrow 433">
            <a:extLst>
              <a:ext uri="{FF2B5EF4-FFF2-40B4-BE49-F238E27FC236}">
                <a16:creationId xmlns:a16="http://schemas.microsoft.com/office/drawing/2014/main" id="{1EAC3231-F355-4740-A4C1-BEA923A3E410}"/>
              </a:ext>
            </a:extLst>
          </p:cNvPr>
          <p:cNvSpPr/>
          <p:nvPr/>
        </p:nvSpPr>
        <p:spPr>
          <a:xfrm>
            <a:off x="3418972" y="1700007"/>
            <a:ext cx="278866" cy="170970"/>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439" name="TextBox 438">
                <a:extLst>
                  <a:ext uri="{FF2B5EF4-FFF2-40B4-BE49-F238E27FC236}">
                    <a16:creationId xmlns:a16="http://schemas.microsoft.com/office/drawing/2014/main" id="{B0E0DB17-9764-DF46-B1F2-C936F0EDFF2C}"/>
                  </a:ext>
                </a:extLst>
              </p:cNvPr>
              <p:cNvSpPr txBox="1"/>
              <p:nvPr/>
            </p:nvSpPr>
            <p:spPr>
              <a:xfrm>
                <a:off x="8079717" y="1608557"/>
                <a:ext cx="66159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solidFill>
                            <a:srgbClr val="FF0000"/>
                          </a:solidFill>
                          <a:latin typeface="Cambria Math" panose="02040503050406030204" pitchFamily="18" charset="0"/>
                        </a:rPr>
                        <m:t>𝑠</m:t>
                      </m:r>
                      <m:r>
                        <a:rPr lang="en-US" b="0" i="1" dirty="0" smtClean="0">
                          <a:solidFill>
                            <a:srgbClr val="FF0000"/>
                          </a:solidFill>
                          <a:latin typeface="Cambria Math" panose="02040503050406030204" pitchFamily="18" charset="0"/>
                        </a:rPr>
                        <m:t>𝑡𝑎𝑡</m:t>
                      </m:r>
                    </m:oMath>
                  </m:oMathPara>
                </a14:m>
                <a:endParaRPr lang="en-US" dirty="0">
                  <a:solidFill>
                    <a:srgbClr val="FF0000"/>
                  </a:solidFill>
                </a:endParaRPr>
              </a:p>
            </p:txBody>
          </p:sp>
        </mc:Choice>
        <mc:Fallback>
          <p:sp>
            <p:nvSpPr>
              <p:cNvPr id="439" name="TextBox 438">
                <a:extLst>
                  <a:ext uri="{FF2B5EF4-FFF2-40B4-BE49-F238E27FC236}">
                    <a16:creationId xmlns:a16="http://schemas.microsoft.com/office/drawing/2014/main" id="{B0E0DB17-9764-DF46-B1F2-C936F0EDFF2C}"/>
                  </a:ext>
                </a:extLst>
              </p:cNvPr>
              <p:cNvSpPr txBox="1">
                <a:spLocks noRot="1" noChangeAspect="1" noMove="1" noResize="1" noEditPoints="1" noAdjustHandles="1" noChangeArrowheads="1" noChangeShapeType="1" noTextEdit="1"/>
              </p:cNvSpPr>
              <p:nvPr/>
            </p:nvSpPr>
            <p:spPr>
              <a:xfrm>
                <a:off x="8079717" y="1608557"/>
                <a:ext cx="661591" cy="369332"/>
              </a:xfrm>
              <a:prstGeom prst="rect">
                <a:avLst/>
              </a:prstGeom>
              <a:blipFill>
                <a:blip r:embed="rId14"/>
                <a:stretch>
                  <a:fillRect/>
                </a:stretch>
              </a:blipFill>
            </p:spPr>
            <p:txBody>
              <a:bodyPr/>
              <a:lstStyle/>
              <a:p>
                <a:r>
                  <a:rPr lang="en-US">
                    <a:noFill/>
                  </a:rPr>
                  <a:t> </a:t>
                </a:r>
              </a:p>
            </p:txBody>
          </p:sp>
        </mc:Fallback>
      </mc:AlternateContent>
      <p:sp>
        <p:nvSpPr>
          <p:cNvPr id="444" name="Right Arrow 443">
            <a:extLst>
              <a:ext uri="{FF2B5EF4-FFF2-40B4-BE49-F238E27FC236}">
                <a16:creationId xmlns:a16="http://schemas.microsoft.com/office/drawing/2014/main" id="{90F79843-A2CD-AA47-B9B1-73A7E1F78681}"/>
              </a:ext>
            </a:extLst>
          </p:cNvPr>
          <p:cNvSpPr/>
          <p:nvPr/>
        </p:nvSpPr>
        <p:spPr>
          <a:xfrm>
            <a:off x="7815418" y="1704386"/>
            <a:ext cx="278866" cy="170970"/>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4" name="Straight Arrow Connector 73">
            <a:extLst>
              <a:ext uri="{FF2B5EF4-FFF2-40B4-BE49-F238E27FC236}">
                <a16:creationId xmlns:a16="http://schemas.microsoft.com/office/drawing/2014/main" id="{C03D4F49-650F-544C-80DA-B9F5D2CE1996}"/>
              </a:ext>
            </a:extLst>
          </p:cNvPr>
          <p:cNvCxnSpPr>
            <a:cxnSpLocks/>
          </p:cNvCxnSpPr>
          <p:nvPr/>
        </p:nvCxnSpPr>
        <p:spPr>
          <a:xfrm flipV="1">
            <a:off x="2286749" y="2035473"/>
            <a:ext cx="1" cy="1216485"/>
          </a:xfrm>
          <a:prstGeom prst="straightConnector1">
            <a:avLst/>
          </a:prstGeom>
          <a:ln w="19050">
            <a:solidFill>
              <a:schemeClr val="accent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8DB375FB-3042-1F40-8253-66938559C2C4}"/>
              </a:ext>
            </a:extLst>
          </p:cNvPr>
          <p:cNvCxnSpPr>
            <a:cxnSpLocks/>
          </p:cNvCxnSpPr>
          <p:nvPr/>
        </p:nvCxnSpPr>
        <p:spPr>
          <a:xfrm flipV="1">
            <a:off x="6714890" y="2035473"/>
            <a:ext cx="0" cy="1216485"/>
          </a:xfrm>
          <a:prstGeom prst="straightConnector1">
            <a:avLst/>
          </a:prstGeom>
          <a:ln w="19050">
            <a:solidFill>
              <a:schemeClr val="accent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19BC1326-4A50-F344-8D55-3DC6294F7362}"/>
              </a:ext>
            </a:extLst>
          </p:cNvPr>
          <p:cNvCxnSpPr>
            <a:cxnSpLocks/>
          </p:cNvCxnSpPr>
          <p:nvPr/>
        </p:nvCxnSpPr>
        <p:spPr>
          <a:xfrm>
            <a:off x="2286749" y="3251958"/>
            <a:ext cx="4428141"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95" name="TextBox 94">
            <a:extLst>
              <a:ext uri="{FF2B5EF4-FFF2-40B4-BE49-F238E27FC236}">
                <a16:creationId xmlns:a16="http://schemas.microsoft.com/office/drawing/2014/main" id="{C02FA4AC-3E80-4146-82F2-9234BA710567}"/>
              </a:ext>
            </a:extLst>
          </p:cNvPr>
          <p:cNvSpPr txBox="1"/>
          <p:nvPr/>
        </p:nvSpPr>
        <p:spPr>
          <a:xfrm>
            <a:off x="1565896" y="3371547"/>
            <a:ext cx="6126031" cy="369332"/>
          </a:xfrm>
          <a:prstGeom prst="rect">
            <a:avLst/>
          </a:prstGeom>
          <a:noFill/>
        </p:spPr>
        <p:txBody>
          <a:bodyPr wrap="square" rtlCol="0">
            <a:spAutoFit/>
          </a:bodyPr>
          <a:lstStyle/>
          <a:p>
            <a:pPr algn="ctr"/>
            <a:r>
              <a:rPr lang="en-US" b="1" dirty="0">
                <a:solidFill>
                  <a:schemeClr val="accent1"/>
                </a:solidFill>
              </a:rPr>
              <a:t>Come from the same (H</a:t>
            </a:r>
            <a:r>
              <a:rPr lang="en-US" b="1" baseline="-25000" dirty="0">
                <a:solidFill>
                  <a:schemeClr val="accent1"/>
                </a:solidFill>
              </a:rPr>
              <a:t>0</a:t>
            </a:r>
            <a:r>
              <a:rPr lang="en-US" b="1" dirty="0">
                <a:solidFill>
                  <a:schemeClr val="accent1"/>
                </a:solidFill>
              </a:rPr>
              <a:t>) or different (H</a:t>
            </a:r>
            <a:r>
              <a:rPr lang="en-US" b="1" baseline="-25000" dirty="0">
                <a:solidFill>
                  <a:schemeClr val="accent1"/>
                </a:solidFill>
              </a:rPr>
              <a:t>a</a:t>
            </a:r>
            <a:r>
              <a:rPr lang="en-US" b="1" dirty="0">
                <a:solidFill>
                  <a:schemeClr val="accent1"/>
                </a:solidFill>
              </a:rPr>
              <a:t>) distributions?</a:t>
            </a:r>
          </a:p>
        </p:txBody>
      </p:sp>
      <p:sp>
        <p:nvSpPr>
          <p:cNvPr id="3" name="TextBox 2">
            <a:extLst>
              <a:ext uri="{FF2B5EF4-FFF2-40B4-BE49-F238E27FC236}">
                <a16:creationId xmlns:a16="http://schemas.microsoft.com/office/drawing/2014/main" id="{AC348C6B-0882-024D-890F-328E21C59D59}"/>
              </a:ext>
            </a:extLst>
          </p:cNvPr>
          <p:cNvSpPr txBox="1"/>
          <p:nvPr/>
        </p:nvSpPr>
        <p:spPr>
          <a:xfrm>
            <a:off x="3050742" y="3883080"/>
            <a:ext cx="2900153" cy="523220"/>
          </a:xfrm>
          <a:prstGeom prst="rect">
            <a:avLst/>
          </a:prstGeom>
          <a:noFill/>
        </p:spPr>
        <p:txBody>
          <a:bodyPr wrap="none" rtlCol="0">
            <a:spAutoFit/>
          </a:bodyPr>
          <a:lstStyle/>
          <a:p>
            <a:r>
              <a:rPr lang="en-US" sz="2800" b="1" dirty="0">
                <a:solidFill>
                  <a:schemeClr val="accent1"/>
                </a:solidFill>
              </a:rPr>
              <a:t>Assume H</a:t>
            </a:r>
            <a:r>
              <a:rPr lang="en-US" sz="2800" b="1" baseline="-25000" dirty="0">
                <a:solidFill>
                  <a:schemeClr val="accent1"/>
                </a:solidFill>
              </a:rPr>
              <a:t>0</a:t>
            </a:r>
            <a:r>
              <a:rPr lang="en-US" sz="2800" b="1" dirty="0">
                <a:solidFill>
                  <a:schemeClr val="accent1"/>
                </a:solidFill>
              </a:rPr>
              <a:t> is true.</a:t>
            </a:r>
          </a:p>
        </p:txBody>
      </p:sp>
    </p:spTree>
    <p:extLst>
      <p:ext uri="{BB962C8B-B14F-4D97-AF65-F5344CB8AC3E}">
        <p14:creationId xmlns:p14="http://schemas.microsoft.com/office/powerpoint/2010/main" val="37937555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C33893-C1FD-CF4C-91EC-7A35879269DA}"/>
              </a:ext>
            </a:extLst>
          </p:cNvPr>
          <p:cNvSpPr>
            <a:spLocks noGrp="1"/>
          </p:cNvSpPr>
          <p:nvPr>
            <p:ph type="title"/>
          </p:nvPr>
        </p:nvSpPr>
        <p:spPr/>
        <p:txBody>
          <a:bodyPr>
            <a:normAutofit/>
          </a:bodyPr>
          <a:lstStyle/>
          <a:p>
            <a:r>
              <a:rPr lang="en-US" dirty="0"/>
              <a:t>Population vs. Sample</a:t>
            </a:r>
          </a:p>
        </p:txBody>
      </p:sp>
      <p:sp>
        <p:nvSpPr>
          <p:cNvPr id="4" name="Slide Number Placeholder 3">
            <a:extLst>
              <a:ext uri="{FF2B5EF4-FFF2-40B4-BE49-F238E27FC236}">
                <a16:creationId xmlns:a16="http://schemas.microsoft.com/office/drawing/2014/main" id="{02E00918-68B8-514A-891C-20F177A55ADD}"/>
              </a:ext>
            </a:extLst>
          </p:cNvPr>
          <p:cNvSpPr>
            <a:spLocks noGrp="1"/>
          </p:cNvSpPr>
          <p:nvPr>
            <p:ph type="sldNum" sz="quarter" idx="12"/>
          </p:nvPr>
        </p:nvSpPr>
        <p:spPr>
          <a:xfrm>
            <a:off x="6457950" y="6446520"/>
            <a:ext cx="2366010" cy="274320"/>
          </a:xfrm>
        </p:spPr>
        <p:txBody>
          <a:bodyPr/>
          <a:lstStyle/>
          <a:p>
            <a:fld id="{4F1611B7-9285-1F48-A026-12A07D3EB268}" type="slidenum">
              <a:rPr lang="en-US" smtClean="0"/>
              <a:t>3</a:t>
            </a:fld>
            <a:endParaRPr lang="en-US"/>
          </a:p>
        </p:txBody>
      </p:sp>
      <mc:AlternateContent xmlns:mc="http://schemas.openxmlformats.org/markup-compatibility/2006">
        <mc:Choice xmlns:a14="http://schemas.microsoft.com/office/drawing/2010/main" Requires="a14">
          <p:sp>
            <p:nvSpPr>
              <p:cNvPr id="16" name="TextBox 15">
                <a:extLst>
                  <a:ext uri="{FF2B5EF4-FFF2-40B4-BE49-F238E27FC236}">
                    <a16:creationId xmlns:a16="http://schemas.microsoft.com/office/drawing/2014/main" id="{CFDBE6A9-A088-B34A-BA9E-C59905D1CAD1}"/>
                  </a:ext>
                </a:extLst>
              </p:cNvPr>
              <p:cNvSpPr txBox="1"/>
              <p:nvPr/>
            </p:nvSpPr>
            <p:spPr>
              <a:xfrm>
                <a:off x="6089564" y="2109321"/>
                <a:ext cx="2805768" cy="400110"/>
              </a:xfrm>
              <a:prstGeom prst="rect">
                <a:avLst/>
              </a:prstGeom>
              <a:noFill/>
            </p:spPr>
            <p:txBody>
              <a:bodyPr wrap="none" rtlCol="0">
                <a:spAutoFit/>
              </a:bodyPr>
              <a:lstStyle/>
              <a:p>
                <a:r>
                  <a:rPr lang="en-US" sz="2000" dirty="0">
                    <a:solidFill>
                      <a:schemeClr val="accent2"/>
                    </a:solidFill>
                  </a:rPr>
                  <a:t>Random Sample of size </a:t>
                </a:r>
                <a14:m>
                  <m:oMath xmlns:m="http://schemas.openxmlformats.org/officeDocument/2006/math">
                    <m:r>
                      <a:rPr lang="en-US" sz="2000" b="0" i="1" smtClean="0">
                        <a:solidFill>
                          <a:schemeClr val="accent2"/>
                        </a:solidFill>
                        <a:latin typeface="Cambria Math" panose="02040503050406030204" pitchFamily="18" charset="0"/>
                      </a:rPr>
                      <m:t>𝑛</m:t>
                    </m:r>
                  </m:oMath>
                </a14:m>
                <a:endParaRPr lang="en-US" sz="2000" dirty="0">
                  <a:solidFill>
                    <a:schemeClr val="accent2"/>
                  </a:solidFill>
                </a:endParaRPr>
              </a:p>
            </p:txBody>
          </p:sp>
        </mc:Choice>
        <mc:Fallback>
          <p:sp>
            <p:nvSpPr>
              <p:cNvPr id="16" name="TextBox 15">
                <a:extLst>
                  <a:ext uri="{FF2B5EF4-FFF2-40B4-BE49-F238E27FC236}">
                    <a16:creationId xmlns:a16="http://schemas.microsoft.com/office/drawing/2014/main" id="{CFDBE6A9-A088-B34A-BA9E-C59905D1CAD1}"/>
                  </a:ext>
                </a:extLst>
              </p:cNvPr>
              <p:cNvSpPr txBox="1">
                <a:spLocks noRot="1" noChangeAspect="1" noMove="1" noResize="1" noEditPoints="1" noAdjustHandles="1" noChangeArrowheads="1" noChangeShapeType="1" noTextEdit="1"/>
              </p:cNvSpPr>
              <p:nvPr/>
            </p:nvSpPr>
            <p:spPr>
              <a:xfrm>
                <a:off x="6089564" y="2109321"/>
                <a:ext cx="2805768" cy="400110"/>
              </a:xfrm>
              <a:prstGeom prst="rect">
                <a:avLst/>
              </a:prstGeom>
              <a:blipFill>
                <a:blip r:embed="rId3"/>
                <a:stretch>
                  <a:fillRect l="-2252" t="-9375" b="-25000"/>
                </a:stretch>
              </a:blipFill>
            </p:spPr>
            <p:txBody>
              <a:bodyPr/>
              <a:lstStyle/>
              <a:p>
                <a:r>
                  <a:rPr lang="en-US">
                    <a:noFill/>
                  </a:rPr>
                  <a:t> </a:t>
                </a:r>
              </a:p>
            </p:txBody>
          </p:sp>
        </mc:Fallback>
      </mc:AlternateContent>
      <p:sp>
        <p:nvSpPr>
          <p:cNvPr id="36" name="Oval 35">
            <a:extLst>
              <a:ext uri="{FF2B5EF4-FFF2-40B4-BE49-F238E27FC236}">
                <a16:creationId xmlns:a16="http://schemas.microsoft.com/office/drawing/2014/main" id="{498B75FA-AA85-8941-A841-091300CD2D6F}"/>
              </a:ext>
            </a:extLst>
          </p:cNvPr>
          <p:cNvSpPr/>
          <p:nvPr/>
        </p:nvSpPr>
        <p:spPr>
          <a:xfrm>
            <a:off x="481054" y="1372137"/>
            <a:ext cx="2672179" cy="2317072"/>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mc:Choice xmlns:a14="http://schemas.microsoft.com/office/drawing/2010/main" Requires="a14">
          <p:sp>
            <p:nvSpPr>
              <p:cNvPr id="37" name="TextBox 36">
                <a:extLst>
                  <a:ext uri="{FF2B5EF4-FFF2-40B4-BE49-F238E27FC236}">
                    <a16:creationId xmlns:a16="http://schemas.microsoft.com/office/drawing/2014/main" id="{F80EC4D3-A0B2-6C4D-9DE5-E90D9932BD64}"/>
                  </a:ext>
                </a:extLst>
              </p:cNvPr>
              <p:cNvSpPr txBox="1"/>
              <p:nvPr/>
            </p:nvSpPr>
            <p:spPr>
              <a:xfrm>
                <a:off x="4998370" y="1514102"/>
                <a:ext cx="88415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i="1" dirty="0" smtClean="0">
                          <a:latin typeface="Cambria Math" panose="02040503050406030204" pitchFamily="18" charset="0"/>
                          <a:ea typeface="Cambria Math" panose="02040503050406030204" pitchFamily="18" charset="0"/>
                        </a:rPr>
                        <m:t>𝜇</m:t>
                      </m:r>
                      <m:r>
                        <a:rPr lang="en-US" sz="2400" b="0" i="1" dirty="0" smtClean="0">
                          <a:latin typeface="Cambria Math" panose="02040503050406030204" pitchFamily="18" charset="0"/>
                          <a:ea typeface="Cambria Math" panose="02040503050406030204" pitchFamily="18" charset="0"/>
                        </a:rPr>
                        <m:t>, </m:t>
                      </m:r>
                      <m:sSup>
                        <m:sSupPr>
                          <m:ctrlPr>
                            <a:rPr lang="en-US" sz="2400" b="0" i="1" dirty="0" smtClean="0">
                              <a:latin typeface="Cambria Math" panose="02040503050406030204" pitchFamily="18" charset="0"/>
                              <a:ea typeface="Cambria Math" panose="02040503050406030204" pitchFamily="18" charset="0"/>
                            </a:rPr>
                          </m:ctrlPr>
                        </m:sSupPr>
                        <m:e>
                          <m:r>
                            <a:rPr lang="en-US" sz="2400" b="0" i="1" dirty="0" smtClean="0">
                              <a:latin typeface="Cambria Math" panose="02040503050406030204" pitchFamily="18" charset="0"/>
                              <a:ea typeface="Cambria Math" panose="02040503050406030204" pitchFamily="18" charset="0"/>
                            </a:rPr>
                            <m:t>𝜎</m:t>
                          </m:r>
                        </m:e>
                        <m:sup>
                          <m:r>
                            <a:rPr lang="en-US" sz="2400" b="0" i="1" dirty="0" smtClean="0">
                              <a:latin typeface="Cambria Math" panose="02040503050406030204" pitchFamily="18" charset="0"/>
                              <a:ea typeface="Cambria Math" panose="02040503050406030204" pitchFamily="18" charset="0"/>
                            </a:rPr>
                            <m:t>2</m:t>
                          </m:r>
                        </m:sup>
                      </m:sSup>
                    </m:oMath>
                  </m:oMathPara>
                </a14:m>
                <a:endParaRPr lang="en-US" sz="2400" dirty="0"/>
              </a:p>
            </p:txBody>
          </p:sp>
        </mc:Choice>
        <mc:Fallback>
          <p:sp>
            <p:nvSpPr>
              <p:cNvPr id="37" name="TextBox 36">
                <a:extLst>
                  <a:ext uri="{FF2B5EF4-FFF2-40B4-BE49-F238E27FC236}">
                    <a16:creationId xmlns:a16="http://schemas.microsoft.com/office/drawing/2014/main" id="{F80EC4D3-A0B2-6C4D-9DE5-E90D9932BD64}"/>
                  </a:ext>
                </a:extLst>
              </p:cNvPr>
              <p:cNvSpPr txBox="1">
                <a:spLocks noRot="1" noChangeAspect="1" noMove="1" noResize="1" noEditPoints="1" noAdjustHandles="1" noChangeArrowheads="1" noChangeShapeType="1" noTextEdit="1"/>
              </p:cNvSpPr>
              <p:nvPr/>
            </p:nvSpPr>
            <p:spPr>
              <a:xfrm>
                <a:off x="4998370" y="1514102"/>
                <a:ext cx="884153" cy="461665"/>
              </a:xfrm>
              <a:prstGeom prst="rect">
                <a:avLst/>
              </a:prstGeom>
              <a:blipFill>
                <a:blip r:embed="rId4"/>
                <a:stretch>
                  <a:fillRect b="-8108"/>
                </a:stretch>
              </a:blipFill>
            </p:spPr>
            <p:txBody>
              <a:bodyPr/>
              <a:lstStyle/>
              <a:p>
                <a:r>
                  <a:rPr lang="en-US">
                    <a:noFill/>
                  </a:rPr>
                  <a:t> </a:t>
                </a:r>
              </a:p>
            </p:txBody>
          </p:sp>
        </mc:Fallback>
      </mc:AlternateContent>
      <p:cxnSp>
        <p:nvCxnSpPr>
          <p:cNvPr id="38" name="Straight Arrow Connector 37">
            <a:extLst>
              <a:ext uri="{FF2B5EF4-FFF2-40B4-BE49-F238E27FC236}">
                <a16:creationId xmlns:a16="http://schemas.microsoft.com/office/drawing/2014/main" id="{BB4D99F0-45DA-C643-8DDF-CBFE3D03CAD8}"/>
              </a:ext>
            </a:extLst>
          </p:cNvPr>
          <p:cNvCxnSpPr>
            <a:cxnSpLocks/>
          </p:cNvCxnSpPr>
          <p:nvPr/>
        </p:nvCxnSpPr>
        <p:spPr>
          <a:xfrm>
            <a:off x="2582433" y="1744934"/>
            <a:ext cx="2415937"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3F6BE269-3168-114C-AF69-100CB8C949C3}"/>
              </a:ext>
            </a:extLst>
          </p:cNvPr>
          <p:cNvSpPr txBox="1"/>
          <p:nvPr/>
        </p:nvSpPr>
        <p:spPr>
          <a:xfrm>
            <a:off x="1087262" y="1504054"/>
            <a:ext cx="1534972" cy="461665"/>
          </a:xfrm>
          <a:prstGeom prst="rect">
            <a:avLst/>
          </a:prstGeom>
          <a:noFill/>
        </p:spPr>
        <p:txBody>
          <a:bodyPr wrap="none" rtlCol="0">
            <a:spAutoFit/>
          </a:bodyPr>
          <a:lstStyle/>
          <a:p>
            <a:r>
              <a:rPr lang="en-US" sz="2400" dirty="0"/>
              <a:t>Population</a:t>
            </a:r>
          </a:p>
        </p:txBody>
      </p:sp>
      <mc:AlternateContent xmlns:mc="http://schemas.openxmlformats.org/markup-compatibility/2006">
        <mc:Choice xmlns:a14="http://schemas.microsoft.com/office/drawing/2010/main" Requires="a14">
          <p:sp>
            <p:nvSpPr>
              <p:cNvPr id="40" name="Oval 39">
                <a:extLst>
                  <a:ext uri="{FF2B5EF4-FFF2-40B4-BE49-F238E27FC236}">
                    <a16:creationId xmlns:a16="http://schemas.microsoft.com/office/drawing/2014/main" id="{9AFCF2CF-F7EB-5B4A-B163-57356068BA8F}"/>
                  </a:ext>
                </a:extLst>
              </p:cNvPr>
              <p:cNvSpPr/>
              <p:nvPr/>
            </p:nvSpPr>
            <p:spPr>
              <a:xfrm>
                <a:off x="3708227" y="2173567"/>
                <a:ext cx="377303" cy="286555"/>
              </a:xfrm>
              <a:prstGeom prst="ellipse">
                <a:avLst/>
              </a:prstGeom>
              <a:solidFill>
                <a:schemeClr val="accent2">
                  <a:lumMod val="60000"/>
                  <a:lumOff val="4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𝑛</m:t>
                      </m:r>
                    </m:oMath>
                  </m:oMathPara>
                </a14:m>
                <a:endParaRPr lang="en-US" dirty="0"/>
              </a:p>
            </p:txBody>
          </p:sp>
        </mc:Choice>
        <mc:Fallback>
          <p:sp>
            <p:nvSpPr>
              <p:cNvPr id="40" name="Oval 39">
                <a:extLst>
                  <a:ext uri="{FF2B5EF4-FFF2-40B4-BE49-F238E27FC236}">
                    <a16:creationId xmlns:a16="http://schemas.microsoft.com/office/drawing/2014/main" id="{9AFCF2CF-F7EB-5B4A-B163-57356068BA8F}"/>
                  </a:ext>
                </a:extLst>
              </p:cNvPr>
              <p:cNvSpPr>
                <a:spLocks noRot="1" noChangeAspect="1" noMove="1" noResize="1" noEditPoints="1" noAdjustHandles="1" noChangeArrowheads="1" noChangeShapeType="1" noTextEdit="1"/>
              </p:cNvSpPr>
              <p:nvPr/>
            </p:nvSpPr>
            <p:spPr>
              <a:xfrm>
                <a:off x="3708227" y="2173567"/>
                <a:ext cx="377303" cy="286555"/>
              </a:xfrm>
              <a:prstGeom prst="ellipse">
                <a:avLst/>
              </a:prstGeom>
              <a:blipFill>
                <a:blip r:embed="rId5"/>
                <a:stretch>
                  <a:fillRect/>
                </a:stretch>
              </a:blipFill>
              <a:ln>
                <a:solidFill>
                  <a:srgbClr val="C00000"/>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1" name="TextBox 40">
                <a:extLst>
                  <a:ext uri="{FF2B5EF4-FFF2-40B4-BE49-F238E27FC236}">
                    <a16:creationId xmlns:a16="http://schemas.microsoft.com/office/drawing/2014/main" id="{6AAD6ECD-AFC4-2542-ABF7-AB153AE1B659}"/>
                  </a:ext>
                </a:extLst>
              </p:cNvPr>
              <p:cNvSpPr txBox="1"/>
              <p:nvPr/>
            </p:nvSpPr>
            <p:spPr>
              <a:xfrm>
                <a:off x="5003586" y="2059026"/>
                <a:ext cx="966227" cy="46596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i="1" dirty="0" smtClean="0">
                              <a:latin typeface="Cambria Math" panose="02040503050406030204" pitchFamily="18" charset="0"/>
                              <a:ea typeface="Cambria Math" panose="02040503050406030204" pitchFamily="18" charset="0"/>
                            </a:rPr>
                          </m:ctrlPr>
                        </m:sSubPr>
                        <m:e>
                          <m:bar>
                            <m:barPr>
                              <m:pos m:val="top"/>
                              <m:ctrlPr>
                                <a:rPr lang="en-US" sz="2400" i="1" dirty="0" smtClean="0">
                                  <a:latin typeface="Cambria Math" panose="02040503050406030204" pitchFamily="18" charset="0"/>
                                  <a:ea typeface="Cambria Math" panose="02040503050406030204" pitchFamily="18" charset="0"/>
                                </a:rPr>
                              </m:ctrlPr>
                            </m:barPr>
                            <m:e>
                              <m:r>
                                <a:rPr lang="en-US" sz="2400" b="0" i="1" dirty="0" smtClean="0">
                                  <a:latin typeface="Cambria Math" panose="02040503050406030204" pitchFamily="18" charset="0"/>
                                  <a:ea typeface="Cambria Math" panose="02040503050406030204" pitchFamily="18" charset="0"/>
                                </a:rPr>
                                <m:t>𝑥</m:t>
                              </m:r>
                            </m:e>
                          </m:bar>
                        </m:e>
                        <m:sub>
                          <m:r>
                            <a:rPr lang="en-US" sz="2400" b="0" i="1" dirty="0" smtClean="0">
                              <a:latin typeface="Cambria Math" panose="02040503050406030204" pitchFamily="18" charset="0"/>
                              <a:ea typeface="Cambria Math" panose="02040503050406030204" pitchFamily="18" charset="0"/>
                            </a:rPr>
                            <m:t>1</m:t>
                          </m:r>
                        </m:sub>
                      </m:sSub>
                      <m:r>
                        <a:rPr lang="en-US" sz="2400" b="0" i="1" dirty="0" smtClean="0">
                          <a:latin typeface="Cambria Math" panose="02040503050406030204" pitchFamily="18" charset="0"/>
                          <a:ea typeface="Cambria Math" panose="02040503050406030204" pitchFamily="18" charset="0"/>
                        </a:rPr>
                        <m:t>,</m:t>
                      </m:r>
                      <m:sSubSup>
                        <m:sSubSupPr>
                          <m:ctrlPr>
                            <a:rPr lang="en-US" sz="2400" i="1" dirty="0">
                              <a:latin typeface="Cambria Math" panose="02040503050406030204" pitchFamily="18" charset="0"/>
                              <a:ea typeface="Cambria Math" panose="02040503050406030204" pitchFamily="18" charset="0"/>
                            </a:rPr>
                          </m:ctrlPr>
                        </m:sSubSupPr>
                        <m:e>
                          <m:r>
                            <a:rPr lang="en-US" sz="2400" b="0" i="1" dirty="0" smtClean="0">
                              <a:latin typeface="Cambria Math" panose="02040503050406030204" pitchFamily="18" charset="0"/>
                              <a:ea typeface="Cambria Math" panose="02040503050406030204" pitchFamily="18" charset="0"/>
                            </a:rPr>
                            <m:t>𝑠</m:t>
                          </m:r>
                        </m:e>
                        <m:sub>
                          <m:r>
                            <a:rPr lang="en-US" sz="2400" i="1" dirty="0">
                              <a:latin typeface="Cambria Math" panose="02040503050406030204" pitchFamily="18" charset="0"/>
                              <a:ea typeface="Cambria Math" panose="02040503050406030204" pitchFamily="18" charset="0"/>
                            </a:rPr>
                            <m:t>1</m:t>
                          </m:r>
                        </m:sub>
                        <m:sup>
                          <m:r>
                            <a:rPr lang="en-US" sz="2400" i="1" dirty="0">
                              <a:latin typeface="Cambria Math" panose="02040503050406030204" pitchFamily="18" charset="0"/>
                              <a:ea typeface="Cambria Math" panose="02040503050406030204" pitchFamily="18" charset="0"/>
                            </a:rPr>
                            <m:t>2</m:t>
                          </m:r>
                        </m:sup>
                      </m:sSubSup>
                    </m:oMath>
                  </m:oMathPara>
                </a14:m>
                <a:endParaRPr lang="en-US" sz="2400" dirty="0"/>
              </a:p>
            </p:txBody>
          </p:sp>
        </mc:Choice>
        <mc:Fallback>
          <p:sp>
            <p:nvSpPr>
              <p:cNvPr id="41" name="TextBox 40">
                <a:extLst>
                  <a:ext uri="{FF2B5EF4-FFF2-40B4-BE49-F238E27FC236}">
                    <a16:creationId xmlns:a16="http://schemas.microsoft.com/office/drawing/2014/main" id="{6AAD6ECD-AFC4-2542-ABF7-AB153AE1B659}"/>
                  </a:ext>
                </a:extLst>
              </p:cNvPr>
              <p:cNvSpPr txBox="1">
                <a:spLocks noRot="1" noChangeAspect="1" noMove="1" noResize="1" noEditPoints="1" noAdjustHandles="1" noChangeArrowheads="1" noChangeShapeType="1" noTextEdit="1"/>
              </p:cNvSpPr>
              <p:nvPr/>
            </p:nvSpPr>
            <p:spPr>
              <a:xfrm>
                <a:off x="5003586" y="2059026"/>
                <a:ext cx="966227" cy="465961"/>
              </a:xfrm>
              <a:prstGeom prst="rect">
                <a:avLst/>
              </a:prstGeom>
              <a:blipFill>
                <a:blip r:embed="rId6"/>
                <a:stretch>
                  <a:fillRect b="-2703"/>
                </a:stretch>
              </a:blipFill>
            </p:spPr>
            <p:txBody>
              <a:bodyPr/>
              <a:lstStyle/>
              <a:p>
                <a:r>
                  <a:rPr lang="en-US">
                    <a:noFill/>
                  </a:rPr>
                  <a:t> </a:t>
                </a:r>
              </a:p>
            </p:txBody>
          </p:sp>
        </mc:Fallback>
      </mc:AlternateContent>
      <p:cxnSp>
        <p:nvCxnSpPr>
          <p:cNvPr id="42" name="Straight Arrow Connector 41">
            <a:extLst>
              <a:ext uri="{FF2B5EF4-FFF2-40B4-BE49-F238E27FC236}">
                <a16:creationId xmlns:a16="http://schemas.microsoft.com/office/drawing/2014/main" id="{48638DCB-D3E5-824C-94AF-87BC06B15561}"/>
              </a:ext>
            </a:extLst>
          </p:cNvPr>
          <p:cNvCxnSpPr>
            <a:cxnSpLocks/>
          </p:cNvCxnSpPr>
          <p:nvPr/>
        </p:nvCxnSpPr>
        <p:spPr>
          <a:xfrm>
            <a:off x="4195390" y="2309955"/>
            <a:ext cx="77805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43" name="Oval 42">
                <a:extLst>
                  <a:ext uri="{FF2B5EF4-FFF2-40B4-BE49-F238E27FC236}">
                    <a16:creationId xmlns:a16="http://schemas.microsoft.com/office/drawing/2014/main" id="{13E41CF9-CEA3-5E49-952C-BE828A193DA6}"/>
                  </a:ext>
                </a:extLst>
              </p:cNvPr>
              <p:cNvSpPr/>
              <p:nvPr/>
            </p:nvSpPr>
            <p:spPr>
              <a:xfrm>
                <a:off x="2126780" y="2253066"/>
                <a:ext cx="377303" cy="286555"/>
              </a:xfrm>
              <a:prstGeom prst="ellipse">
                <a:avLst/>
              </a:prstGeom>
              <a:solidFill>
                <a:schemeClr val="accent2">
                  <a:lumMod val="60000"/>
                  <a:lumOff val="4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𝑛</m:t>
                      </m:r>
                    </m:oMath>
                  </m:oMathPara>
                </a14:m>
                <a:endParaRPr lang="en-US" dirty="0"/>
              </a:p>
            </p:txBody>
          </p:sp>
        </mc:Choice>
        <mc:Fallback>
          <p:sp>
            <p:nvSpPr>
              <p:cNvPr id="43" name="Oval 42">
                <a:extLst>
                  <a:ext uri="{FF2B5EF4-FFF2-40B4-BE49-F238E27FC236}">
                    <a16:creationId xmlns:a16="http://schemas.microsoft.com/office/drawing/2014/main" id="{13E41CF9-CEA3-5E49-952C-BE828A193DA6}"/>
                  </a:ext>
                </a:extLst>
              </p:cNvPr>
              <p:cNvSpPr>
                <a:spLocks noRot="1" noChangeAspect="1" noMove="1" noResize="1" noEditPoints="1" noAdjustHandles="1" noChangeArrowheads="1" noChangeShapeType="1" noTextEdit="1"/>
              </p:cNvSpPr>
              <p:nvPr/>
            </p:nvSpPr>
            <p:spPr>
              <a:xfrm>
                <a:off x="2126780" y="2253066"/>
                <a:ext cx="377303" cy="286555"/>
              </a:xfrm>
              <a:prstGeom prst="ellipse">
                <a:avLst/>
              </a:prstGeom>
              <a:blipFill>
                <a:blip r:embed="rId7"/>
                <a:stretch>
                  <a:fillRect/>
                </a:stretch>
              </a:blipFill>
              <a:ln>
                <a:solidFill>
                  <a:srgbClr val="C00000"/>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60D5C0A8-B49B-C443-BD80-07ED361EACC9}"/>
                  </a:ext>
                </a:extLst>
              </p:cNvPr>
              <p:cNvSpPr txBox="1"/>
              <p:nvPr/>
            </p:nvSpPr>
            <p:spPr>
              <a:xfrm>
                <a:off x="3583999" y="4097404"/>
                <a:ext cx="1902700" cy="156966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i="1" dirty="0" smtClean="0">
                              <a:solidFill>
                                <a:srgbClr val="C00000"/>
                              </a:solidFill>
                              <a:latin typeface="Cambria Math" panose="02040503050406030204" pitchFamily="18" charset="0"/>
                              <a:ea typeface="Cambria Math" panose="02040503050406030204" pitchFamily="18" charset="0"/>
                            </a:rPr>
                          </m:ctrlPr>
                        </m:sSubPr>
                        <m:e>
                          <m:bar>
                            <m:barPr>
                              <m:pos m:val="top"/>
                              <m:ctrlPr>
                                <a:rPr lang="en-US" sz="2400" i="1" dirty="0">
                                  <a:solidFill>
                                    <a:srgbClr val="C00000"/>
                                  </a:solidFill>
                                  <a:latin typeface="Cambria Math" panose="02040503050406030204" pitchFamily="18" charset="0"/>
                                  <a:ea typeface="Cambria Math" panose="02040503050406030204" pitchFamily="18" charset="0"/>
                                </a:rPr>
                              </m:ctrlPr>
                            </m:barPr>
                            <m:e>
                              <m:r>
                                <a:rPr lang="en-US" sz="2400" i="1" dirty="0">
                                  <a:solidFill>
                                    <a:srgbClr val="C00000"/>
                                  </a:solidFill>
                                  <a:latin typeface="Cambria Math" panose="02040503050406030204" pitchFamily="18" charset="0"/>
                                  <a:ea typeface="Cambria Math" panose="02040503050406030204" pitchFamily="18" charset="0"/>
                                </a:rPr>
                                <m:t>𝑥</m:t>
                              </m:r>
                            </m:e>
                          </m:bar>
                        </m:e>
                        <m:sub>
                          <m:r>
                            <a:rPr lang="en-US" sz="2400" i="1" dirty="0">
                              <a:solidFill>
                                <a:srgbClr val="C00000"/>
                              </a:solidFill>
                              <a:latin typeface="Cambria Math" panose="02040503050406030204" pitchFamily="18" charset="0"/>
                              <a:ea typeface="Cambria Math" panose="02040503050406030204" pitchFamily="18" charset="0"/>
                            </a:rPr>
                            <m:t>1</m:t>
                          </m:r>
                        </m:sub>
                      </m:sSub>
                      <m:r>
                        <a:rPr lang="en-US" sz="2400" b="0" i="1" dirty="0" smtClean="0">
                          <a:solidFill>
                            <a:srgbClr val="C00000"/>
                          </a:solidFill>
                          <a:latin typeface="Cambria Math" panose="02040503050406030204" pitchFamily="18" charset="0"/>
                          <a:ea typeface="Cambria Math" panose="02040503050406030204" pitchFamily="18" charset="0"/>
                        </a:rPr>
                        <m:t>=</m:t>
                      </m:r>
                      <m:r>
                        <a:rPr lang="en-US" sz="2400" i="1" dirty="0">
                          <a:solidFill>
                            <a:srgbClr val="C00000"/>
                          </a:solidFill>
                          <a:latin typeface="Cambria Math" panose="02040503050406030204" pitchFamily="18" charset="0"/>
                          <a:ea typeface="Cambria Math" panose="02040503050406030204" pitchFamily="18" charset="0"/>
                        </a:rPr>
                        <m:t>𝜇</m:t>
                      </m:r>
                      <m:r>
                        <a:rPr lang="en-US" sz="2400" b="0" i="1" dirty="0" smtClean="0">
                          <a:solidFill>
                            <a:srgbClr val="C00000"/>
                          </a:solidFill>
                          <a:latin typeface="Cambria Math" panose="02040503050406030204" pitchFamily="18" charset="0"/>
                          <a:ea typeface="Cambria Math" panose="02040503050406030204" pitchFamily="18" charset="0"/>
                        </a:rPr>
                        <m:t> ?</m:t>
                      </m:r>
                    </m:oMath>
                  </m:oMathPara>
                </a14:m>
                <a:endParaRPr lang="en-US" sz="2400" dirty="0">
                  <a:solidFill>
                    <a:srgbClr val="C00000"/>
                  </a:solidFill>
                </a:endParaRPr>
              </a:p>
              <a:p>
                <a:pPr/>
                <a14:m>
                  <m:oMathPara xmlns:m="http://schemas.openxmlformats.org/officeDocument/2006/math">
                    <m:oMathParaPr>
                      <m:jc m:val="centerGroup"/>
                    </m:oMathParaPr>
                    <m:oMath xmlns:m="http://schemas.openxmlformats.org/officeDocument/2006/math">
                      <m:sSub>
                        <m:sSubPr>
                          <m:ctrlPr>
                            <a:rPr lang="en-US" sz="2400" i="1" dirty="0">
                              <a:solidFill>
                                <a:srgbClr val="C00000"/>
                              </a:solidFill>
                              <a:latin typeface="Cambria Math" panose="02040503050406030204" pitchFamily="18" charset="0"/>
                              <a:ea typeface="Cambria Math" panose="02040503050406030204" pitchFamily="18" charset="0"/>
                            </a:rPr>
                          </m:ctrlPr>
                        </m:sSubPr>
                        <m:e>
                          <m:r>
                            <a:rPr lang="en-US" sz="2400" b="0" i="1" dirty="0" smtClean="0">
                              <a:solidFill>
                                <a:srgbClr val="C00000"/>
                              </a:solidFill>
                              <a:latin typeface="Cambria Math" panose="02040503050406030204" pitchFamily="18" charset="0"/>
                              <a:ea typeface="Cambria Math" panose="02040503050406030204" pitchFamily="18" charset="0"/>
                            </a:rPr>
                            <m:t>𝑠</m:t>
                          </m:r>
                        </m:e>
                        <m:sub>
                          <m:r>
                            <a:rPr lang="en-US" sz="2400" i="1" dirty="0">
                              <a:solidFill>
                                <a:srgbClr val="C00000"/>
                              </a:solidFill>
                              <a:latin typeface="Cambria Math" panose="02040503050406030204" pitchFamily="18" charset="0"/>
                              <a:ea typeface="Cambria Math" panose="02040503050406030204" pitchFamily="18" charset="0"/>
                            </a:rPr>
                            <m:t>1</m:t>
                          </m:r>
                        </m:sub>
                      </m:sSub>
                      <m:r>
                        <a:rPr lang="en-US" sz="2400" b="0" i="1" dirty="0" smtClean="0">
                          <a:solidFill>
                            <a:srgbClr val="C00000"/>
                          </a:solidFill>
                          <a:latin typeface="Cambria Math" panose="02040503050406030204" pitchFamily="18" charset="0"/>
                          <a:ea typeface="Cambria Math" panose="02040503050406030204" pitchFamily="18" charset="0"/>
                        </a:rPr>
                        <m:t>=</m:t>
                      </m:r>
                      <m:r>
                        <a:rPr lang="en-US" sz="2400" i="1" dirty="0">
                          <a:solidFill>
                            <a:srgbClr val="C00000"/>
                          </a:solidFill>
                          <a:latin typeface="Cambria Math" panose="02040503050406030204" pitchFamily="18" charset="0"/>
                          <a:ea typeface="Cambria Math" panose="02040503050406030204" pitchFamily="18" charset="0"/>
                        </a:rPr>
                        <m:t>𝜎</m:t>
                      </m:r>
                      <m:r>
                        <a:rPr lang="en-US" sz="2400" b="0" i="1" dirty="0" smtClean="0">
                          <a:solidFill>
                            <a:srgbClr val="C00000"/>
                          </a:solidFill>
                          <a:latin typeface="Cambria Math" panose="02040503050406030204" pitchFamily="18" charset="0"/>
                          <a:ea typeface="Cambria Math" panose="02040503050406030204" pitchFamily="18" charset="0"/>
                        </a:rPr>
                        <m:t> </m:t>
                      </m:r>
                      <m:r>
                        <a:rPr lang="en-US" sz="2400" i="1" dirty="0">
                          <a:solidFill>
                            <a:srgbClr val="C00000"/>
                          </a:solidFill>
                          <a:latin typeface="Cambria Math" panose="02040503050406030204" pitchFamily="18" charset="0"/>
                          <a:ea typeface="Cambria Math" panose="02040503050406030204" pitchFamily="18" charset="0"/>
                        </a:rPr>
                        <m:t>?</m:t>
                      </m:r>
                    </m:oMath>
                  </m:oMathPara>
                </a14:m>
                <a:endParaRPr lang="en-US" sz="2400" dirty="0">
                  <a:solidFill>
                    <a:srgbClr val="C00000"/>
                  </a:solidFill>
                </a:endParaRPr>
              </a:p>
              <a:p>
                <a:endParaRPr lang="en-US" sz="2400" dirty="0">
                  <a:solidFill>
                    <a:srgbClr val="C00000"/>
                  </a:solidFill>
                </a:endParaRPr>
              </a:p>
              <a:p>
                <a:r>
                  <a:rPr lang="en-US" sz="2400" dirty="0">
                    <a:solidFill>
                      <a:srgbClr val="C00000"/>
                    </a:solidFill>
                  </a:rPr>
                  <a:t>Probably NOT</a:t>
                </a:r>
              </a:p>
            </p:txBody>
          </p:sp>
        </mc:Choice>
        <mc:Fallback>
          <p:sp>
            <p:nvSpPr>
              <p:cNvPr id="13" name="TextBox 12">
                <a:extLst>
                  <a:ext uri="{FF2B5EF4-FFF2-40B4-BE49-F238E27FC236}">
                    <a16:creationId xmlns:a16="http://schemas.microsoft.com/office/drawing/2014/main" id="{60D5C0A8-B49B-C443-BD80-07ED361EACC9}"/>
                  </a:ext>
                </a:extLst>
              </p:cNvPr>
              <p:cNvSpPr txBox="1">
                <a:spLocks noRot="1" noChangeAspect="1" noMove="1" noResize="1" noEditPoints="1" noAdjustHandles="1" noChangeArrowheads="1" noChangeShapeType="1" noTextEdit="1"/>
              </p:cNvSpPr>
              <p:nvPr/>
            </p:nvSpPr>
            <p:spPr>
              <a:xfrm>
                <a:off x="3583999" y="4097404"/>
                <a:ext cx="1902700" cy="1569660"/>
              </a:xfrm>
              <a:prstGeom prst="rect">
                <a:avLst/>
              </a:prstGeom>
              <a:blipFill>
                <a:blip r:embed="rId8"/>
                <a:stretch>
                  <a:fillRect l="-5298" r="-3974" b="-8000"/>
                </a:stretch>
              </a:blipFill>
            </p:spPr>
            <p:txBody>
              <a:bodyPr/>
              <a:lstStyle/>
              <a:p>
                <a:r>
                  <a:rPr lang="en-US">
                    <a:noFill/>
                  </a:rPr>
                  <a:t> </a:t>
                </a:r>
              </a:p>
            </p:txBody>
          </p:sp>
        </mc:Fallback>
      </mc:AlternateContent>
    </p:spTree>
    <p:extLst>
      <p:ext uri="{BB962C8B-B14F-4D97-AF65-F5344CB8AC3E}">
        <p14:creationId xmlns:p14="http://schemas.microsoft.com/office/powerpoint/2010/main" val="236839677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C33893-C1FD-CF4C-91EC-7A35879269DA}"/>
              </a:ext>
            </a:extLst>
          </p:cNvPr>
          <p:cNvSpPr>
            <a:spLocks noGrp="1"/>
          </p:cNvSpPr>
          <p:nvPr>
            <p:ph type="title"/>
          </p:nvPr>
        </p:nvSpPr>
        <p:spPr>
          <a:xfrm>
            <a:off x="274319" y="317481"/>
            <a:ext cx="8595360" cy="641871"/>
          </a:xfrm>
        </p:spPr>
        <p:txBody>
          <a:bodyPr>
            <a:normAutofit/>
          </a:bodyPr>
          <a:lstStyle/>
          <a:p>
            <a:r>
              <a:rPr lang="en-US" dirty="0"/>
              <a:t>Permutation Test</a:t>
            </a:r>
          </a:p>
        </p:txBody>
      </p:sp>
      <p:sp>
        <p:nvSpPr>
          <p:cNvPr id="4" name="Slide Number Placeholder 3">
            <a:extLst>
              <a:ext uri="{FF2B5EF4-FFF2-40B4-BE49-F238E27FC236}">
                <a16:creationId xmlns:a16="http://schemas.microsoft.com/office/drawing/2014/main" id="{02E00918-68B8-514A-891C-20F177A55ADD}"/>
              </a:ext>
            </a:extLst>
          </p:cNvPr>
          <p:cNvSpPr>
            <a:spLocks noGrp="1"/>
          </p:cNvSpPr>
          <p:nvPr>
            <p:ph type="sldNum" sz="quarter" idx="12"/>
          </p:nvPr>
        </p:nvSpPr>
        <p:spPr>
          <a:xfrm>
            <a:off x="6272888" y="6446520"/>
            <a:ext cx="2366010" cy="274320"/>
          </a:xfrm>
        </p:spPr>
        <p:txBody>
          <a:bodyPr/>
          <a:lstStyle/>
          <a:p>
            <a:fld id="{4F1611B7-9285-1F48-A026-12A07D3EB268}" type="slidenum">
              <a:rPr lang="en-US" smtClean="0"/>
              <a:t>39</a:t>
            </a:fld>
            <a:endParaRPr lang="en-US" dirty="0"/>
          </a:p>
        </p:txBody>
      </p:sp>
      <p:grpSp>
        <p:nvGrpSpPr>
          <p:cNvPr id="70" name="Group 69">
            <a:extLst>
              <a:ext uri="{FF2B5EF4-FFF2-40B4-BE49-F238E27FC236}">
                <a16:creationId xmlns:a16="http://schemas.microsoft.com/office/drawing/2014/main" id="{028CFE06-3628-8749-815A-3D82AA19BD6D}"/>
              </a:ext>
            </a:extLst>
          </p:cNvPr>
          <p:cNvGrpSpPr/>
          <p:nvPr/>
        </p:nvGrpSpPr>
        <p:grpSpPr>
          <a:xfrm>
            <a:off x="348806" y="1353083"/>
            <a:ext cx="795443" cy="797350"/>
            <a:chOff x="2031861" y="1429407"/>
            <a:chExt cx="1665618" cy="1669609"/>
          </a:xfrm>
        </p:grpSpPr>
        <p:sp>
          <p:nvSpPr>
            <p:cNvPr id="71" name="TextBox 70">
              <a:extLst>
                <a:ext uri="{FF2B5EF4-FFF2-40B4-BE49-F238E27FC236}">
                  <a16:creationId xmlns:a16="http://schemas.microsoft.com/office/drawing/2014/main" id="{172FC9F3-793C-4E4F-98B9-F0AECAD8C681}"/>
                </a:ext>
              </a:extLst>
            </p:cNvPr>
            <p:cNvSpPr txBox="1"/>
            <p:nvPr/>
          </p:nvSpPr>
          <p:spPr>
            <a:xfrm>
              <a:off x="2448910" y="1429407"/>
              <a:ext cx="284052" cy="369332"/>
            </a:xfrm>
            <a:prstGeom prst="rect">
              <a:avLst/>
            </a:prstGeom>
            <a:noFill/>
          </p:spPr>
          <p:txBody>
            <a:bodyPr wrap="none" rtlCol="0">
              <a:spAutoFit/>
            </a:bodyPr>
            <a:lstStyle/>
            <a:p>
              <a:r>
                <a:rPr lang="en-US" dirty="0"/>
                <a:t>x</a:t>
              </a:r>
            </a:p>
          </p:txBody>
        </p:sp>
        <p:sp>
          <p:nvSpPr>
            <p:cNvPr id="72" name="TextBox 71">
              <a:extLst>
                <a:ext uri="{FF2B5EF4-FFF2-40B4-BE49-F238E27FC236}">
                  <a16:creationId xmlns:a16="http://schemas.microsoft.com/office/drawing/2014/main" id="{C0FA9A39-1D6E-FA45-A3EC-BAD7841D25C8}"/>
                </a:ext>
              </a:extLst>
            </p:cNvPr>
            <p:cNvSpPr txBox="1"/>
            <p:nvPr/>
          </p:nvSpPr>
          <p:spPr>
            <a:xfrm>
              <a:off x="2601310" y="1581807"/>
              <a:ext cx="284052" cy="369332"/>
            </a:xfrm>
            <a:prstGeom prst="rect">
              <a:avLst/>
            </a:prstGeom>
            <a:noFill/>
          </p:spPr>
          <p:txBody>
            <a:bodyPr wrap="none" rtlCol="0">
              <a:spAutoFit/>
            </a:bodyPr>
            <a:lstStyle/>
            <a:p>
              <a:r>
                <a:rPr lang="en-US" dirty="0"/>
                <a:t>x</a:t>
              </a:r>
            </a:p>
          </p:txBody>
        </p:sp>
        <p:sp>
          <p:nvSpPr>
            <p:cNvPr id="76" name="TextBox 75">
              <a:extLst>
                <a:ext uri="{FF2B5EF4-FFF2-40B4-BE49-F238E27FC236}">
                  <a16:creationId xmlns:a16="http://schemas.microsoft.com/office/drawing/2014/main" id="{9BDF0933-1CF6-934C-9DF1-2868BC860E1A}"/>
                </a:ext>
              </a:extLst>
            </p:cNvPr>
            <p:cNvSpPr txBox="1"/>
            <p:nvPr/>
          </p:nvSpPr>
          <p:spPr>
            <a:xfrm>
              <a:off x="2753710" y="1734207"/>
              <a:ext cx="284052" cy="369332"/>
            </a:xfrm>
            <a:prstGeom prst="rect">
              <a:avLst/>
            </a:prstGeom>
            <a:noFill/>
          </p:spPr>
          <p:txBody>
            <a:bodyPr wrap="none" rtlCol="0">
              <a:spAutoFit/>
            </a:bodyPr>
            <a:lstStyle/>
            <a:p>
              <a:r>
                <a:rPr lang="en-US" dirty="0"/>
                <a:t>x</a:t>
              </a:r>
            </a:p>
          </p:txBody>
        </p:sp>
        <p:sp>
          <p:nvSpPr>
            <p:cNvPr id="77" name="TextBox 76">
              <a:extLst>
                <a:ext uri="{FF2B5EF4-FFF2-40B4-BE49-F238E27FC236}">
                  <a16:creationId xmlns:a16="http://schemas.microsoft.com/office/drawing/2014/main" id="{398CACC0-306E-024A-9231-523B4F9BF2F3}"/>
                </a:ext>
              </a:extLst>
            </p:cNvPr>
            <p:cNvSpPr txBox="1"/>
            <p:nvPr/>
          </p:nvSpPr>
          <p:spPr>
            <a:xfrm>
              <a:off x="2948015" y="1822913"/>
              <a:ext cx="284052" cy="369332"/>
            </a:xfrm>
            <a:prstGeom prst="rect">
              <a:avLst/>
            </a:prstGeom>
            <a:noFill/>
          </p:spPr>
          <p:txBody>
            <a:bodyPr wrap="none" rtlCol="0">
              <a:spAutoFit/>
            </a:bodyPr>
            <a:lstStyle/>
            <a:p>
              <a:r>
                <a:rPr lang="en-US" dirty="0"/>
                <a:t>x</a:t>
              </a:r>
            </a:p>
          </p:txBody>
        </p:sp>
        <p:sp>
          <p:nvSpPr>
            <p:cNvPr id="78" name="TextBox 77">
              <a:extLst>
                <a:ext uri="{FF2B5EF4-FFF2-40B4-BE49-F238E27FC236}">
                  <a16:creationId xmlns:a16="http://schemas.microsoft.com/office/drawing/2014/main" id="{875E5EA8-A3CA-7246-BC57-C1F66226479D}"/>
                </a:ext>
              </a:extLst>
            </p:cNvPr>
            <p:cNvSpPr txBox="1"/>
            <p:nvPr/>
          </p:nvSpPr>
          <p:spPr>
            <a:xfrm>
              <a:off x="3058510" y="2039007"/>
              <a:ext cx="284052" cy="369332"/>
            </a:xfrm>
            <a:prstGeom prst="rect">
              <a:avLst/>
            </a:prstGeom>
            <a:noFill/>
          </p:spPr>
          <p:txBody>
            <a:bodyPr wrap="none" rtlCol="0">
              <a:spAutoFit/>
            </a:bodyPr>
            <a:lstStyle/>
            <a:p>
              <a:r>
                <a:rPr lang="en-US" dirty="0"/>
                <a:t>x</a:t>
              </a:r>
            </a:p>
          </p:txBody>
        </p:sp>
        <p:sp>
          <p:nvSpPr>
            <p:cNvPr id="79" name="TextBox 78">
              <a:extLst>
                <a:ext uri="{FF2B5EF4-FFF2-40B4-BE49-F238E27FC236}">
                  <a16:creationId xmlns:a16="http://schemas.microsoft.com/office/drawing/2014/main" id="{64D28184-0024-DC43-9FB4-26420C852480}"/>
                </a:ext>
              </a:extLst>
            </p:cNvPr>
            <p:cNvSpPr txBox="1"/>
            <p:nvPr/>
          </p:nvSpPr>
          <p:spPr>
            <a:xfrm>
              <a:off x="3210910" y="2191407"/>
              <a:ext cx="284052" cy="369332"/>
            </a:xfrm>
            <a:prstGeom prst="rect">
              <a:avLst/>
            </a:prstGeom>
            <a:noFill/>
          </p:spPr>
          <p:txBody>
            <a:bodyPr wrap="none" rtlCol="0">
              <a:spAutoFit/>
            </a:bodyPr>
            <a:lstStyle/>
            <a:p>
              <a:r>
                <a:rPr lang="en-US" dirty="0"/>
                <a:t>x</a:t>
              </a:r>
            </a:p>
          </p:txBody>
        </p:sp>
        <p:sp>
          <p:nvSpPr>
            <p:cNvPr id="80" name="TextBox 79">
              <a:extLst>
                <a:ext uri="{FF2B5EF4-FFF2-40B4-BE49-F238E27FC236}">
                  <a16:creationId xmlns:a16="http://schemas.microsoft.com/office/drawing/2014/main" id="{3C6DEEC0-153E-F741-ACF6-5231085C6AD6}"/>
                </a:ext>
              </a:extLst>
            </p:cNvPr>
            <p:cNvSpPr txBox="1"/>
            <p:nvPr/>
          </p:nvSpPr>
          <p:spPr>
            <a:xfrm>
              <a:off x="2543640" y="1930854"/>
              <a:ext cx="284052" cy="369332"/>
            </a:xfrm>
            <a:prstGeom prst="rect">
              <a:avLst/>
            </a:prstGeom>
            <a:noFill/>
          </p:spPr>
          <p:txBody>
            <a:bodyPr wrap="none" rtlCol="0">
              <a:spAutoFit/>
            </a:bodyPr>
            <a:lstStyle/>
            <a:p>
              <a:r>
                <a:rPr lang="en-US" dirty="0"/>
                <a:t>x</a:t>
              </a:r>
            </a:p>
          </p:txBody>
        </p:sp>
        <p:sp>
          <p:nvSpPr>
            <p:cNvPr id="81" name="TextBox 80">
              <a:extLst>
                <a:ext uri="{FF2B5EF4-FFF2-40B4-BE49-F238E27FC236}">
                  <a16:creationId xmlns:a16="http://schemas.microsoft.com/office/drawing/2014/main" id="{80981D07-72E7-2D48-84A7-DCFE3CC72305}"/>
                </a:ext>
              </a:extLst>
            </p:cNvPr>
            <p:cNvSpPr txBox="1"/>
            <p:nvPr/>
          </p:nvSpPr>
          <p:spPr>
            <a:xfrm>
              <a:off x="2559677" y="2401192"/>
              <a:ext cx="284052" cy="369332"/>
            </a:xfrm>
            <a:prstGeom prst="rect">
              <a:avLst/>
            </a:prstGeom>
            <a:noFill/>
          </p:spPr>
          <p:txBody>
            <a:bodyPr wrap="none" rtlCol="0">
              <a:spAutoFit/>
            </a:bodyPr>
            <a:lstStyle/>
            <a:p>
              <a:r>
                <a:rPr lang="en-US" dirty="0"/>
                <a:t>x</a:t>
              </a:r>
            </a:p>
          </p:txBody>
        </p:sp>
        <p:sp>
          <p:nvSpPr>
            <p:cNvPr id="82" name="TextBox 81">
              <a:extLst>
                <a:ext uri="{FF2B5EF4-FFF2-40B4-BE49-F238E27FC236}">
                  <a16:creationId xmlns:a16="http://schemas.microsoft.com/office/drawing/2014/main" id="{C61388C3-6B32-0444-A757-E0F94F5BDBBC}"/>
                </a:ext>
              </a:extLst>
            </p:cNvPr>
            <p:cNvSpPr txBox="1"/>
            <p:nvPr/>
          </p:nvSpPr>
          <p:spPr>
            <a:xfrm>
              <a:off x="2133803" y="1558684"/>
              <a:ext cx="294290" cy="369332"/>
            </a:xfrm>
            <a:prstGeom prst="rect">
              <a:avLst/>
            </a:prstGeom>
            <a:noFill/>
          </p:spPr>
          <p:txBody>
            <a:bodyPr wrap="square" rtlCol="0">
              <a:spAutoFit/>
            </a:bodyPr>
            <a:lstStyle/>
            <a:p>
              <a:r>
                <a:rPr lang="en-US" dirty="0"/>
                <a:t>x</a:t>
              </a:r>
            </a:p>
          </p:txBody>
        </p:sp>
        <p:sp>
          <p:nvSpPr>
            <p:cNvPr id="83" name="TextBox 82">
              <a:extLst>
                <a:ext uri="{FF2B5EF4-FFF2-40B4-BE49-F238E27FC236}">
                  <a16:creationId xmlns:a16="http://schemas.microsoft.com/office/drawing/2014/main" id="{4AABA803-4BF4-BB43-BC0E-2688B63B329A}"/>
                </a:ext>
              </a:extLst>
            </p:cNvPr>
            <p:cNvSpPr txBox="1"/>
            <p:nvPr/>
          </p:nvSpPr>
          <p:spPr>
            <a:xfrm>
              <a:off x="2244298" y="1794219"/>
              <a:ext cx="294290" cy="369332"/>
            </a:xfrm>
            <a:prstGeom prst="rect">
              <a:avLst/>
            </a:prstGeom>
            <a:noFill/>
          </p:spPr>
          <p:txBody>
            <a:bodyPr wrap="square" rtlCol="0">
              <a:spAutoFit/>
            </a:bodyPr>
            <a:lstStyle/>
            <a:p>
              <a:r>
                <a:rPr lang="en-US" dirty="0"/>
                <a:t>x</a:t>
              </a:r>
            </a:p>
          </p:txBody>
        </p:sp>
        <p:sp>
          <p:nvSpPr>
            <p:cNvPr id="84" name="TextBox 83">
              <a:extLst>
                <a:ext uri="{FF2B5EF4-FFF2-40B4-BE49-F238E27FC236}">
                  <a16:creationId xmlns:a16="http://schemas.microsoft.com/office/drawing/2014/main" id="{56AD1B02-A9BD-7E4C-963E-E5B125852047}"/>
                </a:ext>
              </a:extLst>
            </p:cNvPr>
            <p:cNvSpPr txBox="1"/>
            <p:nvPr/>
          </p:nvSpPr>
          <p:spPr>
            <a:xfrm>
              <a:off x="2428162" y="1798739"/>
              <a:ext cx="294290" cy="369332"/>
            </a:xfrm>
            <a:prstGeom prst="rect">
              <a:avLst/>
            </a:prstGeom>
            <a:noFill/>
          </p:spPr>
          <p:txBody>
            <a:bodyPr wrap="square" rtlCol="0">
              <a:spAutoFit/>
            </a:bodyPr>
            <a:lstStyle/>
            <a:p>
              <a:r>
                <a:rPr lang="en-US" dirty="0"/>
                <a:t>x</a:t>
              </a:r>
            </a:p>
          </p:txBody>
        </p:sp>
        <p:sp>
          <p:nvSpPr>
            <p:cNvPr id="85" name="TextBox 84">
              <a:extLst>
                <a:ext uri="{FF2B5EF4-FFF2-40B4-BE49-F238E27FC236}">
                  <a16:creationId xmlns:a16="http://schemas.microsoft.com/office/drawing/2014/main" id="{6EB9C4D5-D7D0-8A40-96BE-4351C071024C}"/>
                </a:ext>
              </a:extLst>
            </p:cNvPr>
            <p:cNvSpPr txBox="1"/>
            <p:nvPr/>
          </p:nvSpPr>
          <p:spPr>
            <a:xfrm>
              <a:off x="2464675" y="2140326"/>
              <a:ext cx="294290" cy="369332"/>
            </a:xfrm>
            <a:prstGeom prst="rect">
              <a:avLst/>
            </a:prstGeom>
            <a:noFill/>
          </p:spPr>
          <p:txBody>
            <a:bodyPr wrap="square" rtlCol="0">
              <a:spAutoFit/>
            </a:bodyPr>
            <a:lstStyle/>
            <a:p>
              <a:r>
                <a:rPr lang="en-US" dirty="0"/>
                <a:t>x</a:t>
              </a:r>
            </a:p>
          </p:txBody>
        </p:sp>
        <p:sp>
          <p:nvSpPr>
            <p:cNvPr id="86" name="TextBox 85">
              <a:extLst>
                <a:ext uri="{FF2B5EF4-FFF2-40B4-BE49-F238E27FC236}">
                  <a16:creationId xmlns:a16="http://schemas.microsoft.com/office/drawing/2014/main" id="{E61E5135-5DE7-A94E-9120-131396174AE6}"/>
                </a:ext>
              </a:extLst>
            </p:cNvPr>
            <p:cNvSpPr txBox="1"/>
            <p:nvPr/>
          </p:nvSpPr>
          <p:spPr>
            <a:xfrm>
              <a:off x="2911365" y="2101437"/>
              <a:ext cx="294290" cy="369332"/>
            </a:xfrm>
            <a:prstGeom prst="rect">
              <a:avLst/>
            </a:prstGeom>
            <a:noFill/>
          </p:spPr>
          <p:txBody>
            <a:bodyPr wrap="square" rtlCol="0">
              <a:spAutoFit/>
            </a:bodyPr>
            <a:lstStyle/>
            <a:p>
              <a:r>
                <a:rPr lang="en-US" dirty="0"/>
                <a:t>x</a:t>
              </a:r>
            </a:p>
          </p:txBody>
        </p:sp>
        <p:sp>
          <p:nvSpPr>
            <p:cNvPr id="87" name="TextBox 86">
              <a:extLst>
                <a:ext uri="{FF2B5EF4-FFF2-40B4-BE49-F238E27FC236}">
                  <a16:creationId xmlns:a16="http://schemas.microsoft.com/office/drawing/2014/main" id="{7C62328B-C778-5D46-90E1-81768BD1552B}"/>
                </a:ext>
              </a:extLst>
            </p:cNvPr>
            <p:cNvSpPr txBox="1"/>
            <p:nvPr/>
          </p:nvSpPr>
          <p:spPr>
            <a:xfrm>
              <a:off x="2758318" y="2319947"/>
              <a:ext cx="294290" cy="369332"/>
            </a:xfrm>
            <a:prstGeom prst="rect">
              <a:avLst/>
            </a:prstGeom>
            <a:noFill/>
          </p:spPr>
          <p:txBody>
            <a:bodyPr wrap="square" rtlCol="0">
              <a:spAutoFit/>
            </a:bodyPr>
            <a:lstStyle/>
            <a:p>
              <a:r>
                <a:rPr lang="en-US" dirty="0"/>
                <a:t>x</a:t>
              </a:r>
            </a:p>
          </p:txBody>
        </p:sp>
        <p:sp>
          <p:nvSpPr>
            <p:cNvPr id="88" name="TextBox 87">
              <a:extLst>
                <a:ext uri="{FF2B5EF4-FFF2-40B4-BE49-F238E27FC236}">
                  <a16:creationId xmlns:a16="http://schemas.microsoft.com/office/drawing/2014/main" id="{D6022671-5692-BA42-9746-F1136B9643D1}"/>
                </a:ext>
              </a:extLst>
            </p:cNvPr>
            <p:cNvSpPr txBox="1"/>
            <p:nvPr/>
          </p:nvSpPr>
          <p:spPr>
            <a:xfrm>
              <a:off x="3037762" y="2408339"/>
              <a:ext cx="294290" cy="369332"/>
            </a:xfrm>
            <a:prstGeom prst="rect">
              <a:avLst/>
            </a:prstGeom>
            <a:noFill/>
          </p:spPr>
          <p:txBody>
            <a:bodyPr wrap="square" rtlCol="0">
              <a:spAutoFit/>
            </a:bodyPr>
            <a:lstStyle/>
            <a:p>
              <a:r>
                <a:rPr lang="en-US" dirty="0"/>
                <a:t>x</a:t>
              </a:r>
            </a:p>
          </p:txBody>
        </p:sp>
        <p:sp>
          <p:nvSpPr>
            <p:cNvPr id="89" name="TextBox 88">
              <a:extLst>
                <a:ext uri="{FF2B5EF4-FFF2-40B4-BE49-F238E27FC236}">
                  <a16:creationId xmlns:a16="http://schemas.microsoft.com/office/drawing/2014/main" id="{C4DF90C3-3A82-C541-B63C-77CEE176C3F4}"/>
                </a:ext>
              </a:extLst>
            </p:cNvPr>
            <p:cNvSpPr txBox="1"/>
            <p:nvPr/>
          </p:nvSpPr>
          <p:spPr>
            <a:xfrm>
              <a:off x="2055045" y="1872524"/>
              <a:ext cx="294290" cy="369332"/>
            </a:xfrm>
            <a:prstGeom prst="rect">
              <a:avLst/>
            </a:prstGeom>
            <a:noFill/>
          </p:spPr>
          <p:txBody>
            <a:bodyPr wrap="square" rtlCol="0">
              <a:spAutoFit/>
            </a:bodyPr>
            <a:lstStyle/>
            <a:p>
              <a:r>
                <a:rPr lang="en-US" dirty="0"/>
                <a:t>x</a:t>
              </a:r>
            </a:p>
          </p:txBody>
        </p:sp>
        <p:sp>
          <p:nvSpPr>
            <p:cNvPr id="90" name="TextBox 89">
              <a:extLst>
                <a:ext uri="{FF2B5EF4-FFF2-40B4-BE49-F238E27FC236}">
                  <a16:creationId xmlns:a16="http://schemas.microsoft.com/office/drawing/2014/main" id="{B3160670-285A-C94F-81C4-4ECAFA7045EA}"/>
                </a:ext>
              </a:extLst>
            </p:cNvPr>
            <p:cNvSpPr txBox="1"/>
            <p:nvPr/>
          </p:nvSpPr>
          <p:spPr>
            <a:xfrm>
              <a:off x="3232067" y="1918873"/>
              <a:ext cx="284052" cy="369332"/>
            </a:xfrm>
            <a:prstGeom prst="rect">
              <a:avLst/>
            </a:prstGeom>
            <a:noFill/>
          </p:spPr>
          <p:txBody>
            <a:bodyPr wrap="none" rtlCol="0">
              <a:spAutoFit/>
            </a:bodyPr>
            <a:lstStyle/>
            <a:p>
              <a:r>
                <a:rPr lang="en-US" dirty="0"/>
                <a:t>x</a:t>
              </a:r>
            </a:p>
          </p:txBody>
        </p:sp>
        <p:sp>
          <p:nvSpPr>
            <p:cNvPr id="91" name="TextBox 90">
              <a:extLst>
                <a:ext uri="{FF2B5EF4-FFF2-40B4-BE49-F238E27FC236}">
                  <a16:creationId xmlns:a16="http://schemas.microsoft.com/office/drawing/2014/main" id="{EFE70BAC-5869-304E-9702-7BAD29A39F4D}"/>
                </a:ext>
              </a:extLst>
            </p:cNvPr>
            <p:cNvSpPr txBox="1"/>
            <p:nvPr/>
          </p:nvSpPr>
          <p:spPr>
            <a:xfrm>
              <a:off x="2927267" y="1483429"/>
              <a:ext cx="284052" cy="369332"/>
            </a:xfrm>
            <a:prstGeom prst="rect">
              <a:avLst/>
            </a:prstGeom>
            <a:noFill/>
          </p:spPr>
          <p:txBody>
            <a:bodyPr wrap="square" rtlCol="0">
              <a:spAutoFit/>
            </a:bodyPr>
            <a:lstStyle/>
            <a:p>
              <a:r>
                <a:rPr lang="en-US" dirty="0"/>
                <a:t>x</a:t>
              </a:r>
            </a:p>
          </p:txBody>
        </p:sp>
        <p:sp>
          <p:nvSpPr>
            <p:cNvPr id="92" name="TextBox 91">
              <a:extLst>
                <a:ext uri="{FF2B5EF4-FFF2-40B4-BE49-F238E27FC236}">
                  <a16:creationId xmlns:a16="http://schemas.microsoft.com/office/drawing/2014/main" id="{F6D6CE8A-E1F9-5D43-9389-81168C136436}"/>
                </a:ext>
              </a:extLst>
            </p:cNvPr>
            <p:cNvSpPr txBox="1"/>
            <p:nvPr/>
          </p:nvSpPr>
          <p:spPr>
            <a:xfrm>
              <a:off x="3263598" y="1638247"/>
              <a:ext cx="284052" cy="369332"/>
            </a:xfrm>
            <a:prstGeom prst="rect">
              <a:avLst/>
            </a:prstGeom>
            <a:noFill/>
          </p:spPr>
          <p:txBody>
            <a:bodyPr wrap="none" rtlCol="0">
              <a:spAutoFit/>
            </a:bodyPr>
            <a:lstStyle/>
            <a:p>
              <a:r>
                <a:rPr lang="en-US" dirty="0"/>
                <a:t>x</a:t>
              </a:r>
            </a:p>
          </p:txBody>
        </p:sp>
        <p:sp>
          <p:nvSpPr>
            <p:cNvPr id="93" name="TextBox 92">
              <a:extLst>
                <a:ext uri="{FF2B5EF4-FFF2-40B4-BE49-F238E27FC236}">
                  <a16:creationId xmlns:a16="http://schemas.microsoft.com/office/drawing/2014/main" id="{E6AE1870-237D-4B4E-908F-21B709BECD19}"/>
                </a:ext>
              </a:extLst>
            </p:cNvPr>
            <p:cNvSpPr txBox="1"/>
            <p:nvPr/>
          </p:nvSpPr>
          <p:spPr>
            <a:xfrm>
              <a:off x="2335515" y="2451851"/>
              <a:ext cx="284052" cy="369332"/>
            </a:xfrm>
            <a:prstGeom prst="rect">
              <a:avLst/>
            </a:prstGeom>
            <a:noFill/>
          </p:spPr>
          <p:txBody>
            <a:bodyPr wrap="none" rtlCol="0">
              <a:spAutoFit/>
            </a:bodyPr>
            <a:lstStyle/>
            <a:p>
              <a:r>
                <a:rPr lang="en-US" dirty="0"/>
                <a:t>x</a:t>
              </a:r>
            </a:p>
          </p:txBody>
        </p:sp>
        <p:sp>
          <p:nvSpPr>
            <p:cNvPr id="108" name="TextBox 107">
              <a:extLst>
                <a:ext uri="{FF2B5EF4-FFF2-40B4-BE49-F238E27FC236}">
                  <a16:creationId xmlns:a16="http://schemas.microsoft.com/office/drawing/2014/main" id="{75A4B27F-ABF5-004E-BE43-A52D8183EF61}"/>
                </a:ext>
              </a:extLst>
            </p:cNvPr>
            <p:cNvSpPr txBox="1"/>
            <p:nvPr/>
          </p:nvSpPr>
          <p:spPr>
            <a:xfrm>
              <a:off x="2727434" y="2028286"/>
              <a:ext cx="284052" cy="369332"/>
            </a:xfrm>
            <a:prstGeom prst="rect">
              <a:avLst/>
            </a:prstGeom>
            <a:noFill/>
          </p:spPr>
          <p:txBody>
            <a:bodyPr wrap="none" rtlCol="0">
              <a:spAutoFit/>
            </a:bodyPr>
            <a:lstStyle/>
            <a:p>
              <a:r>
                <a:rPr lang="en-US" dirty="0"/>
                <a:t>x</a:t>
              </a:r>
            </a:p>
          </p:txBody>
        </p:sp>
        <p:sp>
          <p:nvSpPr>
            <p:cNvPr id="109" name="TextBox 108">
              <a:extLst>
                <a:ext uri="{FF2B5EF4-FFF2-40B4-BE49-F238E27FC236}">
                  <a16:creationId xmlns:a16="http://schemas.microsoft.com/office/drawing/2014/main" id="{5EB605C7-A526-974B-8918-4707CDD3338D}"/>
                </a:ext>
              </a:extLst>
            </p:cNvPr>
            <p:cNvSpPr txBox="1"/>
            <p:nvPr/>
          </p:nvSpPr>
          <p:spPr>
            <a:xfrm>
              <a:off x="2181270" y="2138011"/>
              <a:ext cx="284052" cy="369332"/>
            </a:xfrm>
            <a:prstGeom prst="rect">
              <a:avLst/>
            </a:prstGeom>
            <a:noFill/>
          </p:spPr>
          <p:txBody>
            <a:bodyPr wrap="none" rtlCol="0">
              <a:spAutoFit/>
            </a:bodyPr>
            <a:lstStyle/>
            <a:p>
              <a:r>
                <a:rPr lang="en-US" dirty="0"/>
                <a:t>x</a:t>
              </a:r>
            </a:p>
          </p:txBody>
        </p:sp>
        <p:sp>
          <p:nvSpPr>
            <p:cNvPr id="110" name="Oval 109">
              <a:extLst>
                <a:ext uri="{FF2B5EF4-FFF2-40B4-BE49-F238E27FC236}">
                  <a16:creationId xmlns:a16="http://schemas.microsoft.com/office/drawing/2014/main" id="{A8DD1AF6-B53A-614C-B6B5-EBABE53A3F17}"/>
                </a:ext>
              </a:extLst>
            </p:cNvPr>
            <p:cNvSpPr/>
            <p:nvPr/>
          </p:nvSpPr>
          <p:spPr>
            <a:xfrm>
              <a:off x="2031861" y="1522463"/>
              <a:ext cx="1665618" cy="1576553"/>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11" name="Group 110">
            <a:extLst>
              <a:ext uri="{FF2B5EF4-FFF2-40B4-BE49-F238E27FC236}">
                <a16:creationId xmlns:a16="http://schemas.microsoft.com/office/drawing/2014/main" id="{1AE7AFB5-18A3-8544-9300-CDBAECA353FD}"/>
              </a:ext>
            </a:extLst>
          </p:cNvPr>
          <p:cNvGrpSpPr/>
          <p:nvPr/>
        </p:nvGrpSpPr>
        <p:grpSpPr>
          <a:xfrm>
            <a:off x="4723175" y="1368865"/>
            <a:ext cx="796570" cy="786695"/>
            <a:chOff x="2036652" y="1429407"/>
            <a:chExt cx="1665617" cy="1644971"/>
          </a:xfrm>
        </p:grpSpPr>
        <p:sp>
          <p:nvSpPr>
            <p:cNvPr id="112" name="TextBox 111">
              <a:extLst>
                <a:ext uri="{FF2B5EF4-FFF2-40B4-BE49-F238E27FC236}">
                  <a16:creationId xmlns:a16="http://schemas.microsoft.com/office/drawing/2014/main" id="{9631FB1A-3E78-D041-B1C7-39727D1F5B79}"/>
                </a:ext>
              </a:extLst>
            </p:cNvPr>
            <p:cNvSpPr txBox="1"/>
            <p:nvPr/>
          </p:nvSpPr>
          <p:spPr>
            <a:xfrm>
              <a:off x="2448910" y="1429407"/>
              <a:ext cx="284052" cy="369332"/>
            </a:xfrm>
            <a:prstGeom prst="rect">
              <a:avLst/>
            </a:prstGeom>
            <a:noFill/>
          </p:spPr>
          <p:txBody>
            <a:bodyPr wrap="none" rtlCol="0">
              <a:spAutoFit/>
            </a:bodyPr>
            <a:lstStyle/>
            <a:p>
              <a:r>
                <a:rPr lang="en-US" dirty="0">
                  <a:solidFill>
                    <a:srgbClr val="FF0000"/>
                  </a:solidFill>
                </a:rPr>
                <a:t>x</a:t>
              </a:r>
            </a:p>
          </p:txBody>
        </p:sp>
        <p:sp>
          <p:nvSpPr>
            <p:cNvPr id="113" name="TextBox 112">
              <a:extLst>
                <a:ext uri="{FF2B5EF4-FFF2-40B4-BE49-F238E27FC236}">
                  <a16:creationId xmlns:a16="http://schemas.microsoft.com/office/drawing/2014/main" id="{F1BDE6E5-60A1-7A42-8156-216AFB0F9B69}"/>
                </a:ext>
              </a:extLst>
            </p:cNvPr>
            <p:cNvSpPr txBox="1"/>
            <p:nvPr/>
          </p:nvSpPr>
          <p:spPr>
            <a:xfrm>
              <a:off x="2601310" y="1581807"/>
              <a:ext cx="284052" cy="369332"/>
            </a:xfrm>
            <a:prstGeom prst="rect">
              <a:avLst/>
            </a:prstGeom>
            <a:noFill/>
          </p:spPr>
          <p:txBody>
            <a:bodyPr wrap="none" rtlCol="0">
              <a:spAutoFit/>
            </a:bodyPr>
            <a:lstStyle/>
            <a:p>
              <a:r>
                <a:rPr lang="en-US" dirty="0">
                  <a:solidFill>
                    <a:srgbClr val="FF0000"/>
                  </a:solidFill>
                </a:rPr>
                <a:t>x</a:t>
              </a:r>
            </a:p>
          </p:txBody>
        </p:sp>
        <p:sp>
          <p:nvSpPr>
            <p:cNvPr id="114" name="TextBox 113">
              <a:extLst>
                <a:ext uri="{FF2B5EF4-FFF2-40B4-BE49-F238E27FC236}">
                  <a16:creationId xmlns:a16="http://schemas.microsoft.com/office/drawing/2014/main" id="{341AFCAD-9A4B-1A47-88B1-0AC64AA62994}"/>
                </a:ext>
              </a:extLst>
            </p:cNvPr>
            <p:cNvSpPr txBox="1"/>
            <p:nvPr/>
          </p:nvSpPr>
          <p:spPr>
            <a:xfrm>
              <a:off x="2753710" y="1734207"/>
              <a:ext cx="284052" cy="369332"/>
            </a:xfrm>
            <a:prstGeom prst="rect">
              <a:avLst/>
            </a:prstGeom>
            <a:noFill/>
          </p:spPr>
          <p:txBody>
            <a:bodyPr wrap="none" rtlCol="0">
              <a:spAutoFit/>
            </a:bodyPr>
            <a:lstStyle/>
            <a:p>
              <a:r>
                <a:rPr lang="en-US" dirty="0">
                  <a:solidFill>
                    <a:srgbClr val="FF0000"/>
                  </a:solidFill>
                </a:rPr>
                <a:t>x</a:t>
              </a:r>
            </a:p>
          </p:txBody>
        </p:sp>
        <p:sp>
          <p:nvSpPr>
            <p:cNvPr id="115" name="TextBox 114">
              <a:extLst>
                <a:ext uri="{FF2B5EF4-FFF2-40B4-BE49-F238E27FC236}">
                  <a16:creationId xmlns:a16="http://schemas.microsoft.com/office/drawing/2014/main" id="{07A844D1-B197-ED49-96D0-6BD59AB7D98A}"/>
                </a:ext>
              </a:extLst>
            </p:cNvPr>
            <p:cNvSpPr txBox="1"/>
            <p:nvPr/>
          </p:nvSpPr>
          <p:spPr>
            <a:xfrm>
              <a:off x="2948015" y="1822913"/>
              <a:ext cx="284052" cy="369332"/>
            </a:xfrm>
            <a:prstGeom prst="rect">
              <a:avLst/>
            </a:prstGeom>
            <a:noFill/>
          </p:spPr>
          <p:txBody>
            <a:bodyPr wrap="none" rtlCol="0">
              <a:spAutoFit/>
            </a:bodyPr>
            <a:lstStyle/>
            <a:p>
              <a:r>
                <a:rPr lang="en-US" dirty="0">
                  <a:solidFill>
                    <a:srgbClr val="FF0000"/>
                  </a:solidFill>
                </a:rPr>
                <a:t>x</a:t>
              </a:r>
            </a:p>
          </p:txBody>
        </p:sp>
        <p:sp>
          <p:nvSpPr>
            <p:cNvPr id="116" name="TextBox 115">
              <a:extLst>
                <a:ext uri="{FF2B5EF4-FFF2-40B4-BE49-F238E27FC236}">
                  <a16:creationId xmlns:a16="http://schemas.microsoft.com/office/drawing/2014/main" id="{5C2C1C83-FFCA-B54C-B7D7-16D39482F118}"/>
                </a:ext>
              </a:extLst>
            </p:cNvPr>
            <p:cNvSpPr txBox="1"/>
            <p:nvPr/>
          </p:nvSpPr>
          <p:spPr>
            <a:xfrm>
              <a:off x="3058510" y="2039007"/>
              <a:ext cx="284052" cy="369332"/>
            </a:xfrm>
            <a:prstGeom prst="rect">
              <a:avLst/>
            </a:prstGeom>
            <a:noFill/>
          </p:spPr>
          <p:txBody>
            <a:bodyPr wrap="none" rtlCol="0">
              <a:spAutoFit/>
            </a:bodyPr>
            <a:lstStyle/>
            <a:p>
              <a:r>
                <a:rPr lang="en-US" dirty="0">
                  <a:solidFill>
                    <a:srgbClr val="FF0000"/>
                  </a:solidFill>
                </a:rPr>
                <a:t>x</a:t>
              </a:r>
            </a:p>
          </p:txBody>
        </p:sp>
        <p:sp>
          <p:nvSpPr>
            <p:cNvPr id="117" name="TextBox 116">
              <a:extLst>
                <a:ext uri="{FF2B5EF4-FFF2-40B4-BE49-F238E27FC236}">
                  <a16:creationId xmlns:a16="http://schemas.microsoft.com/office/drawing/2014/main" id="{014C677C-18A0-DC4A-9E82-CA4593B93009}"/>
                </a:ext>
              </a:extLst>
            </p:cNvPr>
            <p:cNvSpPr txBox="1"/>
            <p:nvPr/>
          </p:nvSpPr>
          <p:spPr>
            <a:xfrm>
              <a:off x="3210910" y="2191407"/>
              <a:ext cx="284052" cy="369332"/>
            </a:xfrm>
            <a:prstGeom prst="rect">
              <a:avLst/>
            </a:prstGeom>
            <a:noFill/>
          </p:spPr>
          <p:txBody>
            <a:bodyPr wrap="none" rtlCol="0">
              <a:spAutoFit/>
            </a:bodyPr>
            <a:lstStyle/>
            <a:p>
              <a:r>
                <a:rPr lang="en-US" dirty="0">
                  <a:solidFill>
                    <a:srgbClr val="FF0000"/>
                  </a:solidFill>
                </a:rPr>
                <a:t>x</a:t>
              </a:r>
            </a:p>
          </p:txBody>
        </p:sp>
        <p:sp>
          <p:nvSpPr>
            <p:cNvPr id="118" name="TextBox 117">
              <a:extLst>
                <a:ext uri="{FF2B5EF4-FFF2-40B4-BE49-F238E27FC236}">
                  <a16:creationId xmlns:a16="http://schemas.microsoft.com/office/drawing/2014/main" id="{3B649226-6E74-5541-A240-56198D29B8FC}"/>
                </a:ext>
              </a:extLst>
            </p:cNvPr>
            <p:cNvSpPr txBox="1"/>
            <p:nvPr/>
          </p:nvSpPr>
          <p:spPr>
            <a:xfrm>
              <a:off x="2543640" y="1930854"/>
              <a:ext cx="284052" cy="369332"/>
            </a:xfrm>
            <a:prstGeom prst="rect">
              <a:avLst/>
            </a:prstGeom>
            <a:noFill/>
          </p:spPr>
          <p:txBody>
            <a:bodyPr wrap="none" rtlCol="0">
              <a:spAutoFit/>
            </a:bodyPr>
            <a:lstStyle/>
            <a:p>
              <a:r>
                <a:rPr lang="en-US" dirty="0">
                  <a:solidFill>
                    <a:srgbClr val="FF0000"/>
                  </a:solidFill>
                </a:rPr>
                <a:t>x</a:t>
              </a:r>
            </a:p>
          </p:txBody>
        </p:sp>
        <p:sp>
          <p:nvSpPr>
            <p:cNvPr id="119" name="TextBox 118">
              <a:extLst>
                <a:ext uri="{FF2B5EF4-FFF2-40B4-BE49-F238E27FC236}">
                  <a16:creationId xmlns:a16="http://schemas.microsoft.com/office/drawing/2014/main" id="{F45C09C2-EBB3-A146-B08B-F612173798BD}"/>
                </a:ext>
              </a:extLst>
            </p:cNvPr>
            <p:cNvSpPr txBox="1"/>
            <p:nvPr/>
          </p:nvSpPr>
          <p:spPr>
            <a:xfrm>
              <a:off x="2559677" y="2401192"/>
              <a:ext cx="284052" cy="369332"/>
            </a:xfrm>
            <a:prstGeom prst="rect">
              <a:avLst/>
            </a:prstGeom>
            <a:noFill/>
          </p:spPr>
          <p:txBody>
            <a:bodyPr wrap="none" rtlCol="0">
              <a:spAutoFit/>
            </a:bodyPr>
            <a:lstStyle/>
            <a:p>
              <a:r>
                <a:rPr lang="en-US" dirty="0">
                  <a:solidFill>
                    <a:srgbClr val="FF0000"/>
                  </a:solidFill>
                </a:rPr>
                <a:t>x</a:t>
              </a:r>
            </a:p>
          </p:txBody>
        </p:sp>
        <p:sp>
          <p:nvSpPr>
            <p:cNvPr id="120" name="TextBox 119">
              <a:extLst>
                <a:ext uri="{FF2B5EF4-FFF2-40B4-BE49-F238E27FC236}">
                  <a16:creationId xmlns:a16="http://schemas.microsoft.com/office/drawing/2014/main" id="{93C04443-B4A2-ED49-A510-074FB922EA2A}"/>
                </a:ext>
              </a:extLst>
            </p:cNvPr>
            <p:cNvSpPr txBox="1"/>
            <p:nvPr/>
          </p:nvSpPr>
          <p:spPr>
            <a:xfrm>
              <a:off x="2133803" y="1558684"/>
              <a:ext cx="294290" cy="369332"/>
            </a:xfrm>
            <a:prstGeom prst="rect">
              <a:avLst/>
            </a:prstGeom>
            <a:noFill/>
          </p:spPr>
          <p:txBody>
            <a:bodyPr wrap="square" rtlCol="0">
              <a:spAutoFit/>
            </a:bodyPr>
            <a:lstStyle/>
            <a:p>
              <a:r>
                <a:rPr lang="en-US" dirty="0">
                  <a:solidFill>
                    <a:srgbClr val="FF0000"/>
                  </a:solidFill>
                </a:rPr>
                <a:t>x</a:t>
              </a:r>
            </a:p>
          </p:txBody>
        </p:sp>
        <p:sp>
          <p:nvSpPr>
            <p:cNvPr id="121" name="TextBox 120">
              <a:extLst>
                <a:ext uri="{FF2B5EF4-FFF2-40B4-BE49-F238E27FC236}">
                  <a16:creationId xmlns:a16="http://schemas.microsoft.com/office/drawing/2014/main" id="{F8C56FA6-5065-F34E-AEFA-95910B570D59}"/>
                </a:ext>
              </a:extLst>
            </p:cNvPr>
            <p:cNvSpPr txBox="1"/>
            <p:nvPr/>
          </p:nvSpPr>
          <p:spPr>
            <a:xfrm>
              <a:off x="2244298" y="1794219"/>
              <a:ext cx="294290" cy="369332"/>
            </a:xfrm>
            <a:prstGeom prst="rect">
              <a:avLst/>
            </a:prstGeom>
            <a:noFill/>
          </p:spPr>
          <p:txBody>
            <a:bodyPr wrap="square" rtlCol="0">
              <a:spAutoFit/>
            </a:bodyPr>
            <a:lstStyle/>
            <a:p>
              <a:r>
                <a:rPr lang="en-US" dirty="0">
                  <a:solidFill>
                    <a:srgbClr val="FF0000"/>
                  </a:solidFill>
                </a:rPr>
                <a:t>x</a:t>
              </a:r>
            </a:p>
          </p:txBody>
        </p:sp>
        <p:sp>
          <p:nvSpPr>
            <p:cNvPr id="122" name="TextBox 121">
              <a:extLst>
                <a:ext uri="{FF2B5EF4-FFF2-40B4-BE49-F238E27FC236}">
                  <a16:creationId xmlns:a16="http://schemas.microsoft.com/office/drawing/2014/main" id="{BCCF707B-E52E-274B-A448-07DEA8F88AFC}"/>
                </a:ext>
              </a:extLst>
            </p:cNvPr>
            <p:cNvSpPr txBox="1"/>
            <p:nvPr/>
          </p:nvSpPr>
          <p:spPr>
            <a:xfrm>
              <a:off x="2428162" y="1798739"/>
              <a:ext cx="294290" cy="369332"/>
            </a:xfrm>
            <a:prstGeom prst="rect">
              <a:avLst/>
            </a:prstGeom>
            <a:noFill/>
          </p:spPr>
          <p:txBody>
            <a:bodyPr wrap="square" rtlCol="0">
              <a:spAutoFit/>
            </a:bodyPr>
            <a:lstStyle/>
            <a:p>
              <a:r>
                <a:rPr lang="en-US" dirty="0">
                  <a:solidFill>
                    <a:srgbClr val="FF0000"/>
                  </a:solidFill>
                </a:rPr>
                <a:t>x</a:t>
              </a:r>
            </a:p>
          </p:txBody>
        </p:sp>
        <p:sp>
          <p:nvSpPr>
            <p:cNvPr id="123" name="TextBox 122">
              <a:extLst>
                <a:ext uri="{FF2B5EF4-FFF2-40B4-BE49-F238E27FC236}">
                  <a16:creationId xmlns:a16="http://schemas.microsoft.com/office/drawing/2014/main" id="{F1F15D52-5024-3449-A65E-BD8933E84971}"/>
                </a:ext>
              </a:extLst>
            </p:cNvPr>
            <p:cNvSpPr txBox="1"/>
            <p:nvPr/>
          </p:nvSpPr>
          <p:spPr>
            <a:xfrm>
              <a:off x="2464675" y="2140326"/>
              <a:ext cx="294290" cy="369332"/>
            </a:xfrm>
            <a:prstGeom prst="rect">
              <a:avLst/>
            </a:prstGeom>
            <a:noFill/>
          </p:spPr>
          <p:txBody>
            <a:bodyPr wrap="square" rtlCol="0">
              <a:spAutoFit/>
            </a:bodyPr>
            <a:lstStyle/>
            <a:p>
              <a:r>
                <a:rPr lang="en-US" dirty="0">
                  <a:solidFill>
                    <a:srgbClr val="FF0000"/>
                  </a:solidFill>
                </a:rPr>
                <a:t>x</a:t>
              </a:r>
            </a:p>
          </p:txBody>
        </p:sp>
        <p:sp>
          <p:nvSpPr>
            <p:cNvPr id="124" name="TextBox 123">
              <a:extLst>
                <a:ext uri="{FF2B5EF4-FFF2-40B4-BE49-F238E27FC236}">
                  <a16:creationId xmlns:a16="http://schemas.microsoft.com/office/drawing/2014/main" id="{19D46D63-02CC-3B4D-AFF8-5042C845B28B}"/>
                </a:ext>
              </a:extLst>
            </p:cNvPr>
            <p:cNvSpPr txBox="1"/>
            <p:nvPr/>
          </p:nvSpPr>
          <p:spPr>
            <a:xfrm>
              <a:off x="2911365" y="2101437"/>
              <a:ext cx="294290" cy="369332"/>
            </a:xfrm>
            <a:prstGeom prst="rect">
              <a:avLst/>
            </a:prstGeom>
            <a:noFill/>
          </p:spPr>
          <p:txBody>
            <a:bodyPr wrap="square" rtlCol="0">
              <a:spAutoFit/>
            </a:bodyPr>
            <a:lstStyle/>
            <a:p>
              <a:r>
                <a:rPr lang="en-US" dirty="0">
                  <a:solidFill>
                    <a:srgbClr val="FF0000"/>
                  </a:solidFill>
                </a:rPr>
                <a:t>x</a:t>
              </a:r>
            </a:p>
          </p:txBody>
        </p:sp>
        <p:sp>
          <p:nvSpPr>
            <p:cNvPr id="125" name="TextBox 124">
              <a:extLst>
                <a:ext uri="{FF2B5EF4-FFF2-40B4-BE49-F238E27FC236}">
                  <a16:creationId xmlns:a16="http://schemas.microsoft.com/office/drawing/2014/main" id="{4CA5FBE9-6606-CE46-B2EE-5FB9D0DD032D}"/>
                </a:ext>
              </a:extLst>
            </p:cNvPr>
            <p:cNvSpPr txBox="1"/>
            <p:nvPr/>
          </p:nvSpPr>
          <p:spPr>
            <a:xfrm>
              <a:off x="2758318" y="2319947"/>
              <a:ext cx="294290" cy="369332"/>
            </a:xfrm>
            <a:prstGeom prst="rect">
              <a:avLst/>
            </a:prstGeom>
            <a:noFill/>
          </p:spPr>
          <p:txBody>
            <a:bodyPr wrap="square" rtlCol="0">
              <a:spAutoFit/>
            </a:bodyPr>
            <a:lstStyle/>
            <a:p>
              <a:r>
                <a:rPr lang="en-US" dirty="0">
                  <a:solidFill>
                    <a:srgbClr val="FF0000"/>
                  </a:solidFill>
                </a:rPr>
                <a:t>x</a:t>
              </a:r>
            </a:p>
          </p:txBody>
        </p:sp>
        <p:sp>
          <p:nvSpPr>
            <p:cNvPr id="126" name="TextBox 125">
              <a:extLst>
                <a:ext uri="{FF2B5EF4-FFF2-40B4-BE49-F238E27FC236}">
                  <a16:creationId xmlns:a16="http://schemas.microsoft.com/office/drawing/2014/main" id="{64978CF0-60B4-4041-AF72-A454846BD22F}"/>
                </a:ext>
              </a:extLst>
            </p:cNvPr>
            <p:cNvSpPr txBox="1"/>
            <p:nvPr/>
          </p:nvSpPr>
          <p:spPr>
            <a:xfrm>
              <a:off x="3037762" y="2408339"/>
              <a:ext cx="294290" cy="369332"/>
            </a:xfrm>
            <a:prstGeom prst="rect">
              <a:avLst/>
            </a:prstGeom>
            <a:noFill/>
          </p:spPr>
          <p:txBody>
            <a:bodyPr wrap="square" rtlCol="0">
              <a:spAutoFit/>
            </a:bodyPr>
            <a:lstStyle/>
            <a:p>
              <a:r>
                <a:rPr lang="en-US" dirty="0">
                  <a:solidFill>
                    <a:srgbClr val="FF0000"/>
                  </a:solidFill>
                </a:rPr>
                <a:t>x</a:t>
              </a:r>
            </a:p>
          </p:txBody>
        </p:sp>
        <p:sp>
          <p:nvSpPr>
            <p:cNvPr id="127" name="TextBox 126">
              <a:extLst>
                <a:ext uri="{FF2B5EF4-FFF2-40B4-BE49-F238E27FC236}">
                  <a16:creationId xmlns:a16="http://schemas.microsoft.com/office/drawing/2014/main" id="{F8FC501C-F5DD-8048-93DB-ACEB6089B122}"/>
                </a:ext>
              </a:extLst>
            </p:cNvPr>
            <p:cNvSpPr txBox="1"/>
            <p:nvPr/>
          </p:nvSpPr>
          <p:spPr>
            <a:xfrm>
              <a:off x="2055045" y="1872524"/>
              <a:ext cx="294290" cy="369332"/>
            </a:xfrm>
            <a:prstGeom prst="rect">
              <a:avLst/>
            </a:prstGeom>
            <a:noFill/>
          </p:spPr>
          <p:txBody>
            <a:bodyPr wrap="square" rtlCol="0">
              <a:spAutoFit/>
            </a:bodyPr>
            <a:lstStyle/>
            <a:p>
              <a:r>
                <a:rPr lang="en-US" dirty="0">
                  <a:solidFill>
                    <a:srgbClr val="FF0000"/>
                  </a:solidFill>
                </a:rPr>
                <a:t>x</a:t>
              </a:r>
            </a:p>
          </p:txBody>
        </p:sp>
        <p:sp>
          <p:nvSpPr>
            <p:cNvPr id="128" name="TextBox 127">
              <a:extLst>
                <a:ext uri="{FF2B5EF4-FFF2-40B4-BE49-F238E27FC236}">
                  <a16:creationId xmlns:a16="http://schemas.microsoft.com/office/drawing/2014/main" id="{0FB80A31-4134-244B-8060-EA2B459F382C}"/>
                </a:ext>
              </a:extLst>
            </p:cNvPr>
            <p:cNvSpPr txBox="1"/>
            <p:nvPr/>
          </p:nvSpPr>
          <p:spPr>
            <a:xfrm>
              <a:off x="3232067" y="1918873"/>
              <a:ext cx="284052" cy="369332"/>
            </a:xfrm>
            <a:prstGeom prst="rect">
              <a:avLst/>
            </a:prstGeom>
            <a:noFill/>
          </p:spPr>
          <p:txBody>
            <a:bodyPr wrap="none" rtlCol="0">
              <a:spAutoFit/>
            </a:bodyPr>
            <a:lstStyle/>
            <a:p>
              <a:r>
                <a:rPr lang="en-US" dirty="0">
                  <a:solidFill>
                    <a:srgbClr val="FF0000"/>
                  </a:solidFill>
                </a:rPr>
                <a:t>x</a:t>
              </a:r>
            </a:p>
          </p:txBody>
        </p:sp>
        <p:sp>
          <p:nvSpPr>
            <p:cNvPr id="129" name="TextBox 128">
              <a:extLst>
                <a:ext uri="{FF2B5EF4-FFF2-40B4-BE49-F238E27FC236}">
                  <a16:creationId xmlns:a16="http://schemas.microsoft.com/office/drawing/2014/main" id="{55E23340-2F16-D947-881A-330148BA7159}"/>
                </a:ext>
              </a:extLst>
            </p:cNvPr>
            <p:cNvSpPr txBox="1"/>
            <p:nvPr/>
          </p:nvSpPr>
          <p:spPr>
            <a:xfrm>
              <a:off x="2927267" y="1483429"/>
              <a:ext cx="284052" cy="369332"/>
            </a:xfrm>
            <a:prstGeom prst="rect">
              <a:avLst/>
            </a:prstGeom>
            <a:noFill/>
          </p:spPr>
          <p:txBody>
            <a:bodyPr wrap="square" rtlCol="0">
              <a:spAutoFit/>
            </a:bodyPr>
            <a:lstStyle/>
            <a:p>
              <a:r>
                <a:rPr lang="en-US" dirty="0">
                  <a:solidFill>
                    <a:srgbClr val="FF0000"/>
                  </a:solidFill>
                </a:rPr>
                <a:t>x</a:t>
              </a:r>
            </a:p>
          </p:txBody>
        </p:sp>
        <p:sp>
          <p:nvSpPr>
            <p:cNvPr id="130" name="TextBox 129">
              <a:extLst>
                <a:ext uri="{FF2B5EF4-FFF2-40B4-BE49-F238E27FC236}">
                  <a16:creationId xmlns:a16="http://schemas.microsoft.com/office/drawing/2014/main" id="{6C242477-0EEE-7D4D-BC6B-9A66DFFBA244}"/>
                </a:ext>
              </a:extLst>
            </p:cNvPr>
            <p:cNvSpPr txBox="1"/>
            <p:nvPr/>
          </p:nvSpPr>
          <p:spPr>
            <a:xfrm>
              <a:off x="3263598" y="1638247"/>
              <a:ext cx="284052" cy="369332"/>
            </a:xfrm>
            <a:prstGeom prst="rect">
              <a:avLst/>
            </a:prstGeom>
            <a:noFill/>
          </p:spPr>
          <p:txBody>
            <a:bodyPr wrap="none" rtlCol="0">
              <a:spAutoFit/>
            </a:bodyPr>
            <a:lstStyle/>
            <a:p>
              <a:r>
                <a:rPr lang="en-US" dirty="0">
                  <a:solidFill>
                    <a:srgbClr val="FF0000"/>
                  </a:solidFill>
                </a:rPr>
                <a:t>x</a:t>
              </a:r>
            </a:p>
          </p:txBody>
        </p:sp>
        <p:sp>
          <p:nvSpPr>
            <p:cNvPr id="131" name="TextBox 130">
              <a:extLst>
                <a:ext uri="{FF2B5EF4-FFF2-40B4-BE49-F238E27FC236}">
                  <a16:creationId xmlns:a16="http://schemas.microsoft.com/office/drawing/2014/main" id="{6B1F40F5-A639-D544-94FF-E8C5FFFBA290}"/>
                </a:ext>
              </a:extLst>
            </p:cNvPr>
            <p:cNvSpPr txBox="1"/>
            <p:nvPr/>
          </p:nvSpPr>
          <p:spPr>
            <a:xfrm>
              <a:off x="2335515" y="2451851"/>
              <a:ext cx="284052" cy="369332"/>
            </a:xfrm>
            <a:prstGeom prst="rect">
              <a:avLst/>
            </a:prstGeom>
            <a:noFill/>
          </p:spPr>
          <p:txBody>
            <a:bodyPr wrap="none" rtlCol="0">
              <a:spAutoFit/>
            </a:bodyPr>
            <a:lstStyle/>
            <a:p>
              <a:r>
                <a:rPr lang="en-US" dirty="0">
                  <a:solidFill>
                    <a:srgbClr val="FF0000"/>
                  </a:solidFill>
                </a:rPr>
                <a:t>x</a:t>
              </a:r>
            </a:p>
          </p:txBody>
        </p:sp>
        <p:sp>
          <p:nvSpPr>
            <p:cNvPr id="132" name="TextBox 131">
              <a:extLst>
                <a:ext uri="{FF2B5EF4-FFF2-40B4-BE49-F238E27FC236}">
                  <a16:creationId xmlns:a16="http://schemas.microsoft.com/office/drawing/2014/main" id="{ACB6B27A-3678-3E46-9C75-782BBF978571}"/>
                </a:ext>
              </a:extLst>
            </p:cNvPr>
            <p:cNvSpPr txBox="1"/>
            <p:nvPr/>
          </p:nvSpPr>
          <p:spPr>
            <a:xfrm>
              <a:off x="2727434" y="2028286"/>
              <a:ext cx="284052" cy="369332"/>
            </a:xfrm>
            <a:prstGeom prst="rect">
              <a:avLst/>
            </a:prstGeom>
            <a:noFill/>
          </p:spPr>
          <p:txBody>
            <a:bodyPr wrap="none" rtlCol="0">
              <a:spAutoFit/>
            </a:bodyPr>
            <a:lstStyle/>
            <a:p>
              <a:r>
                <a:rPr lang="en-US" dirty="0">
                  <a:solidFill>
                    <a:srgbClr val="FF0000"/>
                  </a:solidFill>
                </a:rPr>
                <a:t>x</a:t>
              </a:r>
            </a:p>
          </p:txBody>
        </p:sp>
        <p:sp>
          <p:nvSpPr>
            <p:cNvPr id="133" name="TextBox 132">
              <a:extLst>
                <a:ext uri="{FF2B5EF4-FFF2-40B4-BE49-F238E27FC236}">
                  <a16:creationId xmlns:a16="http://schemas.microsoft.com/office/drawing/2014/main" id="{56943266-3C45-EB4B-BC8A-29402AC394D6}"/>
                </a:ext>
              </a:extLst>
            </p:cNvPr>
            <p:cNvSpPr txBox="1"/>
            <p:nvPr/>
          </p:nvSpPr>
          <p:spPr>
            <a:xfrm>
              <a:off x="2181270" y="2138011"/>
              <a:ext cx="284052" cy="369332"/>
            </a:xfrm>
            <a:prstGeom prst="rect">
              <a:avLst/>
            </a:prstGeom>
            <a:noFill/>
          </p:spPr>
          <p:txBody>
            <a:bodyPr wrap="none" rtlCol="0">
              <a:spAutoFit/>
            </a:bodyPr>
            <a:lstStyle/>
            <a:p>
              <a:r>
                <a:rPr lang="en-US" dirty="0">
                  <a:solidFill>
                    <a:srgbClr val="FF0000"/>
                  </a:solidFill>
                </a:rPr>
                <a:t>x</a:t>
              </a:r>
            </a:p>
          </p:txBody>
        </p:sp>
        <p:sp>
          <p:nvSpPr>
            <p:cNvPr id="134" name="Oval 133">
              <a:extLst>
                <a:ext uri="{FF2B5EF4-FFF2-40B4-BE49-F238E27FC236}">
                  <a16:creationId xmlns:a16="http://schemas.microsoft.com/office/drawing/2014/main" id="{69DE15B6-AE41-CC47-9F1C-3EA23ADEBA9E}"/>
                </a:ext>
              </a:extLst>
            </p:cNvPr>
            <p:cNvSpPr/>
            <p:nvPr/>
          </p:nvSpPr>
          <p:spPr>
            <a:xfrm>
              <a:off x="2036652" y="1497826"/>
              <a:ext cx="1665617" cy="1576552"/>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grpSp>
      <p:sp>
        <p:nvSpPr>
          <p:cNvPr id="135" name="TextBox 134">
            <a:extLst>
              <a:ext uri="{FF2B5EF4-FFF2-40B4-BE49-F238E27FC236}">
                <a16:creationId xmlns:a16="http://schemas.microsoft.com/office/drawing/2014/main" id="{9835CDCA-F4C6-C141-9E44-F623EB8C3492}"/>
              </a:ext>
            </a:extLst>
          </p:cNvPr>
          <p:cNvSpPr txBox="1"/>
          <p:nvPr/>
        </p:nvSpPr>
        <p:spPr>
          <a:xfrm>
            <a:off x="165461" y="985219"/>
            <a:ext cx="1006477" cy="325985"/>
          </a:xfrm>
          <a:prstGeom prst="rect">
            <a:avLst/>
          </a:prstGeom>
          <a:noFill/>
        </p:spPr>
        <p:txBody>
          <a:bodyPr wrap="none" rtlCol="0">
            <a:spAutoFit/>
          </a:bodyPr>
          <a:lstStyle/>
          <a:p>
            <a:r>
              <a:rPr lang="en-US" dirty="0"/>
              <a:t>data set A</a:t>
            </a:r>
          </a:p>
        </p:txBody>
      </p:sp>
      <p:sp>
        <p:nvSpPr>
          <p:cNvPr id="136" name="TextBox 135">
            <a:extLst>
              <a:ext uri="{FF2B5EF4-FFF2-40B4-BE49-F238E27FC236}">
                <a16:creationId xmlns:a16="http://schemas.microsoft.com/office/drawing/2014/main" id="{0F05FE6F-8710-2644-BF3E-910239E5DA92}"/>
              </a:ext>
            </a:extLst>
          </p:cNvPr>
          <p:cNvSpPr txBox="1"/>
          <p:nvPr/>
        </p:nvSpPr>
        <p:spPr>
          <a:xfrm>
            <a:off x="4598246" y="976621"/>
            <a:ext cx="1006477" cy="325985"/>
          </a:xfrm>
          <a:prstGeom prst="rect">
            <a:avLst/>
          </a:prstGeom>
          <a:noFill/>
        </p:spPr>
        <p:txBody>
          <a:bodyPr wrap="none" rtlCol="0">
            <a:spAutoFit/>
          </a:bodyPr>
          <a:lstStyle/>
          <a:p>
            <a:r>
              <a:rPr lang="en-US" dirty="0">
                <a:solidFill>
                  <a:srgbClr val="FF0000"/>
                </a:solidFill>
              </a:rPr>
              <a:t>data set B</a:t>
            </a:r>
          </a:p>
        </p:txBody>
      </p:sp>
      <p:grpSp>
        <p:nvGrpSpPr>
          <p:cNvPr id="137" name="Group 136">
            <a:extLst>
              <a:ext uri="{FF2B5EF4-FFF2-40B4-BE49-F238E27FC236}">
                <a16:creationId xmlns:a16="http://schemas.microsoft.com/office/drawing/2014/main" id="{41E06B0F-AD1C-4E47-8022-6D216F135822}"/>
              </a:ext>
            </a:extLst>
          </p:cNvPr>
          <p:cNvGrpSpPr/>
          <p:nvPr/>
        </p:nvGrpSpPr>
        <p:grpSpPr>
          <a:xfrm>
            <a:off x="1256429" y="1592557"/>
            <a:ext cx="2122376" cy="349504"/>
            <a:chOff x="5074022" y="546600"/>
            <a:chExt cx="2404595" cy="395979"/>
          </a:xfrm>
        </p:grpSpPr>
        <p:sp>
          <p:nvSpPr>
            <p:cNvPr id="138" name="Rectangle 137">
              <a:extLst>
                <a:ext uri="{FF2B5EF4-FFF2-40B4-BE49-F238E27FC236}">
                  <a16:creationId xmlns:a16="http://schemas.microsoft.com/office/drawing/2014/main" id="{F0E4CAC4-BDAA-9A4F-AF7E-7DD07B5CE6BC}"/>
                </a:ext>
              </a:extLst>
            </p:cNvPr>
            <p:cNvSpPr/>
            <p:nvPr/>
          </p:nvSpPr>
          <p:spPr>
            <a:xfrm>
              <a:off x="5127813" y="615846"/>
              <a:ext cx="2283658" cy="311842"/>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139" name="TextBox 138">
                  <a:extLst>
                    <a:ext uri="{FF2B5EF4-FFF2-40B4-BE49-F238E27FC236}">
                      <a16:creationId xmlns:a16="http://schemas.microsoft.com/office/drawing/2014/main" id="{46E57D24-0C61-F442-B195-B4164A680396}"/>
                    </a:ext>
                  </a:extLst>
                </p:cNvPr>
                <p:cNvSpPr txBox="1"/>
                <p:nvPr/>
              </p:nvSpPr>
              <p:spPr>
                <a:xfrm>
                  <a:off x="5074022" y="546600"/>
                  <a:ext cx="46609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𝑥</m:t>
                            </m:r>
                          </m:e>
                          <m:sub>
                            <m:r>
                              <a:rPr lang="en-US" b="0" i="1" dirty="0" smtClean="0">
                                <a:latin typeface="Cambria Math" panose="02040503050406030204" pitchFamily="18" charset="0"/>
                              </a:rPr>
                              <m:t>0</m:t>
                            </m:r>
                          </m:sub>
                        </m:sSub>
                      </m:oMath>
                    </m:oMathPara>
                  </a14:m>
                  <a:endParaRPr lang="en-US" dirty="0"/>
                </a:p>
              </p:txBody>
            </p:sp>
          </mc:Choice>
          <mc:Fallback>
            <p:sp>
              <p:nvSpPr>
                <p:cNvPr id="139" name="TextBox 138">
                  <a:extLst>
                    <a:ext uri="{FF2B5EF4-FFF2-40B4-BE49-F238E27FC236}">
                      <a16:creationId xmlns:a16="http://schemas.microsoft.com/office/drawing/2014/main" id="{46E57D24-0C61-F442-B195-B4164A680396}"/>
                    </a:ext>
                  </a:extLst>
                </p:cNvPr>
                <p:cNvSpPr txBox="1">
                  <a:spLocks noRot="1" noChangeAspect="1" noMove="1" noResize="1" noEditPoints="1" noAdjustHandles="1" noChangeArrowheads="1" noChangeShapeType="1" noTextEdit="1"/>
                </p:cNvSpPr>
                <p:nvPr/>
              </p:nvSpPr>
              <p:spPr>
                <a:xfrm>
                  <a:off x="5074022" y="546600"/>
                  <a:ext cx="466090" cy="369332"/>
                </a:xfrm>
                <a:prstGeom prst="rect">
                  <a:avLst/>
                </a:prstGeom>
                <a:blipFill>
                  <a:blip r:embed="rId3"/>
                  <a:stretch>
                    <a:fillRect b="-1111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40" name="TextBox 139">
                  <a:extLst>
                    <a:ext uri="{FF2B5EF4-FFF2-40B4-BE49-F238E27FC236}">
                      <a16:creationId xmlns:a16="http://schemas.microsoft.com/office/drawing/2014/main" id="{DF3AE099-6B51-8D4B-8EA2-D5ADE9FF16FA}"/>
                    </a:ext>
                  </a:extLst>
                </p:cNvPr>
                <p:cNvSpPr txBox="1"/>
                <p:nvPr/>
              </p:nvSpPr>
              <p:spPr>
                <a:xfrm>
                  <a:off x="5424640" y="546600"/>
                  <a:ext cx="46609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𝑥</m:t>
                            </m:r>
                          </m:e>
                          <m:sub>
                            <m:r>
                              <a:rPr lang="en-US" b="0" i="1" dirty="0" smtClean="0">
                                <a:latin typeface="Cambria Math" panose="02040503050406030204" pitchFamily="18" charset="0"/>
                              </a:rPr>
                              <m:t>1</m:t>
                            </m:r>
                          </m:sub>
                        </m:sSub>
                      </m:oMath>
                    </m:oMathPara>
                  </a14:m>
                  <a:endParaRPr lang="en-US" dirty="0"/>
                </a:p>
              </p:txBody>
            </p:sp>
          </mc:Choice>
          <mc:Fallback>
            <p:sp>
              <p:nvSpPr>
                <p:cNvPr id="140" name="TextBox 139">
                  <a:extLst>
                    <a:ext uri="{FF2B5EF4-FFF2-40B4-BE49-F238E27FC236}">
                      <a16:creationId xmlns:a16="http://schemas.microsoft.com/office/drawing/2014/main" id="{DF3AE099-6B51-8D4B-8EA2-D5ADE9FF16FA}"/>
                    </a:ext>
                  </a:extLst>
                </p:cNvPr>
                <p:cNvSpPr txBox="1">
                  <a:spLocks noRot="1" noChangeAspect="1" noMove="1" noResize="1" noEditPoints="1" noAdjustHandles="1" noChangeArrowheads="1" noChangeShapeType="1" noTextEdit="1"/>
                </p:cNvSpPr>
                <p:nvPr/>
              </p:nvSpPr>
              <p:spPr>
                <a:xfrm>
                  <a:off x="5424640" y="546600"/>
                  <a:ext cx="466090" cy="369332"/>
                </a:xfrm>
                <a:prstGeom prst="rect">
                  <a:avLst/>
                </a:prstGeom>
                <a:blipFill>
                  <a:blip r:embed="rId4"/>
                  <a:stretch>
                    <a:fillRect b="-1111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41" name="TextBox 140">
                  <a:extLst>
                    <a:ext uri="{FF2B5EF4-FFF2-40B4-BE49-F238E27FC236}">
                      <a16:creationId xmlns:a16="http://schemas.microsoft.com/office/drawing/2014/main" id="{B77FC52E-0A27-5843-AA7E-9C5901C81E22}"/>
                    </a:ext>
                  </a:extLst>
                </p:cNvPr>
                <p:cNvSpPr txBox="1"/>
                <p:nvPr/>
              </p:nvSpPr>
              <p:spPr>
                <a:xfrm>
                  <a:off x="5775258" y="546600"/>
                  <a:ext cx="46609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𝑥</m:t>
                            </m:r>
                          </m:e>
                          <m:sub>
                            <m:r>
                              <a:rPr lang="en-US" b="0" i="1" dirty="0" smtClean="0">
                                <a:latin typeface="Cambria Math" panose="02040503050406030204" pitchFamily="18" charset="0"/>
                              </a:rPr>
                              <m:t>2</m:t>
                            </m:r>
                          </m:sub>
                        </m:sSub>
                      </m:oMath>
                    </m:oMathPara>
                  </a14:m>
                  <a:endParaRPr lang="en-US" dirty="0"/>
                </a:p>
              </p:txBody>
            </p:sp>
          </mc:Choice>
          <mc:Fallback>
            <p:sp>
              <p:nvSpPr>
                <p:cNvPr id="141" name="TextBox 140">
                  <a:extLst>
                    <a:ext uri="{FF2B5EF4-FFF2-40B4-BE49-F238E27FC236}">
                      <a16:creationId xmlns:a16="http://schemas.microsoft.com/office/drawing/2014/main" id="{B77FC52E-0A27-5843-AA7E-9C5901C81E22}"/>
                    </a:ext>
                  </a:extLst>
                </p:cNvPr>
                <p:cNvSpPr txBox="1">
                  <a:spLocks noRot="1" noChangeAspect="1" noMove="1" noResize="1" noEditPoints="1" noAdjustHandles="1" noChangeArrowheads="1" noChangeShapeType="1" noTextEdit="1"/>
                </p:cNvSpPr>
                <p:nvPr/>
              </p:nvSpPr>
              <p:spPr>
                <a:xfrm>
                  <a:off x="5775258" y="546600"/>
                  <a:ext cx="466090" cy="369332"/>
                </a:xfrm>
                <a:prstGeom prst="rect">
                  <a:avLst/>
                </a:prstGeom>
                <a:blipFill>
                  <a:blip r:embed="rId5"/>
                  <a:stretch>
                    <a:fillRect b="-1111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42" name="TextBox 141">
                  <a:extLst>
                    <a:ext uri="{FF2B5EF4-FFF2-40B4-BE49-F238E27FC236}">
                      <a16:creationId xmlns:a16="http://schemas.microsoft.com/office/drawing/2014/main" id="{67906A18-41B2-C649-9586-B9EB4366D67F}"/>
                    </a:ext>
                  </a:extLst>
                </p:cNvPr>
                <p:cNvSpPr txBox="1"/>
                <p:nvPr/>
              </p:nvSpPr>
              <p:spPr>
                <a:xfrm>
                  <a:off x="6760151" y="546600"/>
                  <a:ext cx="71846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𝑥</m:t>
                            </m:r>
                          </m:e>
                          <m:sub>
                            <m:r>
                              <a:rPr lang="en-US" b="0" i="1" dirty="0" smtClean="0">
                                <a:latin typeface="Cambria Math" panose="02040503050406030204" pitchFamily="18" charset="0"/>
                              </a:rPr>
                              <m:t>𝑁</m:t>
                            </m:r>
                            <m:r>
                              <a:rPr lang="en-US" b="0" i="1" dirty="0" smtClean="0">
                                <a:latin typeface="Cambria Math" panose="02040503050406030204" pitchFamily="18" charset="0"/>
                              </a:rPr>
                              <m:t>−1</m:t>
                            </m:r>
                          </m:sub>
                        </m:sSub>
                      </m:oMath>
                    </m:oMathPara>
                  </a14:m>
                  <a:endParaRPr lang="en-US" dirty="0"/>
                </a:p>
              </p:txBody>
            </p:sp>
          </mc:Choice>
          <mc:Fallback>
            <p:sp>
              <p:nvSpPr>
                <p:cNvPr id="142" name="TextBox 141">
                  <a:extLst>
                    <a:ext uri="{FF2B5EF4-FFF2-40B4-BE49-F238E27FC236}">
                      <a16:creationId xmlns:a16="http://schemas.microsoft.com/office/drawing/2014/main" id="{67906A18-41B2-C649-9586-B9EB4366D67F}"/>
                    </a:ext>
                  </a:extLst>
                </p:cNvPr>
                <p:cNvSpPr txBox="1">
                  <a:spLocks noRot="1" noChangeAspect="1" noMove="1" noResize="1" noEditPoints="1" noAdjustHandles="1" noChangeArrowheads="1" noChangeShapeType="1" noTextEdit="1"/>
                </p:cNvSpPr>
                <p:nvPr/>
              </p:nvSpPr>
              <p:spPr>
                <a:xfrm>
                  <a:off x="6760151" y="546600"/>
                  <a:ext cx="718466" cy="369332"/>
                </a:xfrm>
                <a:prstGeom prst="rect">
                  <a:avLst/>
                </a:prstGeom>
                <a:blipFill>
                  <a:blip r:embed="rId6"/>
                  <a:stretch>
                    <a:fillRect b="-1111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43" name="TextBox 142">
                  <a:extLst>
                    <a:ext uri="{FF2B5EF4-FFF2-40B4-BE49-F238E27FC236}">
                      <a16:creationId xmlns:a16="http://schemas.microsoft.com/office/drawing/2014/main" id="{19E405EE-A3A0-804A-983E-08AA069C9171}"/>
                    </a:ext>
                  </a:extLst>
                </p:cNvPr>
                <p:cNvSpPr txBox="1"/>
                <p:nvPr/>
              </p:nvSpPr>
              <p:spPr>
                <a:xfrm>
                  <a:off x="6266154" y="573247"/>
                  <a:ext cx="43473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m:t>
                        </m:r>
                      </m:oMath>
                    </m:oMathPara>
                  </a14:m>
                  <a:endParaRPr lang="en-US" dirty="0"/>
                </a:p>
              </p:txBody>
            </p:sp>
          </mc:Choice>
          <mc:Fallback>
            <p:sp>
              <p:nvSpPr>
                <p:cNvPr id="143" name="TextBox 142">
                  <a:extLst>
                    <a:ext uri="{FF2B5EF4-FFF2-40B4-BE49-F238E27FC236}">
                      <a16:creationId xmlns:a16="http://schemas.microsoft.com/office/drawing/2014/main" id="{19E405EE-A3A0-804A-983E-08AA069C9171}"/>
                    </a:ext>
                  </a:extLst>
                </p:cNvPr>
                <p:cNvSpPr txBox="1">
                  <a:spLocks noRot="1" noChangeAspect="1" noMove="1" noResize="1" noEditPoints="1" noAdjustHandles="1" noChangeArrowheads="1" noChangeShapeType="1" noTextEdit="1"/>
                </p:cNvSpPr>
                <p:nvPr/>
              </p:nvSpPr>
              <p:spPr>
                <a:xfrm>
                  <a:off x="6266154" y="573247"/>
                  <a:ext cx="434734" cy="369332"/>
                </a:xfrm>
                <a:prstGeom prst="rect">
                  <a:avLst/>
                </a:prstGeom>
                <a:blipFill>
                  <a:blip r:embed="rId7"/>
                  <a:stretch>
                    <a:fillRect/>
                  </a:stretch>
                </a:blipFill>
              </p:spPr>
              <p:txBody>
                <a:bodyPr/>
                <a:lstStyle/>
                <a:p>
                  <a:r>
                    <a:rPr lang="en-US">
                      <a:noFill/>
                    </a:rPr>
                    <a:t> </a:t>
                  </a:r>
                </a:p>
              </p:txBody>
            </p:sp>
          </mc:Fallback>
        </mc:AlternateContent>
      </p:grpSp>
      <p:grpSp>
        <p:nvGrpSpPr>
          <p:cNvPr id="144" name="Group 143">
            <a:extLst>
              <a:ext uri="{FF2B5EF4-FFF2-40B4-BE49-F238E27FC236}">
                <a16:creationId xmlns:a16="http://schemas.microsoft.com/office/drawing/2014/main" id="{1A0FE534-0254-C24E-BFF5-F7FB7009FCB2}"/>
              </a:ext>
            </a:extLst>
          </p:cNvPr>
          <p:cNvGrpSpPr/>
          <p:nvPr/>
        </p:nvGrpSpPr>
        <p:grpSpPr>
          <a:xfrm>
            <a:off x="5662674" y="1608678"/>
            <a:ext cx="2122376" cy="369332"/>
            <a:chOff x="5074022" y="546600"/>
            <a:chExt cx="2404595" cy="418444"/>
          </a:xfrm>
        </p:grpSpPr>
        <p:sp>
          <p:nvSpPr>
            <p:cNvPr id="145" name="Rectangle 144">
              <a:extLst>
                <a:ext uri="{FF2B5EF4-FFF2-40B4-BE49-F238E27FC236}">
                  <a16:creationId xmlns:a16="http://schemas.microsoft.com/office/drawing/2014/main" id="{F194B8E0-C5DD-A94B-8CFB-E76C7CF3D537}"/>
                </a:ext>
              </a:extLst>
            </p:cNvPr>
            <p:cNvSpPr/>
            <p:nvPr/>
          </p:nvSpPr>
          <p:spPr>
            <a:xfrm>
              <a:off x="5127813" y="615846"/>
              <a:ext cx="2283658" cy="31184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mc:AlternateContent xmlns:mc="http://schemas.openxmlformats.org/markup-compatibility/2006">
          <mc:Choice xmlns:a14="http://schemas.microsoft.com/office/drawing/2010/main" Requires="a14">
            <p:sp>
              <p:nvSpPr>
                <p:cNvPr id="146" name="TextBox 145">
                  <a:extLst>
                    <a:ext uri="{FF2B5EF4-FFF2-40B4-BE49-F238E27FC236}">
                      <a16:creationId xmlns:a16="http://schemas.microsoft.com/office/drawing/2014/main" id="{6F6A4A03-89EE-FC46-8FDE-A97A8093CC70}"/>
                    </a:ext>
                  </a:extLst>
                </p:cNvPr>
                <p:cNvSpPr txBox="1"/>
                <p:nvPr/>
              </p:nvSpPr>
              <p:spPr>
                <a:xfrm>
                  <a:off x="5074022" y="546600"/>
                  <a:ext cx="528066" cy="4184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solidFill>
                                  <a:srgbClr val="FF0000"/>
                                </a:solidFill>
                                <a:latin typeface="Cambria Math" panose="02040503050406030204" pitchFamily="18" charset="0"/>
                              </a:rPr>
                            </m:ctrlPr>
                          </m:sSubPr>
                          <m:e>
                            <m:r>
                              <a:rPr lang="en-US" b="0" i="1" dirty="0" smtClean="0">
                                <a:solidFill>
                                  <a:srgbClr val="FF0000"/>
                                </a:solidFill>
                                <a:latin typeface="Cambria Math" panose="02040503050406030204" pitchFamily="18" charset="0"/>
                              </a:rPr>
                              <m:t>𝑥</m:t>
                            </m:r>
                          </m:e>
                          <m:sub>
                            <m:r>
                              <a:rPr lang="en-US" b="0" i="1" dirty="0" smtClean="0">
                                <a:solidFill>
                                  <a:srgbClr val="FF0000"/>
                                </a:solidFill>
                                <a:latin typeface="Cambria Math" panose="02040503050406030204" pitchFamily="18" charset="0"/>
                              </a:rPr>
                              <m:t>0</m:t>
                            </m:r>
                          </m:sub>
                        </m:sSub>
                      </m:oMath>
                    </m:oMathPara>
                  </a14:m>
                  <a:endParaRPr lang="en-US" dirty="0">
                    <a:solidFill>
                      <a:srgbClr val="FF0000"/>
                    </a:solidFill>
                  </a:endParaRPr>
                </a:p>
              </p:txBody>
            </p:sp>
          </mc:Choice>
          <mc:Fallback>
            <p:sp>
              <p:nvSpPr>
                <p:cNvPr id="146" name="TextBox 145">
                  <a:extLst>
                    <a:ext uri="{FF2B5EF4-FFF2-40B4-BE49-F238E27FC236}">
                      <a16:creationId xmlns:a16="http://schemas.microsoft.com/office/drawing/2014/main" id="{6F6A4A03-89EE-FC46-8FDE-A97A8093CC70}"/>
                    </a:ext>
                  </a:extLst>
                </p:cNvPr>
                <p:cNvSpPr txBox="1">
                  <a:spLocks noRot="1" noChangeAspect="1" noMove="1" noResize="1" noEditPoints="1" noAdjustHandles="1" noChangeArrowheads="1" noChangeShapeType="1" noTextEdit="1"/>
                </p:cNvSpPr>
                <p:nvPr/>
              </p:nvSpPr>
              <p:spPr>
                <a:xfrm>
                  <a:off x="5074022" y="546600"/>
                  <a:ext cx="528066" cy="418444"/>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47" name="TextBox 146">
                  <a:extLst>
                    <a:ext uri="{FF2B5EF4-FFF2-40B4-BE49-F238E27FC236}">
                      <a16:creationId xmlns:a16="http://schemas.microsoft.com/office/drawing/2014/main" id="{14DCE4A1-8553-3247-B03C-EF6CC7FB19E7}"/>
                    </a:ext>
                  </a:extLst>
                </p:cNvPr>
                <p:cNvSpPr txBox="1"/>
                <p:nvPr/>
              </p:nvSpPr>
              <p:spPr>
                <a:xfrm>
                  <a:off x="5424640" y="546600"/>
                  <a:ext cx="522037" cy="4184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solidFill>
                                  <a:srgbClr val="FF0000"/>
                                </a:solidFill>
                                <a:latin typeface="Cambria Math" panose="02040503050406030204" pitchFamily="18" charset="0"/>
                              </a:rPr>
                            </m:ctrlPr>
                          </m:sSubPr>
                          <m:e>
                            <m:r>
                              <a:rPr lang="en-US" b="0" i="1" dirty="0" smtClean="0">
                                <a:solidFill>
                                  <a:srgbClr val="FF0000"/>
                                </a:solidFill>
                                <a:latin typeface="Cambria Math" panose="02040503050406030204" pitchFamily="18" charset="0"/>
                              </a:rPr>
                              <m:t>𝑥</m:t>
                            </m:r>
                          </m:e>
                          <m:sub>
                            <m:r>
                              <a:rPr lang="en-US" b="0" i="1" dirty="0" smtClean="0">
                                <a:solidFill>
                                  <a:srgbClr val="FF0000"/>
                                </a:solidFill>
                                <a:latin typeface="Cambria Math" panose="02040503050406030204" pitchFamily="18" charset="0"/>
                              </a:rPr>
                              <m:t>1</m:t>
                            </m:r>
                          </m:sub>
                        </m:sSub>
                      </m:oMath>
                    </m:oMathPara>
                  </a14:m>
                  <a:endParaRPr lang="en-US" dirty="0">
                    <a:solidFill>
                      <a:srgbClr val="FF0000"/>
                    </a:solidFill>
                  </a:endParaRPr>
                </a:p>
              </p:txBody>
            </p:sp>
          </mc:Choice>
          <mc:Fallback>
            <p:sp>
              <p:nvSpPr>
                <p:cNvPr id="147" name="TextBox 146">
                  <a:extLst>
                    <a:ext uri="{FF2B5EF4-FFF2-40B4-BE49-F238E27FC236}">
                      <a16:creationId xmlns:a16="http://schemas.microsoft.com/office/drawing/2014/main" id="{14DCE4A1-8553-3247-B03C-EF6CC7FB19E7}"/>
                    </a:ext>
                  </a:extLst>
                </p:cNvPr>
                <p:cNvSpPr txBox="1">
                  <a:spLocks noRot="1" noChangeAspect="1" noMove="1" noResize="1" noEditPoints="1" noAdjustHandles="1" noChangeArrowheads="1" noChangeShapeType="1" noTextEdit="1"/>
                </p:cNvSpPr>
                <p:nvPr/>
              </p:nvSpPr>
              <p:spPr>
                <a:xfrm>
                  <a:off x="5424640" y="546600"/>
                  <a:ext cx="522037" cy="418444"/>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48" name="TextBox 147">
                  <a:extLst>
                    <a:ext uri="{FF2B5EF4-FFF2-40B4-BE49-F238E27FC236}">
                      <a16:creationId xmlns:a16="http://schemas.microsoft.com/office/drawing/2014/main" id="{2B58BF99-1B16-7740-9F27-C6C63E813C94}"/>
                    </a:ext>
                  </a:extLst>
                </p:cNvPr>
                <p:cNvSpPr txBox="1"/>
                <p:nvPr/>
              </p:nvSpPr>
              <p:spPr>
                <a:xfrm>
                  <a:off x="5775258" y="546600"/>
                  <a:ext cx="46609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solidFill>
                                  <a:srgbClr val="FF0000"/>
                                </a:solidFill>
                                <a:latin typeface="Cambria Math" panose="02040503050406030204" pitchFamily="18" charset="0"/>
                              </a:rPr>
                            </m:ctrlPr>
                          </m:sSubPr>
                          <m:e>
                            <m:r>
                              <a:rPr lang="en-US" b="0" i="1" dirty="0" smtClean="0">
                                <a:solidFill>
                                  <a:srgbClr val="FF0000"/>
                                </a:solidFill>
                                <a:latin typeface="Cambria Math" panose="02040503050406030204" pitchFamily="18" charset="0"/>
                              </a:rPr>
                              <m:t>𝑥</m:t>
                            </m:r>
                          </m:e>
                          <m:sub>
                            <m:r>
                              <a:rPr lang="en-US" b="0" i="1" dirty="0" smtClean="0">
                                <a:solidFill>
                                  <a:srgbClr val="FF0000"/>
                                </a:solidFill>
                                <a:latin typeface="Cambria Math" panose="02040503050406030204" pitchFamily="18" charset="0"/>
                              </a:rPr>
                              <m:t>2</m:t>
                            </m:r>
                          </m:sub>
                        </m:sSub>
                      </m:oMath>
                    </m:oMathPara>
                  </a14:m>
                  <a:endParaRPr lang="en-US" dirty="0">
                    <a:solidFill>
                      <a:srgbClr val="FF0000"/>
                    </a:solidFill>
                  </a:endParaRPr>
                </a:p>
              </p:txBody>
            </p:sp>
          </mc:Choice>
          <mc:Fallback>
            <p:sp>
              <p:nvSpPr>
                <p:cNvPr id="148" name="TextBox 147">
                  <a:extLst>
                    <a:ext uri="{FF2B5EF4-FFF2-40B4-BE49-F238E27FC236}">
                      <a16:creationId xmlns:a16="http://schemas.microsoft.com/office/drawing/2014/main" id="{2B58BF99-1B16-7740-9F27-C6C63E813C94}"/>
                    </a:ext>
                  </a:extLst>
                </p:cNvPr>
                <p:cNvSpPr txBox="1">
                  <a:spLocks noRot="1" noChangeAspect="1" noMove="1" noResize="1" noEditPoints="1" noAdjustHandles="1" noChangeArrowheads="1" noChangeShapeType="1" noTextEdit="1"/>
                </p:cNvSpPr>
                <p:nvPr/>
              </p:nvSpPr>
              <p:spPr>
                <a:xfrm>
                  <a:off x="5775258" y="546600"/>
                  <a:ext cx="466090" cy="369332"/>
                </a:xfrm>
                <a:prstGeom prst="rect">
                  <a:avLst/>
                </a:prstGeom>
                <a:blipFill>
                  <a:blip r:embed="rId10"/>
                  <a:stretch>
                    <a:fillRect b="-1111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49" name="TextBox 148">
                  <a:extLst>
                    <a:ext uri="{FF2B5EF4-FFF2-40B4-BE49-F238E27FC236}">
                      <a16:creationId xmlns:a16="http://schemas.microsoft.com/office/drawing/2014/main" id="{80F44BA3-96F4-494C-9C50-C756AD0D63F6}"/>
                    </a:ext>
                  </a:extLst>
                </p:cNvPr>
                <p:cNvSpPr txBox="1"/>
                <p:nvPr/>
              </p:nvSpPr>
              <p:spPr>
                <a:xfrm>
                  <a:off x="6760151" y="546600"/>
                  <a:ext cx="71846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solidFill>
                                  <a:srgbClr val="FF0000"/>
                                </a:solidFill>
                                <a:latin typeface="Cambria Math" panose="02040503050406030204" pitchFamily="18" charset="0"/>
                              </a:rPr>
                            </m:ctrlPr>
                          </m:sSubPr>
                          <m:e>
                            <m:r>
                              <a:rPr lang="en-US" b="0" i="1" dirty="0" smtClean="0">
                                <a:solidFill>
                                  <a:srgbClr val="FF0000"/>
                                </a:solidFill>
                                <a:latin typeface="Cambria Math" panose="02040503050406030204" pitchFamily="18" charset="0"/>
                              </a:rPr>
                              <m:t>𝑥</m:t>
                            </m:r>
                          </m:e>
                          <m:sub>
                            <m:r>
                              <a:rPr lang="en-US" b="0" i="1" dirty="0" smtClean="0">
                                <a:solidFill>
                                  <a:srgbClr val="FF0000"/>
                                </a:solidFill>
                                <a:latin typeface="Cambria Math" panose="02040503050406030204" pitchFamily="18" charset="0"/>
                              </a:rPr>
                              <m:t>𝑁</m:t>
                            </m:r>
                            <m:r>
                              <a:rPr lang="en-US" b="0" i="1" dirty="0" smtClean="0">
                                <a:solidFill>
                                  <a:srgbClr val="FF0000"/>
                                </a:solidFill>
                                <a:latin typeface="Cambria Math" panose="02040503050406030204" pitchFamily="18" charset="0"/>
                              </a:rPr>
                              <m:t>−1</m:t>
                            </m:r>
                          </m:sub>
                        </m:sSub>
                      </m:oMath>
                    </m:oMathPara>
                  </a14:m>
                  <a:endParaRPr lang="en-US" dirty="0">
                    <a:solidFill>
                      <a:srgbClr val="FF0000"/>
                    </a:solidFill>
                  </a:endParaRPr>
                </a:p>
              </p:txBody>
            </p:sp>
          </mc:Choice>
          <mc:Fallback>
            <p:sp>
              <p:nvSpPr>
                <p:cNvPr id="149" name="TextBox 148">
                  <a:extLst>
                    <a:ext uri="{FF2B5EF4-FFF2-40B4-BE49-F238E27FC236}">
                      <a16:creationId xmlns:a16="http://schemas.microsoft.com/office/drawing/2014/main" id="{80F44BA3-96F4-494C-9C50-C756AD0D63F6}"/>
                    </a:ext>
                  </a:extLst>
                </p:cNvPr>
                <p:cNvSpPr txBox="1">
                  <a:spLocks noRot="1" noChangeAspect="1" noMove="1" noResize="1" noEditPoints="1" noAdjustHandles="1" noChangeArrowheads="1" noChangeShapeType="1" noTextEdit="1"/>
                </p:cNvSpPr>
                <p:nvPr/>
              </p:nvSpPr>
              <p:spPr>
                <a:xfrm>
                  <a:off x="6760151" y="546600"/>
                  <a:ext cx="718466" cy="369332"/>
                </a:xfrm>
                <a:prstGeom prst="rect">
                  <a:avLst/>
                </a:prstGeom>
                <a:blipFill>
                  <a:blip r:embed="rId11"/>
                  <a:stretch>
                    <a:fillRect b="-1111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50" name="TextBox 149">
                  <a:extLst>
                    <a:ext uri="{FF2B5EF4-FFF2-40B4-BE49-F238E27FC236}">
                      <a16:creationId xmlns:a16="http://schemas.microsoft.com/office/drawing/2014/main" id="{7E906E72-4682-6642-B2C3-FE609987D581}"/>
                    </a:ext>
                  </a:extLst>
                </p:cNvPr>
                <p:cNvSpPr txBox="1"/>
                <p:nvPr/>
              </p:nvSpPr>
              <p:spPr>
                <a:xfrm>
                  <a:off x="6266154" y="573247"/>
                  <a:ext cx="43473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solidFill>
                              <a:srgbClr val="FF0000"/>
                            </a:solidFill>
                            <a:latin typeface="Cambria Math" panose="02040503050406030204" pitchFamily="18" charset="0"/>
                          </a:rPr>
                          <m:t>⋯</m:t>
                        </m:r>
                      </m:oMath>
                    </m:oMathPara>
                  </a14:m>
                  <a:endParaRPr lang="en-US" dirty="0">
                    <a:solidFill>
                      <a:srgbClr val="FF0000"/>
                    </a:solidFill>
                  </a:endParaRPr>
                </a:p>
              </p:txBody>
            </p:sp>
          </mc:Choice>
          <mc:Fallback>
            <p:sp>
              <p:nvSpPr>
                <p:cNvPr id="150" name="TextBox 149">
                  <a:extLst>
                    <a:ext uri="{FF2B5EF4-FFF2-40B4-BE49-F238E27FC236}">
                      <a16:creationId xmlns:a16="http://schemas.microsoft.com/office/drawing/2014/main" id="{7E906E72-4682-6642-B2C3-FE609987D581}"/>
                    </a:ext>
                  </a:extLst>
                </p:cNvPr>
                <p:cNvSpPr txBox="1">
                  <a:spLocks noRot="1" noChangeAspect="1" noMove="1" noResize="1" noEditPoints="1" noAdjustHandles="1" noChangeArrowheads="1" noChangeShapeType="1" noTextEdit="1"/>
                </p:cNvSpPr>
                <p:nvPr/>
              </p:nvSpPr>
              <p:spPr>
                <a:xfrm>
                  <a:off x="6266154" y="573247"/>
                  <a:ext cx="434734" cy="369332"/>
                </a:xfrm>
                <a:prstGeom prst="rect">
                  <a:avLst/>
                </a:prstGeom>
                <a:blipFill>
                  <a:blip r:embed="rId12"/>
                  <a:stretch>
                    <a:fillRect/>
                  </a:stretch>
                </a:blipFill>
              </p:spPr>
              <p:txBody>
                <a:bodyPr/>
                <a:lstStyle/>
                <a:p>
                  <a:r>
                    <a:rPr lang="en-US">
                      <a:noFill/>
                    </a:rPr>
                    <a:t> </a:t>
                  </a:r>
                </a:p>
              </p:txBody>
            </p:sp>
          </mc:Fallback>
        </mc:AlternateContent>
      </p:grpSp>
      <mc:AlternateContent xmlns:mc="http://schemas.openxmlformats.org/markup-compatibility/2006">
        <mc:Choice xmlns:a14="http://schemas.microsoft.com/office/drawing/2010/main" Requires="a14">
          <p:sp>
            <p:nvSpPr>
              <p:cNvPr id="428" name="TextBox 427">
                <a:extLst>
                  <a:ext uri="{FF2B5EF4-FFF2-40B4-BE49-F238E27FC236}">
                    <a16:creationId xmlns:a16="http://schemas.microsoft.com/office/drawing/2014/main" id="{A71A9662-1853-0247-943F-4223D541239E}"/>
                  </a:ext>
                </a:extLst>
              </p:cNvPr>
              <p:cNvSpPr txBox="1"/>
              <p:nvPr/>
            </p:nvSpPr>
            <p:spPr>
              <a:xfrm>
                <a:off x="3683271" y="1604178"/>
                <a:ext cx="66159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𝑠</m:t>
                      </m:r>
                      <m:r>
                        <a:rPr lang="en-US" b="0" i="1" dirty="0" smtClean="0">
                          <a:latin typeface="Cambria Math" panose="02040503050406030204" pitchFamily="18" charset="0"/>
                        </a:rPr>
                        <m:t>𝑡𝑎𝑡</m:t>
                      </m:r>
                    </m:oMath>
                  </m:oMathPara>
                </a14:m>
                <a:endParaRPr lang="en-US" dirty="0">
                  <a:solidFill>
                    <a:srgbClr val="FF0000"/>
                  </a:solidFill>
                </a:endParaRPr>
              </a:p>
            </p:txBody>
          </p:sp>
        </mc:Choice>
        <mc:Fallback>
          <p:sp>
            <p:nvSpPr>
              <p:cNvPr id="428" name="TextBox 427">
                <a:extLst>
                  <a:ext uri="{FF2B5EF4-FFF2-40B4-BE49-F238E27FC236}">
                    <a16:creationId xmlns:a16="http://schemas.microsoft.com/office/drawing/2014/main" id="{A71A9662-1853-0247-943F-4223D541239E}"/>
                  </a:ext>
                </a:extLst>
              </p:cNvPr>
              <p:cNvSpPr txBox="1">
                <a:spLocks noRot="1" noChangeAspect="1" noMove="1" noResize="1" noEditPoints="1" noAdjustHandles="1" noChangeArrowheads="1" noChangeShapeType="1" noTextEdit="1"/>
              </p:cNvSpPr>
              <p:nvPr/>
            </p:nvSpPr>
            <p:spPr>
              <a:xfrm>
                <a:off x="3683271" y="1604178"/>
                <a:ext cx="661591" cy="369332"/>
              </a:xfrm>
              <a:prstGeom prst="rect">
                <a:avLst/>
              </a:prstGeom>
              <a:blipFill>
                <a:blip r:embed="rId13"/>
                <a:stretch>
                  <a:fillRect/>
                </a:stretch>
              </a:blipFill>
            </p:spPr>
            <p:txBody>
              <a:bodyPr/>
              <a:lstStyle/>
              <a:p>
                <a:r>
                  <a:rPr lang="en-US">
                    <a:noFill/>
                  </a:rPr>
                  <a:t> </a:t>
                </a:r>
              </a:p>
            </p:txBody>
          </p:sp>
        </mc:Fallback>
      </mc:AlternateContent>
      <p:sp>
        <p:nvSpPr>
          <p:cNvPr id="433" name="Rectangle 432">
            <a:extLst>
              <a:ext uri="{FF2B5EF4-FFF2-40B4-BE49-F238E27FC236}">
                <a16:creationId xmlns:a16="http://schemas.microsoft.com/office/drawing/2014/main" id="{AB8DBBBC-A71E-4244-ACE1-EE9615A031E2}"/>
              </a:ext>
            </a:extLst>
          </p:cNvPr>
          <p:cNvSpPr/>
          <p:nvPr/>
        </p:nvSpPr>
        <p:spPr>
          <a:xfrm>
            <a:off x="4037524" y="1546695"/>
            <a:ext cx="1335945" cy="49057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4" name="Right Arrow 433">
            <a:extLst>
              <a:ext uri="{FF2B5EF4-FFF2-40B4-BE49-F238E27FC236}">
                <a16:creationId xmlns:a16="http://schemas.microsoft.com/office/drawing/2014/main" id="{1EAC3231-F355-4740-A4C1-BEA923A3E410}"/>
              </a:ext>
            </a:extLst>
          </p:cNvPr>
          <p:cNvSpPr/>
          <p:nvPr/>
        </p:nvSpPr>
        <p:spPr>
          <a:xfrm>
            <a:off x="3418972" y="1700007"/>
            <a:ext cx="278866" cy="170970"/>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439" name="TextBox 438">
                <a:extLst>
                  <a:ext uri="{FF2B5EF4-FFF2-40B4-BE49-F238E27FC236}">
                    <a16:creationId xmlns:a16="http://schemas.microsoft.com/office/drawing/2014/main" id="{B0E0DB17-9764-DF46-B1F2-C936F0EDFF2C}"/>
                  </a:ext>
                </a:extLst>
              </p:cNvPr>
              <p:cNvSpPr txBox="1"/>
              <p:nvPr/>
            </p:nvSpPr>
            <p:spPr>
              <a:xfrm>
                <a:off x="8079717" y="1608557"/>
                <a:ext cx="66159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solidFill>
                            <a:srgbClr val="FF0000"/>
                          </a:solidFill>
                          <a:latin typeface="Cambria Math" panose="02040503050406030204" pitchFamily="18" charset="0"/>
                        </a:rPr>
                        <m:t>𝑠</m:t>
                      </m:r>
                      <m:r>
                        <a:rPr lang="en-US" b="0" i="1" dirty="0" smtClean="0">
                          <a:solidFill>
                            <a:srgbClr val="FF0000"/>
                          </a:solidFill>
                          <a:latin typeface="Cambria Math" panose="02040503050406030204" pitchFamily="18" charset="0"/>
                        </a:rPr>
                        <m:t>𝑡𝑎𝑡</m:t>
                      </m:r>
                    </m:oMath>
                  </m:oMathPara>
                </a14:m>
                <a:endParaRPr lang="en-US" dirty="0">
                  <a:solidFill>
                    <a:srgbClr val="FF0000"/>
                  </a:solidFill>
                </a:endParaRPr>
              </a:p>
            </p:txBody>
          </p:sp>
        </mc:Choice>
        <mc:Fallback>
          <p:sp>
            <p:nvSpPr>
              <p:cNvPr id="439" name="TextBox 438">
                <a:extLst>
                  <a:ext uri="{FF2B5EF4-FFF2-40B4-BE49-F238E27FC236}">
                    <a16:creationId xmlns:a16="http://schemas.microsoft.com/office/drawing/2014/main" id="{B0E0DB17-9764-DF46-B1F2-C936F0EDFF2C}"/>
                  </a:ext>
                </a:extLst>
              </p:cNvPr>
              <p:cNvSpPr txBox="1">
                <a:spLocks noRot="1" noChangeAspect="1" noMove="1" noResize="1" noEditPoints="1" noAdjustHandles="1" noChangeArrowheads="1" noChangeShapeType="1" noTextEdit="1"/>
              </p:cNvSpPr>
              <p:nvPr/>
            </p:nvSpPr>
            <p:spPr>
              <a:xfrm>
                <a:off x="8079717" y="1608557"/>
                <a:ext cx="661591" cy="369332"/>
              </a:xfrm>
              <a:prstGeom prst="rect">
                <a:avLst/>
              </a:prstGeom>
              <a:blipFill>
                <a:blip r:embed="rId14"/>
                <a:stretch>
                  <a:fillRect/>
                </a:stretch>
              </a:blipFill>
            </p:spPr>
            <p:txBody>
              <a:bodyPr/>
              <a:lstStyle/>
              <a:p>
                <a:r>
                  <a:rPr lang="en-US">
                    <a:noFill/>
                  </a:rPr>
                  <a:t> </a:t>
                </a:r>
              </a:p>
            </p:txBody>
          </p:sp>
        </mc:Fallback>
      </mc:AlternateContent>
      <p:sp>
        <p:nvSpPr>
          <p:cNvPr id="444" name="Right Arrow 443">
            <a:extLst>
              <a:ext uri="{FF2B5EF4-FFF2-40B4-BE49-F238E27FC236}">
                <a16:creationId xmlns:a16="http://schemas.microsoft.com/office/drawing/2014/main" id="{90F79843-A2CD-AA47-B9B1-73A7E1F78681}"/>
              </a:ext>
            </a:extLst>
          </p:cNvPr>
          <p:cNvSpPr/>
          <p:nvPr/>
        </p:nvSpPr>
        <p:spPr>
          <a:xfrm>
            <a:off x="7815418" y="1704386"/>
            <a:ext cx="278866" cy="170970"/>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4" name="Straight Arrow Connector 73">
            <a:extLst>
              <a:ext uri="{FF2B5EF4-FFF2-40B4-BE49-F238E27FC236}">
                <a16:creationId xmlns:a16="http://schemas.microsoft.com/office/drawing/2014/main" id="{C03D4F49-650F-544C-80DA-B9F5D2CE1996}"/>
              </a:ext>
            </a:extLst>
          </p:cNvPr>
          <p:cNvCxnSpPr>
            <a:cxnSpLocks/>
          </p:cNvCxnSpPr>
          <p:nvPr/>
        </p:nvCxnSpPr>
        <p:spPr>
          <a:xfrm flipV="1">
            <a:off x="2286749" y="2035473"/>
            <a:ext cx="1" cy="1216485"/>
          </a:xfrm>
          <a:prstGeom prst="straightConnector1">
            <a:avLst/>
          </a:prstGeom>
          <a:ln w="19050">
            <a:solidFill>
              <a:schemeClr val="accent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8DB375FB-3042-1F40-8253-66938559C2C4}"/>
              </a:ext>
            </a:extLst>
          </p:cNvPr>
          <p:cNvCxnSpPr>
            <a:cxnSpLocks/>
          </p:cNvCxnSpPr>
          <p:nvPr/>
        </p:nvCxnSpPr>
        <p:spPr>
          <a:xfrm flipV="1">
            <a:off x="6714890" y="2035473"/>
            <a:ext cx="0" cy="1216485"/>
          </a:xfrm>
          <a:prstGeom prst="straightConnector1">
            <a:avLst/>
          </a:prstGeom>
          <a:ln w="19050">
            <a:solidFill>
              <a:schemeClr val="accent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19BC1326-4A50-F344-8D55-3DC6294F7362}"/>
              </a:ext>
            </a:extLst>
          </p:cNvPr>
          <p:cNvCxnSpPr>
            <a:cxnSpLocks/>
          </p:cNvCxnSpPr>
          <p:nvPr/>
        </p:nvCxnSpPr>
        <p:spPr>
          <a:xfrm>
            <a:off x="2286749" y="3251958"/>
            <a:ext cx="4428141"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95" name="TextBox 94">
            <a:extLst>
              <a:ext uri="{FF2B5EF4-FFF2-40B4-BE49-F238E27FC236}">
                <a16:creationId xmlns:a16="http://schemas.microsoft.com/office/drawing/2014/main" id="{C02FA4AC-3E80-4146-82F2-9234BA710567}"/>
              </a:ext>
            </a:extLst>
          </p:cNvPr>
          <p:cNvSpPr txBox="1"/>
          <p:nvPr/>
        </p:nvSpPr>
        <p:spPr>
          <a:xfrm>
            <a:off x="1565896" y="3371547"/>
            <a:ext cx="6126031" cy="369332"/>
          </a:xfrm>
          <a:prstGeom prst="rect">
            <a:avLst/>
          </a:prstGeom>
          <a:noFill/>
        </p:spPr>
        <p:txBody>
          <a:bodyPr wrap="square" rtlCol="0">
            <a:spAutoFit/>
          </a:bodyPr>
          <a:lstStyle/>
          <a:p>
            <a:pPr algn="ctr"/>
            <a:r>
              <a:rPr lang="en-US" b="1" dirty="0">
                <a:solidFill>
                  <a:schemeClr val="accent1"/>
                </a:solidFill>
              </a:rPr>
              <a:t>Come from the same (H</a:t>
            </a:r>
            <a:r>
              <a:rPr lang="en-US" b="1" baseline="-25000" dirty="0">
                <a:solidFill>
                  <a:schemeClr val="accent1"/>
                </a:solidFill>
              </a:rPr>
              <a:t>0</a:t>
            </a:r>
            <a:r>
              <a:rPr lang="en-US" b="1" dirty="0">
                <a:solidFill>
                  <a:schemeClr val="accent1"/>
                </a:solidFill>
              </a:rPr>
              <a:t>) or different (H</a:t>
            </a:r>
            <a:r>
              <a:rPr lang="en-US" b="1" baseline="-25000" dirty="0">
                <a:solidFill>
                  <a:schemeClr val="accent1"/>
                </a:solidFill>
              </a:rPr>
              <a:t>a</a:t>
            </a:r>
            <a:r>
              <a:rPr lang="en-US" b="1" dirty="0">
                <a:solidFill>
                  <a:schemeClr val="accent1"/>
                </a:solidFill>
              </a:rPr>
              <a:t>) distributions?</a:t>
            </a:r>
          </a:p>
        </p:txBody>
      </p:sp>
      <p:sp>
        <p:nvSpPr>
          <p:cNvPr id="3" name="TextBox 2">
            <a:extLst>
              <a:ext uri="{FF2B5EF4-FFF2-40B4-BE49-F238E27FC236}">
                <a16:creationId xmlns:a16="http://schemas.microsoft.com/office/drawing/2014/main" id="{AC348C6B-0882-024D-890F-328E21C59D59}"/>
              </a:ext>
            </a:extLst>
          </p:cNvPr>
          <p:cNvSpPr txBox="1"/>
          <p:nvPr/>
        </p:nvSpPr>
        <p:spPr>
          <a:xfrm>
            <a:off x="3050742" y="3883080"/>
            <a:ext cx="2900153" cy="523220"/>
          </a:xfrm>
          <a:prstGeom prst="rect">
            <a:avLst/>
          </a:prstGeom>
          <a:noFill/>
        </p:spPr>
        <p:txBody>
          <a:bodyPr wrap="none" rtlCol="0">
            <a:spAutoFit/>
          </a:bodyPr>
          <a:lstStyle/>
          <a:p>
            <a:r>
              <a:rPr lang="en-US" sz="2800" b="1" dirty="0">
                <a:solidFill>
                  <a:schemeClr val="accent1"/>
                </a:solidFill>
              </a:rPr>
              <a:t>Assume H</a:t>
            </a:r>
            <a:r>
              <a:rPr lang="en-US" sz="2800" b="1" baseline="-25000" dirty="0">
                <a:solidFill>
                  <a:schemeClr val="accent1"/>
                </a:solidFill>
              </a:rPr>
              <a:t>0</a:t>
            </a:r>
            <a:r>
              <a:rPr lang="en-US" sz="2800" b="1" dirty="0">
                <a:solidFill>
                  <a:schemeClr val="accent1"/>
                </a:solidFill>
              </a:rPr>
              <a:t> is true.</a:t>
            </a:r>
          </a:p>
        </p:txBody>
      </p:sp>
      <p:sp>
        <p:nvSpPr>
          <p:cNvPr id="5" name="TextBox 4">
            <a:extLst>
              <a:ext uri="{FF2B5EF4-FFF2-40B4-BE49-F238E27FC236}">
                <a16:creationId xmlns:a16="http://schemas.microsoft.com/office/drawing/2014/main" id="{E0E86772-AA9F-8E4D-9568-39B921C4B3DC}"/>
              </a:ext>
            </a:extLst>
          </p:cNvPr>
          <p:cNvSpPr txBox="1"/>
          <p:nvPr/>
        </p:nvSpPr>
        <p:spPr>
          <a:xfrm>
            <a:off x="1600197" y="4545735"/>
            <a:ext cx="6057427" cy="369332"/>
          </a:xfrm>
          <a:prstGeom prst="rect">
            <a:avLst/>
          </a:prstGeom>
          <a:noFill/>
        </p:spPr>
        <p:txBody>
          <a:bodyPr wrap="none" rtlCol="0">
            <a:spAutoFit/>
          </a:bodyPr>
          <a:lstStyle/>
          <a:p>
            <a:r>
              <a:rPr lang="en-US" b="1" dirty="0">
                <a:solidFill>
                  <a:schemeClr val="accent1"/>
                </a:solidFill>
              </a:rPr>
              <a:t>Then it shouldn’t matter if we mix the two data sets together.</a:t>
            </a:r>
          </a:p>
        </p:txBody>
      </p:sp>
    </p:spTree>
    <p:extLst>
      <p:ext uri="{BB962C8B-B14F-4D97-AF65-F5344CB8AC3E}">
        <p14:creationId xmlns:p14="http://schemas.microsoft.com/office/powerpoint/2010/main" val="384180458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C33893-C1FD-CF4C-91EC-7A35879269DA}"/>
              </a:ext>
            </a:extLst>
          </p:cNvPr>
          <p:cNvSpPr>
            <a:spLocks noGrp="1"/>
          </p:cNvSpPr>
          <p:nvPr>
            <p:ph type="title"/>
          </p:nvPr>
        </p:nvSpPr>
        <p:spPr>
          <a:xfrm>
            <a:off x="274319" y="317481"/>
            <a:ext cx="8595360" cy="641871"/>
          </a:xfrm>
        </p:spPr>
        <p:txBody>
          <a:bodyPr>
            <a:normAutofit/>
          </a:bodyPr>
          <a:lstStyle/>
          <a:p>
            <a:r>
              <a:rPr lang="en-US" dirty="0"/>
              <a:t>Permutation Test</a:t>
            </a:r>
          </a:p>
        </p:txBody>
      </p:sp>
      <p:sp>
        <p:nvSpPr>
          <p:cNvPr id="4" name="Slide Number Placeholder 3">
            <a:extLst>
              <a:ext uri="{FF2B5EF4-FFF2-40B4-BE49-F238E27FC236}">
                <a16:creationId xmlns:a16="http://schemas.microsoft.com/office/drawing/2014/main" id="{02E00918-68B8-514A-891C-20F177A55ADD}"/>
              </a:ext>
            </a:extLst>
          </p:cNvPr>
          <p:cNvSpPr>
            <a:spLocks noGrp="1"/>
          </p:cNvSpPr>
          <p:nvPr>
            <p:ph type="sldNum" sz="quarter" idx="12"/>
          </p:nvPr>
        </p:nvSpPr>
        <p:spPr>
          <a:xfrm>
            <a:off x="6272888" y="6446520"/>
            <a:ext cx="2366010" cy="274320"/>
          </a:xfrm>
        </p:spPr>
        <p:txBody>
          <a:bodyPr/>
          <a:lstStyle/>
          <a:p>
            <a:fld id="{4F1611B7-9285-1F48-A026-12A07D3EB268}" type="slidenum">
              <a:rPr lang="en-US" smtClean="0"/>
              <a:t>40</a:t>
            </a:fld>
            <a:endParaRPr lang="en-US" dirty="0"/>
          </a:p>
        </p:txBody>
      </p:sp>
      <p:grpSp>
        <p:nvGrpSpPr>
          <p:cNvPr id="70" name="Group 69">
            <a:extLst>
              <a:ext uri="{FF2B5EF4-FFF2-40B4-BE49-F238E27FC236}">
                <a16:creationId xmlns:a16="http://schemas.microsoft.com/office/drawing/2014/main" id="{028CFE06-3628-8749-815A-3D82AA19BD6D}"/>
              </a:ext>
            </a:extLst>
          </p:cNvPr>
          <p:cNvGrpSpPr/>
          <p:nvPr/>
        </p:nvGrpSpPr>
        <p:grpSpPr>
          <a:xfrm>
            <a:off x="348806" y="1353083"/>
            <a:ext cx="795443" cy="797350"/>
            <a:chOff x="2031861" y="1429407"/>
            <a:chExt cx="1665618" cy="1669609"/>
          </a:xfrm>
        </p:grpSpPr>
        <p:sp>
          <p:nvSpPr>
            <p:cNvPr id="71" name="TextBox 70">
              <a:extLst>
                <a:ext uri="{FF2B5EF4-FFF2-40B4-BE49-F238E27FC236}">
                  <a16:creationId xmlns:a16="http://schemas.microsoft.com/office/drawing/2014/main" id="{172FC9F3-793C-4E4F-98B9-F0AECAD8C681}"/>
                </a:ext>
              </a:extLst>
            </p:cNvPr>
            <p:cNvSpPr txBox="1"/>
            <p:nvPr/>
          </p:nvSpPr>
          <p:spPr>
            <a:xfrm>
              <a:off x="2448910" y="1429407"/>
              <a:ext cx="284052" cy="369332"/>
            </a:xfrm>
            <a:prstGeom prst="rect">
              <a:avLst/>
            </a:prstGeom>
            <a:noFill/>
          </p:spPr>
          <p:txBody>
            <a:bodyPr wrap="none" rtlCol="0">
              <a:spAutoFit/>
            </a:bodyPr>
            <a:lstStyle/>
            <a:p>
              <a:r>
                <a:rPr lang="en-US" dirty="0"/>
                <a:t>x</a:t>
              </a:r>
            </a:p>
          </p:txBody>
        </p:sp>
        <p:sp>
          <p:nvSpPr>
            <p:cNvPr id="72" name="TextBox 71">
              <a:extLst>
                <a:ext uri="{FF2B5EF4-FFF2-40B4-BE49-F238E27FC236}">
                  <a16:creationId xmlns:a16="http://schemas.microsoft.com/office/drawing/2014/main" id="{C0FA9A39-1D6E-FA45-A3EC-BAD7841D25C8}"/>
                </a:ext>
              </a:extLst>
            </p:cNvPr>
            <p:cNvSpPr txBox="1"/>
            <p:nvPr/>
          </p:nvSpPr>
          <p:spPr>
            <a:xfrm>
              <a:off x="2601310" y="1581807"/>
              <a:ext cx="284052" cy="369332"/>
            </a:xfrm>
            <a:prstGeom prst="rect">
              <a:avLst/>
            </a:prstGeom>
            <a:noFill/>
          </p:spPr>
          <p:txBody>
            <a:bodyPr wrap="none" rtlCol="0">
              <a:spAutoFit/>
            </a:bodyPr>
            <a:lstStyle/>
            <a:p>
              <a:r>
                <a:rPr lang="en-US" dirty="0"/>
                <a:t>x</a:t>
              </a:r>
            </a:p>
          </p:txBody>
        </p:sp>
        <p:sp>
          <p:nvSpPr>
            <p:cNvPr id="76" name="TextBox 75">
              <a:extLst>
                <a:ext uri="{FF2B5EF4-FFF2-40B4-BE49-F238E27FC236}">
                  <a16:creationId xmlns:a16="http://schemas.microsoft.com/office/drawing/2014/main" id="{9BDF0933-1CF6-934C-9DF1-2868BC860E1A}"/>
                </a:ext>
              </a:extLst>
            </p:cNvPr>
            <p:cNvSpPr txBox="1"/>
            <p:nvPr/>
          </p:nvSpPr>
          <p:spPr>
            <a:xfrm>
              <a:off x="2753710" y="1734207"/>
              <a:ext cx="284052" cy="369332"/>
            </a:xfrm>
            <a:prstGeom prst="rect">
              <a:avLst/>
            </a:prstGeom>
            <a:noFill/>
          </p:spPr>
          <p:txBody>
            <a:bodyPr wrap="none" rtlCol="0">
              <a:spAutoFit/>
            </a:bodyPr>
            <a:lstStyle/>
            <a:p>
              <a:r>
                <a:rPr lang="en-US" dirty="0"/>
                <a:t>x</a:t>
              </a:r>
            </a:p>
          </p:txBody>
        </p:sp>
        <p:sp>
          <p:nvSpPr>
            <p:cNvPr id="77" name="TextBox 76">
              <a:extLst>
                <a:ext uri="{FF2B5EF4-FFF2-40B4-BE49-F238E27FC236}">
                  <a16:creationId xmlns:a16="http://schemas.microsoft.com/office/drawing/2014/main" id="{398CACC0-306E-024A-9231-523B4F9BF2F3}"/>
                </a:ext>
              </a:extLst>
            </p:cNvPr>
            <p:cNvSpPr txBox="1"/>
            <p:nvPr/>
          </p:nvSpPr>
          <p:spPr>
            <a:xfrm>
              <a:off x="2948015" y="1822913"/>
              <a:ext cx="284052" cy="369332"/>
            </a:xfrm>
            <a:prstGeom prst="rect">
              <a:avLst/>
            </a:prstGeom>
            <a:noFill/>
          </p:spPr>
          <p:txBody>
            <a:bodyPr wrap="none" rtlCol="0">
              <a:spAutoFit/>
            </a:bodyPr>
            <a:lstStyle/>
            <a:p>
              <a:r>
                <a:rPr lang="en-US" dirty="0"/>
                <a:t>x</a:t>
              </a:r>
            </a:p>
          </p:txBody>
        </p:sp>
        <p:sp>
          <p:nvSpPr>
            <p:cNvPr id="78" name="TextBox 77">
              <a:extLst>
                <a:ext uri="{FF2B5EF4-FFF2-40B4-BE49-F238E27FC236}">
                  <a16:creationId xmlns:a16="http://schemas.microsoft.com/office/drawing/2014/main" id="{875E5EA8-A3CA-7246-BC57-C1F66226479D}"/>
                </a:ext>
              </a:extLst>
            </p:cNvPr>
            <p:cNvSpPr txBox="1"/>
            <p:nvPr/>
          </p:nvSpPr>
          <p:spPr>
            <a:xfrm>
              <a:off x="3058510" y="2039007"/>
              <a:ext cx="284052" cy="369332"/>
            </a:xfrm>
            <a:prstGeom prst="rect">
              <a:avLst/>
            </a:prstGeom>
            <a:noFill/>
          </p:spPr>
          <p:txBody>
            <a:bodyPr wrap="none" rtlCol="0">
              <a:spAutoFit/>
            </a:bodyPr>
            <a:lstStyle/>
            <a:p>
              <a:r>
                <a:rPr lang="en-US" dirty="0"/>
                <a:t>x</a:t>
              </a:r>
            </a:p>
          </p:txBody>
        </p:sp>
        <p:sp>
          <p:nvSpPr>
            <p:cNvPr id="79" name="TextBox 78">
              <a:extLst>
                <a:ext uri="{FF2B5EF4-FFF2-40B4-BE49-F238E27FC236}">
                  <a16:creationId xmlns:a16="http://schemas.microsoft.com/office/drawing/2014/main" id="{64D28184-0024-DC43-9FB4-26420C852480}"/>
                </a:ext>
              </a:extLst>
            </p:cNvPr>
            <p:cNvSpPr txBox="1"/>
            <p:nvPr/>
          </p:nvSpPr>
          <p:spPr>
            <a:xfrm>
              <a:off x="3210910" y="2191407"/>
              <a:ext cx="284052" cy="369332"/>
            </a:xfrm>
            <a:prstGeom prst="rect">
              <a:avLst/>
            </a:prstGeom>
            <a:noFill/>
          </p:spPr>
          <p:txBody>
            <a:bodyPr wrap="none" rtlCol="0">
              <a:spAutoFit/>
            </a:bodyPr>
            <a:lstStyle/>
            <a:p>
              <a:r>
                <a:rPr lang="en-US" dirty="0"/>
                <a:t>x</a:t>
              </a:r>
            </a:p>
          </p:txBody>
        </p:sp>
        <p:sp>
          <p:nvSpPr>
            <p:cNvPr id="80" name="TextBox 79">
              <a:extLst>
                <a:ext uri="{FF2B5EF4-FFF2-40B4-BE49-F238E27FC236}">
                  <a16:creationId xmlns:a16="http://schemas.microsoft.com/office/drawing/2014/main" id="{3C6DEEC0-153E-F741-ACF6-5231085C6AD6}"/>
                </a:ext>
              </a:extLst>
            </p:cNvPr>
            <p:cNvSpPr txBox="1"/>
            <p:nvPr/>
          </p:nvSpPr>
          <p:spPr>
            <a:xfrm>
              <a:off x="2543640" y="1930854"/>
              <a:ext cx="284052" cy="369332"/>
            </a:xfrm>
            <a:prstGeom prst="rect">
              <a:avLst/>
            </a:prstGeom>
            <a:noFill/>
          </p:spPr>
          <p:txBody>
            <a:bodyPr wrap="none" rtlCol="0">
              <a:spAutoFit/>
            </a:bodyPr>
            <a:lstStyle/>
            <a:p>
              <a:r>
                <a:rPr lang="en-US" dirty="0"/>
                <a:t>x</a:t>
              </a:r>
            </a:p>
          </p:txBody>
        </p:sp>
        <p:sp>
          <p:nvSpPr>
            <p:cNvPr id="81" name="TextBox 80">
              <a:extLst>
                <a:ext uri="{FF2B5EF4-FFF2-40B4-BE49-F238E27FC236}">
                  <a16:creationId xmlns:a16="http://schemas.microsoft.com/office/drawing/2014/main" id="{80981D07-72E7-2D48-84A7-DCFE3CC72305}"/>
                </a:ext>
              </a:extLst>
            </p:cNvPr>
            <p:cNvSpPr txBox="1"/>
            <p:nvPr/>
          </p:nvSpPr>
          <p:spPr>
            <a:xfrm>
              <a:off x="2559677" y="2401192"/>
              <a:ext cx="284052" cy="369332"/>
            </a:xfrm>
            <a:prstGeom prst="rect">
              <a:avLst/>
            </a:prstGeom>
            <a:noFill/>
          </p:spPr>
          <p:txBody>
            <a:bodyPr wrap="none" rtlCol="0">
              <a:spAutoFit/>
            </a:bodyPr>
            <a:lstStyle/>
            <a:p>
              <a:r>
                <a:rPr lang="en-US" dirty="0"/>
                <a:t>x</a:t>
              </a:r>
            </a:p>
          </p:txBody>
        </p:sp>
        <p:sp>
          <p:nvSpPr>
            <p:cNvPr id="82" name="TextBox 81">
              <a:extLst>
                <a:ext uri="{FF2B5EF4-FFF2-40B4-BE49-F238E27FC236}">
                  <a16:creationId xmlns:a16="http://schemas.microsoft.com/office/drawing/2014/main" id="{C61388C3-6B32-0444-A757-E0F94F5BDBBC}"/>
                </a:ext>
              </a:extLst>
            </p:cNvPr>
            <p:cNvSpPr txBox="1"/>
            <p:nvPr/>
          </p:nvSpPr>
          <p:spPr>
            <a:xfrm>
              <a:off x="2133803" y="1558684"/>
              <a:ext cx="294290" cy="369332"/>
            </a:xfrm>
            <a:prstGeom prst="rect">
              <a:avLst/>
            </a:prstGeom>
            <a:noFill/>
          </p:spPr>
          <p:txBody>
            <a:bodyPr wrap="square" rtlCol="0">
              <a:spAutoFit/>
            </a:bodyPr>
            <a:lstStyle/>
            <a:p>
              <a:r>
                <a:rPr lang="en-US" dirty="0"/>
                <a:t>x</a:t>
              </a:r>
            </a:p>
          </p:txBody>
        </p:sp>
        <p:sp>
          <p:nvSpPr>
            <p:cNvPr id="83" name="TextBox 82">
              <a:extLst>
                <a:ext uri="{FF2B5EF4-FFF2-40B4-BE49-F238E27FC236}">
                  <a16:creationId xmlns:a16="http://schemas.microsoft.com/office/drawing/2014/main" id="{4AABA803-4BF4-BB43-BC0E-2688B63B329A}"/>
                </a:ext>
              </a:extLst>
            </p:cNvPr>
            <p:cNvSpPr txBox="1"/>
            <p:nvPr/>
          </p:nvSpPr>
          <p:spPr>
            <a:xfrm>
              <a:off x="2244298" y="1794219"/>
              <a:ext cx="294290" cy="369332"/>
            </a:xfrm>
            <a:prstGeom prst="rect">
              <a:avLst/>
            </a:prstGeom>
            <a:noFill/>
          </p:spPr>
          <p:txBody>
            <a:bodyPr wrap="square" rtlCol="0">
              <a:spAutoFit/>
            </a:bodyPr>
            <a:lstStyle/>
            <a:p>
              <a:r>
                <a:rPr lang="en-US" dirty="0"/>
                <a:t>x</a:t>
              </a:r>
            </a:p>
          </p:txBody>
        </p:sp>
        <p:sp>
          <p:nvSpPr>
            <p:cNvPr id="84" name="TextBox 83">
              <a:extLst>
                <a:ext uri="{FF2B5EF4-FFF2-40B4-BE49-F238E27FC236}">
                  <a16:creationId xmlns:a16="http://schemas.microsoft.com/office/drawing/2014/main" id="{56AD1B02-A9BD-7E4C-963E-E5B125852047}"/>
                </a:ext>
              </a:extLst>
            </p:cNvPr>
            <p:cNvSpPr txBox="1"/>
            <p:nvPr/>
          </p:nvSpPr>
          <p:spPr>
            <a:xfrm>
              <a:off x="2428162" y="1798739"/>
              <a:ext cx="294290" cy="369332"/>
            </a:xfrm>
            <a:prstGeom prst="rect">
              <a:avLst/>
            </a:prstGeom>
            <a:noFill/>
          </p:spPr>
          <p:txBody>
            <a:bodyPr wrap="square" rtlCol="0">
              <a:spAutoFit/>
            </a:bodyPr>
            <a:lstStyle/>
            <a:p>
              <a:r>
                <a:rPr lang="en-US" dirty="0"/>
                <a:t>x</a:t>
              </a:r>
            </a:p>
          </p:txBody>
        </p:sp>
        <p:sp>
          <p:nvSpPr>
            <p:cNvPr id="85" name="TextBox 84">
              <a:extLst>
                <a:ext uri="{FF2B5EF4-FFF2-40B4-BE49-F238E27FC236}">
                  <a16:creationId xmlns:a16="http://schemas.microsoft.com/office/drawing/2014/main" id="{6EB9C4D5-D7D0-8A40-96BE-4351C071024C}"/>
                </a:ext>
              </a:extLst>
            </p:cNvPr>
            <p:cNvSpPr txBox="1"/>
            <p:nvPr/>
          </p:nvSpPr>
          <p:spPr>
            <a:xfrm>
              <a:off x="2464675" y="2140326"/>
              <a:ext cx="294290" cy="369332"/>
            </a:xfrm>
            <a:prstGeom prst="rect">
              <a:avLst/>
            </a:prstGeom>
            <a:noFill/>
          </p:spPr>
          <p:txBody>
            <a:bodyPr wrap="square" rtlCol="0">
              <a:spAutoFit/>
            </a:bodyPr>
            <a:lstStyle/>
            <a:p>
              <a:r>
                <a:rPr lang="en-US" dirty="0"/>
                <a:t>x</a:t>
              </a:r>
            </a:p>
          </p:txBody>
        </p:sp>
        <p:sp>
          <p:nvSpPr>
            <p:cNvPr id="86" name="TextBox 85">
              <a:extLst>
                <a:ext uri="{FF2B5EF4-FFF2-40B4-BE49-F238E27FC236}">
                  <a16:creationId xmlns:a16="http://schemas.microsoft.com/office/drawing/2014/main" id="{E61E5135-5DE7-A94E-9120-131396174AE6}"/>
                </a:ext>
              </a:extLst>
            </p:cNvPr>
            <p:cNvSpPr txBox="1"/>
            <p:nvPr/>
          </p:nvSpPr>
          <p:spPr>
            <a:xfrm>
              <a:off x="2911365" y="2101437"/>
              <a:ext cx="294290" cy="369332"/>
            </a:xfrm>
            <a:prstGeom prst="rect">
              <a:avLst/>
            </a:prstGeom>
            <a:noFill/>
          </p:spPr>
          <p:txBody>
            <a:bodyPr wrap="square" rtlCol="0">
              <a:spAutoFit/>
            </a:bodyPr>
            <a:lstStyle/>
            <a:p>
              <a:r>
                <a:rPr lang="en-US" dirty="0"/>
                <a:t>x</a:t>
              </a:r>
            </a:p>
          </p:txBody>
        </p:sp>
        <p:sp>
          <p:nvSpPr>
            <p:cNvPr id="87" name="TextBox 86">
              <a:extLst>
                <a:ext uri="{FF2B5EF4-FFF2-40B4-BE49-F238E27FC236}">
                  <a16:creationId xmlns:a16="http://schemas.microsoft.com/office/drawing/2014/main" id="{7C62328B-C778-5D46-90E1-81768BD1552B}"/>
                </a:ext>
              </a:extLst>
            </p:cNvPr>
            <p:cNvSpPr txBox="1"/>
            <p:nvPr/>
          </p:nvSpPr>
          <p:spPr>
            <a:xfrm>
              <a:off x="2758318" y="2319947"/>
              <a:ext cx="294290" cy="369332"/>
            </a:xfrm>
            <a:prstGeom prst="rect">
              <a:avLst/>
            </a:prstGeom>
            <a:noFill/>
          </p:spPr>
          <p:txBody>
            <a:bodyPr wrap="square" rtlCol="0">
              <a:spAutoFit/>
            </a:bodyPr>
            <a:lstStyle/>
            <a:p>
              <a:r>
                <a:rPr lang="en-US" dirty="0"/>
                <a:t>x</a:t>
              </a:r>
            </a:p>
          </p:txBody>
        </p:sp>
        <p:sp>
          <p:nvSpPr>
            <p:cNvPr id="88" name="TextBox 87">
              <a:extLst>
                <a:ext uri="{FF2B5EF4-FFF2-40B4-BE49-F238E27FC236}">
                  <a16:creationId xmlns:a16="http://schemas.microsoft.com/office/drawing/2014/main" id="{D6022671-5692-BA42-9746-F1136B9643D1}"/>
                </a:ext>
              </a:extLst>
            </p:cNvPr>
            <p:cNvSpPr txBox="1"/>
            <p:nvPr/>
          </p:nvSpPr>
          <p:spPr>
            <a:xfrm>
              <a:off x="3037762" y="2408339"/>
              <a:ext cx="294290" cy="369332"/>
            </a:xfrm>
            <a:prstGeom prst="rect">
              <a:avLst/>
            </a:prstGeom>
            <a:noFill/>
          </p:spPr>
          <p:txBody>
            <a:bodyPr wrap="square" rtlCol="0">
              <a:spAutoFit/>
            </a:bodyPr>
            <a:lstStyle/>
            <a:p>
              <a:r>
                <a:rPr lang="en-US" dirty="0"/>
                <a:t>x</a:t>
              </a:r>
            </a:p>
          </p:txBody>
        </p:sp>
        <p:sp>
          <p:nvSpPr>
            <p:cNvPr id="89" name="TextBox 88">
              <a:extLst>
                <a:ext uri="{FF2B5EF4-FFF2-40B4-BE49-F238E27FC236}">
                  <a16:creationId xmlns:a16="http://schemas.microsoft.com/office/drawing/2014/main" id="{C4DF90C3-3A82-C541-B63C-77CEE176C3F4}"/>
                </a:ext>
              </a:extLst>
            </p:cNvPr>
            <p:cNvSpPr txBox="1"/>
            <p:nvPr/>
          </p:nvSpPr>
          <p:spPr>
            <a:xfrm>
              <a:off x="2055045" y="1872524"/>
              <a:ext cx="294290" cy="369332"/>
            </a:xfrm>
            <a:prstGeom prst="rect">
              <a:avLst/>
            </a:prstGeom>
            <a:noFill/>
          </p:spPr>
          <p:txBody>
            <a:bodyPr wrap="square" rtlCol="0">
              <a:spAutoFit/>
            </a:bodyPr>
            <a:lstStyle/>
            <a:p>
              <a:r>
                <a:rPr lang="en-US" dirty="0"/>
                <a:t>x</a:t>
              </a:r>
            </a:p>
          </p:txBody>
        </p:sp>
        <p:sp>
          <p:nvSpPr>
            <p:cNvPr id="90" name="TextBox 89">
              <a:extLst>
                <a:ext uri="{FF2B5EF4-FFF2-40B4-BE49-F238E27FC236}">
                  <a16:creationId xmlns:a16="http://schemas.microsoft.com/office/drawing/2014/main" id="{B3160670-285A-C94F-81C4-4ECAFA7045EA}"/>
                </a:ext>
              </a:extLst>
            </p:cNvPr>
            <p:cNvSpPr txBox="1"/>
            <p:nvPr/>
          </p:nvSpPr>
          <p:spPr>
            <a:xfrm>
              <a:off x="3232067" y="1918873"/>
              <a:ext cx="284052" cy="369332"/>
            </a:xfrm>
            <a:prstGeom prst="rect">
              <a:avLst/>
            </a:prstGeom>
            <a:noFill/>
          </p:spPr>
          <p:txBody>
            <a:bodyPr wrap="none" rtlCol="0">
              <a:spAutoFit/>
            </a:bodyPr>
            <a:lstStyle/>
            <a:p>
              <a:r>
                <a:rPr lang="en-US" dirty="0"/>
                <a:t>x</a:t>
              </a:r>
            </a:p>
          </p:txBody>
        </p:sp>
        <p:sp>
          <p:nvSpPr>
            <p:cNvPr id="91" name="TextBox 90">
              <a:extLst>
                <a:ext uri="{FF2B5EF4-FFF2-40B4-BE49-F238E27FC236}">
                  <a16:creationId xmlns:a16="http://schemas.microsoft.com/office/drawing/2014/main" id="{EFE70BAC-5869-304E-9702-7BAD29A39F4D}"/>
                </a:ext>
              </a:extLst>
            </p:cNvPr>
            <p:cNvSpPr txBox="1"/>
            <p:nvPr/>
          </p:nvSpPr>
          <p:spPr>
            <a:xfrm>
              <a:off x="2927267" y="1483429"/>
              <a:ext cx="284052" cy="369332"/>
            </a:xfrm>
            <a:prstGeom prst="rect">
              <a:avLst/>
            </a:prstGeom>
            <a:noFill/>
          </p:spPr>
          <p:txBody>
            <a:bodyPr wrap="square" rtlCol="0">
              <a:spAutoFit/>
            </a:bodyPr>
            <a:lstStyle/>
            <a:p>
              <a:r>
                <a:rPr lang="en-US" dirty="0"/>
                <a:t>x</a:t>
              </a:r>
            </a:p>
          </p:txBody>
        </p:sp>
        <p:sp>
          <p:nvSpPr>
            <p:cNvPr id="92" name="TextBox 91">
              <a:extLst>
                <a:ext uri="{FF2B5EF4-FFF2-40B4-BE49-F238E27FC236}">
                  <a16:creationId xmlns:a16="http://schemas.microsoft.com/office/drawing/2014/main" id="{F6D6CE8A-E1F9-5D43-9389-81168C136436}"/>
                </a:ext>
              </a:extLst>
            </p:cNvPr>
            <p:cNvSpPr txBox="1"/>
            <p:nvPr/>
          </p:nvSpPr>
          <p:spPr>
            <a:xfrm>
              <a:off x="3263598" y="1638247"/>
              <a:ext cx="284052" cy="369332"/>
            </a:xfrm>
            <a:prstGeom prst="rect">
              <a:avLst/>
            </a:prstGeom>
            <a:noFill/>
          </p:spPr>
          <p:txBody>
            <a:bodyPr wrap="none" rtlCol="0">
              <a:spAutoFit/>
            </a:bodyPr>
            <a:lstStyle/>
            <a:p>
              <a:r>
                <a:rPr lang="en-US" dirty="0"/>
                <a:t>x</a:t>
              </a:r>
            </a:p>
          </p:txBody>
        </p:sp>
        <p:sp>
          <p:nvSpPr>
            <p:cNvPr id="93" name="TextBox 92">
              <a:extLst>
                <a:ext uri="{FF2B5EF4-FFF2-40B4-BE49-F238E27FC236}">
                  <a16:creationId xmlns:a16="http://schemas.microsoft.com/office/drawing/2014/main" id="{E6AE1870-237D-4B4E-908F-21B709BECD19}"/>
                </a:ext>
              </a:extLst>
            </p:cNvPr>
            <p:cNvSpPr txBox="1"/>
            <p:nvPr/>
          </p:nvSpPr>
          <p:spPr>
            <a:xfrm>
              <a:off x="2335515" y="2451851"/>
              <a:ext cx="284052" cy="369332"/>
            </a:xfrm>
            <a:prstGeom prst="rect">
              <a:avLst/>
            </a:prstGeom>
            <a:noFill/>
          </p:spPr>
          <p:txBody>
            <a:bodyPr wrap="none" rtlCol="0">
              <a:spAutoFit/>
            </a:bodyPr>
            <a:lstStyle/>
            <a:p>
              <a:r>
                <a:rPr lang="en-US" dirty="0"/>
                <a:t>x</a:t>
              </a:r>
            </a:p>
          </p:txBody>
        </p:sp>
        <p:sp>
          <p:nvSpPr>
            <p:cNvPr id="108" name="TextBox 107">
              <a:extLst>
                <a:ext uri="{FF2B5EF4-FFF2-40B4-BE49-F238E27FC236}">
                  <a16:creationId xmlns:a16="http://schemas.microsoft.com/office/drawing/2014/main" id="{75A4B27F-ABF5-004E-BE43-A52D8183EF61}"/>
                </a:ext>
              </a:extLst>
            </p:cNvPr>
            <p:cNvSpPr txBox="1"/>
            <p:nvPr/>
          </p:nvSpPr>
          <p:spPr>
            <a:xfrm>
              <a:off x="2727434" y="2028286"/>
              <a:ext cx="284052" cy="369332"/>
            </a:xfrm>
            <a:prstGeom prst="rect">
              <a:avLst/>
            </a:prstGeom>
            <a:noFill/>
          </p:spPr>
          <p:txBody>
            <a:bodyPr wrap="none" rtlCol="0">
              <a:spAutoFit/>
            </a:bodyPr>
            <a:lstStyle/>
            <a:p>
              <a:r>
                <a:rPr lang="en-US" dirty="0"/>
                <a:t>x</a:t>
              </a:r>
            </a:p>
          </p:txBody>
        </p:sp>
        <p:sp>
          <p:nvSpPr>
            <p:cNvPr id="109" name="TextBox 108">
              <a:extLst>
                <a:ext uri="{FF2B5EF4-FFF2-40B4-BE49-F238E27FC236}">
                  <a16:creationId xmlns:a16="http://schemas.microsoft.com/office/drawing/2014/main" id="{5EB605C7-A526-974B-8918-4707CDD3338D}"/>
                </a:ext>
              </a:extLst>
            </p:cNvPr>
            <p:cNvSpPr txBox="1"/>
            <p:nvPr/>
          </p:nvSpPr>
          <p:spPr>
            <a:xfrm>
              <a:off x="2181270" y="2138011"/>
              <a:ext cx="284052" cy="369332"/>
            </a:xfrm>
            <a:prstGeom prst="rect">
              <a:avLst/>
            </a:prstGeom>
            <a:noFill/>
          </p:spPr>
          <p:txBody>
            <a:bodyPr wrap="none" rtlCol="0">
              <a:spAutoFit/>
            </a:bodyPr>
            <a:lstStyle/>
            <a:p>
              <a:r>
                <a:rPr lang="en-US" dirty="0"/>
                <a:t>x</a:t>
              </a:r>
            </a:p>
          </p:txBody>
        </p:sp>
        <p:sp>
          <p:nvSpPr>
            <p:cNvPr id="110" name="Oval 109">
              <a:extLst>
                <a:ext uri="{FF2B5EF4-FFF2-40B4-BE49-F238E27FC236}">
                  <a16:creationId xmlns:a16="http://schemas.microsoft.com/office/drawing/2014/main" id="{A8DD1AF6-B53A-614C-B6B5-EBABE53A3F17}"/>
                </a:ext>
              </a:extLst>
            </p:cNvPr>
            <p:cNvSpPr/>
            <p:nvPr/>
          </p:nvSpPr>
          <p:spPr>
            <a:xfrm>
              <a:off x="2031861" y="1522463"/>
              <a:ext cx="1665618" cy="1576553"/>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11" name="Group 110">
            <a:extLst>
              <a:ext uri="{FF2B5EF4-FFF2-40B4-BE49-F238E27FC236}">
                <a16:creationId xmlns:a16="http://schemas.microsoft.com/office/drawing/2014/main" id="{1AE7AFB5-18A3-8544-9300-CDBAECA353FD}"/>
              </a:ext>
            </a:extLst>
          </p:cNvPr>
          <p:cNvGrpSpPr/>
          <p:nvPr/>
        </p:nvGrpSpPr>
        <p:grpSpPr>
          <a:xfrm>
            <a:off x="4723175" y="1368865"/>
            <a:ext cx="796570" cy="786695"/>
            <a:chOff x="2036652" y="1429407"/>
            <a:chExt cx="1665617" cy="1644971"/>
          </a:xfrm>
        </p:grpSpPr>
        <p:sp>
          <p:nvSpPr>
            <p:cNvPr id="112" name="TextBox 111">
              <a:extLst>
                <a:ext uri="{FF2B5EF4-FFF2-40B4-BE49-F238E27FC236}">
                  <a16:creationId xmlns:a16="http://schemas.microsoft.com/office/drawing/2014/main" id="{9631FB1A-3E78-D041-B1C7-39727D1F5B79}"/>
                </a:ext>
              </a:extLst>
            </p:cNvPr>
            <p:cNvSpPr txBox="1"/>
            <p:nvPr/>
          </p:nvSpPr>
          <p:spPr>
            <a:xfrm>
              <a:off x="2448910" y="1429407"/>
              <a:ext cx="284052" cy="369332"/>
            </a:xfrm>
            <a:prstGeom prst="rect">
              <a:avLst/>
            </a:prstGeom>
            <a:noFill/>
          </p:spPr>
          <p:txBody>
            <a:bodyPr wrap="none" rtlCol="0">
              <a:spAutoFit/>
            </a:bodyPr>
            <a:lstStyle/>
            <a:p>
              <a:r>
                <a:rPr lang="en-US" dirty="0">
                  <a:solidFill>
                    <a:srgbClr val="FF0000"/>
                  </a:solidFill>
                </a:rPr>
                <a:t>x</a:t>
              </a:r>
            </a:p>
          </p:txBody>
        </p:sp>
        <p:sp>
          <p:nvSpPr>
            <p:cNvPr id="113" name="TextBox 112">
              <a:extLst>
                <a:ext uri="{FF2B5EF4-FFF2-40B4-BE49-F238E27FC236}">
                  <a16:creationId xmlns:a16="http://schemas.microsoft.com/office/drawing/2014/main" id="{F1BDE6E5-60A1-7A42-8156-216AFB0F9B69}"/>
                </a:ext>
              </a:extLst>
            </p:cNvPr>
            <p:cNvSpPr txBox="1"/>
            <p:nvPr/>
          </p:nvSpPr>
          <p:spPr>
            <a:xfrm>
              <a:off x="2601310" y="1581807"/>
              <a:ext cx="284052" cy="369332"/>
            </a:xfrm>
            <a:prstGeom prst="rect">
              <a:avLst/>
            </a:prstGeom>
            <a:noFill/>
          </p:spPr>
          <p:txBody>
            <a:bodyPr wrap="none" rtlCol="0">
              <a:spAutoFit/>
            </a:bodyPr>
            <a:lstStyle/>
            <a:p>
              <a:r>
                <a:rPr lang="en-US" dirty="0">
                  <a:solidFill>
                    <a:srgbClr val="FF0000"/>
                  </a:solidFill>
                </a:rPr>
                <a:t>x</a:t>
              </a:r>
            </a:p>
          </p:txBody>
        </p:sp>
        <p:sp>
          <p:nvSpPr>
            <p:cNvPr id="114" name="TextBox 113">
              <a:extLst>
                <a:ext uri="{FF2B5EF4-FFF2-40B4-BE49-F238E27FC236}">
                  <a16:creationId xmlns:a16="http://schemas.microsoft.com/office/drawing/2014/main" id="{341AFCAD-9A4B-1A47-88B1-0AC64AA62994}"/>
                </a:ext>
              </a:extLst>
            </p:cNvPr>
            <p:cNvSpPr txBox="1"/>
            <p:nvPr/>
          </p:nvSpPr>
          <p:spPr>
            <a:xfrm>
              <a:off x="2753710" y="1734207"/>
              <a:ext cx="284052" cy="369332"/>
            </a:xfrm>
            <a:prstGeom prst="rect">
              <a:avLst/>
            </a:prstGeom>
            <a:noFill/>
          </p:spPr>
          <p:txBody>
            <a:bodyPr wrap="none" rtlCol="0">
              <a:spAutoFit/>
            </a:bodyPr>
            <a:lstStyle/>
            <a:p>
              <a:r>
                <a:rPr lang="en-US" dirty="0">
                  <a:solidFill>
                    <a:srgbClr val="FF0000"/>
                  </a:solidFill>
                </a:rPr>
                <a:t>x</a:t>
              </a:r>
            </a:p>
          </p:txBody>
        </p:sp>
        <p:sp>
          <p:nvSpPr>
            <p:cNvPr id="115" name="TextBox 114">
              <a:extLst>
                <a:ext uri="{FF2B5EF4-FFF2-40B4-BE49-F238E27FC236}">
                  <a16:creationId xmlns:a16="http://schemas.microsoft.com/office/drawing/2014/main" id="{07A844D1-B197-ED49-96D0-6BD59AB7D98A}"/>
                </a:ext>
              </a:extLst>
            </p:cNvPr>
            <p:cNvSpPr txBox="1"/>
            <p:nvPr/>
          </p:nvSpPr>
          <p:spPr>
            <a:xfrm>
              <a:off x="2948015" y="1822913"/>
              <a:ext cx="284052" cy="369332"/>
            </a:xfrm>
            <a:prstGeom prst="rect">
              <a:avLst/>
            </a:prstGeom>
            <a:noFill/>
          </p:spPr>
          <p:txBody>
            <a:bodyPr wrap="none" rtlCol="0">
              <a:spAutoFit/>
            </a:bodyPr>
            <a:lstStyle/>
            <a:p>
              <a:r>
                <a:rPr lang="en-US" dirty="0">
                  <a:solidFill>
                    <a:srgbClr val="FF0000"/>
                  </a:solidFill>
                </a:rPr>
                <a:t>x</a:t>
              </a:r>
            </a:p>
          </p:txBody>
        </p:sp>
        <p:sp>
          <p:nvSpPr>
            <p:cNvPr id="116" name="TextBox 115">
              <a:extLst>
                <a:ext uri="{FF2B5EF4-FFF2-40B4-BE49-F238E27FC236}">
                  <a16:creationId xmlns:a16="http://schemas.microsoft.com/office/drawing/2014/main" id="{5C2C1C83-FFCA-B54C-B7D7-16D39482F118}"/>
                </a:ext>
              </a:extLst>
            </p:cNvPr>
            <p:cNvSpPr txBox="1"/>
            <p:nvPr/>
          </p:nvSpPr>
          <p:spPr>
            <a:xfrm>
              <a:off x="3058510" y="2039007"/>
              <a:ext cx="284052" cy="369332"/>
            </a:xfrm>
            <a:prstGeom prst="rect">
              <a:avLst/>
            </a:prstGeom>
            <a:noFill/>
          </p:spPr>
          <p:txBody>
            <a:bodyPr wrap="none" rtlCol="0">
              <a:spAutoFit/>
            </a:bodyPr>
            <a:lstStyle/>
            <a:p>
              <a:r>
                <a:rPr lang="en-US" dirty="0">
                  <a:solidFill>
                    <a:srgbClr val="FF0000"/>
                  </a:solidFill>
                </a:rPr>
                <a:t>x</a:t>
              </a:r>
            </a:p>
          </p:txBody>
        </p:sp>
        <p:sp>
          <p:nvSpPr>
            <p:cNvPr id="117" name="TextBox 116">
              <a:extLst>
                <a:ext uri="{FF2B5EF4-FFF2-40B4-BE49-F238E27FC236}">
                  <a16:creationId xmlns:a16="http://schemas.microsoft.com/office/drawing/2014/main" id="{014C677C-18A0-DC4A-9E82-CA4593B93009}"/>
                </a:ext>
              </a:extLst>
            </p:cNvPr>
            <p:cNvSpPr txBox="1"/>
            <p:nvPr/>
          </p:nvSpPr>
          <p:spPr>
            <a:xfrm>
              <a:off x="3210910" y="2191407"/>
              <a:ext cx="284052" cy="369332"/>
            </a:xfrm>
            <a:prstGeom prst="rect">
              <a:avLst/>
            </a:prstGeom>
            <a:noFill/>
          </p:spPr>
          <p:txBody>
            <a:bodyPr wrap="none" rtlCol="0">
              <a:spAutoFit/>
            </a:bodyPr>
            <a:lstStyle/>
            <a:p>
              <a:r>
                <a:rPr lang="en-US" dirty="0">
                  <a:solidFill>
                    <a:srgbClr val="FF0000"/>
                  </a:solidFill>
                </a:rPr>
                <a:t>x</a:t>
              </a:r>
            </a:p>
          </p:txBody>
        </p:sp>
        <p:sp>
          <p:nvSpPr>
            <p:cNvPr id="118" name="TextBox 117">
              <a:extLst>
                <a:ext uri="{FF2B5EF4-FFF2-40B4-BE49-F238E27FC236}">
                  <a16:creationId xmlns:a16="http://schemas.microsoft.com/office/drawing/2014/main" id="{3B649226-6E74-5541-A240-56198D29B8FC}"/>
                </a:ext>
              </a:extLst>
            </p:cNvPr>
            <p:cNvSpPr txBox="1"/>
            <p:nvPr/>
          </p:nvSpPr>
          <p:spPr>
            <a:xfrm>
              <a:off x="2543640" y="1930854"/>
              <a:ext cx="284052" cy="369332"/>
            </a:xfrm>
            <a:prstGeom prst="rect">
              <a:avLst/>
            </a:prstGeom>
            <a:noFill/>
          </p:spPr>
          <p:txBody>
            <a:bodyPr wrap="none" rtlCol="0">
              <a:spAutoFit/>
            </a:bodyPr>
            <a:lstStyle/>
            <a:p>
              <a:r>
                <a:rPr lang="en-US" dirty="0">
                  <a:solidFill>
                    <a:srgbClr val="FF0000"/>
                  </a:solidFill>
                </a:rPr>
                <a:t>x</a:t>
              </a:r>
            </a:p>
          </p:txBody>
        </p:sp>
        <p:sp>
          <p:nvSpPr>
            <p:cNvPr id="119" name="TextBox 118">
              <a:extLst>
                <a:ext uri="{FF2B5EF4-FFF2-40B4-BE49-F238E27FC236}">
                  <a16:creationId xmlns:a16="http://schemas.microsoft.com/office/drawing/2014/main" id="{F45C09C2-EBB3-A146-B08B-F612173798BD}"/>
                </a:ext>
              </a:extLst>
            </p:cNvPr>
            <p:cNvSpPr txBox="1"/>
            <p:nvPr/>
          </p:nvSpPr>
          <p:spPr>
            <a:xfrm>
              <a:off x="2559677" y="2401192"/>
              <a:ext cx="284052" cy="369332"/>
            </a:xfrm>
            <a:prstGeom prst="rect">
              <a:avLst/>
            </a:prstGeom>
            <a:noFill/>
          </p:spPr>
          <p:txBody>
            <a:bodyPr wrap="none" rtlCol="0">
              <a:spAutoFit/>
            </a:bodyPr>
            <a:lstStyle/>
            <a:p>
              <a:r>
                <a:rPr lang="en-US" dirty="0">
                  <a:solidFill>
                    <a:srgbClr val="FF0000"/>
                  </a:solidFill>
                </a:rPr>
                <a:t>x</a:t>
              </a:r>
            </a:p>
          </p:txBody>
        </p:sp>
        <p:sp>
          <p:nvSpPr>
            <p:cNvPr id="120" name="TextBox 119">
              <a:extLst>
                <a:ext uri="{FF2B5EF4-FFF2-40B4-BE49-F238E27FC236}">
                  <a16:creationId xmlns:a16="http://schemas.microsoft.com/office/drawing/2014/main" id="{93C04443-B4A2-ED49-A510-074FB922EA2A}"/>
                </a:ext>
              </a:extLst>
            </p:cNvPr>
            <p:cNvSpPr txBox="1"/>
            <p:nvPr/>
          </p:nvSpPr>
          <p:spPr>
            <a:xfrm>
              <a:off x="2133803" y="1558684"/>
              <a:ext cx="294290" cy="369332"/>
            </a:xfrm>
            <a:prstGeom prst="rect">
              <a:avLst/>
            </a:prstGeom>
            <a:noFill/>
          </p:spPr>
          <p:txBody>
            <a:bodyPr wrap="square" rtlCol="0">
              <a:spAutoFit/>
            </a:bodyPr>
            <a:lstStyle/>
            <a:p>
              <a:r>
                <a:rPr lang="en-US" dirty="0">
                  <a:solidFill>
                    <a:srgbClr val="FF0000"/>
                  </a:solidFill>
                </a:rPr>
                <a:t>x</a:t>
              </a:r>
            </a:p>
          </p:txBody>
        </p:sp>
        <p:sp>
          <p:nvSpPr>
            <p:cNvPr id="121" name="TextBox 120">
              <a:extLst>
                <a:ext uri="{FF2B5EF4-FFF2-40B4-BE49-F238E27FC236}">
                  <a16:creationId xmlns:a16="http://schemas.microsoft.com/office/drawing/2014/main" id="{F8C56FA6-5065-F34E-AEFA-95910B570D59}"/>
                </a:ext>
              </a:extLst>
            </p:cNvPr>
            <p:cNvSpPr txBox="1"/>
            <p:nvPr/>
          </p:nvSpPr>
          <p:spPr>
            <a:xfrm>
              <a:off x="2244298" y="1794219"/>
              <a:ext cx="294290" cy="369332"/>
            </a:xfrm>
            <a:prstGeom prst="rect">
              <a:avLst/>
            </a:prstGeom>
            <a:noFill/>
          </p:spPr>
          <p:txBody>
            <a:bodyPr wrap="square" rtlCol="0">
              <a:spAutoFit/>
            </a:bodyPr>
            <a:lstStyle/>
            <a:p>
              <a:r>
                <a:rPr lang="en-US" dirty="0">
                  <a:solidFill>
                    <a:srgbClr val="FF0000"/>
                  </a:solidFill>
                </a:rPr>
                <a:t>x</a:t>
              </a:r>
            </a:p>
          </p:txBody>
        </p:sp>
        <p:sp>
          <p:nvSpPr>
            <p:cNvPr id="122" name="TextBox 121">
              <a:extLst>
                <a:ext uri="{FF2B5EF4-FFF2-40B4-BE49-F238E27FC236}">
                  <a16:creationId xmlns:a16="http://schemas.microsoft.com/office/drawing/2014/main" id="{BCCF707B-E52E-274B-A448-07DEA8F88AFC}"/>
                </a:ext>
              </a:extLst>
            </p:cNvPr>
            <p:cNvSpPr txBox="1"/>
            <p:nvPr/>
          </p:nvSpPr>
          <p:spPr>
            <a:xfrm>
              <a:off x="2428162" y="1798739"/>
              <a:ext cx="294290" cy="369332"/>
            </a:xfrm>
            <a:prstGeom prst="rect">
              <a:avLst/>
            </a:prstGeom>
            <a:noFill/>
          </p:spPr>
          <p:txBody>
            <a:bodyPr wrap="square" rtlCol="0">
              <a:spAutoFit/>
            </a:bodyPr>
            <a:lstStyle/>
            <a:p>
              <a:r>
                <a:rPr lang="en-US" dirty="0">
                  <a:solidFill>
                    <a:srgbClr val="FF0000"/>
                  </a:solidFill>
                </a:rPr>
                <a:t>x</a:t>
              </a:r>
            </a:p>
          </p:txBody>
        </p:sp>
        <p:sp>
          <p:nvSpPr>
            <p:cNvPr id="123" name="TextBox 122">
              <a:extLst>
                <a:ext uri="{FF2B5EF4-FFF2-40B4-BE49-F238E27FC236}">
                  <a16:creationId xmlns:a16="http://schemas.microsoft.com/office/drawing/2014/main" id="{F1F15D52-5024-3449-A65E-BD8933E84971}"/>
                </a:ext>
              </a:extLst>
            </p:cNvPr>
            <p:cNvSpPr txBox="1"/>
            <p:nvPr/>
          </p:nvSpPr>
          <p:spPr>
            <a:xfrm>
              <a:off x="2464675" y="2140326"/>
              <a:ext cx="294290" cy="369332"/>
            </a:xfrm>
            <a:prstGeom prst="rect">
              <a:avLst/>
            </a:prstGeom>
            <a:noFill/>
          </p:spPr>
          <p:txBody>
            <a:bodyPr wrap="square" rtlCol="0">
              <a:spAutoFit/>
            </a:bodyPr>
            <a:lstStyle/>
            <a:p>
              <a:r>
                <a:rPr lang="en-US" dirty="0">
                  <a:solidFill>
                    <a:srgbClr val="FF0000"/>
                  </a:solidFill>
                </a:rPr>
                <a:t>x</a:t>
              </a:r>
            </a:p>
          </p:txBody>
        </p:sp>
        <p:sp>
          <p:nvSpPr>
            <p:cNvPr id="124" name="TextBox 123">
              <a:extLst>
                <a:ext uri="{FF2B5EF4-FFF2-40B4-BE49-F238E27FC236}">
                  <a16:creationId xmlns:a16="http://schemas.microsoft.com/office/drawing/2014/main" id="{19D46D63-02CC-3B4D-AFF8-5042C845B28B}"/>
                </a:ext>
              </a:extLst>
            </p:cNvPr>
            <p:cNvSpPr txBox="1"/>
            <p:nvPr/>
          </p:nvSpPr>
          <p:spPr>
            <a:xfrm>
              <a:off x="2911365" y="2101437"/>
              <a:ext cx="294290" cy="369332"/>
            </a:xfrm>
            <a:prstGeom prst="rect">
              <a:avLst/>
            </a:prstGeom>
            <a:noFill/>
          </p:spPr>
          <p:txBody>
            <a:bodyPr wrap="square" rtlCol="0">
              <a:spAutoFit/>
            </a:bodyPr>
            <a:lstStyle/>
            <a:p>
              <a:r>
                <a:rPr lang="en-US" dirty="0">
                  <a:solidFill>
                    <a:srgbClr val="FF0000"/>
                  </a:solidFill>
                </a:rPr>
                <a:t>x</a:t>
              </a:r>
            </a:p>
          </p:txBody>
        </p:sp>
        <p:sp>
          <p:nvSpPr>
            <p:cNvPr id="125" name="TextBox 124">
              <a:extLst>
                <a:ext uri="{FF2B5EF4-FFF2-40B4-BE49-F238E27FC236}">
                  <a16:creationId xmlns:a16="http://schemas.microsoft.com/office/drawing/2014/main" id="{4CA5FBE9-6606-CE46-B2EE-5FB9D0DD032D}"/>
                </a:ext>
              </a:extLst>
            </p:cNvPr>
            <p:cNvSpPr txBox="1"/>
            <p:nvPr/>
          </p:nvSpPr>
          <p:spPr>
            <a:xfrm>
              <a:off x="2758318" y="2319947"/>
              <a:ext cx="294290" cy="369332"/>
            </a:xfrm>
            <a:prstGeom prst="rect">
              <a:avLst/>
            </a:prstGeom>
            <a:noFill/>
          </p:spPr>
          <p:txBody>
            <a:bodyPr wrap="square" rtlCol="0">
              <a:spAutoFit/>
            </a:bodyPr>
            <a:lstStyle/>
            <a:p>
              <a:r>
                <a:rPr lang="en-US" dirty="0">
                  <a:solidFill>
                    <a:srgbClr val="FF0000"/>
                  </a:solidFill>
                </a:rPr>
                <a:t>x</a:t>
              </a:r>
            </a:p>
          </p:txBody>
        </p:sp>
        <p:sp>
          <p:nvSpPr>
            <p:cNvPr id="126" name="TextBox 125">
              <a:extLst>
                <a:ext uri="{FF2B5EF4-FFF2-40B4-BE49-F238E27FC236}">
                  <a16:creationId xmlns:a16="http://schemas.microsoft.com/office/drawing/2014/main" id="{64978CF0-60B4-4041-AF72-A454846BD22F}"/>
                </a:ext>
              </a:extLst>
            </p:cNvPr>
            <p:cNvSpPr txBox="1"/>
            <p:nvPr/>
          </p:nvSpPr>
          <p:spPr>
            <a:xfrm>
              <a:off x="3037762" y="2408339"/>
              <a:ext cx="294290" cy="369332"/>
            </a:xfrm>
            <a:prstGeom prst="rect">
              <a:avLst/>
            </a:prstGeom>
            <a:noFill/>
          </p:spPr>
          <p:txBody>
            <a:bodyPr wrap="square" rtlCol="0">
              <a:spAutoFit/>
            </a:bodyPr>
            <a:lstStyle/>
            <a:p>
              <a:r>
                <a:rPr lang="en-US" dirty="0">
                  <a:solidFill>
                    <a:srgbClr val="FF0000"/>
                  </a:solidFill>
                </a:rPr>
                <a:t>x</a:t>
              </a:r>
            </a:p>
          </p:txBody>
        </p:sp>
        <p:sp>
          <p:nvSpPr>
            <p:cNvPr id="127" name="TextBox 126">
              <a:extLst>
                <a:ext uri="{FF2B5EF4-FFF2-40B4-BE49-F238E27FC236}">
                  <a16:creationId xmlns:a16="http://schemas.microsoft.com/office/drawing/2014/main" id="{F8FC501C-F5DD-8048-93DB-ACEB6089B122}"/>
                </a:ext>
              </a:extLst>
            </p:cNvPr>
            <p:cNvSpPr txBox="1"/>
            <p:nvPr/>
          </p:nvSpPr>
          <p:spPr>
            <a:xfrm>
              <a:off x="2055045" y="1872524"/>
              <a:ext cx="294290" cy="369332"/>
            </a:xfrm>
            <a:prstGeom prst="rect">
              <a:avLst/>
            </a:prstGeom>
            <a:noFill/>
          </p:spPr>
          <p:txBody>
            <a:bodyPr wrap="square" rtlCol="0">
              <a:spAutoFit/>
            </a:bodyPr>
            <a:lstStyle/>
            <a:p>
              <a:r>
                <a:rPr lang="en-US" dirty="0">
                  <a:solidFill>
                    <a:srgbClr val="FF0000"/>
                  </a:solidFill>
                </a:rPr>
                <a:t>x</a:t>
              </a:r>
            </a:p>
          </p:txBody>
        </p:sp>
        <p:sp>
          <p:nvSpPr>
            <p:cNvPr id="128" name="TextBox 127">
              <a:extLst>
                <a:ext uri="{FF2B5EF4-FFF2-40B4-BE49-F238E27FC236}">
                  <a16:creationId xmlns:a16="http://schemas.microsoft.com/office/drawing/2014/main" id="{0FB80A31-4134-244B-8060-EA2B459F382C}"/>
                </a:ext>
              </a:extLst>
            </p:cNvPr>
            <p:cNvSpPr txBox="1"/>
            <p:nvPr/>
          </p:nvSpPr>
          <p:spPr>
            <a:xfrm>
              <a:off x="3232067" y="1918873"/>
              <a:ext cx="284052" cy="369332"/>
            </a:xfrm>
            <a:prstGeom prst="rect">
              <a:avLst/>
            </a:prstGeom>
            <a:noFill/>
          </p:spPr>
          <p:txBody>
            <a:bodyPr wrap="none" rtlCol="0">
              <a:spAutoFit/>
            </a:bodyPr>
            <a:lstStyle/>
            <a:p>
              <a:r>
                <a:rPr lang="en-US" dirty="0">
                  <a:solidFill>
                    <a:srgbClr val="FF0000"/>
                  </a:solidFill>
                </a:rPr>
                <a:t>x</a:t>
              </a:r>
            </a:p>
          </p:txBody>
        </p:sp>
        <p:sp>
          <p:nvSpPr>
            <p:cNvPr id="129" name="TextBox 128">
              <a:extLst>
                <a:ext uri="{FF2B5EF4-FFF2-40B4-BE49-F238E27FC236}">
                  <a16:creationId xmlns:a16="http://schemas.microsoft.com/office/drawing/2014/main" id="{55E23340-2F16-D947-881A-330148BA7159}"/>
                </a:ext>
              </a:extLst>
            </p:cNvPr>
            <p:cNvSpPr txBox="1"/>
            <p:nvPr/>
          </p:nvSpPr>
          <p:spPr>
            <a:xfrm>
              <a:off x="2927267" y="1483429"/>
              <a:ext cx="284052" cy="369332"/>
            </a:xfrm>
            <a:prstGeom prst="rect">
              <a:avLst/>
            </a:prstGeom>
            <a:noFill/>
          </p:spPr>
          <p:txBody>
            <a:bodyPr wrap="square" rtlCol="0">
              <a:spAutoFit/>
            </a:bodyPr>
            <a:lstStyle/>
            <a:p>
              <a:r>
                <a:rPr lang="en-US" dirty="0">
                  <a:solidFill>
                    <a:srgbClr val="FF0000"/>
                  </a:solidFill>
                </a:rPr>
                <a:t>x</a:t>
              </a:r>
            </a:p>
          </p:txBody>
        </p:sp>
        <p:sp>
          <p:nvSpPr>
            <p:cNvPr id="130" name="TextBox 129">
              <a:extLst>
                <a:ext uri="{FF2B5EF4-FFF2-40B4-BE49-F238E27FC236}">
                  <a16:creationId xmlns:a16="http://schemas.microsoft.com/office/drawing/2014/main" id="{6C242477-0EEE-7D4D-BC6B-9A66DFFBA244}"/>
                </a:ext>
              </a:extLst>
            </p:cNvPr>
            <p:cNvSpPr txBox="1"/>
            <p:nvPr/>
          </p:nvSpPr>
          <p:spPr>
            <a:xfrm>
              <a:off x="3263598" y="1638247"/>
              <a:ext cx="284052" cy="369332"/>
            </a:xfrm>
            <a:prstGeom prst="rect">
              <a:avLst/>
            </a:prstGeom>
            <a:noFill/>
          </p:spPr>
          <p:txBody>
            <a:bodyPr wrap="none" rtlCol="0">
              <a:spAutoFit/>
            </a:bodyPr>
            <a:lstStyle/>
            <a:p>
              <a:r>
                <a:rPr lang="en-US" dirty="0">
                  <a:solidFill>
                    <a:srgbClr val="FF0000"/>
                  </a:solidFill>
                </a:rPr>
                <a:t>x</a:t>
              </a:r>
            </a:p>
          </p:txBody>
        </p:sp>
        <p:sp>
          <p:nvSpPr>
            <p:cNvPr id="131" name="TextBox 130">
              <a:extLst>
                <a:ext uri="{FF2B5EF4-FFF2-40B4-BE49-F238E27FC236}">
                  <a16:creationId xmlns:a16="http://schemas.microsoft.com/office/drawing/2014/main" id="{6B1F40F5-A639-D544-94FF-E8C5FFFBA290}"/>
                </a:ext>
              </a:extLst>
            </p:cNvPr>
            <p:cNvSpPr txBox="1"/>
            <p:nvPr/>
          </p:nvSpPr>
          <p:spPr>
            <a:xfrm>
              <a:off x="2335515" y="2451851"/>
              <a:ext cx="284052" cy="369332"/>
            </a:xfrm>
            <a:prstGeom prst="rect">
              <a:avLst/>
            </a:prstGeom>
            <a:noFill/>
          </p:spPr>
          <p:txBody>
            <a:bodyPr wrap="none" rtlCol="0">
              <a:spAutoFit/>
            </a:bodyPr>
            <a:lstStyle/>
            <a:p>
              <a:r>
                <a:rPr lang="en-US" dirty="0">
                  <a:solidFill>
                    <a:srgbClr val="FF0000"/>
                  </a:solidFill>
                </a:rPr>
                <a:t>x</a:t>
              </a:r>
            </a:p>
          </p:txBody>
        </p:sp>
        <p:sp>
          <p:nvSpPr>
            <p:cNvPr id="132" name="TextBox 131">
              <a:extLst>
                <a:ext uri="{FF2B5EF4-FFF2-40B4-BE49-F238E27FC236}">
                  <a16:creationId xmlns:a16="http://schemas.microsoft.com/office/drawing/2014/main" id="{ACB6B27A-3678-3E46-9C75-782BBF978571}"/>
                </a:ext>
              </a:extLst>
            </p:cNvPr>
            <p:cNvSpPr txBox="1"/>
            <p:nvPr/>
          </p:nvSpPr>
          <p:spPr>
            <a:xfrm>
              <a:off x="2727434" y="2028286"/>
              <a:ext cx="284052" cy="369332"/>
            </a:xfrm>
            <a:prstGeom prst="rect">
              <a:avLst/>
            </a:prstGeom>
            <a:noFill/>
          </p:spPr>
          <p:txBody>
            <a:bodyPr wrap="none" rtlCol="0">
              <a:spAutoFit/>
            </a:bodyPr>
            <a:lstStyle/>
            <a:p>
              <a:r>
                <a:rPr lang="en-US" dirty="0">
                  <a:solidFill>
                    <a:srgbClr val="FF0000"/>
                  </a:solidFill>
                </a:rPr>
                <a:t>x</a:t>
              </a:r>
            </a:p>
          </p:txBody>
        </p:sp>
        <p:sp>
          <p:nvSpPr>
            <p:cNvPr id="133" name="TextBox 132">
              <a:extLst>
                <a:ext uri="{FF2B5EF4-FFF2-40B4-BE49-F238E27FC236}">
                  <a16:creationId xmlns:a16="http://schemas.microsoft.com/office/drawing/2014/main" id="{56943266-3C45-EB4B-BC8A-29402AC394D6}"/>
                </a:ext>
              </a:extLst>
            </p:cNvPr>
            <p:cNvSpPr txBox="1"/>
            <p:nvPr/>
          </p:nvSpPr>
          <p:spPr>
            <a:xfrm>
              <a:off x="2181270" y="2138011"/>
              <a:ext cx="284052" cy="369332"/>
            </a:xfrm>
            <a:prstGeom prst="rect">
              <a:avLst/>
            </a:prstGeom>
            <a:noFill/>
          </p:spPr>
          <p:txBody>
            <a:bodyPr wrap="none" rtlCol="0">
              <a:spAutoFit/>
            </a:bodyPr>
            <a:lstStyle/>
            <a:p>
              <a:r>
                <a:rPr lang="en-US" dirty="0">
                  <a:solidFill>
                    <a:srgbClr val="FF0000"/>
                  </a:solidFill>
                </a:rPr>
                <a:t>x</a:t>
              </a:r>
            </a:p>
          </p:txBody>
        </p:sp>
        <p:sp>
          <p:nvSpPr>
            <p:cNvPr id="134" name="Oval 133">
              <a:extLst>
                <a:ext uri="{FF2B5EF4-FFF2-40B4-BE49-F238E27FC236}">
                  <a16:creationId xmlns:a16="http://schemas.microsoft.com/office/drawing/2014/main" id="{69DE15B6-AE41-CC47-9F1C-3EA23ADEBA9E}"/>
                </a:ext>
              </a:extLst>
            </p:cNvPr>
            <p:cNvSpPr/>
            <p:nvPr/>
          </p:nvSpPr>
          <p:spPr>
            <a:xfrm>
              <a:off x="2036652" y="1497826"/>
              <a:ext cx="1665617" cy="1576552"/>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grpSp>
      <p:sp>
        <p:nvSpPr>
          <p:cNvPr id="135" name="TextBox 134">
            <a:extLst>
              <a:ext uri="{FF2B5EF4-FFF2-40B4-BE49-F238E27FC236}">
                <a16:creationId xmlns:a16="http://schemas.microsoft.com/office/drawing/2014/main" id="{9835CDCA-F4C6-C141-9E44-F623EB8C3492}"/>
              </a:ext>
            </a:extLst>
          </p:cNvPr>
          <p:cNvSpPr txBox="1"/>
          <p:nvPr/>
        </p:nvSpPr>
        <p:spPr>
          <a:xfrm>
            <a:off x="165461" y="985219"/>
            <a:ext cx="1006477" cy="325985"/>
          </a:xfrm>
          <a:prstGeom prst="rect">
            <a:avLst/>
          </a:prstGeom>
          <a:noFill/>
        </p:spPr>
        <p:txBody>
          <a:bodyPr wrap="none" rtlCol="0">
            <a:spAutoFit/>
          </a:bodyPr>
          <a:lstStyle/>
          <a:p>
            <a:r>
              <a:rPr lang="en-US" dirty="0"/>
              <a:t>data set A</a:t>
            </a:r>
          </a:p>
        </p:txBody>
      </p:sp>
      <p:sp>
        <p:nvSpPr>
          <p:cNvPr id="136" name="TextBox 135">
            <a:extLst>
              <a:ext uri="{FF2B5EF4-FFF2-40B4-BE49-F238E27FC236}">
                <a16:creationId xmlns:a16="http://schemas.microsoft.com/office/drawing/2014/main" id="{0F05FE6F-8710-2644-BF3E-910239E5DA92}"/>
              </a:ext>
            </a:extLst>
          </p:cNvPr>
          <p:cNvSpPr txBox="1"/>
          <p:nvPr/>
        </p:nvSpPr>
        <p:spPr>
          <a:xfrm>
            <a:off x="4598246" y="976621"/>
            <a:ext cx="1006477" cy="325985"/>
          </a:xfrm>
          <a:prstGeom prst="rect">
            <a:avLst/>
          </a:prstGeom>
          <a:noFill/>
        </p:spPr>
        <p:txBody>
          <a:bodyPr wrap="none" rtlCol="0">
            <a:spAutoFit/>
          </a:bodyPr>
          <a:lstStyle/>
          <a:p>
            <a:r>
              <a:rPr lang="en-US" dirty="0">
                <a:solidFill>
                  <a:srgbClr val="FF0000"/>
                </a:solidFill>
              </a:rPr>
              <a:t>data set B</a:t>
            </a:r>
          </a:p>
        </p:txBody>
      </p:sp>
      <p:grpSp>
        <p:nvGrpSpPr>
          <p:cNvPr id="137" name="Group 136">
            <a:extLst>
              <a:ext uri="{FF2B5EF4-FFF2-40B4-BE49-F238E27FC236}">
                <a16:creationId xmlns:a16="http://schemas.microsoft.com/office/drawing/2014/main" id="{41E06B0F-AD1C-4E47-8022-6D216F135822}"/>
              </a:ext>
            </a:extLst>
          </p:cNvPr>
          <p:cNvGrpSpPr/>
          <p:nvPr/>
        </p:nvGrpSpPr>
        <p:grpSpPr>
          <a:xfrm>
            <a:off x="1256429" y="1592557"/>
            <a:ext cx="2122376" cy="349504"/>
            <a:chOff x="5074022" y="546600"/>
            <a:chExt cx="2404595" cy="395979"/>
          </a:xfrm>
        </p:grpSpPr>
        <p:sp>
          <p:nvSpPr>
            <p:cNvPr id="138" name="Rectangle 137">
              <a:extLst>
                <a:ext uri="{FF2B5EF4-FFF2-40B4-BE49-F238E27FC236}">
                  <a16:creationId xmlns:a16="http://schemas.microsoft.com/office/drawing/2014/main" id="{F0E4CAC4-BDAA-9A4F-AF7E-7DD07B5CE6BC}"/>
                </a:ext>
              </a:extLst>
            </p:cNvPr>
            <p:cNvSpPr/>
            <p:nvPr/>
          </p:nvSpPr>
          <p:spPr>
            <a:xfrm>
              <a:off x="5127813" y="615846"/>
              <a:ext cx="2283658" cy="311842"/>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139" name="TextBox 138">
                  <a:extLst>
                    <a:ext uri="{FF2B5EF4-FFF2-40B4-BE49-F238E27FC236}">
                      <a16:creationId xmlns:a16="http://schemas.microsoft.com/office/drawing/2014/main" id="{46E57D24-0C61-F442-B195-B4164A680396}"/>
                    </a:ext>
                  </a:extLst>
                </p:cNvPr>
                <p:cNvSpPr txBox="1"/>
                <p:nvPr/>
              </p:nvSpPr>
              <p:spPr>
                <a:xfrm>
                  <a:off x="5074022" y="546600"/>
                  <a:ext cx="46609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𝑥</m:t>
                            </m:r>
                          </m:e>
                          <m:sub>
                            <m:r>
                              <a:rPr lang="en-US" b="0" i="1" dirty="0" smtClean="0">
                                <a:latin typeface="Cambria Math" panose="02040503050406030204" pitchFamily="18" charset="0"/>
                              </a:rPr>
                              <m:t>0</m:t>
                            </m:r>
                          </m:sub>
                        </m:sSub>
                      </m:oMath>
                    </m:oMathPara>
                  </a14:m>
                  <a:endParaRPr lang="en-US" dirty="0"/>
                </a:p>
              </p:txBody>
            </p:sp>
          </mc:Choice>
          <mc:Fallback>
            <p:sp>
              <p:nvSpPr>
                <p:cNvPr id="139" name="TextBox 138">
                  <a:extLst>
                    <a:ext uri="{FF2B5EF4-FFF2-40B4-BE49-F238E27FC236}">
                      <a16:creationId xmlns:a16="http://schemas.microsoft.com/office/drawing/2014/main" id="{46E57D24-0C61-F442-B195-B4164A680396}"/>
                    </a:ext>
                  </a:extLst>
                </p:cNvPr>
                <p:cNvSpPr txBox="1">
                  <a:spLocks noRot="1" noChangeAspect="1" noMove="1" noResize="1" noEditPoints="1" noAdjustHandles="1" noChangeArrowheads="1" noChangeShapeType="1" noTextEdit="1"/>
                </p:cNvSpPr>
                <p:nvPr/>
              </p:nvSpPr>
              <p:spPr>
                <a:xfrm>
                  <a:off x="5074022" y="546600"/>
                  <a:ext cx="466090" cy="369332"/>
                </a:xfrm>
                <a:prstGeom prst="rect">
                  <a:avLst/>
                </a:prstGeom>
                <a:blipFill>
                  <a:blip r:embed="rId3"/>
                  <a:stretch>
                    <a:fillRect b="-1111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40" name="TextBox 139">
                  <a:extLst>
                    <a:ext uri="{FF2B5EF4-FFF2-40B4-BE49-F238E27FC236}">
                      <a16:creationId xmlns:a16="http://schemas.microsoft.com/office/drawing/2014/main" id="{DF3AE099-6B51-8D4B-8EA2-D5ADE9FF16FA}"/>
                    </a:ext>
                  </a:extLst>
                </p:cNvPr>
                <p:cNvSpPr txBox="1"/>
                <p:nvPr/>
              </p:nvSpPr>
              <p:spPr>
                <a:xfrm>
                  <a:off x="5424640" y="546600"/>
                  <a:ext cx="46609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𝑥</m:t>
                            </m:r>
                          </m:e>
                          <m:sub>
                            <m:r>
                              <a:rPr lang="en-US" b="0" i="1" dirty="0" smtClean="0">
                                <a:latin typeface="Cambria Math" panose="02040503050406030204" pitchFamily="18" charset="0"/>
                              </a:rPr>
                              <m:t>1</m:t>
                            </m:r>
                          </m:sub>
                        </m:sSub>
                      </m:oMath>
                    </m:oMathPara>
                  </a14:m>
                  <a:endParaRPr lang="en-US" dirty="0"/>
                </a:p>
              </p:txBody>
            </p:sp>
          </mc:Choice>
          <mc:Fallback>
            <p:sp>
              <p:nvSpPr>
                <p:cNvPr id="140" name="TextBox 139">
                  <a:extLst>
                    <a:ext uri="{FF2B5EF4-FFF2-40B4-BE49-F238E27FC236}">
                      <a16:creationId xmlns:a16="http://schemas.microsoft.com/office/drawing/2014/main" id="{DF3AE099-6B51-8D4B-8EA2-D5ADE9FF16FA}"/>
                    </a:ext>
                  </a:extLst>
                </p:cNvPr>
                <p:cNvSpPr txBox="1">
                  <a:spLocks noRot="1" noChangeAspect="1" noMove="1" noResize="1" noEditPoints="1" noAdjustHandles="1" noChangeArrowheads="1" noChangeShapeType="1" noTextEdit="1"/>
                </p:cNvSpPr>
                <p:nvPr/>
              </p:nvSpPr>
              <p:spPr>
                <a:xfrm>
                  <a:off x="5424640" y="546600"/>
                  <a:ext cx="466090" cy="369332"/>
                </a:xfrm>
                <a:prstGeom prst="rect">
                  <a:avLst/>
                </a:prstGeom>
                <a:blipFill>
                  <a:blip r:embed="rId4"/>
                  <a:stretch>
                    <a:fillRect b="-1111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41" name="TextBox 140">
                  <a:extLst>
                    <a:ext uri="{FF2B5EF4-FFF2-40B4-BE49-F238E27FC236}">
                      <a16:creationId xmlns:a16="http://schemas.microsoft.com/office/drawing/2014/main" id="{B77FC52E-0A27-5843-AA7E-9C5901C81E22}"/>
                    </a:ext>
                  </a:extLst>
                </p:cNvPr>
                <p:cNvSpPr txBox="1"/>
                <p:nvPr/>
              </p:nvSpPr>
              <p:spPr>
                <a:xfrm>
                  <a:off x="5775258" y="546600"/>
                  <a:ext cx="46609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𝑥</m:t>
                            </m:r>
                          </m:e>
                          <m:sub>
                            <m:r>
                              <a:rPr lang="en-US" b="0" i="1" dirty="0" smtClean="0">
                                <a:latin typeface="Cambria Math" panose="02040503050406030204" pitchFamily="18" charset="0"/>
                              </a:rPr>
                              <m:t>2</m:t>
                            </m:r>
                          </m:sub>
                        </m:sSub>
                      </m:oMath>
                    </m:oMathPara>
                  </a14:m>
                  <a:endParaRPr lang="en-US" dirty="0"/>
                </a:p>
              </p:txBody>
            </p:sp>
          </mc:Choice>
          <mc:Fallback>
            <p:sp>
              <p:nvSpPr>
                <p:cNvPr id="141" name="TextBox 140">
                  <a:extLst>
                    <a:ext uri="{FF2B5EF4-FFF2-40B4-BE49-F238E27FC236}">
                      <a16:creationId xmlns:a16="http://schemas.microsoft.com/office/drawing/2014/main" id="{B77FC52E-0A27-5843-AA7E-9C5901C81E22}"/>
                    </a:ext>
                  </a:extLst>
                </p:cNvPr>
                <p:cNvSpPr txBox="1">
                  <a:spLocks noRot="1" noChangeAspect="1" noMove="1" noResize="1" noEditPoints="1" noAdjustHandles="1" noChangeArrowheads="1" noChangeShapeType="1" noTextEdit="1"/>
                </p:cNvSpPr>
                <p:nvPr/>
              </p:nvSpPr>
              <p:spPr>
                <a:xfrm>
                  <a:off x="5775258" y="546600"/>
                  <a:ext cx="466090" cy="369332"/>
                </a:xfrm>
                <a:prstGeom prst="rect">
                  <a:avLst/>
                </a:prstGeom>
                <a:blipFill>
                  <a:blip r:embed="rId5"/>
                  <a:stretch>
                    <a:fillRect b="-1111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42" name="TextBox 141">
                  <a:extLst>
                    <a:ext uri="{FF2B5EF4-FFF2-40B4-BE49-F238E27FC236}">
                      <a16:creationId xmlns:a16="http://schemas.microsoft.com/office/drawing/2014/main" id="{67906A18-41B2-C649-9586-B9EB4366D67F}"/>
                    </a:ext>
                  </a:extLst>
                </p:cNvPr>
                <p:cNvSpPr txBox="1"/>
                <p:nvPr/>
              </p:nvSpPr>
              <p:spPr>
                <a:xfrm>
                  <a:off x="6760151" y="546600"/>
                  <a:ext cx="71846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𝑥</m:t>
                            </m:r>
                          </m:e>
                          <m:sub>
                            <m:r>
                              <a:rPr lang="en-US" b="0" i="1" dirty="0" smtClean="0">
                                <a:latin typeface="Cambria Math" panose="02040503050406030204" pitchFamily="18" charset="0"/>
                              </a:rPr>
                              <m:t>𝑁</m:t>
                            </m:r>
                            <m:r>
                              <a:rPr lang="en-US" b="0" i="1" dirty="0" smtClean="0">
                                <a:latin typeface="Cambria Math" panose="02040503050406030204" pitchFamily="18" charset="0"/>
                              </a:rPr>
                              <m:t>−1</m:t>
                            </m:r>
                          </m:sub>
                        </m:sSub>
                      </m:oMath>
                    </m:oMathPara>
                  </a14:m>
                  <a:endParaRPr lang="en-US" dirty="0"/>
                </a:p>
              </p:txBody>
            </p:sp>
          </mc:Choice>
          <mc:Fallback>
            <p:sp>
              <p:nvSpPr>
                <p:cNvPr id="142" name="TextBox 141">
                  <a:extLst>
                    <a:ext uri="{FF2B5EF4-FFF2-40B4-BE49-F238E27FC236}">
                      <a16:creationId xmlns:a16="http://schemas.microsoft.com/office/drawing/2014/main" id="{67906A18-41B2-C649-9586-B9EB4366D67F}"/>
                    </a:ext>
                  </a:extLst>
                </p:cNvPr>
                <p:cNvSpPr txBox="1">
                  <a:spLocks noRot="1" noChangeAspect="1" noMove="1" noResize="1" noEditPoints="1" noAdjustHandles="1" noChangeArrowheads="1" noChangeShapeType="1" noTextEdit="1"/>
                </p:cNvSpPr>
                <p:nvPr/>
              </p:nvSpPr>
              <p:spPr>
                <a:xfrm>
                  <a:off x="6760151" y="546600"/>
                  <a:ext cx="718466" cy="369332"/>
                </a:xfrm>
                <a:prstGeom prst="rect">
                  <a:avLst/>
                </a:prstGeom>
                <a:blipFill>
                  <a:blip r:embed="rId6"/>
                  <a:stretch>
                    <a:fillRect b="-1111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43" name="TextBox 142">
                  <a:extLst>
                    <a:ext uri="{FF2B5EF4-FFF2-40B4-BE49-F238E27FC236}">
                      <a16:creationId xmlns:a16="http://schemas.microsoft.com/office/drawing/2014/main" id="{19E405EE-A3A0-804A-983E-08AA069C9171}"/>
                    </a:ext>
                  </a:extLst>
                </p:cNvPr>
                <p:cNvSpPr txBox="1"/>
                <p:nvPr/>
              </p:nvSpPr>
              <p:spPr>
                <a:xfrm>
                  <a:off x="6266154" y="573247"/>
                  <a:ext cx="43473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m:t>
                        </m:r>
                      </m:oMath>
                    </m:oMathPara>
                  </a14:m>
                  <a:endParaRPr lang="en-US" dirty="0"/>
                </a:p>
              </p:txBody>
            </p:sp>
          </mc:Choice>
          <mc:Fallback>
            <p:sp>
              <p:nvSpPr>
                <p:cNvPr id="143" name="TextBox 142">
                  <a:extLst>
                    <a:ext uri="{FF2B5EF4-FFF2-40B4-BE49-F238E27FC236}">
                      <a16:creationId xmlns:a16="http://schemas.microsoft.com/office/drawing/2014/main" id="{19E405EE-A3A0-804A-983E-08AA069C9171}"/>
                    </a:ext>
                  </a:extLst>
                </p:cNvPr>
                <p:cNvSpPr txBox="1">
                  <a:spLocks noRot="1" noChangeAspect="1" noMove="1" noResize="1" noEditPoints="1" noAdjustHandles="1" noChangeArrowheads="1" noChangeShapeType="1" noTextEdit="1"/>
                </p:cNvSpPr>
                <p:nvPr/>
              </p:nvSpPr>
              <p:spPr>
                <a:xfrm>
                  <a:off x="6266154" y="573247"/>
                  <a:ext cx="434734" cy="369332"/>
                </a:xfrm>
                <a:prstGeom prst="rect">
                  <a:avLst/>
                </a:prstGeom>
                <a:blipFill>
                  <a:blip r:embed="rId7"/>
                  <a:stretch>
                    <a:fillRect/>
                  </a:stretch>
                </a:blipFill>
              </p:spPr>
              <p:txBody>
                <a:bodyPr/>
                <a:lstStyle/>
                <a:p>
                  <a:r>
                    <a:rPr lang="en-US">
                      <a:noFill/>
                    </a:rPr>
                    <a:t> </a:t>
                  </a:r>
                </a:p>
              </p:txBody>
            </p:sp>
          </mc:Fallback>
        </mc:AlternateContent>
      </p:grpSp>
      <p:grpSp>
        <p:nvGrpSpPr>
          <p:cNvPr id="144" name="Group 143">
            <a:extLst>
              <a:ext uri="{FF2B5EF4-FFF2-40B4-BE49-F238E27FC236}">
                <a16:creationId xmlns:a16="http://schemas.microsoft.com/office/drawing/2014/main" id="{1A0FE534-0254-C24E-BFF5-F7FB7009FCB2}"/>
              </a:ext>
            </a:extLst>
          </p:cNvPr>
          <p:cNvGrpSpPr/>
          <p:nvPr/>
        </p:nvGrpSpPr>
        <p:grpSpPr>
          <a:xfrm>
            <a:off x="5662674" y="1608678"/>
            <a:ext cx="2122376" cy="369332"/>
            <a:chOff x="5074022" y="546600"/>
            <a:chExt cx="2404595" cy="418444"/>
          </a:xfrm>
        </p:grpSpPr>
        <p:sp>
          <p:nvSpPr>
            <p:cNvPr id="145" name="Rectangle 144">
              <a:extLst>
                <a:ext uri="{FF2B5EF4-FFF2-40B4-BE49-F238E27FC236}">
                  <a16:creationId xmlns:a16="http://schemas.microsoft.com/office/drawing/2014/main" id="{F194B8E0-C5DD-A94B-8CFB-E76C7CF3D537}"/>
                </a:ext>
              </a:extLst>
            </p:cNvPr>
            <p:cNvSpPr/>
            <p:nvPr/>
          </p:nvSpPr>
          <p:spPr>
            <a:xfrm>
              <a:off x="5127813" y="615846"/>
              <a:ext cx="2283658" cy="31184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mc:AlternateContent xmlns:mc="http://schemas.openxmlformats.org/markup-compatibility/2006">
          <mc:Choice xmlns:a14="http://schemas.microsoft.com/office/drawing/2010/main" Requires="a14">
            <p:sp>
              <p:nvSpPr>
                <p:cNvPr id="146" name="TextBox 145">
                  <a:extLst>
                    <a:ext uri="{FF2B5EF4-FFF2-40B4-BE49-F238E27FC236}">
                      <a16:creationId xmlns:a16="http://schemas.microsoft.com/office/drawing/2014/main" id="{6F6A4A03-89EE-FC46-8FDE-A97A8093CC70}"/>
                    </a:ext>
                  </a:extLst>
                </p:cNvPr>
                <p:cNvSpPr txBox="1"/>
                <p:nvPr/>
              </p:nvSpPr>
              <p:spPr>
                <a:xfrm>
                  <a:off x="5074022" y="546600"/>
                  <a:ext cx="528066" cy="4184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solidFill>
                                  <a:srgbClr val="FF0000"/>
                                </a:solidFill>
                                <a:latin typeface="Cambria Math" panose="02040503050406030204" pitchFamily="18" charset="0"/>
                              </a:rPr>
                            </m:ctrlPr>
                          </m:sSubPr>
                          <m:e>
                            <m:r>
                              <a:rPr lang="en-US" b="0" i="1" dirty="0" smtClean="0">
                                <a:solidFill>
                                  <a:srgbClr val="FF0000"/>
                                </a:solidFill>
                                <a:latin typeface="Cambria Math" panose="02040503050406030204" pitchFamily="18" charset="0"/>
                              </a:rPr>
                              <m:t>𝑥</m:t>
                            </m:r>
                          </m:e>
                          <m:sub>
                            <m:r>
                              <a:rPr lang="en-US" b="0" i="1" dirty="0" smtClean="0">
                                <a:solidFill>
                                  <a:srgbClr val="FF0000"/>
                                </a:solidFill>
                                <a:latin typeface="Cambria Math" panose="02040503050406030204" pitchFamily="18" charset="0"/>
                              </a:rPr>
                              <m:t>0</m:t>
                            </m:r>
                          </m:sub>
                        </m:sSub>
                      </m:oMath>
                    </m:oMathPara>
                  </a14:m>
                  <a:endParaRPr lang="en-US" dirty="0">
                    <a:solidFill>
                      <a:srgbClr val="FF0000"/>
                    </a:solidFill>
                  </a:endParaRPr>
                </a:p>
              </p:txBody>
            </p:sp>
          </mc:Choice>
          <mc:Fallback>
            <p:sp>
              <p:nvSpPr>
                <p:cNvPr id="146" name="TextBox 145">
                  <a:extLst>
                    <a:ext uri="{FF2B5EF4-FFF2-40B4-BE49-F238E27FC236}">
                      <a16:creationId xmlns:a16="http://schemas.microsoft.com/office/drawing/2014/main" id="{6F6A4A03-89EE-FC46-8FDE-A97A8093CC70}"/>
                    </a:ext>
                  </a:extLst>
                </p:cNvPr>
                <p:cNvSpPr txBox="1">
                  <a:spLocks noRot="1" noChangeAspect="1" noMove="1" noResize="1" noEditPoints="1" noAdjustHandles="1" noChangeArrowheads="1" noChangeShapeType="1" noTextEdit="1"/>
                </p:cNvSpPr>
                <p:nvPr/>
              </p:nvSpPr>
              <p:spPr>
                <a:xfrm>
                  <a:off x="5074022" y="546600"/>
                  <a:ext cx="528066" cy="418444"/>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47" name="TextBox 146">
                  <a:extLst>
                    <a:ext uri="{FF2B5EF4-FFF2-40B4-BE49-F238E27FC236}">
                      <a16:creationId xmlns:a16="http://schemas.microsoft.com/office/drawing/2014/main" id="{14DCE4A1-8553-3247-B03C-EF6CC7FB19E7}"/>
                    </a:ext>
                  </a:extLst>
                </p:cNvPr>
                <p:cNvSpPr txBox="1"/>
                <p:nvPr/>
              </p:nvSpPr>
              <p:spPr>
                <a:xfrm>
                  <a:off x="5424640" y="546600"/>
                  <a:ext cx="522037" cy="4184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solidFill>
                                  <a:srgbClr val="FF0000"/>
                                </a:solidFill>
                                <a:latin typeface="Cambria Math" panose="02040503050406030204" pitchFamily="18" charset="0"/>
                              </a:rPr>
                            </m:ctrlPr>
                          </m:sSubPr>
                          <m:e>
                            <m:r>
                              <a:rPr lang="en-US" b="0" i="1" dirty="0" smtClean="0">
                                <a:solidFill>
                                  <a:srgbClr val="FF0000"/>
                                </a:solidFill>
                                <a:latin typeface="Cambria Math" panose="02040503050406030204" pitchFamily="18" charset="0"/>
                              </a:rPr>
                              <m:t>𝑥</m:t>
                            </m:r>
                          </m:e>
                          <m:sub>
                            <m:r>
                              <a:rPr lang="en-US" b="0" i="1" dirty="0" smtClean="0">
                                <a:solidFill>
                                  <a:srgbClr val="FF0000"/>
                                </a:solidFill>
                                <a:latin typeface="Cambria Math" panose="02040503050406030204" pitchFamily="18" charset="0"/>
                              </a:rPr>
                              <m:t>1</m:t>
                            </m:r>
                          </m:sub>
                        </m:sSub>
                      </m:oMath>
                    </m:oMathPara>
                  </a14:m>
                  <a:endParaRPr lang="en-US" dirty="0">
                    <a:solidFill>
                      <a:srgbClr val="FF0000"/>
                    </a:solidFill>
                  </a:endParaRPr>
                </a:p>
              </p:txBody>
            </p:sp>
          </mc:Choice>
          <mc:Fallback>
            <p:sp>
              <p:nvSpPr>
                <p:cNvPr id="147" name="TextBox 146">
                  <a:extLst>
                    <a:ext uri="{FF2B5EF4-FFF2-40B4-BE49-F238E27FC236}">
                      <a16:creationId xmlns:a16="http://schemas.microsoft.com/office/drawing/2014/main" id="{14DCE4A1-8553-3247-B03C-EF6CC7FB19E7}"/>
                    </a:ext>
                  </a:extLst>
                </p:cNvPr>
                <p:cNvSpPr txBox="1">
                  <a:spLocks noRot="1" noChangeAspect="1" noMove="1" noResize="1" noEditPoints="1" noAdjustHandles="1" noChangeArrowheads="1" noChangeShapeType="1" noTextEdit="1"/>
                </p:cNvSpPr>
                <p:nvPr/>
              </p:nvSpPr>
              <p:spPr>
                <a:xfrm>
                  <a:off x="5424640" y="546600"/>
                  <a:ext cx="522037" cy="418444"/>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48" name="TextBox 147">
                  <a:extLst>
                    <a:ext uri="{FF2B5EF4-FFF2-40B4-BE49-F238E27FC236}">
                      <a16:creationId xmlns:a16="http://schemas.microsoft.com/office/drawing/2014/main" id="{2B58BF99-1B16-7740-9F27-C6C63E813C94}"/>
                    </a:ext>
                  </a:extLst>
                </p:cNvPr>
                <p:cNvSpPr txBox="1"/>
                <p:nvPr/>
              </p:nvSpPr>
              <p:spPr>
                <a:xfrm>
                  <a:off x="5775258" y="546600"/>
                  <a:ext cx="46609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solidFill>
                                  <a:srgbClr val="FF0000"/>
                                </a:solidFill>
                                <a:latin typeface="Cambria Math" panose="02040503050406030204" pitchFamily="18" charset="0"/>
                              </a:rPr>
                            </m:ctrlPr>
                          </m:sSubPr>
                          <m:e>
                            <m:r>
                              <a:rPr lang="en-US" b="0" i="1" dirty="0" smtClean="0">
                                <a:solidFill>
                                  <a:srgbClr val="FF0000"/>
                                </a:solidFill>
                                <a:latin typeface="Cambria Math" panose="02040503050406030204" pitchFamily="18" charset="0"/>
                              </a:rPr>
                              <m:t>𝑥</m:t>
                            </m:r>
                          </m:e>
                          <m:sub>
                            <m:r>
                              <a:rPr lang="en-US" b="0" i="1" dirty="0" smtClean="0">
                                <a:solidFill>
                                  <a:srgbClr val="FF0000"/>
                                </a:solidFill>
                                <a:latin typeface="Cambria Math" panose="02040503050406030204" pitchFamily="18" charset="0"/>
                              </a:rPr>
                              <m:t>2</m:t>
                            </m:r>
                          </m:sub>
                        </m:sSub>
                      </m:oMath>
                    </m:oMathPara>
                  </a14:m>
                  <a:endParaRPr lang="en-US" dirty="0">
                    <a:solidFill>
                      <a:srgbClr val="FF0000"/>
                    </a:solidFill>
                  </a:endParaRPr>
                </a:p>
              </p:txBody>
            </p:sp>
          </mc:Choice>
          <mc:Fallback>
            <p:sp>
              <p:nvSpPr>
                <p:cNvPr id="148" name="TextBox 147">
                  <a:extLst>
                    <a:ext uri="{FF2B5EF4-FFF2-40B4-BE49-F238E27FC236}">
                      <a16:creationId xmlns:a16="http://schemas.microsoft.com/office/drawing/2014/main" id="{2B58BF99-1B16-7740-9F27-C6C63E813C94}"/>
                    </a:ext>
                  </a:extLst>
                </p:cNvPr>
                <p:cNvSpPr txBox="1">
                  <a:spLocks noRot="1" noChangeAspect="1" noMove="1" noResize="1" noEditPoints="1" noAdjustHandles="1" noChangeArrowheads="1" noChangeShapeType="1" noTextEdit="1"/>
                </p:cNvSpPr>
                <p:nvPr/>
              </p:nvSpPr>
              <p:spPr>
                <a:xfrm>
                  <a:off x="5775258" y="546600"/>
                  <a:ext cx="466090" cy="369332"/>
                </a:xfrm>
                <a:prstGeom prst="rect">
                  <a:avLst/>
                </a:prstGeom>
                <a:blipFill>
                  <a:blip r:embed="rId10"/>
                  <a:stretch>
                    <a:fillRect b="-1111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49" name="TextBox 148">
                  <a:extLst>
                    <a:ext uri="{FF2B5EF4-FFF2-40B4-BE49-F238E27FC236}">
                      <a16:creationId xmlns:a16="http://schemas.microsoft.com/office/drawing/2014/main" id="{80F44BA3-96F4-494C-9C50-C756AD0D63F6}"/>
                    </a:ext>
                  </a:extLst>
                </p:cNvPr>
                <p:cNvSpPr txBox="1"/>
                <p:nvPr/>
              </p:nvSpPr>
              <p:spPr>
                <a:xfrm>
                  <a:off x="6760151" y="546600"/>
                  <a:ext cx="71846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solidFill>
                                  <a:srgbClr val="FF0000"/>
                                </a:solidFill>
                                <a:latin typeface="Cambria Math" panose="02040503050406030204" pitchFamily="18" charset="0"/>
                              </a:rPr>
                            </m:ctrlPr>
                          </m:sSubPr>
                          <m:e>
                            <m:r>
                              <a:rPr lang="en-US" b="0" i="1" dirty="0" smtClean="0">
                                <a:solidFill>
                                  <a:srgbClr val="FF0000"/>
                                </a:solidFill>
                                <a:latin typeface="Cambria Math" panose="02040503050406030204" pitchFamily="18" charset="0"/>
                              </a:rPr>
                              <m:t>𝑥</m:t>
                            </m:r>
                          </m:e>
                          <m:sub>
                            <m:r>
                              <a:rPr lang="en-US" b="0" i="1" dirty="0" smtClean="0">
                                <a:solidFill>
                                  <a:srgbClr val="FF0000"/>
                                </a:solidFill>
                                <a:latin typeface="Cambria Math" panose="02040503050406030204" pitchFamily="18" charset="0"/>
                              </a:rPr>
                              <m:t>𝑁</m:t>
                            </m:r>
                            <m:r>
                              <a:rPr lang="en-US" b="0" i="1" dirty="0" smtClean="0">
                                <a:solidFill>
                                  <a:srgbClr val="FF0000"/>
                                </a:solidFill>
                                <a:latin typeface="Cambria Math" panose="02040503050406030204" pitchFamily="18" charset="0"/>
                              </a:rPr>
                              <m:t>−1</m:t>
                            </m:r>
                          </m:sub>
                        </m:sSub>
                      </m:oMath>
                    </m:oMathPara>
                  </a14:m>
                  <a:endParaRPr lang="en-US" dirty="0">
                    <a:solidFill>
                      <a:srgbClr val="FF0000"/>
                    </a:solidFill>
                  </a:endParaRPr>
                </a:p>
              </p:txBody>
            </p:sp>
          </mc:Choice>
          <mc:Fallback>
            <p:sp>
              <p:nvSpPr>
                <p:cNvPr id="149" name="TextBox 148">
                  <a:extLst>
                    <a:ext uri="{FF2B5EF4-FFF2-40B4-BE49-F238E27FC236}">
                      <a16:creationId xmlns:a16="http://schemas.microsoft.com/office/drawing/2014/main" id="{80F44BA3-96F4-494C-9C50-C756AD0D63F6}"/>
                    </a:ext>
                  </a:extLst>
                </p:cNvPr>
                <p:cNvSpPr txBox="1">
                  <a:spLocks noRot="1" noChangeAspect="1" noMove="1" noResize="1" noEditPoints="1" noAdjustHandles="1" noChangeArrowheads="1" noChangeShapeType="1" noTextEdit="1"/>
                </p:cNvSpPr>
                <p:nvPr/>
              </p:nvSpPr>
              <p:spPr>
                <a:xfrm>
                  <a:off x="6760151" y="546600"/>
                  <a:ext cx="718466" cy="369332"/>
                </a:xfrm>
                <a:prstGeom prst="rect">
                  <a:avLst/>
                </a:prstGeom>
                <a:blipFill>
                  <a:blip r:embed="rId11"/>
                  <a:stretch>
                    <a:fillRect b="-1111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50" name="TextBox 149">
                  <a:extLst>
                    <a:ext uri="{FF2B5EF4-FFF2-40B4-BE49-F238E27FC236}">
                      <a16:creationId xmlns:a16="http://schemas.microsoft.com/office/drawing/2014/main" id="{7E906E72-4682-6642-B2C3-FE609987D581}"/>
                    </a:ext>
                  </a:extLst>
                </p:cNvPr>
                <p:cNvSpPr txBox="1"/>
                <p:nvPr/>
              </p:nvSpPr>
              <p:spPr>
                <a:xfrm>
                  <a:off x="6266154" y="573247"/>
                  <a:ext cx="43473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solidFill>
                              <a:srgbClr val="FF0000"/>
                            </a:solidFill>
                            <a:latin typeface="Cambria Math" panose="02040503050406030204" pitchFamily="18" charset="0"/>
                          </a:rPr>
                          <m:t>⋯</m:t>
                        </m:r>
                      </m:oMath>
                    </m:oMathPara>
                  </a14:m>
                  <a:endParaRPr lang="en-US" dirty="0">
                    <a:solidFill>
                      <a:srgbClr val="FF0000"/>
                    </a:solidFill>
                  </a:endParaRPr>
                </a:p>
              </p:txBody>
            </p:sp>
          </mc:Choice>
          <mc:Fallback>
            <p:sp>
              <p:nvSpPr>
                <p:cNvPr id="150" name="TextBox 149">
                  <a:extLst>
                    <a:ext uri="{FF2B5EF4-FFF2-40B4-BE49-F238E27FC236}">
                      <a16:creationId xmlns:a16="http://schemas.microsoft.com/office/drawing/2014/main" id="{7E906E72-4682-6642-B2C3-FE609987D581}"/>
                    </a:ext>
                  </a:extLst>
                </p:cNvPr>
                <p:cNvSpPr txBox="1">
                  <a:spLocks noRot="1" noChangeAspect="1" noMove="1" noResize="1" noEditPoints="1" noAdjustHandles="1" noChangeArrowheads="1" noChangeShapeType="1" noTextEdit="1"/>
                </p:cNvSpPr>
                <p:nvPr/>
              </p:nvSpPr>
              <p:spPr>
                <a:xfrm>
                  <a:off x="6266154" y="573247"/>
                  <a:ext cx="434734" cy="369332"/>
                </a:xfrm>
                <a:prstGeom prst="rect">
                  <a:avLst/>
                </a:prstGeom>
                <a:blipFill>
                  <a:blip r:embed="rId12"/>
                  <a:stretch>
                    <a:fillRect/>
                  </a:stretch>
                </a:blipFill>
              </p:spPr>
              <p:txBody>
                <a:bodyPr/>
                <a:lstStyle/>
                <a:p>
                  <a:r>
                    <a:rPr lang="en-US">
                      <a:noFill/>
                    </a:rPr>
                    <a:t> </a:t>
                  </a:r>
                </a:p>
              </p:txBody>
            </p:sp>
          </mc:Fallback>
        </mc:AlternateContent>
      </p:grpSp>
      <mc:AlternateContent xmlns:mc="http://schemas.openxmlformats.org/markup-compatibility/2006">
        <mc:Choice xmlns:a14="http://schemas.microsoft.com/office/drawing/2010/main" Requires="a14">
          <p:sp>
            <p:nvSpPr>
              <p:cNvPr id="428" name="TextBox 427">
                <a:extLst>
                  <a:ext uri="{FF2B5EF4-FFF2-40B4-BE49-F238E27FC236}">
                    <a16:creationId xmlns:a16="http://schemas.microsoft.com/office/drawing/2014/main" id="{A71A9662-1853-0247-943F-4223D541239E}"/>
                  </a:ext>
                </a:extLst>
              </p:cNvPr>
              <p:cNvSpPr txBox="1"/>
              <p:nvPr/>
            </p:nvSpPr>
            <p:spPr>
              <a:xfrm>
                <a:off x="3683271" y="1604178"/>
                <a:ext cx="66159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𝑠</m:t>
                      </m:r>
                      <m:r>
                        <a:rPr lang="en-US" b="0" i="1" dirty="0" smtClean="0">
                          <a:latin typeface="Cambria Math" panose="02040503050406030204" pitchFamily="18" charset="0"/>
                        </a:rPr>
                        <m:t>𝑡𝑎𝑡</m:t>
                      </m:r>
                    </m:oMath>
                  </m:oMathPara>
                </a14:m>
                <a:endParaRPr lang="en-US" dirty="0">
                  <a:solidFill>
                    <a:srgbClr val="FF0000"/>
                  </a:solidFill>
                </a:endParaRPr>
              </a:p>
            </p:txBody>
          </p:sp>
        </mc:Choice>
        <mc:Fallback>
          <p:sp>
            <p:nvSpPr>
              <p:cNvPr id="428" name="TextBox 427">
                <a:extLst>
                  <a:ext uri="{FF2B5EF4-FFF2-40B4-BE49-F238E27FC236}">
                    <a16:creationId xmlns:a16="http://schemas.microsoft.com/office/drawing/2014/main" id="{A71A9662-1853-0247-943F-4223D541239E}"/>
                  </a:ext>
                </a:extLst>
              </p:cNvPr>
              <p:cNvSpPr txBox="1">
                <a:spLocks noRot="1" noChangeAspect="1" noMove="1" noResize="1" noEditPoints="1" noAdjustHandles="1" noChangeArrowheads="1" noChangeShapeType="1" noTextEdit="1"/>
              </p:cNvSpPr>
              <p:nvPr/>
            </p:nvSpPr>
            <p:spPr>
              <a:xfrm>
                <a:off x="3683271" y="1604178"/>
                <a:ext cx="661591" cy="369332"/>
              </a:xfrm>
              <a:prstGeom prst="rect">
                <a:avLst/>
              </a:prstGeom>
              <a:blipFill>
                <a:blip r:embed="rId13"/>
                <a:stretch>
                  <a:fillRect/>
                </a:stretch>
              </a:blipFill>
            </p:spPr>
            <p:txBody>
              <a:bodyPr/>
              <a:lstStyle/>
              <a:p>
                <a:r>
                  <a:rPr lang="en-US">
                    <a:noFill/>
                  </a:rPr>
                  <a:t> </a:t>
                </a:r>
              </a:p>
            </p:txBody>
          </p:sp>
        </mc:Fallback>
      </mc:AlternateContent>
      <p:sp>
        <p:nvSpPr>
          <p:cNvPr id="433" name="Rectangle 432">
            <a:extLst>
              <a:ext uri="{FF2B5EF4-FFF2-40B4-BE49-F238E27FC236}">
                <a16:creationId xmlns:a16="http://schemas.microsoft.com/office/drawing/2014/main" id="{AB8DBBBC-A71E-4244-ACE1-EE9615A031E2}"/>
              </a:ext>
            </a:extLst>
          </p:cNvPr>
          <p:cNvSpPr/>
          <p:nvPr/>
        </p:nvSpPr>
        <p:spPr>
          <a:xfrm>
            <a:off x="4037524" y="1546695"/>
            <a:ext cx="1335945" cy="49057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4" name="Right Arrow 433">
            <a:extLst>
              <a:ext uri="{FF2B5EF4-FFF2-40B4-BE49-F238E27FC236}">
                <a16:creationId xmlns:a16="http://schemas.microsoft.com/office/drawing/2014/main" id="{1EAC3231-F355-4740-A4C1-BEA923A3E410}"/>
              </a:ext>
            </a:extLst>
          </p:cNvPr>
          <p:cNvSpPr/>
          <p:nvPr/>
        </p:nvSpPr>
        <p:spPr>
          <a:xfrm>
            <a:off x="3418972" y="1700007"/>
            <a:ext cx="278866" cy="170970"/>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439" name="TextBox 438">
                <a:extLst>
                  <a:ext uri="{FF2B5EF4-FFF2-40B4-BE49-F238E27FC236}">
                    <a16:creationId xmlns:a16="http://schemas.microsoft.com/office/drawing/2014/main" id="{B0E0DB17-9764-DF46-B1F2-C936F0EDFF2C}"/>
                  </a:ext>
                </a:extLst>
              </p:cNvPr>
              <p:cNvSpPr txBox="1"/>
              <p:nvPr/>
            </p:nvSpPr>
            <p:spPr>
              <a:xfrm>
                <a:off x="8079717" y="1608557"/>
                <a:ext cx="66159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solidFill>
                            <a:srgbClr val="FF0000"/>
                          </a:solidFill>
                          <a:latin typeface="Cambria Math" panose="02040503050406030204" pitchFamily="18" charset="0"/>
                        </a:rPr>
                        <m:t>𝑠</m:t>
                      </m:r>
                      <m:r>
                        <a:rPr lang="en-US" b="0" i="1" dirty="0" smtClean="0">
                          <a:solidFill>
                            <a:srgbClr val="FF0000"/>
                          </a:solidFill>
                          <a:latin typeface="Cambria Math" panose="02040503050406030204" pitchFamily="18" charset="0"/>
                        </a:rPr>
                        <m:t>𝑡𝑎𝑡</m:t>
                      </m:r>
                    </m:oMath>
                  </m:oMathPara>
                </a14:m>
                <a:endParaRPr lang="en-US" dirty="0">
                  <a:solidFill>
                    <a:srgbClr val="FF0000"/>
                  </a:solidFill>
                </a:endParaRPr>
              </a:p>
            </p:txBody>
          </p:sp>
        </mc:Choice>
        <mc:Fallback>
          <p:sp>
            <p:nvSpPr>
              <p:cNvPr id="439" name="TextBox 438">
                <a:extLst>
                  <a:ext uri="{FF2B5EF4-FFF2-40B4-BE49-F238E27FC236}">
                    <a16:creationId xmlns:a16="http://schemas.microsoft.com/office/drawing/2014/main" id="{B0E0DB17-9764-DF46-B1F2-C936F0EDFF2C}"/>
                  </a:ext>
                </a:extLst>
              </p:cNvPr>
              <p:cNvSpPr txBox="1">
                <a:spLocks noRot="1" noChangeAspect="1" noMove="1" noResize="1" noEditPoints="1" noAdjustHandles="1" noChangeArrowheads="1" noChangeShapeType="1" noTextEdit="1"/>
              </p:cNvSpPr>
              <p:nvPr/>
            </p:nvSpPr>
            <p:spPr>
              <a:xfrm>
                <a:off x="8079717" y="1608557"/>
                <a:ext cx="661591" cy="369332"/>
              </a:xfrm>
              <a:prstGeom prst="rect">
                <a:avLst/>
              </a:prstGeom>
              <a:blipFill>
                <a:blip r:embed="rId14"/>
                <a:stretch>
                  <a:fillRect/>
                </a:stretch>
              </a:blipFill>
            </p:spPr>
            <p:txBody>
              <a:bodyPr/>
              <a:lstStyle/>
              <a:p>
                <a:r>
                  <a:rPr lang="en-US">
                    <a:noFill/>
                  </a:rPr>
                  <a:t> </a:t>
                </a:r>
              </a:p>
            </p:txBody>
          </p:sp>
        </mc:Fallback>
      </mc:AlternateContent>
      <p:sp>
        <p:nvSpPr>
          <p:cNvPr id="444" name="Right Arrow 443">
            <a:extLst>
              <a:ext uri="{FF2B5EF4-FFF2-40B4-BE49-F238E27FC236}">
                <a16:creationId xmlns:a16="http://schemas.microsoft.com/office/drawing/2014/main" id="{90F79843-A2CD-AA47-B9B1-73A7E1F78681}"/>
              </a:ext>
            </a:extLst>
          </p:cNvPr>
          <p:cNvSpPr/>
          <p:nvPr/>
        </p:nvSpPr>
        <p:spPr>
          <a:xfrm>
            <a:off x="7815418" y="1704386"/>
            <a:ext cx="278866" cy="170970"/>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4" name="Straight Arrow Connector 73">
            <a:extLst>
              <a:ext uri="{FF2B5EF4-FFF2-40B4-BE49-F238E27FC236}">
                <a16:creationId xmlns:a16="http://schemas.microsoft.com/office/drawing/2014/main" id="{C03D4F49-650F-544C-80DA-B9F5D2CE1996}"/>
              </a:ext>
            </a:extLst>
          </p:cNvPr>
          <p:cNvCxnSpPr>
            <a:cxnSpLocks/>
          </p:cNvCxnSpPr>
          <p:nvPr/>
        </p:nvCxnSpPr>
        <p:spPr>
          <a:xfrm flipV="1">
            <a:off x="2286749" y="2035473"/>
            <a:ext cx="1" cy="1216485"/>
          </a:xfrm>
          <a:prstGeom prst="straightConnector1">
            <a:avLst/>
          </a:prstGeom>
          <a:ln w="19050">
            <a:solidFill>
              <a:schemeClr val="accent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8DB375FB-3042-1F40-8253-66938559C2C4}"/>
              </a:ext>
            </a:extLst>
          </p:cNvPr>
          <p:cNvCxnSpPr>
            <a:cxnSpLocks/>
          </p:cNvCxnSpPr>
          <p:nvPr/>
        </p:nvCxnSpPr>
        <p:spPr>
          <a:xfrm flipV="1">
            <a:off x="6714890" y="2035473"/>
            <a:ext cx="0" cy="1216485"/>
          </a:xfrm>
          <a:prstGeom prst="straightConnector1">
            <a:avLst/>
          </a:prstGeom>
          <a:ln w="19050">
            <a:solidFill>
              <a:schemeClr val="accent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19BC1326-4A50-F344-8D55-3DC6294F7362}"/>
              </a:ext>
            </a:extLst>
          </p:cNvPr>
          <p:cNvCxnSpPr>
            <a:cxnSpLocks/>
          </p:cNvCxnSpPr>
          <p:nvPr/>
        </p:nvCxnSpPr>
        <p:spPr>
          <a:xfrm>
            <a:off x="2286749" y="3251958"/>
            <a:ext cx="4428141"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95" name="TextBox 94">
            <a:extLst>
              <a:ext uri="{FF2B5EF4-FFF2-40B4-BE49-F238E27FC236}">
                <a16:creationId xmlns:a16="http://schemas.microsoft.com/office/drawing/2014/main" id="{C02FA4AC-3E80-4146-82F2-9234BA710567}"/>
              </a:ext>
            </a:extLst>
          </p:cNvPr>
          <p:cNvSpPr txBox="1"/>
          <p:nvPr/>
        </p:nvSpPr>
        <p:spPr>
          <a:xfrm>
            <a:off x="1565896" y="3371547"/>
            <a:ext cx="6126031" cy="369332"/>
          </a:xfrm>
          <a:prstGeom prst="rect">
            <a:avLst/>
          </a:prstGeom>
          <a:noFill/>
        </p:spPr>
        <p:txBody>
          <a:bodyPr wrap="square" rtlCol="0">
            <a:spAutoFit/>
          </a:bodyPr>
          <a:lstStyle/>
          <a:p>
            <a:pPr algn="ctr"/>
            <a:r>
              <a:rPr lang="en-US" b="1" dirty="0">
                <a:solidFill>
                  <a:schemeClr val="accent1"/>
                </a:solidFill>
              </a:rPr>
              <a:t>Come from the same (H</a:t>
            </a:r>
            <a:r>
              <a:rPr lang="en-US" b="1" baseline="-25000" dirty="0">
                <a:solidFill>
                  <a:schemeClr val="accent1"/>
                </a:solidFill>
              </a:rPr>
              <a:t>0</a:t>
            </a:r>
            <a:r>
              <a:rPr lang="en-US" b="1" dirty="0">
                <a:solidFill>
                  <a:schemeClr val="accent1"/>
                </a:solidFill>
              </a:rPr>
              <a:t>) or different (H</a:t>
            </a:r>
            <a:r>
              <a:rPr lang="en-US" b="1" baseline="-25000" dirty="0">
                <a:solidFill>
                  <a:schemeClr val="accent1"/>
                </a:solidFill>
              </a:rPr>
              <a:t>a</a:t>
            </a:r>
            <a:r>
              <a:rPr lang="en-US" b="1" dirty="0">
                <a:solidFill>
                  <a:schemeClr val="accent1"/>
                </a:solidFill>
              </a:rPr>
              <a:t>) distributions?</a:t>
            </a:r>
          </a:p>
        </p:txBody>
      </p:sp>
      <p:sp>
        <p:nvSpPr>
          <p:cNvPr id="3" name="TextBox 2">
            <a:extLst>
              <a:ext uri="{FF2B5EF4-FFF2-40B4-BE49-F238E27FC236}">
                <a16:creationId xmlns:a16="http://schemas.microsoft.com/office/drawing/2014/main" id="{AC348C6B-0882-024D-890F-328E21C59D59}"/>
              </a:ext>
            </a:extLst>
          </p:cNvPr>
          <p:cNvSpPr txBox="1"/>
          <p:nvPr/>
        </p:nvSpPr>
        <p:spPr>
          <a:xfrm>
            <a:off x="3050742" y="3883080"/>
            <a:ext cx="2900153" cy="523220"/>
          </a:xfrm>
          <a:prstGeom prst="rect">
            <a:avLst/>
          </a:prstGeom>
          <a:noFill/>
        </p:spPr>
        <p:txBody>
          <a:bodyPr wrap="none" rtlCol="0">
            <a:spAutoFit/>
          </a:bodyPr>
          <a:lstStyle/>
          <a:p>
            <a:r>
              <a:rPr lang="en-US" sz="2800" b="1" dirty="0">
                <a:solidFill>
                  <a:schemeClr val="accent1"/>
                </a:solidFill>
              </a:rPr>
              <a:t>Assume H</a:t>
            </a:r>
            <a:r>
              <a:rPr lang="en-US" sz="2800" b="1" baseline="-25000" dirty="0">
                <a:solidFill>
                  <a:schemeClr val="accent1"/>
                </a:solidFill>
              </a:rPr>
              <a:t>0</a:t>
            </a:r>
            <a:r>
              <a:rPr lang="en-US" sz="2800" b="1" dirty="0">
                <a:solidFill>
                  <a:schemeClr val="accent1"/>
                </a:solidFill>
              </a:rPr>
              <a:t> is true.</a:t>
            </a:r>
          </a:p>
        </p:txBody>
      </p:sp>
      <p:sp>
        <p:nvSpPr>
          <p:cNvPr id="5" name="TextBox 4">
            <a:extLst>
              <a:ext uri="{FF2B5EF4-FFF2-40B4-BE49-F238E27FC236}">
                <a16:creationId xmlns:a16="http://schemas.microsoft.com/office/drawing/2014/main" id="{E0E86772-AA9F-8E4D-9568-39B921C4B3DC}"/>
              </a:ext>
            </a:extLst>
          </p:cNvPr>
          <p:cNvSpPr txBox="1"/>
          <p:nvPr/>
        </p:nvSpPr>
        <p:spPr>
          <a:xfrm>
            <a:off x="1600197" y="4545735"/>
            <a:ext cx="6057427" cy="369332"/>
          </a:xfrm>
          <a:prstGeom prst="rect">
            <a:avLst/>
          </a:prstGeom>
          <a:noFill/>
        </p:spPr>
        <p:txBody>
          <a:bodyPr wrap="none" rtlCol="0">
            <a:spAutoFit/>
          </a:bodyPr>
          <a:lstStyle/>
          <a:p>
            <a:r>
              <a:rPr lang="en-US" b="1" dirty="0">
                <a:solidFill>
                  <a:schemeClr val="accent1"/>
                </a:solidFill>
              </a:rPr>
              <a:t>Then it shouldn’t matter if we mix the two data sets together.</a:t>
            </a:r>
          </a:p>
        </p:txBody>
      </p:sp>
      <p:sp>
        <p:nvSpPr>
          <p:cNvPr id="6" name="Rectangle 5">
            <a:extLst>
              <a:ext uri="{FF2B5EF4-FFF2-40B4-BE49-F238E27FC236}">
                <a16:creationId xmlns:a16="http://schemas.microsoft.com/office/drawing/2014/main" id="{A0F2115B-76FB-0042-94BC-781780E1CE30}"/>
              </a:ext>
            </a:extLst>
          </p:cNvPr>
          <p:cNvSpPr/>
          <p:nvPr/>
        </p:nvSpPr>
        <p:spPr>
          <a:xfrm>
            <a:off x="2214818" y="5082899"/>
            <a:ext cx="4572000" cy="923330"/>
          </a:xfrm>
          <a:prstGeom prst="rect">
            <a:avLst/>
          </a:prstGeom>
        </p:spPr>
        <p:txBody>
          <a:bodyPr>
            <a:spAutoFit/>
          </a:bodyPr>
          <a:lstStyle/>
          <a:p>
            <a:pPr algn="ctr"/>
            <a:r>
              <a:rPr lang="en-US" b="1" dirty="0">
                <a:solidFill>
                  <a:schemeClr val="accent1"/>
                </a:solidFill>
              </a:rPr>
              <a:t>Combine data sets A and B together, mix them up and then randomly grab new permuted data sets A* and B*.</a:t>
            </a:r>
          </a:p>
        </p:txBody>
      </p:sp>
    </p:spTree>
    <p:extLst>
      <p:ext uri="{BB962C8B-B14F-4D97-AF65-F5344CB8AC3E}">
        <p14:creationId xmlns:p14="http://schemas.microsoft.com/office/powerpoint/2010/main" val="155435798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C33893-C1FD-CF4C-91EC-7A35879269DA}"/>
              </a:ext>
            </a:extLst>
          </p:cNvPr>
          <p:cNvSpPr>
            <a:spLocks noGrp="1"/>
          </p:cNvSpPr>
          <p:nvPr>
            <p:ph type="title"/>
          </p:nvPr>
        </p:nvSpPr>
        <p:spPr>
          <a:xfrm>
            <a:off x="274319" y="317481"/>
            <a:ext cx="8595360" cy="641871"/>
          </a:xfrm>
        </p:spPr>
        <p:txBody>
          <a:bodyPr>
            <a:normAutofit/>
          </a:bodyPr>
          <a:lstStyle/>
          <a:p>
            <a:r>
              <a:rPr lang="en-US" dirty="0"/>
              <a:t>Permutation Test</a:t>
            </a:r>
          </a:p>
        </p:txBody>
      </p:sp>
      <p:sp>
        <p:nvSpPr>
          <p:cNvPr id="4" name="Slide Number Placeholder 3">
            <a:extLst>
              <a:ext uri="{FF2B5EF4-FFF2-40B4-BE49-F238E27FC236}">
                <a16:creationId xmlns:a16="http://schemas.microsoft.com/office/drawing/2014/main" id="{02E00918-68B8-514A-891C-20F177A55ADD}"/>
              </a:ext>
            </a:extLst>
          </p:cNvPr>
          <p:cNvSpPr>
            <a:spLocks noGrp="1"/>
          </p:cNvSpPr>
          <p:nvPr>
            <p:ph type="sldNum" sz="quarter" idx="12"/>
          </p:nvPr>
        </p:nvSpPr>
        <p:spPr>
          <a:xfrm>
            <a:off x="6272888" y="6446520"/>
            <a:ext cx="2366010" cy="274320"/>
          </a:xfrm>
        </p:spPr>
        <p:txBody>
          <a:bodyPr/>
          <a:lstStyle/>
          <a:p>
            <a:fld id="{4F1611B7-9285-1F48-A026-12A07D3EB268}" type="slidenum">
              <a:rPr lang="en-US" smtClean="0"/>
              <a:t>41</a:t>
            </a:fld>
            <a:endParaRPr lang="en-US" dirty="0"/>
          </a:p>
        </p:txBody>
      </p:sp>
      <p:grpSp>
        <p:nvGrpSpPr>
          <p:cNvPr id="70" name="Group 69">
            <a:extLst>
              <a:ext uri="{FF2B5EF4-FFF2-40B4-BE49-F238E27FC236}">
                <a16:creationId xmlns:a16="http://schemas.microsoft.com/office/drawing/2014/main" id="{028CFE06-3628-8749-815A-3D82AA19BD6D}"/>
              </a:ext>
            </a:extLst>
          </p:cNvPr>
          <p:cNvGrpSpPr/>
          <p:nvPr/>
        </p:nvGrpSpPr>
        <p:grpSpPr>
          <a:xfrm>
            <a:off x="348806" y="1353083"/>
            <a:ext cx="795443" cy="797350"/>
            <a:chOff x="2031861" y="1429407"/>
            <a:chExt cx="1665618" cy="1669609"/>
          </a:xfrm>
        </p:grpSpPr>
        <p:sp>
          <p:nvSpPr>
            <p:cNvPr id="71" name="TextBox 70">
              <a:extLst>
                <a:ext uri="{FF2B5EF4-FFF2-40B4-BE49-F238E27FC236}">
                  <a16:creationId xmlns:a16="http://schemas.microsoft.com/office/drawing/2014/main" id="{172FC9F3-793C-4E4F-98B9-F0AECAD8C681}"/>
                </a:ext>
              </a:extLst>
            </p:cNvPr>
            <p:cNvSpPr txBox="1"/>
            <p:nvPr/>
          </p:nvSpPr>
          <p:spPr>
            <a:xfrm>
              <a:off x="2448910" y="1429407"/>
              <a:ext cx="284052" cy="369332"/>
            </a:xfrm>
            <a:prstGeom prst="rect">
              <a:avLst/>
            </a:prstGeom>
            <a:noFill/>
          </p:spPr>
          <p:txBody>
            <a:bodyPr wrap="none" rtlCol="0">
              <a:spAutoFit/>
            </a:bodyPr>
            <a:lstStyle/>
            <a:p>
              <a:r>
                <a:rPr lang="en-US" dirty="0"/>
                <a:t>x</a:t>
              </a:r>
            </a:p>
          </p:txBody>
        </p:sp>
        <p:sp>
          <p:nvSpPr>
            <p:cNvPr id="72" name="TextBox 71">
              <a:extLst>
                <a:ext uri="{FF2B5EF4-FFF2-40B4-BE49-F238E27FC236}">
                  <a16:creationId xmlns:a16="http://schemas.microsoft.com/office/drawing/2014/main" id="{C0FA9A39-1D6E-FA45-A3EC-BAD7841D25C8}"/>
                </a:ext>
              </a:extLst>
            </p:cNvPr>
            <p:cNvSpPr txBox="1"/>
            <p:nvPr/>
          </p:nvSpPr>
          <p:spPr>
            <a:xfrm>
              <a:off x="2601310" y="1581807"/>
              <a:ext cx="284052" cy="369332"/>
            </a:xfrm>
            <a:prstGeom prst="rect">
              <a:avLst/>
            </a:prstGeom>
            <a:noFill/>
          </p:spPr>
          <p:txBody>
            <a:bodyPr wrap="none" rtlCol="0">
              <a:spAutoFit/>
            </a:bodyPr>
            <a:lstStyle/>
            <a:p>
              <a:r>
                <a:rPr lang="en-US" dirty="0"/>
                <a:t>x</a:t>
              </a:r>
            </a:p>
          </p:txBody>
        </p:sp>
        <p:sp>
          <p:nvSpPr>
            <p:cNvPr id="76" name="TextBox 75">
              <a:extLst>
                <a:ext uri="{FF2B5EF4-FFF2-40B4-BE49-F238E27FC236}">
                  <a16:creationId xmlns:a16="http://schemas.microsoft.com/office/drawing/2014/main" id="{9BDF0933-1CF6-934C-9DF1-2868BC860E1A}"/>
                </a:ext>
              </a:extLst>
            </p:cNvPr>
            <p:cNvSpPr txBox="1"/>
            <p:nvPr/>
          </p:nvSpPr>
          <p:spPr>
            <a:xfrm>
              <a:off x="2753710" y="1734207"/>
              <a:ext cx="284052" cy="369332"/>
            </a:xfrm>
            <a:prstGeom prst="rect">
              <a:avLst/>
            </a:prstGeom>
            <a:noFill/>
          </p:spPr>
          <p:txBody>
            <a:bodyPr wrap="none" rtlCol="0">
              <a:spAutoFit/>
            </a:bodyPr>
            <a:lstStyle/>
            <a:p>
              <a:r>
                <a:rPr lang="en-US" dirty="0"/>
                <a:t>x</a:t>
              </a:r>
            </a:p>
          </p:txBody>
        </p:sp>
        <p:sp>
          <p:nvSpPr>
            <p:cNvPr id="77" name="TextBox 76">
              <a:extLst>
                <a:ext uri="{FF2B5EF4-FFF2-40B4-BE49-F238E27FC236}">
                  <a16:creationId xmlns:a16="http://schemas.microsoft.com/office/drawing/2014/main" id="{398CACC0-306E-024A-9231-523B4F9BF2F3}"/>
                </a:ext>
              </a:extLst>
            </p:cNvPr>
            <p:cNvSpPr txBox="1"/>
            <p:nvPr/>
          </p:nvSpPr>
          <p:spPr>
            <a:xfrm>
              <a:off x="2948015" y="1822913"/>
              <a:ext cx="284052" cy="369332"/>
            </a:xfrm>
            <a:prstGeom prst="rect">
              <a:avLst/>
            </a:prstGeom>
            <a:noFill/>
          </p:spPr>
          <p:txBody>
            <a:bodyPr wrap="none" rtlCol="0">
              <a:spAutoFit/>
            </a:bodyPr>
            <a:lstStyle/>
            <a:p>
              <a:r>
                <a:rPr lang="en-US" dirty="0"/>
                <a:t>x</a:t>
              </a:r>
            </a:p>
          </p:txBody>
        </p:sp>
        <p:sp>
          <p:nvSpPr>
            <p:cNvPr id="78" name="TextBox 77">
              <a:extLst>
                <a:ext uri="{FF2B5EF4-FFF2-40B4-BE49-F238E27FC236}">
                  <a16:creationId xmlns:a16="http://schemas.microsoft.com/office/drawing/2014/main" id="{875E5EA8-A3CA-7246-BC57-C1F66226479D}"/>
                </a:ext>
              </a:extLst>
            </p:cNvPr>
            <p:cNvSpPr txBox="1"/>
            <p:nvPr/>
          </p:nvSpPr>
          <p:spPr>
            <a:xfrm>
              <a:off x="3058510" y="2039007"/>
              <a:ext cx="284052" cy="369332"/>
            </a:xfrm>
            <a:prstGeom prst="rect">
              <a:avLst/>
            </a:prstGeom>
            <a:noFill/>
          </p:spPr>
          <p:txBody>
            <a:bodyPr wrap="none" rtlCol="0">
              <a:spAutoFit/>
            </a:bodyPr>
            <a:lstStyle/>
            <a:p>
              <a:r>
                <a:rPr lang="en-US" dirty="0"/>
                <a:t>x</a:t>
              </a:r>
            </a:p>
          </p:txBody>
        </p:sp>
        <p:sp>
          <p:nvSpPr>
            <p:cNvPr id="79" name="TextBox 78">
              <a:extLst>
                <a:ext uri="{FF2B5EF4-FFF2-40B4-BE49-F238E27FC236}">
                  <a16:creationId xmlns:a16="http://schemas.microsoft.com/office/drawing/2014/main" id="{64D28184-0024-DC43-9FB4-26420C852480}"/>
                </a:ext>
              </a:extLst>
            </p:cNvPr>
            <p:cNvSpPr txBox="1"/>
            <p:nvPr/>
          </p:nvSpPr>
          <p:spPr>
            <a:xfrm>
              <a:off x="3210910" y="2191407"/>
              <a:ext cx="284052" cy="369332"/>
            </a:xfrm>
            <a:prstGeom prst="rect">
              <a:avLst/>
            </a:prstGeom>
            <a:noFill/>
          </p:spPr>
          <p:txBody>
            <a:bodyPr wrap="none" rtlCol="0">
              <a:spAutoFit/>
            </a:bodyPr>
            <a:lstStyle/>
            <a:p>
              <a:r>
                <a:rPr lang="en-US" dirty="0"/>
                <a:t>x</a:t>
              </a:r>
            </a:p>
          </p:txBody>
        </p:sp>
        <p:sp>
          <p:nvSpPr>
            <p:cNvPr id="80" name="TextBox 79">
              <a:extLst>
                <a:ext uri="{FF2B5EF4-FFF2-40B4-BE49-F238E27FC236}">
                  <a16:creationId xmlns:a16="http://schemas.microsoft.com/office/drawing/2014/main" id="{3C6DEEC0-153E-F741-ACF6-5231085C6AD6}"/>
                </a:ext>
              </a:extLst>
            </p:cNvPr>
            <p:cNvSpPr txBox="1"/>
            <p:nvPr/>
          </p:nvSpPr>
          <p:spPr>
            <a:xfrm>
              <a:off x="2543640" y="1930854"/>
              <a:ext cx="284052" cy="369332"/>
            </a:xfrm>
            <a:prstGeom prst="rect">
              <a:avLst/>
            </a:prstGeom>
            <a:noFill/>
          </p:spPr>
          <p:txBody>
            <a:bodyPr wrap="none" rtlCol="0">
              <a:spAutoFit/>
            </a:bodyPr>
            <a:lstStyle/>
            <a:p>
              <a:r>
                <a:rPr lang="en-US" dirty="0"/>
                <a:t>x</a:t>
              </a:r>
            </a:p>
          </p:txBody>
        </p:sp>
        <p:sp>
          <p:nvSpPr>
            <p:cNvPr id="81" name="TextBox 80">
              <a:extLst>
                <a:ext uri="{FF2B5EF4-FFF2-40B4-BE49-F238E27FC236}">
                  <a16:creationId xmlns:a16="http://schemas.microsoft.com/office/drawing/2014/main" id="{80981D07-72E7-2D48-84A7-DCFE3CC72305}"/>
                </a:ext>
              </a:extLst>
            </p:cNvPr>
            <p:cNvSpPr txBox="1"/>
            <p:nvPr/>
          </p:nvSpPr>
          <p:spPr>
            <a:xfrm>
              <a:off x="2559677" y="2401192"/>
              <a:ext cx="284052" cy="369332"/>
            </a:xfrm>
            <a:prstGeom prst="rect">
              <a:avLst/>
            </a:prstGeom>
            <a:noFill/>
          </p:spPr>
          <p:txBody>
            <a:bodyPr wrap="none" rtlCol="0">
              <a:spAutoFit/>
            </a:bodyPr>
            <a:lstStyle/>
            <a:p>
              <a:r>
                <a:rPr lang="en-US" dirty="0"/>
                <a:t>x</a:t>
              </a:r>
            </a:p>
          </p:txBody>
        </p:sp>
        <p:sp>
          <p:nvSpPr>
            <p:cNvPr id="82" name="TextBox 81">
              <a:extLst>
                <a:ext uri="{FF2B5EF4-FFF2-40B4-BE49-F238E27FC236}">
                  <a16:creationId xmlns:a16="http://schemas.microsoft.com/office/drawing/2014/main" id="{C61388C3-6B32-0444-A757-E0F94F5BDBBC}"/>
                </a:ext>
              </a:extLst>
            </p:cNvPr>
            <p:cNvSpPr txBox="1"/>
            <p:nvPr/>
          </p:nvSpPr>
          <p:spPr>
            <a:xfrm>
              <a:off x="2133803" y="1558684"/>
              <a:ext cx="294290" cy="369332"/>
            </a:xfrm>
            <a:prstGeom prst="rect">
              <a:avLst/>
            </a:prstGeom>
            <a:noFill/>
          </p:spPr>
          <p:txBody>
            <a:bodyPr wrap="square" rtlCol="0">
              <a:spAutoFit/>
            </a:bodyPr>
            <a:lstStyle/>
            <a:p>
              <a:r>
                <a:rPr lang="en-US" dirty="0"/>
                <a:t>x</a:t>
              </a:r>
            </a:p>
          </p:txBody>
        </p:sp>
        <p:sp>
          <p:nvSpPr>
            <p:cNvPr id="83" name="TextBox 82">
              <a:extLst>
                <a:ext uri="{FF2B5EF4-FFF2-40B4-BE49-F238E27FC236}">
                  <a16:creationId xmlns:a16="http://schemas.microsoft.com/office/drawing/2014/main" id="{4AABA803-4BF4-BB43-BC0E-2688B63B329A}"/>
                </a:ext>
              </a:extLst>
            </p:cNvPr>
            <p:cNvSpPr txBox="1"/>
            <p:nvPr/>
          </p:nvSpPr>
          <p:spPr>
            <a:xfrm>
              <a:off x="2244298" y="1794219"/>
              <a:ext cx="294290" cy="369332"/>
            </a:xfrm>
            <a:prstGeom prst="rect">
              <a:avLst/>
            </a:prstGeom>
            <a:noFill/>
          </p:spPr>
          <p:txBody>
            <a:bodyPr wrap="square" rtlCol="0">
              <a:spAutoFit/>
            </a:bodyPr>
            <a:lstStyle/>
            <a:p>
              <a:r>
                <a:rPr lang="en-US" dirty="0"/>
                <a:t>x</a:t>
              </a:r>
            </a:p>
          </p:txBody>
        </p:sp>
        <p:sp>
          <p:nvSpPr>
            <p:cNvPr id="84" name="TextBox 83">
              <a:extLst>
                <a:ext uri="{FF2B5EF4-FFF2-40B4-BE49-F238E27FC236}">
                  <a16:creationId xmlns:a16="http://schemas.microsoft.com/office/drawing/2014/main" id="{56AD1B02-A9BD-7E4C-963E-E5B125852047}"/>
                </a:ext>
              </a:extLst>
            </p:cNvPr>
            <p:cNvSpPr txBox="1"/>
            <p:nvPr/>
          </p:nvSpPr>
          <p:spPr>
            <a:xfrm>
              <a:off x="2428162" y="1798739"/>
              <a:ext cx="294290" cy="369332"/>
            </a:xfrm>
            <a:prstGeom prst="rect">
              <a:avLst/>
            </a:prstGeom>
            <a:noFill/>
          </p:spPr>
          <p:txBody>
            <a:bodyPr wrap="square" rtlCol="0">
              <a:spAutoFit/>
            </a:bodyPr>
            <a:lstStyle/>
            <a:p>
              <a:r>
                <a:rPr lang="en-US" dirty="0"/>
                <a:t>x</a:t>
              </a:r>
            </a:p>
          </p:txBody>
        </p:sp>
        <p:sp>
          <p:nvSpPr>
            <p:cNvPr id="85" name="TextBox 84">
              <a:extLst>
                <a:ext uri="{FF2B5EF4-FFF2-40B4-BE49-F238E27FC236}">
                  <a16:creationId xmlns:a16="http://schemas.microsoft.com/office/drawing/2014/main" id="{6EB9C4D5-D7D0-8A40-96BE-4351C071024C}"/>
                </a:ext>
              </a:extLst>
            </p:cNvPr>
            <p:cNvSpPr txBox="1"/>
            <p:nvPr/>
          </p:nvSpPr>
          <p:spPr>
            <a:xfrm>
              <a:off x="2464675" y="2140326"/>
              <a:ext cx="294290" cy="369332"/>
            </a:xfrm>
            <a:prstGeom prst="rect">
              <a:avLst/>
            </a:prstGeom>
            <a:noFill/>
          </p:spPr>
          <p:txBody>
            <a:bodyPr wrap="square" rtlCol="0">
              <a:spAutoFit/>
            </a:bodyPr>
            <a:lstStyle/>
            <a:p>
              <a:r>
                <a:rPr lang="en-US" dirty="0"/>
                <a:t>x</a:t>
              </a:r>
            </a:p>
          </p:txBody>
        </p:sp>
        <p:sp>
          <p:nvSpPr>
            <p:cNvPr id="86" name="TextBox 85">
              <a:extLst>
                <a:ext uri="{FF2B5EF4-FFF2-40B4-BE49-F238E27FC236}">
                  <a16:creationId xmlns:a16="http://schemas.microsoft.com/office/drawing/2014/main" id="{E61E5135-5DE7-A94E-9120-131396174AE6}"/>
                </a:ext>
              </a:extLst>
            </p:cNvPr>
            <p:cNvSpPr txBox="1"/>
            <p:nvPr/>
          </p:nvSpPr>
          <p:spPr>
            <a:xfrm>
              <a:off x="2911365" y="2101437"/>
              <a:ext cx="294290" cy="369332"/>
            </a:xfrm>
            <a:prstGeom prst="rect">
              <a:avLst/>
            </a:prstGeom>
            <a:noFill/>
          </p:spPr>
          <p:txBody>
            <a:bodyPr wrap="square" rtlCol="0">
              <a:spAutoFit/>
            </a:bodyPr>
            <a:lstStyle/>
            <a:p>
              <a:r>
                <a:rPr lang="en-US" dirty="0"/>
                <a:t>x</a:t>
              </a:r>
            </a:p>
          </p:txBody>
        </p:sp>
        <p:sp>
          <p:nvSpPr>
            <p:cNvPr id="87" name="TextBox 86">
              <a:extLst>
                <a:ext uri="{FF2B5EF4-FFF2-40B4-BE49-F238E27FC236}">
                  <a16:creationId xmlns:a16="http://schemas.microsoft.com/office/drawing/2014/main" id="{7C62328B-C778-5D46-90E1-81768BD1552B}"/>
                </a:ext>
              </a:extLst>
            </p:cNvPr>
            <p:cNvSpPr txBox="1"/>
            <p:nvPr/>
          </p:nvSpPr>
          <p:spPr>
            <a:xfrm>
              <a:off x="2758318" y="2319947"/>
              <a:ext cx="294290" cy="369332"/>
            </a:xfrm>
            <a:prstGeom prst="rect">
              <a:avLst/>
            </a:prstGeom>
            <a:noFill/>
          </p:spPr>
          <p:txBody>
            <a:bodyPr wrap="square" rtlCol="0">
              <a:spAutoFit/>
            </a:bodyPr>
            <a:lstStyle/>
            <a:p>
              <a:r>
                <a:rPr lang="en-US" dirty="0"/>
                <a:t>x</a:t>
              </a:r>
            </a:p>
          </p:txBody>
        </p:sp>
        <p:sp>
          <p:nvSpPr>
            <p:cNvPr id="88" name="TextBox 87">
              <a:extLst>
                <a:ext uri="{FF2B5EF4-FFF2-40B4-BE49-F238E27FC236}">
                  <a16:creationId xmlns:a16="http://schemas.microsoft.com/office/drawing/2014/main" id="{D6022671-5692-BA42-9746-F1136B9643D1}"/>
                </a:ext>
              </a:extLst>
            </p:cNvPr>
            <p:cNvSpPr txBox="1"/>
            <p:nvPr/>
          </p:nvSpPr>
          <p:spPr>
            <a:xfrm>
              <a:off x="3037762" y="2408339"/>
              <a:ext cx="294290" cy="369332"/>
            </a:xfrm>
            <a:prstGeom prst="rect">
              <a:avLst/>
            </a:prstGeom>
            <a:noFill/>
          </p:spPr>
          <p:txBody>
            <a:bodyPr wrap="square" rtlCol="0">
              <a:spAutoFit/>
            </a:bodyPr>
            <a:lstStyle/>
            <a:p>
              <a:r>
                <a:rPr lang="en-US" dirty="0"/>
                <a:t>x</a:t>
              </a:r>
            </a:p>
          </p:txBody>
        </p:sp>
        <p:sp>
          <p:nvSpPr>
            <p:cNvPr id="89" name="TextBox 88">
              <a:extLst>
                <a:ext uri="{FF2B5EF4-FFF2-40B4-BE49-F238E27FC236}">
                  <a16:creationId xmlns:a16="http://schemas.microsoft.com/office/drawing/2014/main" id="{C4DF90C3-3A82-C541-B63C-77CEE176C3F4}"/>
                </a:ext>
              </a:extLst>
            </p:cNvPr>
            <p:cNvSpPr txBox="1"/>
            <p:nvPr/>
          </p:nvSpPr>
          <p:spPr>
            <a:xfrm>
              <a:off x="2055045" y="1872524"/>
              <a:ext cx="294290" cy="369332"/>
            </a:xfrm>
            <a:prstGeom prst="rect">
              <a:avLst/>
            </a:prstGeom>
            <a:noFill/>
          </p:spPr>
          <p:txBody>
            <a:bodyPr wrap="square" rtlCol="0">
              <a:spAutoFit/>
            </a:bodyPr>
            <a:lstStyle/>
            <a:p>
              <a:r>
                <a:rPr lang="en-US" dirty="0"/>
                <a:t>x</a:t>
              </a:r>
            </a:p>
          </p:txBody>
        </p:sp>
        <p:sp>
          <p:nvSpPr>
            <p:cNvPr id="90" name="TextBox 89">
              <a:extLst>
                <a:ext uri="{FF2B5EF4-FFF2-40B4-BE49-F238E27FC236}">
                  <a16:creationId xmlns:a16="http://schemas.microsoft.com/office/drawing/2014/main" id="{B3160670-285A-C94F-81C4-4ECAFA7045EA}"/>
                </a:ext>
              </a:extLst>
            </p:cNvPr>
            <p:cNvSpPr txBox="1"/>
            <p:nvPr/>
          </p:nvSpPr>
          <p:spPr>
            <a:xfrm>
              <a:off x="3232067" y="1918873"/>
              <a:ext cx="284052" cy="369332"/>
            </a:xfrm>
            <a:prstGeom prst="rect">
              <a:avLst/>
            </a:prstGeom>
            <a:noFill/>
          </p:spPr>
          <p:txBody>
            <a:bodyPr wrap="none" rtlCol="0">
              <a:spAutoFit/>
            </a:bodyPr>
            <a:lstStyle/>
            <a:p>
              <a:r>
                <a:rPr lang="en-US" dirty="0"/>
                <a:t>x</a:t>
              </a:r>
            </a:p>
          </p:txBody>
        </p:sp>
        <p:sp>
          <p:nvSpPr>
            <p:cNvPr id="91" name="TextBox 90">
              <a:extLst>
                <a:ext uri="{FF2B5EF4-FFF2-40B4-BE49-F238E27FC236}">
                  <a16:creationId xmlns:a16="http://schemas.microsoft.com/office/drawing/2014/main" id="{EFE70BAC-5869-304E-9702-7BAD29A39F4D}"/>
                </a:ext>
              </a:extLst>
            </p:cNvPr>
            <p:cNvSpPr txBox="1"/>
            <p:nvPr/>
          </p:nvSpPr>
          <p:spPr>
            <a:xfrm>
              <a:off x="2927267" y="1483429"/>
              <a:ext cx="284052" cy="369332"/>
            </a:xfrm>
            <a:prstGeom prst="rect">
              <a:avLst/>
            </a:prstGeom>
            <a:noFill/>
          </p:spPr>
          <p:txBody>
            <a:bodyPr wrap="square" rtlCol="0">
              <a:spAutoFit/>
            </a:bodyPr>
            <a:lstStyle/>
            <a:p>
              <a:r>
                <a:rPr lang="en-US" dirty="0"/>
                <a:t>x</a:t>
              </a:r>
            </a:p>
          </p:txBody>
        </p:sp>
        <p:sp>
          <p:nvSpPr>
            <p:cNvPr id="92" name="TextBox 91">
              <a:extLst>
                <a:ext uri="{FF2B5EF4-FFF2-40B4-BE49-F238E27FC236}">
                  <a16:creationId xmlns:a16="http://schemas.microsoft.com/office/drawing/2014/main" id="{F6D6CE8A-E1F9-5D43-9389-81168C136436}"/>
                </a:ext>
              </a:extLst>
            </p:cNvPr>
            <p:cNvSpPr txBox="1"/>
            <p:nvPr/>
          </p:nvSpPr>
          <p:spPr>
            <a:xfrm>
              <a:off x="3263598" y="1638247"/>
              <a:ext cx="284052" cy="369332"/>
            </a:xfrm>
            <a:prstGeom prst="rect">
              <a:avLst/>
            </a:prstGeom>
            <a:noFill/>
          </p:spPr>
          <p:txBody>
            <a:bodyPr wrap="none" rtlCol="0">
              <a:spAutoFit/>
            </a:bodyPr>
            <a:lstStyle/>
            <a:p>
              <a:r>
                <a:rPr lang="en-US" dirty="0"/>
                <a:t>x</a:t>
              </a:r>
            </a:p>
          </p:txBody>
        </p:sp>
        <p:sp>
          <p:nvSpPr>
            <p:cNvPr id="93" name="TextBox 92">
              <a:extLst>
                <a:ext uri="{FF2B5EF4-FFF2-40B4-BE49-F238E27FC236}">
                  <a16:creationId xmlns:a16="http://schemas.microsoft.com/office/drawing/2014/main" id="{E6AE1870-237D-4B4E-908F-21B709BECD19}"/>
                </a:ext>
              </a:extLst>
            </p:cNvPr>
            <p:cNvSpPr txBox="1"/>
            <p:nvPr/>
          </p:nvSpPr>
          <p:spPr>
            <a:xfrm>
              <a:off x="2335515" y="2451851"/>
              <a:ext cx="284052" cy="369332"/>
            </a:xfrm>
            <a:prstGeom prst="rect">
              <a:avLst/>
            </a:prstGeom>
            <a:noFill/>
          </p:spPr>
          <p:txBody>
            <a:bodyPr wrap="none" rtlCol="0">
              <a:spAutoFit/>
            </a:bodyPr>
            <a:lstStyle/>
            <a:p>
              <a:r>
                <a:rPr lang="en-US" dirty="0"/>
                <a:t>x</a:t>
              </a:r>
            </a:p>
          </p:txBody>
        </p:sp>
        <p:sp>
          <p:nvSpPr>
            <p:cNvPr id="108" name="TextBox 107">
              <a:extLst>
                <a:ext uri="{FF2B5EF4-FFF2-40B4-BE49-F238E27FC236}">
                  <a16:creationId xmlns:a16="http://schemas.microsoft.com/office/drawing/2014/main" id="{75A4B27F-ABF5-004E-BE43-A52D8183EF61}"/>
                </a:ext>
              </a:extLst>
            </p:cNvPr>
            <p:cNvSpPr txBox="1"/>
            <p:nvPr/>
          </p:nvSpPr>
          <p:spPr>
            <a:xfrm>
              <a:off x="2727434" y="2028286"/>
              <a:ext cx="284052" cy="369332"/>
            </a:xfrm>
            <a:prstGeom prst="rect">
              <a:avLst/>
            </a:prstGeom>
            <a:noFill/>
          </p:spPr>
          <p:txBody>
            <a:bodyPr wrap="none" rtlCol="0">
              <a:spAutoFit/>
            </a:bodyPr>
            <a:lstStyle/>
            <a:p>
              <a:r>
                <a:rPr lang="en-US" dirty="0"/>
                <a:t>x</a:t>
              </a:r>
            </a:p>
          </p:txBody>
        </p:sp>
        <p:sp>
          <p:nvSpPr>
            <p:cNvPr id="109" name="TextBox 108">
              <a:extLst>
                <a:ext uri="{FF2B5EF4-FFF2-40B4-BE49-F238E27FC236}">
                  <a16:creationId xmlns:a16="http://schemas.microsoft.com/office/drawing/2014/main" id="{5EB605C7-A526-974B-8918-4707CDD3338D}"/>
                </a:ext>
              </a:extLst>
            </p:cNvPr>
            <p:cNvSpPr txBox="1"/>
            <p:nvPr/>
          </p:nvSpPr>
          <p:spPr>
            <a:xfrm>
              <a:off x="2181270" y="2138011"/>
              <a:ext cx="284052" cy="369332"/>
            </a:xfrm>
            <a:prstGeom prst="rect">
              <a:avLst/>
            </a:prstGeom>
            <a:noFill/>
          </p:spPr>
          <p:txBody>
            <a:bodyPr wrap="none" rtlCol="0">
              <a:spAutoFit/>
            </a:bodyPr>
            <a:lstStyle/>
            <a:p>
              <a:r>
                <a:rPr lang="en-US" dirty="0"/>
                <a:t>x</a:t>
              </a:r>
            </a:p>
          </p:txBody>
        </p:sp>
        <p:sp>
          <p:nvSpPr>
            <p:cNvPr id="110" name="Oval 109">
              <a:extLst>
                <a:ext uri="{FF2B5EF4-FFF2-40B4-BE49-F238E27FC236}">
                  <a16:creationId xmlns:a16="http://schemas.microsoft.com/office/drawing/2014/main" id="{A8DD1AF6-B53A-614C-B6B5-EBABE53A3F17}"/>
                </a:ext>
              </a:extLst>
            </p:cNvPr>
            <p:cNvSpPr/>
            <p:nvPr/>
          </p:nvSpPr>
          <p:spPr>
            <a:xfrm>
              <a:off x="2031861" y="1522463"/>
              <a:ext cx="1665618" cy="1576553"/>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11" name="Group 110">
            <a:extLst>
              <a:ext uri="{FF2B5EF4-FFF2-40B4-BE49-F238E27FC236}">
                <a16:creationId xmlns:a16="http://schemas.microsoft.com/office/drawing/2014/main" id="{1AE7AFB5-18A3-8544-9300-CDBAECA353FD}"/>
              </a:ext>
            </a:extLst>
          </p:cNvPr>
          <p:cNvGrpSpPr/>
          <p:nvPr/>
        </p:nvGrpSpPr>
        <p:grpSpPr>
          <a:xfrm>
            <a:off x="4723175" y="1368865"/>
            <a:ext cx="796570" cy="786695"/>
            <a:chOff x="2036652" y="1429407"/>
            <a:chExt cx="1665617" cy="1644971"/>
          </a:xfrm>
        </p:grpSpPr>
        <p:sp>
          <p:nvSpPr>
            <p:cNvPr id="112" name="TextBox 111">
              <a:extLst>
                <a:ext uri="{FF2B5EF4-FFF2-40B4-BE49-F238E27FC236}">
                  <a16:creationId xmlns:a16="http://schemas.microsoft.com/office/drawing/2014/main" id="{9631FB1A-3E78-D041-B1C7-39727D1F5B79}"/>
                </a:ext>
              </a:extLst>
            </p:cNvPr>
            <p:cNvSpPr txBox="1"/>
            <p:nvPr/>
          </p:nvSpPr>
          <p:spPr>
            <a:xfrm>
              <a:off x="2448910" y="1429407"/>
              <a:ext cx="284052" cy="369332"/>
            </a:xfrm>
            <a:prstGeom prst="rect">
              <a:avLst/>
            </a:prstGeom>
            <a:noFill/>
          </p:spPr>
          <p:txBody>
            <a:bodyPr wrap="none" rtlCol="0">
              <a:spAutoFit/>
            </a:bodyPr>
            <a:lstStyle/>
            <a:p>
              <a:r>
                <a:rPr lang="en-US" dirty="0">
                  <a:solidFill>
                    <a:srgbClr val="FF0000"/>
                  </a:solidFill>
                </a:rPr>
                <a:t>x</a:t>
              </a:r>
            </a:p>
          </p:txBody>
        </p:sp>
        <p:sp>
          <p:nvSpPr>
            <p:cNvPr id="113" name="TextBox 112">
              <a:extLst>
                <a:ext uri="{FF2B5EF4-FFF2-40B4-BE49-F238E27FC236}">
                  <a16:creationId xmlns:a16="http://schemas.microsoft.com/office/drawing/2014/main" id="{F1BDE6E5-60A1-7A42-8156-216AFB0F9B69}"/>
                </a:ext>
              </a:extLst>
            </p:cNvPr>
            <p:cNvSpPr txBox="1"/>
            <p:nvPr/>
          </p:nvSpPr>
          <p:spPr>
            <a:xfrm>
              <a:off x="2601310" y="1581807"/>
              <a:ext cx="284052" cy="369332"/>
            </a:xfrm>
            <a:prstGeom prst="rect">
              <a:avLst/>
            </a:prstGeom>
            <a:noFill/>
          </p:spPr>
          <p:txBody>
            <a:bodyPr wrap="none" rtlCol="0">
              <a:spAutoFit/>
            </a:bodyPr>
            <a:lstStyle/>
            <a:p>
              <a:r>
                <a:rPr lang="en-US" dirty="0">
                  <a:solidFill>
                    <a:srgbClr val="FF0000"/>
                  </a:solidFill>
                </a:rPr>
                <a:t>x</a:t>
              </a:r>
            </a:p>
          </p:txBody>
        </p:sp>
        <p:sp>
          <p:nvSpPr>
            <p:cNvPr id="114" name="TextBox 113">
              <a:extLst>
                <a:ext uri="{FF2B5EF4-FFF2-40B4-BE49-F238E27FC236}">
                  <a16:creationId xmlns:a16="http://schemas.microsoft.com/office/drawing/2014/main" id="{341AFCAD-9A4B-1A47-88B1-0AC64AA62994}"/>
                </a:ext>
              </a:extLst>
            </p:cNvPr>
            <p:cNvSpPr txBox="1"/>
            <p:nvPr/>
          </p:nvSpPr>
          <p:spPr>
            <a:xfrm>
              <a:off x="2753710" y="1734207"/>
              <a:ext cx="284052" cy="369332"/>
            </a:xfrm>
            <a:prstGeom prst="rect">
              <a:avLst/>
            </a:prstGeom>
            <a:noFill/>
          </p:spPr>
          <p:txBody>
            <a:bodyPr wrap="none" rtlCol="0">
              <a:spAutoFit/>
            </a:bodyPr>
            <a:lstStyle/>
            <a:p>
              <a:r>
                <a:rPr lang="en-US" dirty="0">
                  <a:solidFill>
                    <a:srgbClr val="FF0000"/>
                  </a:solidFill>
                </a:rPr>
                <a:t>x</a:t>
              </a:r>
            </a:p>
          </p:txBody>
        </p:sp>
        <p:sp>
          <p:nvSpPr>
            <p:cNvPr id="115" name="TextBox 114">
              <a:extLst>
                <a:ext uri="{FF2B5EF4-FFF2-40B4-BE49-F238E27FC236}">
                  <a16:creationId xmlns:a16="http://schemas.microsoft.com/office/drawing/2014/main" id="{07A844D1-B197-ED49-96D0-6BD59AB7D98A}"/>
                </a:ext>
              </a:extLst>
            </p:cNvPr>
            <p:cNvSpPr txBox="1"/>
            <p:nvPr/>
          </p:nvSpPr>
          <p:spPr>
            <a:xfrm>
              <a:off x="2948015" y="1822913"/>
              <a:ext cx="284052" cy="369332"/>
            </a:xfrm>
            <a:prstGeom prst="rect">
              <a:avLst/>
            </a:prstGeom>
            <a:noFill/>
          </p:spPr>
          <p:txBody>
            <a:bodyPr wrap="none" rtlCol="0">
              <a:spAutoFit/>
            </a:bodyPr>
            <a:lstStyle/>
            <a:p>
              <a:r>
                <a:rPr lang="en-US" dirty="0">
                  <a:solidFill>
                    <a:srgbClr val="FF0000"/>
                  </a:solidFill>
                </a:rPr>
                <a:t>x</a:t>
              </a:r>
            </a:p>
          </p:txBody>
        </p:sp>
        <p:sp>
          <p:nvSpPr>
            <p:cNvPr id="116" name="TextBox 115">
              <a:extLst>
                <a:ext uri="{FF2B5EF4-FFF2-40B4-BE49-F238E27FC236}">
                  <a16:creationId xmlns:a16="http://schemas.microsoft.com/office/drawing/2014/main" id="{5C2C1C83-FFCA-B54C-B7D7-16D39482F118}"/>
                </a:ext>
              </a:extLst>
            </p:cNvPr>
            <p:cNvSpPr txBox="1"/>
            <p:nvPr/>
          </p:nvSpPr>
          <p:spPr>
            <a:xfrm>
              <a:off x="3058510" y="2039007"/>
              <a:ext cx="284052" cy="369332"/>
            </a:xfrm>
            <a:prstGeom prst="rect">
              <a:avLst/>
            </a:prstGeom>
            <a:noFill/>
          </p:spPr>
          <p:txBody>
            <a:bodyPr wrap="none" rtlCol="0">
              <a:spAutoFit/>
            </a:bodyPr>
            <a:lstStyle/>
            <a:p>
              <a:r>
                <a:rPr lang="en-US" dirty="0">
                  <a:solidFill>
                    <a:srgbClr val="FF0000"/>
                  </a:solidFill>
                </a:rPr>
                <a:t>x</a:t>
              </a:r>
            </a:p>
          </p:txBody>
        </p:sp>
        <p:sp>
          <p:nvSpPr>
            <p:cNvPr id="117" name="TextBox 116">
              <a:extLst>
                <a:ext uri="{FF2B5EF4-FFF2-40B4-BE49-F238E27FC236}">
                  <a16:creationId xmlns:a16="http://schemas.microsoft.com/office/drawing/2014/main" id="{014C677C-18A0-DC4A-9E82-CA4593B93009}"/>
                </a:ext>
              </a:extLst>
            </p:cNvPr>
            <p:cNvSpPr txBox="1"/>
            <p:nvPr/>
          </p:nvSpPr>
          <p:spPr>
            <a:xfrm>
              <a:off x="3210910" y="2191407"/>
              <a:ext cx="284052" cy="369332"/>
            </a:xfrm>
            <a:prstGeom prst="rect">
              <a:avLst/>
            </a:prstGeom>
            <a:noFill/>
          </p:spPr>
          <p:txBody>
            <a:bodyPr wrap="none" rtlCol="0">
              <a:spAutoFit/>
            </a:bodyPr>
            <a:lstStyle/>
            <a:p>
              <a:r>
                <a:rPr lang="en-US" dirty="0">
                  <a:solidFill>
                    <a:srgbClr val="FF0000"/>
                  </a:solidFill>
                </a:rPr>
                <a:t>x</a:t>
              </a:r>
            </a:p>
          </p:txBody>
        </p:sp>
        <p:sp>
          <p:nvSpPr>
            <p:cNvPr id="118" name="TextBox 117">
              <a:extLst>
                <a:ext uri="{FF2B5EF4-FFF2-40B4-BE49-F238E27FC236}">
                  <a16:creationId xmlns:a16="http://schemas.microsoft.com/office/drawing/2014/main" id="{3B649226-6E74-5541-A240-56198D29B8FC}"/>
                </a:ext>
              </a:extLst>
            </p:cNvPr>
            <p:cNvSpPr txBox="1"/>
            <p:nvPr/>
          </p:nvSpPr>
          <p:spPr>
            <a:xfrm>
              <a:off x="2543640" y="1930854"/>
              <a:ext cx="284052" cy="369332"/>
            </a:xfrm>
            <a:prstGeom prst="rect">
              <a:avLst/>
            </a:prstGeom>
            <a:noFill/>
          </p:spPr>
          <p:txBody>
            <a:bodyPr wrap="none" rtlCol="0">
              <a:spAutoFit/>
            </a:bodyPr>
            <a:lstStyle/>
            <a:p>
              <a:r>
                <a:rPr lang="en-US" dirty="0">
                  <a:solidFill>
                    <a:srgbClr val="FF0000"/>
                  </a:solidFill>
                </a:rPr>
                <a:t>x</a:t>
              </a:r>
            </a:p>
          </p:txBody>
        </p:sp>
        <p:sp>
          <p:nvSpPr>
            <p:cNvPr id="119" name="TextBox 118">
              <a:extLst>
                <a:ext uri="{FF2B5EF4-FFF2-40B4-BE49-F238E27FC236}">
                  <a16:creationId xmlns:a16="http://schemas.microsoft.com/office/drawing/2014/main" id="{F45C09C2-EBB3-A146-B08B-F612173798BD}"/>
                </a:ext>
              </a:extLst>
            </p:cNvPr>
            <p:cNvSpPr txBox="1"/>
            <p:nvPr/>
          </p:nvSpPr>
          <p:spPr>
            <a:xfrm>
              <a:off x="2559677" y="2401192"/>
              <a:ext cx="284052" cy="369332"/>
            </a:xfrm>
            <a:prstGeom prst="rect">
              <a:avLst/>
            </a:prstGeom>
            <a:noFill/>
          </p:spPr>
          <p:txBody>
            <a:bodyPr wrap="none" rtlCol="0">
              <a:spAutoFit/>
            </a:bodyPr>
            <a:lstStyle/>
            <a:p>
              <a:r>
                <a:rPr lang="en-US" dirty="0">
                  <a:solidFill>
                    <a:srgbClr val="FF0000"/>
                  </a:solidFill>
                </a:rPr>
                <a:t>x</a:t>
              </a:r>
            </a:p>
          </p:txBody>
        </p:sp>
        <p:sp>
          <p:nvSpPr>
            <p:cNvPr id="120" name="TextBox 119">
              <a:extLst>
                <a:ext uri="{FF2B5EF4-FFF2-40B4-BE49-F238E27FC236}">
                  <a16:creationId xmlns:a16="http://schemas.microsoft.com/office/drawing/2014/main" id="{93C04443-B4A2-ED49-A510-074FB922EA2A}"/>
                </a:ext>
              </a:extLst>
            </p:cNvPr>
            <p:cNvSpPr txBox="1"/>
            <p:nvPr/>
          </p:nvSpPr>
          <p:spPr>
            <a:xfrm>
              <a:off x="2133803" y="1558684"/>
              <a:ext cx="294290" cy="369332"/>
            </a:xfrm>
            <a:prstGeom prst="rect">
              <a:avLst/>
            </a:prstGeom>
            <a:noFill/>
          </p:spPr>
          <p:txBody>
            <a:bodyPr wrap="square" rtlCol="0">
              <a:spAutoFit/>
            </a:bodyPr>
            <a:lstStyle/>
            <a:p>
              <a:r>
                <a:rPr lang="en-US" dirty="0">
                  <a:solidFill>
                    <a:srgbClr val="FF0000"/>
                  </a:solidFill>
                </a:rPr>
                <a:t>x</a:t>
              </a:r>
            </a:p>
          </p:txBody>
        </p:sp>
        <p:sp>
          <p:nvSpPr>
            <p:cNvPr id="121" name="TextBox 120">
              <a:extLst>
                <a:ext uri="{FF2B5EF4-FFF2-40B4-BE49-F238E27FC236}">
                  <a16:creationId xmlns:a16="http://schemas.microsoft.com/office/drawing/2014/main" id="{F8C56FA6-5065-F34E-AEFA-95910B570D59}"/>
                </a:ext>
              </a:extLst>
            </p:cNvPr>
            <p:cNvSpPr txBox="1"/>
            <p:nvPr/>
          </p:nvSpPr>
          <p:spPr>
            <a:xfrm>
              <a:off x="2244298" y="1794219"/>
              <a:ext cx="294290" cy="369332"/>
            </a:xfrm>
            <a:prstGeom prst="rect">
              <a:avLst/>
            </a:prstGeom>
            <a:noFill/>
          </p:spPr>
          <p:txBody>
            <a:bodyPr wrap="square" rtlCol="0">
              <a:spAutoFit/>
            </a:bodyPr>
            <a:lstStyle/>
            <a:p>
              <a:r>
                <a:rPr lang="en-US" dirty="0">
                  <a:solidFill>
                    <a:srgbClr val="FF0000"/>
                  </a:solidFill>
                </a:rPr>
                <a:t>x</a:t>
              </a:r>
            </a:p>
          </p:txBody>
        </p:sp>
        <p:sp>
          <p:nvSpPr>
            <p:cNvPr id="122" name="TextBox 121">
              <a:extLst>
                <a:ext uri="{FF2B5EF4-FFF2-40B4-BE49-F238E27FC236}">
                  <a16:creationId xmlns:a16="http://schemas.microsoft.com/office/drawing/2014/main" id="{BCCF707B-E52E-274B-A448-07DEA8F88AFC}"/>
                </a:ext>
              </a:extLst>
            </p:cNvPr>
            <p:cNvSpPr txBox="1"/>
            <p:nvPr/>
          </p:nvSpPr>
          <p:spPr>
            <a:xfrm>
              <a:off x="2428162" y="1798739"/>
              <a:ext cx="294290" cy="369332"/>
            </a:xfrm>
            <a:prstGeom prst="rect">
              <a:avLst/>
            </a:prstGeom>
            <a:noFill/>
          </p:spPr>
          <p:txBody>
            <a:bodyPr wrap="square" rtlCol="0">
              <a:spAutoFit/>
            </a:bodyPr>
            <a:lstStyle/>
            <a:p>
              <a:r>
                <a:rPr lang="en-US" dirty="0">
                  <a:solidFill>
                    <a:srgbClr val="FF0000"/>
                  </a:solidFill>
                </a:rPr>
                <a:t>x</a:t>
              </a:r>
            </a:p>
          </p:txBody>
        </p:sp>
        <p:sp>
          <p:nvSpPr>
            <p:cNvPr id="123" name="TextBox 122">
              <a:extLst>
                <a:ext uri="{FF2B5EF4-FFF2-40B4-BE49-F238E27FC236}">
                  <a16:creationId xmlns:a16="http://schemas.microsoft.com/office/drawing/2014/main" id="{F1F15D52-5024-3449-A65E-BD8933E84971}"/>
                </a:ext>
              </a:extLst>
            </p:cNvPr>
            <p:cNvSpPr txBox="1"/>
            <p:nvPr/>
          </p:nvSpPr>
          <p:spPr>
            <a:xfrm>
              <a:off x="2464675" y="2140326"/>
              <a:ext cx="294290" cy="369332"/>
            </a:xfrm>
            <a:prstGeom prst="rect">
              <a:avLst/>
            </a:prstGeom>
            <a:noFill/>
          </p:spPr>
          <p:txBody>
            <a:bodyPr wrap="square" rtlCol="0">
              <a:spAutoFit/>
            </a:bodyPr>
            <a:lstStyle/>
            <a:p>
              <a:r>
                <a:rPr lang="en-US" dirty="0">
                  <a:solidFill>
                    <a:srgbClr val="FF0000"/>
                  </a:solidFill>
                </a:rPr>
                <a:t>x</a:t>
              </a:r>
            </a:p>
          </p:txBody>
        </p:sp>
        <p:sp>
          <p:nvSpPr>
            <p:cNvPr id="124" name="TextBox 123">
              <a:extLst>
                <a:ext uri="{FF2B5EF4-FFF2-40B4-BE49-F238E27FC236}">
                  <a16:creationId xmlns:a16="http://schemas.microsoft.com/office/drawing/2014/main" id="{19D46D63-02CC-3B4D-AFF8-5042C845B28B}"/>
                </a:ext>
              </a:extLst>
            </p:cNvPr>
            <p:cNvSpPr txBox="1"/>
            <p:nvPr/>
          </p:nvSpPr>
          <p:spPr>
            <a:xfrm>
              <a:off x="2911365" y="2101437"/>
              <a:ext cx="294290" cy="369332"/>
            </a:xfrm>
            <a:prstGeom prst="rect">
              <a:avLst/>
            </a:prstGeom>
            <a:noFill/>
          </p:spPr>
          <p:txBody>
            <a:bodyPr wrap="square" rtlCol="0">
              <a:spAutoFit/>
            </a:bodyPr>
            <a:lstStyle/>
            <a:p>
              <a:r>
                <a:rPr lang="en-US" dirty="0">
                  <a:solidFill>
                    <a:srgbClr val="FF0000"/>
                  </a:solidFill>
                </a:rPr>
                <a:t>x</a:t>
              </a:r>
            </a:p>
          </p:txBody>
        </p:sp>
        <p:sp>
          <p:nvSpPr>
            <p:cNvPr id="125" name="TextBox 124">
              <a:extLst>
                <a:ext uri="{FF2B5EF4-FFF2-40B4-BE49-F238E27FC236}">
                  <a16:creationId xmlns:a16="http://schemas.microsoft.com/office/drawing/2014/main" id="{4CA5FBE9-6606-CE46-B2EE-5FB9D0DD032D}"/>
                </a:ext>
              </a:extLst>
            </p:cNvPr>
            <p:cNvSpPr txBox="1"/>
            <p:nvPr/>
          </p:nvSpPr>
          <p:spPr>
            <a:xfrm>
              <a:off x="2758318" y="2319947"/>
              <a:ext cx="294290" cy="369332"/>
            </a:xfrm>
            <a:prstGeom prst="rect">
              <a:avLst/>
            </a:prstGeom>
            <a:noFill/>
          </p:spPr>
          <p:txBody>
            <a:bodyPr wrap="square" rtlCol="0">
              <a:spAutoFit/>
            </a:bodyPr>
            <a:lstStyle/>
            <a:p>
              <a:r>
                <a:rPr lang="en-US" dirty="0">
                  <a:solidFill>
                    <a:srgbClr val="FF0000"/>
                  </a:solidFill>
                </a:rPr>
                <a:t>x</a:t>
              </a:r>
            </a:p>
          </p:txBody>
        </p:sp>
        <p:sp>
          <p:nvSpPr>
            <p:cNvPr id="126" name="TextBox 125">
              <a:extLst>
                <a:ext uri="{FF2B5EF4-FFF2-40B4-BE49-F238E27FC236}">
                  <a16:creationId xmlns:a16="http://schemas.microsoft.com/office/drawing/2014/main" id="{64978CF0-60B4-4041-AF72-A454846BD22F}"/>
                </a:ext>
              </a:extLst>
            </p:cNvPr>
            <p:cNvSpPr txBox="1"/>
            <p:nvPr/>
          </p:nvSpPr>
          <p:spPr>
            <a:xfrm>
              <a:off x="3037762" y="2408339"/>
              <a:ext cx="294290" cy="369332"/>
            </a:xfrm>
            <a:prstGeom prst="rect">
              <a:avLst/>
            </a:prstGeom>
            <a:noFill/>
          </p:spPr>
          <p:txBody>
            <a:bodyPr wrap="square" rtlCol="0">
              <a:spAutoFit/>
            </a:bodyPr>
            <a:lstStyle/>
            <a:p>
              <a:r>
                <a:rPr lang="en-US" dirty="0">
                  <a:solidFill>
                    <a:srgbClr val="FF0000"/>
                  </a:solidFill>
                </a:rPr>
                <a:t>x</a:t>
              </a:r>
            </a:p>
          </p:txBody>
        </p:sp>
        <p:sp>
          <p:nvSpPr>
            <p:cNvPr id="127" name="TextBox 126">
              <a:extLst>
                <a:ext uri="{FF2B5EF4-FFF2-40B4-BE49-F238E27FC236}">
                  <a16:creationId xmlns:a16="http://schemas.microsoft.com/office/drawing/2014/main" id="{F8FC501C-F5DD-8048-93DB-ACEB6089B122}"/>
                </a:ext>
              </a:extLst>
            </p:cNvPr>
            <p:cNvSpPr txBox="1"/>
            <p:nvPr/>
          </p:nvSpPr>
          <p:spPr>
            <a:xfrm>
              <a:off x="2055045" y="1872524"/>
              <a:ext cx="294290" cy="369332"/>
            </a:xfrm>
            <a:prstGeom prst="rect">
              <a:avLst/>
            </a:prstGeom>
            <a:noFill/>
          </p:spPr>
          <p:txBody>
            <a:bodyPr wrap="square" rtlCol="0">
              <a:spAutoFit/>
            </a:bodyPr>
            <a:lstStyle/>
            <a:p>
              <a:r>
                <a:rPr lang="en-US" dirty="0">
                  <a:solidFill>
                    <a:srgbClr val="FF0000"/>
                  </a:solidFill>
                </a:rPr>
                <a:t>x</a:t>
              </a:r>
            </a:p>
          </p:txBody>
        </p:sp>
        <p:sp>
          <p:nvSpPr>
            <p:cNvPr id="128" name="TextBox 127">
              <a:extLst>
                <a:ext uri="{FF2B5EF4-FFF2-40B4-BE49-F238E27FC236}">
                  <a16:creationId xmlns:a16="http://schemas.microsoft.com/office/drawing/2014/main" id="{0FB80A31-4134-244B-8060-EA2B459F382C}"/>
                </a:ext>
              </a:extLst>
            </p:cNvPr>
            <p:cNvSpPr txBox="1"/>
            <p:nvPr/>
          </p:nvSpPr>
          <p:spPr>
            <a:xfrm>
              <a:off x="3232067" y="1918873"/>
              <a:ext cx="284052" cy="369332"/>
            </a:xfrm>
            <a:prstGeom prst="rect">
              <a:avLst/>
            </a:prstGeom>
            <a:noFill/>
          </p:spPr>
          <p:txBody>
            <a:bodyPr wrap="none" rtlCol="0">
              <a:spAutoFit/>
            </a:bodyPr>
            <a:lstStyle/>
            <a:p>
              <a:r>
                <a:rPr lang="en-US" dirty="0">
                  <a:solidFill>
                    <a:srgbClr val="FF0000"/>
                  </a:solidFill>
                </a:rPr>
                <a:t>x</a:t>
              </a:r>
            </a:p>
          </p:txBody>
        </p:sp>
        <p:sp>
          <p:nvSpPr>
            <p:cNvPr id="129" name="TextBox 128">
              <a:extLst>
                <a:ext uri="{FF2B5EF4-FFF2-40B4-BE49-F238E27FC236}">
                  <a16:creationId xmlns:a16="http://schemas.microsoft.com/office/drawing/2014/main" id="{55E23340-2F16-D947-881A-330148BA7159}"/>
                </a:ext>
              </a:extLst>
            </p:cNvPr>
            <p:cNvSpPr txBox="1"/>
            <p:nvPr/>
          </p:nvSpPr>
          <p:spPr>
            <a:xfrm>
              <a:off x="2927267" y="1483429"/>
              <a:ext cx="284052" cy="369332"/>
            </a:xfrm>
            <a:prstGeom prst="rect">
              <a:avLst/>
            </a:prstGeom>
            <a:noFill/>
          </p:spPr>
          <p:txBody>
            <a:bodyPr wrap="square" rtlCol="0">
              <a:spAutoFit/>
            </a:bodyPr>
            <a:lstStyle/>
            <a:p>
              <a:r>
                <a:rPr lang="en-US" dirty="0">
                  <a:solidFill>
                    <a:srgbClr val="FF0000"/>
                  </a:solidFill>
                </a:rPr>
                <a:t>x</a:t>
              </a:r>
            </a:p>
          </p:txBody>
        </p:sp>
        <p:sp>
          <p:nvSpPr>
            <p:cNvPr id="130" name="TextBox 129">
              <a:extLst>
                <a:ext uri="{FF2B5EF4-FFF2-40B4-BE49-F238E27FC236}">
                  <a16:creationId xmlns:a16="http://schemas.microsoft.com/office/drawing/2014/main" id="{6C242477-0EEE-7D4D-BC6B-9A66DFFBA244}"/>
                </a:ext>
              </a:extLst>
            </p:cNvPr>
            <p:cNvSpPr txBox="1"/>
            <p:nvPr/>
          </p:nvSpPr>
          <p:spPr>
            <a:xfrm>
              <a:off x="3263598" y="1638247"/>
              <a:ext cx="284052" cy="369332"/>
            </a:xfrm>
            <a:prstGeom prst="rect">
              <a:avLst/>
            </a:prstGeom>
            <a:noFill/>
          </p:spPr>
          <p:txBody>
            <a:bodyPr wrap="none" rtlCol="0">
              <a:spAutoFit/>
            </a:bodyPr>
            <a:lstStyle/>
            <a:p>
              <a:r>
                <a:rPr lang="en-US" dirty="0">
                  <a:solidFill>
                    <a:srgbClr val="FF0000"/>
                  </a:solidFill>
                </a:rPr>
                <a:t>x</a:t>
              </a:r>
            </a:p>
          </p:txBody>
        </p:sp>
        <p:sp>
          <p:nvSpPr>
            <p:cNvPr id="131" name="TextBox 130">
              <a:extLst>
                <a:ext uri="{FF2B5EF4-FFF2-40B4-BE49-F238E27FC236}">
                  <a16:creationId xmlns:a16="http://schemas.microsoft.com/office/drawing/2014/main" id="{6B1F40F5-A639-D544-94FF-E8C5FFFBA290}"/>
                </a:ext>
              </a:extLst>
            </p:cNvPr>
            <p:cNvSpPr txBox="1"/>
            <p:nvPr/>
          </p:nvSpPr>
          <p:spPr>
            <a:xfrm>
              <a:off x="2335515" y="2451851"/>
              <a:ext cx="284052" cy="369332"/>
            </a:xfrm>
            <a:prstGeom prst="rect">
              <a:avLst/>
            </a:prstGeom>
            <a:noFill/>
          </p:spPr>
          <p:txBody>
            <a:bodyPr wrap="none" rtlCol="0">
              <a:spAutoFit/>
            </a:bodyPr>
            <a:lstStyle/>
            <a:p>
              <a:r>
                <a:rPr lang="en-US" dirty="0">
                  <a:solidFill>
                    <a:srgbClr val="FF0000"/>
                  </a:solidFill>
                </a:rPr>
                <a:t>x</a:t>
              </a:r>
            </a:p>
          </p:txBody>
        </p:sp>
        <p:sp>
          <p:nvSpPr>
            <p:cNvPr id="132" name="TextBox 131">
              <a:extLst>
                <a:ext uri="{FF2B5EF4-FFF2-40B4-BE49-F238E27FC236}">
                  <a16:creationId xmlns:a16="http://schemas.microsoft.com/office/drawing/2014/main" id="{ACB6B27A-3678-3E46-9C75-782BBF978571}"/>
                </a:ext>
              </a:extLst>
            </p:cNvPr>
            <p:cNvSpPr txBox="1"/>
            <p:nvPr/>
          </p:nvSpPr>
          <p:spPr>
            <a:xfrm>
              <a:off x="2727434" y="2028286"/>
              <a:ext cx="284052" cy="369332"/>
            </a:xfrm>
            <a:prstGeom prst="rect">
              <a:avLst/>
            </a:prstGeom>
            <a:noFill/>
          </p:spPr>
          <p:txBody>
            <a:bodyPr wrap="none" rtlCol="0">
              <a:spAutoFit/>
            </a:bodyPr>
            <a:lstStyle/>
            <a:p>
              <a:r>
                <a:rPr lang="en-US" dirty="0">
                  <a:solidFill>
                    <a:srgbClr val="FF0000"/>
                  </a:solidFill>
                </a:rPr>
                <a:t>x</a:t>
              </a:r>
            </a:p>
          </p:txBody>
        </p:sp>
        <p:sp>
          <p:nvSpPr>
            <p:cNvPr id="133" name="TextBox 132">
              <a:extLst>
                <a:ext uri="{FF2B5EF4-FFF2-40B4-BE49-F238E27FC236}">
                  <a16:creationId xmlns:a16="http://schemas.microsoft.com/office/drawing/2014/main" id="{56943266-3C45-EB4B-BC8A-29402AC394D6}"/>
                </a:ext>
              </a:extLst>
            </p:cNvPr>
            <p:cNvSpPr txBox="1"/>
            <p:nvPr/>
          </p:nvSpPr>
          <p:spPr>
            <a:xfrm>
              <a:off x="2181270" y="2138011"/>
              <a:ext cx="284052" cy="369332"/>
            </a:xfrm>
            <a:prstGeom prst="rect">
              <a:avLst/>
            </a:prstGeom>
            <a:noFill/>
          </p:spPr>
          <p:txBody>
            <a:bodyPr wrap="none" rtlCol="0">
              <a:spAutoFit/>
            </a:bodyPr>
            <a:lstStyle/>
            <a:p>
              <a:r>
                <a:rPr lang="en-US" dirty="0">
                  <a:solidFill>
                    <a:srgbClr val="FF0000"/>
                  </a:solidFill>
                </a:rPr>
                <a:t>x</a:t>
              </a:r>
            </a:p>
          </p:txBody>
        </p:sp>
        <p:sp>
          <p:nvSpPr>
            <p:cNvPr id="134" name="Oval 133">
              <a:extLst>
                <a:ext uri="{FF2B5EF4-FFF2-40B4-BE49-F238E27FC236}">
                  <a16:creationId xmlns:a16="http://schemas.microsoft.com/office/drawing/2014/main" id="{69DE15B6-AE41-CC47-9F1C-3EA23ADEBA9E}"/>
                </a:ext>
              </a:extLst>
            </p:cNvPr>
            <p:cNvSpPr/>
            <p:nvPr/>
          </p:nvSpPr>
          <p:spPr>
            <a:xfrm>
              <a:off x="2036652" y="1497826"/>
              <a:ext cx="1665617" cy="1576552"/>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grpSp>
      <p:sp>
        <p:nvSpPr>
          <p:cNvPr id="135" name="TextBox 134">
            <a:extLst>
              <a:ext uri="{FF2B5EF4-FFF2-40B4-BE49-F238E27FC236}">
                <a16:creationId xmlns:a16="http://schemas.microsoft.com/office/drawing/2014/main" id="{9835CDCA-F4C6-C141-9E44-F623EB8C3492}"/>
              </a:ext>
            </a:extLst>
          </p:cNvPr>
          <p:cNvSpPr txBox="1"/>
          <p:nvPr/>
        </p:nvSpPr>
        <p:spPr>
          <a:xfrm>
            <a:off x="165461" y="985219"/>
            <a:ext cx="1006477" cy="325985"/>
          </a:xfrm>
          <a:prstGeom prst="rect">
            <a:avLst/>
          </a:prstGeom>
          <a:noFill/>
        </p:spPr>
        <p:txBody>
          <a:bodyPr wrap="none" rtlCol="0">
            <a:spAutoFit/>
          </a:bodyPr>
          <a:lstStyle/>
          <a:p>
            <a:r>
              <a:rPr lang="en-US" dirty="0"/>
              <a:t>data set A</a:t>
            </a:r>
          </a:p>
        </p:txBody>
      </p:sp>
      <p:sp>
        <p:nvSpPr>
          <p:cNvPr id="136" name="TextBox 135">
            <a:extLst>
              <a:ext uri="{FF2B5EF4-FFF2-40B4-BE49-F238E27FC236}">
                <a16:creationId xmlns:a16="http://schemas.microsoft.com/office/drawing/2014/main" id="{0F05FE6F-8710-2644-BF3E-910239E5DA92}"/>
              </a:ext>
            </a:extLst>
          </p:cNvPr>
          <p:cNvSpPr txBox="1"/>
          <p:nvPr/>
        </p:nvSpPr>
        <p:spPr>
          <a:xfrm>
            <a:off x="4598246" y="976621"/>
            <a:ext cx="1006477" cy="325985"/>
          </a:xfrm>
          <a:prstGeom prst="rect">
            <a:avLst/>
          </a:prstGeom>
          <a:noFill/>
        </p:spPr>
        <p:txBody>
          <a:bodyPr wrap="none" rtlCol="0">
            <a:spAutoFit/>
          </a:bodyPr>
          <a:lstStyle/>
          <a:p>
            <a:r>
              <a:rPr lang="en-US" dirty="0">
                <a:solidFill>
                  <a:srgbClr val="FF0000"/>
                </a:solidFill>
              </a:rPr>
              <a:t>data set B</a:t>
            </a:r>
          </a:p>
        </p:txBody>
      </p:sp>
      <p:grpSp>
        <p:nvGrpSpPr>
          <p:cNvPr id="137" name="Group 136">
            <a:extLst>
              <a:ext uri="{FF2B5EF4-FFF2-40B4-BE49-F238E27FC236}">
                <a16:creationId xmlns:a16="http://schemas.microsoft.com/office/drawing/2014/main" id="{41E06B0F-AD1C-4E47-8022-6D216F135822}"/>
              </a:ext>
            </a:extLst>
          </p:cNvPr>
          <p:cNvGrpSpPr/>
          <p:nvPr/>
        </p:nvGrpSpPr>
        <p:grpSpPr>
          <a:xfrm>
            <a:off x="1256429" y="1592557"/>
            <a:ext cx="2122376" cy="349504"/>
            <a:chOff x="5074022" y="546600"/>
            <a:chExt cx="2404595" cy="395979"/>
          </a:xfrm>
        </p:grpSpPr>
        <p:sp>
          <p:nvSpPr>
            <p:cNvPr id="138" name="Rectangle 137">
              <a:extLst>
                <a:ext uri="{FF2B5EF4-FFF2-40B4-BE49-F238E27FC236}">
                  <a16:creationId xmlns:a16="http://schemas.microsoft.com/office/drawing/2014/main" id="{F0E4CAC4-BDAA-9A4F-AF7E-7DD07B5CE6BC}"/>
                </a:ext>
              </a:extLst>
            </p:cNvPr>
            <p:cNvSpPr/>
            <p:nvPr/>
          </p:nvSpPr>
          <p:spPr>
            <a:xfrm>
              <a:off x="5127813" y="615846"/>
              <a:ext cx="2283658" cy="311842"/>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139" name="TextBox 138">
                  <a:extLst>
                    <a:ext uri="{FF2B5EF4-FFF2-40B4-BE49-F238E27FC236}">
                      <a16:creationId xmlns:a16="http://schemas.microsoft.com/office/drawing/2014/main" id="{46E57D24-0C61-F442-B195-B4164A680396}"/>
                    </a:ext>
                  </a:extLst>
                </p:cNvPr>
                <p:cNvSpPr txBox="1"/>
                <p:nvPr/>
              </p:nvSpPr>
              <p:spPr>
                <a:xfrm>
                  <a:off x="5074022" y="546600"/>
                  <a:ext cx="46609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𝑥</m:t>
                            </m:r>
                          </m:e>
                          <m:sub>
                            <m:r>
                              <a:rPr lang="en-US" b="0" i="1" dirty="0" smtClean="0">
                                <a:latin typeface="Cambria Math" panose="02040503050406030204" pitchFamily="18" charset="0"/>
                              </a:rPr>
                              <m:t>0</m:t>
                            </m:r>
                          </m:sub>
                        </m:sSub>
                      </m:oMath>
                    </m:oMathPara>
                  </a14:m>
                  <a:endParaRPr lang="en-US" dirty="0"/>
                </a:p>
              </p:txBody>
            </p:sp>
          </mc:Choice>
          <mc:Fallback>
            <p:sp>
              <p:nvSpPr>
                <p:cNvPr id="139" name="TextBox 138">
                  <a:extLst>
                    <a:ext uri="{FF2B5EF4-FFF2-40B4-BE49-F238E27FC236}">
                      <a16:creationId xmlns:a16="http://schemas.microsoft.com/office/drawing/2014/main" id="{46E57D24-0C61-F442-B195-B4164A680396}"/>
                    </a:ext>
                  </a:extLst>
                </p:cNvPr>
                <p:cNvSpPr txBox="1">
                  <a:spLocks noRot="1" noChangeAspect="1" noMove="1" noResize="1" noEditPoints="1" noAdjustHandles="1" noChangeArrowheads="1" noChangeShapeType="1" noTextEdit="1"/>
                </p:cNvSpPr>
                <p:nvPr/>
              </p:nvSpPr>
              <p:spPr>
                <a:xfrm>
                  <a:off x="5074022" y="546600"/>
                  <a:ext cx="466090" cy="369332"/>
                </a:xfrm>
                <a:prstGeom prst="rect">
                  <a:avLst/>
                </a:prstGeom>
                <a:blipFill>
                  <a:blip r:embed="rId3"/>
                  <a:stretch>
                    <a:fillRect b="-1111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40" name="TextBox 139">
                  <a:extLst>
                    <a:ext uri="{FF2B5EF4-FFF2-40B4-BE49-F238E27FC236}">
                      <a16:creationId xmlns:a16="http://schemas.microsoft.com/office/drawing/2014/main" id="{DF3AE099-6B51-8D4B-8EA2-D5ADE9FF16FA}"/>
                    </a:ext>
                  </a:extLst>
                </p:cNvPr>
                <p:cNvSpPr txBox="1"/>
                <p:nvPr/>
              </p:nvSpPr>
              <p:spPr>
                <a:xfrm>
                  <a:off x="5424640" y="546600"/>
                  <a:ext cx="46609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𝑥</m:t>
                            </m:r>
                          </m:e>
                          <m:sub>
                            <m:r>
                              <a:rPr lang="en-US" b="0" i="1" dirty="0" smtClean="0">
                                <a:latin typeface="Cambria Math" panose="02040503050406030204" pitchFamily="18" charset="0"/>
                              </a:rPr>
                              <m:t>1</m:t>
                            </m:r>
                          </m:sub>
                        </m:sSub>
                      </m:oMath>
                    </m:oMathPara>
                  </a14:m>
                  <a:endParaRPr lang="en-US" dirty="0"/>
                </a:p>
              </p:txBody>
            </p:sp>
          </mc:Choice>
          <mc:Fallback>
            <p:sp>
              <p:nvSpPr>
                <p:cNvPr id="140" name="TextBox 139">
                  <a:extLst>
                    <a:ext uri="{FF2B5EF4-FFF2-40B4-BE49-F238E27FC236}">
                      <a16:creationId xmlns:a16="http://schemas.microsoft.com/office/drawing/2014/main" id="{DF3AE099-6B51-8D4B-8EA2-D5ADE9FF16FA}"/>
                    </a:ext>
                  </a:extLst>
                </p:cNvPr>
                <p:cNvSpPr txBox="1">
                  <a:spLocks noRot="1" noChangeAspect="1" noMove="1" noResize="1" noEditPoints="1" noAdjustHandles="1" noChangeArrowheads="1" noChangeShapeType="1" noTextEdit="1"/>
                </p:cNvSpPr>
                <p:nvPr/>
              </p:nvSpPr>
              <p:spPr>
                <a:xfrm>
                  <a:off x="5424640" y="546600"/>
                  <a:ext cx="466090" cy="369332"/>
                </a:xfrm>
                <a:prstGeom prst="rect">
                  <a:avLst/>
                </a:prstGeom>
                <a:blipFill>
                  <a:blip r:embed="rId4"/>
                  <a:stretch>
                    <a:fillRect b="-1111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41" name="TextBox 140">
                  <a:extLst>
                    <a:ext uri="{FF2B5EF4-FFF2-40B4-BE49-F238E27FC236}">
                      <a16:creationId xmlns:a16="http://schemas.microsoft.com/office/drawing/2014/main" id="{B77FC52E-0A27-5843-AA7E-9C5901C81E22}"/>
                    </a:ext>
                  </a:extLst>
                </p:cNvPr>
                <p:cNvSpPr txBox="1"/>
                <p:nvPr/>
              </p:nvSpPr>
              <p:spPr>
                <a:xfrm>
                  <a:off x="5775258" y="546600"/>
                  <a:ext cx="46609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𝑥</m:t>
                            </m:r>
                          </m:e>
                          <m:sub>
                            <m:r>
                              <a:rPr lang="en-US" b="0" i="1" dirty="0" smtClean="0">
                                <a:latin typeface="Cambria Math" panose="02040503050406030204" pitchFamily="18" charset="0"/>
                              </a:rPr>
                              <m:t>2</m:t>
                            </m:r>
                          </m:sub>
                        </m:sSub>
                      </m:oMath>
                    </m:oMathPara>
                  </a14:m>
                  <a:endParaRPr lang="en-US" dirty="0"/>
                </a:p>
              </p:txBody>
            </p:sp>
          </mc:Choice>
          <mc:Fallback>
            <p:sp>
              <p:nvSpPr>
                <p:cNvPr id="141" name="TextBox 140">
                  <a:extLst>
                    <a:ext uri="{FF2B5EF4-FFF2-40B4-BE49-F238E27FC236}">
                      <a16:creationId xmlns:a16="http://schemas.microsoft.com/office/drawing/2014/main" id="{B77FC52E-0A27-5843-AA7E-9C5901C81E22}"/>
                    </a:ext>
                  </a:extLst>
                </p:cNvPr>
                <p:cNvSpPr txBox="1">
                  <a:spLocks noRot="1" noChangeAspect="1" noMove="1" noResize="1" noEditPoints="1" noAdjustHandles="1" noChangeArrowheads="1" noChangeShapeType="1" noTextEdit="1"/>
                </p:cNvSpPr>
                <p:nvPr/>
              </p:nvSpPr>
              <p:spPr>
                <a:xfrm>
                  <a:off x="5775258" y="546600"/>
                  <a:ext cx="466090" cy="369332"/>
                </a:xfrm>
                <a:prstGeom prst="rect">
                  <a:avLst/>
                </a:prstGeom>
                <a:blipFill>
                  <a:blip r:embed="rId5"/>
                  <a:stretch>
                    <a:fillRect b="-1111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42" name="TextBox 141">
                  <a:extLst>
                    <a:ext uri="{FF2B5EF4-FFF2-40B4-BE49-F238E27FC236}">
                      <a16:creationId xmlns:a16="http://schemas.microsoft.com/office/drawing/2014/main" id="{67906A18-41B2-C649-9586-B9EB4366D67F}"/>
                    </a:ext>
                  </a:extLst>
                </p:cNvPr>
                <p:cNvSpPr txBox="1"/>
                <p:nvPr/>
              </p:nvSpPr>
              <p:spPr>
                <a:xfrm>
                  <a:off x="6760151" y="546600"/>
                  <a:ext cx="71846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𝑥</m:t>
                            </m:r>
                          </m:e>
                          <m:sub>
                            <m:r>
                              <a:rPr lang="en-US" b="0" i="1" dirty="0" smtClean="0">
                                <a:latin typeface="Cambria Math" panose="02040503050406030204" pitchFamily="18" charset="0"/>
                              </a:rPr>
                              <m:t>𝑁</m:t>
                            </m:r>
                            <m:r>
                              <a:rPr lang="en-US" b="0" i="1" dirty="0" smtClean="0">
                                <a:latin typeface="Cambria Math" panose="02040503050406030204" pitchFamily="18" charset="0"/>
                              </a:rPr>
                              <m:t>−1</m:t>
                            </m:r>
                          </m:sub>
                        </m:sSub>
                      </m:oMath>
                    </m:oMathPara>
                  </a14:m>
                  <a:endParaRPr lang="en-US" dirty="0"/>
                </a:p>
              </p:txBody>
            </p:sp>
          </mc:Choice>
          <mc:Fallback>
            <p:sp>
              <p:nvSpPr>
                <p:cNvPr id="142" name="TextBox 141">
                  <a:extLst>
                    <a:ext uri="{FF2B5EF4-FFF2-40B4-BE49-F238E27FC236}">
                      <a16:creationId xmlns:a16="http://schemas.microsoft.com/office/drawing/2014/main" id="{67906A18-41B2-C649-9586-B9EB4366D67F}"/>
                    </a:ext>
                  </a:extLst>
                </p:cNvPr>
                <p:cNvSpPr txBox="1">
                  <a:spLocks noRot="1" noChangeAspect="1" noMove="1" noResize="1" noEditPoints="1" noAdjustHandles="1" noChangeArrowheads="1" noChangeShapeType="1" noTextEdit="1"/>
                </p:cNvSpPr>
                <p:nvPr/>
              </p:nvSpPr>
              <p:spPr>
                <a:xfrm>
                  <a:off x="6760151" y="546600"/>
                  <a:ext cx="718466" cy="369332"/>
                </a:xfrm>
                <a:prstGeom prst="rect">
                  <a:avLst/>
                </a:prstGeom>
                <a:blipFill>
                  <a:blip r:embed="rId6"/>
                  <a:stretch>
                    <a:fillRect b="-1111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43" name="TextBox 142">
                  <a:extLst>
                    <a:ext uri="{FF2B5EF4-FFF2-40B4-BE49-F238E27FC236}">
                      <a16:creationId xmlns:a16="http://schemas.microsoft.com/office/drawing/2014/main" id="{19E405EE-A3A0-804A-983E-08AA069C9171}"/>
                    </a:ext>
                  </a:extLst>
                </p:cNvPr>
                <p:cNvSpPr txBox="1"/>
                <p:nvPr/>
              </p:nvSpPr>
              <p:spPr>
                <a:xfrm>
                  <a:off x="6266154" y="573247"/>
                  <a:ext cx="43473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m:t>
                        </m:r>
                      </m:oMath>
                    </m:oMathPara>
                  </a14:m>
                  <a:endParaRPr lang="en-US" dirty="0"/>
                </a:p>
              </p:txBody>
            </p:sp>
          </mc:Choice>
          <mc:Fallback>
            <p:sp>
              <p:nvSpPr>
                <p:cNvPr id="143" name="TextBox 142">
                  <a:extLst>
                    <a:ext uri="{FF2B5EF4-FFF2-40B4-BE49-F238E27FC236}">
                      <a16:creationId xmlns:a16="http://schemas.microsoft.com/office/drawing/2014/main" id="{19E405EE-A3A0-804A-983E-08AA069C9171}"/>
                    </a:ext>
                  </a:extLst>
                </p:cNvPr>
                <p:cNvSpPr txBox="1">
                  <a:spLocks noRot="1" noChangeAspect="1" noMove="1" noResize="1" noEditPoints="1" noAdjustHandles="1" noChangeArrowheads="1" noChangeShapeType="1" noTextEdit="1"/>
                </p:cNvSpPr>
                <p:nvPr/>
              </p:nvSpPr>
              <p:spPr>
                <a:xfrm>
                  <a:off x="6266154" y="573247"/>
                  <a:ext cx="434734" cy="369332"/>
                </a:xfrm>
                <a:prstGeom prst="rect">
                  <a:avLst/>
                </a:prstGeom>
                <a:blipFill>
                  <a:blip r:embed="rId7"/>
                  <a:stretch>
                    <a:fillRect/>
                  </a:stretch>
                </a:blipFill>
              </p:spPr>
              <p:txBody>
                <a:bodyPr/>
                <a:lstStyle/>
                <a:p>
                  <a:r>
                    <a:rPr lang="en-US">
                      <a:noFill/>
                    </a:rPr>
                    <a:t> </a:t>
                  </a:r>
                </a:p>
              </p:txBody>
            </p:sp>
          </mc:Fallback>
        </mc:AlternateContent>
      </p:grpSp>
      <p:grpSp>
        <p:nvGrpSpPr>
          <p:cNvPr id="144" name="Group 143">
            <a:extLst>
              <a:ext uri="{FF2B5EF4-FFF2-40B4-BE49-F238E27FC236}">
                <a16:creationId xmlns:a16="http://schemas.microsoft.com/office/drawing/2014/main" id="{1A0FE534-0254-C24E-BFF5-F7FB7009FCB2}"/>
              </a:ext>
            </a:extLst>
          </p:cNvPr>
          <p:cNvGrpSpPr/>
          <p:nvPr/>
        </p:nvGrpSpPr>
        <p:grpSpPr>
          <a:xfrm>
            <a:off x="5662674" y="1608678"/>
            <a:ext cx="2122376" cy="369332"/>
            <a:chOff x="5074022" y="546600"/>
            <a:chExt cx="2404595" cy="418444"/>
          </a:xfrm>
        </p:grpSpPr>
        <p:sp>
          <p:nvSpPr>
            <p:cNvPr id="145" name="Rectangle 144">
              <a:extLst>
                <a:ext uri="{FF2B5EF4-FFF2-40B4-BE49-F238E27FC236}">
                  <a16:creationId xmlns:a16="http://schemas.microsoft.com/office/drawing/2014/main" id="{F194B8E0-C5DD-A94B-8CFB-E76C7CF3D537}"/>
                </a:ext>
              </a:extLst>
            </p:cNvPr>
            <p:cNvSpPr/>
            <p:nvPr/>
          </p:nvSpPr>
          <p:spPr>
            <a:xfrm>
              <a:off x="5127813" y="615846"/>
              <a:ext cx="2283658" cy="31184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mc:AlternateContent xmlns:mc="http://schemas.openxmlformats.org/markup-compatibility/2006">
          <mc:Choice xmlns:a14="http://schemas.microsoft.com/office/drawing/2010/main" Requires="a14">
            <p:sp>
              <p:nvSpPr>
                <p:cNvPr id="146" name="TextBox 145">
                  <a:extLst>
                    <a:ext uri="{FF2B5EF4-FFF2-40B4-BE49-F238E27FC236}">
                      <a16:creationId xmlns:a16="http://schemas.microsoft.com/office/drawing/2014/main" id="{6F6A4A03-89EE-FC46-8FDE-A97A8093CC70}"/>
                    </a:ext>
                  </a:extLst>
                </p:cNvPr>
                <p:cNvSpPr txBox="1"/>
                <p:nvPr/>
              </p:nvSpPr>
              <p:spPr>
                <a:xfrm>
                  <a:off x="5074022" y="546600"/>
                  <a:ext cx="528066" cy="4184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solidFill>
                                  <a:srgbClr val="FF0000"/>
                                </a:solidFill>
                                <a:latin typeface="Cambria Math" panose="02040503050406030204" pitchFamily="18" charset="0"/>
                              </a:rPr>
                            </m:ctrlPr>
                          </m:sSubPr>
                          <m:e>
                            <m:r>
                              <a:rPr lang="en-US" b="0" i="1" dirty="0" smtClean="0">
                                <a:solidFill>
                                  <a:srgbClr val="FF0000"/>
                                </a:solidFill>
                                <a:latin typeface="Cambria Math" panose="02040503050406030204" pitchFamily="18" charset="0"/>
                              </a:rPr>
                              <m:t>𝑥</m:t>
                            </m:r>
                          </m:e>
                          <m:sub>
                            <m:r>
                              <a:rPr lang="en-US" b="0" i="1" dirty="0" smtClean="0">
                                <a:solidFill>
                                  <a:srgbClr val="FF0000"/>
                                </a:solidFill>
                                <a:latin typeface="Cambria Math" panose="02040503050406030204" pitchFamily="18" charset="0"/>
                              </a:rPr>
                              <m:t>0</m:t>
                            </m:r>
                          </m:sub>
                        </m:sSub>
                      </m:oMath>
                    </m:oMathPara>
                  </a14:m>
                  <a:endParaRPr lang="en-US" dirty="0">
                    <a:solidFill>
                      <a:srgbClr val="FF0000"/>
                    </a:solidFill>
                  </a:endParaRPr>
                </a:p>
              </p:txBody>
            </p:sp>
          </mc:Choice>
          <mc:Fallback>
            <p:sp>
              <p:nvSpPr>
                <p:cNvPr id="146" name="TextBox 145">
                  <a:extLst>
                    <a:ext uri="{FF2B5EF4-FFF2-40B4-BE49-F238E27FC236}">
                      <a16:creationId xmlns:a16="http://schemas.microsoft.com/office/drawing/2014/main" id="{6F6A4A03-89EE-FC46-8FDE-A97A8093CC70}"/>
                    </a:ext>
                  </a:extLst>
                </p:cNvPr>
                <p:cNvSpPr txBox="1">
                  <a:spLocks noRot="1" noChangeAspect="1" noMove="1" noResize="1" noEditPoints="1" noAdjustHandles="1" noChangeArrowheads="1" noChangeShapeType="1" noTextEdit="1"/>
                </p:cNvSpPr>
                <p:nvPr/>
              </p:nvSpPr>
              <p:spPr>
                <a:xfrm>
                  <a:off x="5074022" y="546600"/>
                  <a:ext cx="528066" cy="418444"/>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47" name="TextBox 146">
                  <a:extLst>
                    <a:ext uri="{FF2B5EF4-FFF2-40B4-BE49-F238E27FC236}">
                      <a16:creationId xmlns:a16="http://schemas.microsoft.com/office/drawing/2014/main" id="{14DCE4A1-8553-3247-B03C-EF6CC7FB19E7}"/>
                    </a:ext>
                  </a:extLst>
                </p:cNvPr>
                <p:cNvSpPr txBox="1"/>
                <p:nvPr/>
              </p:nvSpPr>
              <p:spPr>
                <a:xfrm>
                  <a:off x="5424640" y="546600"/>
                  <a:ext cx="522037" cy="4184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solidFill>
                                  <a:srgbClr val="FF0000"/>
                                </a:solidFill>
                                <a:latin typeface="Cambria Math" panose="02040503050406030204" pitchFamily="18" charset="0"/>
                              </a:rPr>
                            </m:ctrlPr>
                          </m:sSubPr>
                          <m:e>
                            <m:r>
                              <a:rPr lang="en-US" b="0" i="1" dirty="0" smtClean="0">
                                <a:solidFill>
                                  <a:srgbClr val="FF0000"/>
                                </a:solidFill>
                                <a:latin typeface="Cambria Math" panose="02040503050406030204" pitchFamily="18" charset="0"/>
                              </a:rPr>
                              <m:t>𝑥</m:t>
                            </m:r>
                          </m:e>
                          <m:sub>
                            <m:r>
                              <a:rPr lang="en-US" b="0" i="1" dirty="0" smtClean="0">
                                <a:solidFill>
                                  <a:srgbClr val="FF0000"/>
                                </a:solidFill>
                                <a:latin typeface="Cambria Math" panose="02040503050406030204" pitchFamily="18" charset="0"/>
                              </a:rPr>
                              <m:t>1</m:t>
                            </m:r>
                          </m:sub>
                        </m:sSub>
                      </m:oMath>
                    </m:oMathPara>
                  </a14:m>
                  <a:endParaRPr lang="en-US" dirty="0">
                    <a:solidFill>
                      <a:srgbClr val="FF0000"/>
                    </a:solidFill>
                  </a:endParaRPr>
                </a:p>
              </p:txBody>
            </p:sp>
          </mc:Choice>
          <mc:Fallback>
            <p:sp>
              <p:nvSpPr>
                <p:cNvPr id="147" name="TextBox 146">
                  <a:extLst>
                    <a:ext uri="{FF2B5EF4-FFF2-40B4-BE49-F238E27FC236}">
                      <a16:creationId xmlns:a16="http://schemas.microsoft.com/office/drawing/2014/main" id="{14DCE4A1-8553-3247-B03C-EF6CC7FB19E7}"/>
                    </a:ext>
                  </a:extLst>
                </p:cNvPr>
                <p:cNvSpPr txBox="1">
                  <a:spLocks noRot="1" noChangeAspect="1" noMove="1" noResize="1" noEditPoints="1" noAdjustHandles="1" noChangeArrowheads="1" noChangeShapeType="1" noTextEdit="1"/>
                </p:cNvSpPr>
                <p:nvPr/>
              </p:nvSpPr>
              <p:spPr>
                <a:xfrm>
                  <a:off x="5424640" y="546600"/>
                  <a:ext cx="522037" cy="418444"/>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48" name="TextBox 147">
                  <a:extLst>
                    <a:ext uri="{FF2B5EF4-FFF2-40B4-BE49-F238E27FC236}">
                      <a16:creationId xmlns:a16="http://schemas.microsoft.com/office/drawing/2014/main" id="{2B58BF99-1B16-7740-9F27-C6C63E813C94}"/>
                    </a:ext>
                  </a:extLst>
                </p:cNvPr>
                <p:cNvSpPr txBox="1"/>
                <p:nvPr/>
              </p:nvSpPr>
              <p:spPr>
                <a:xfrm>
                  <a:off x="5775258" y="546600"/>
                  <a:ext cx="46609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solidFill>
                                  <a:srgbClr val="FF0000"/>
                                </a:solidFill>
                                <a:latin typeface="Cambria Math" panose="02040503050406030204" pitchFamily="18" charset="0"/>
                              </a:rPr>
                            </m:ctrlPr>
                          </m:sSubPr>
                          <m:e>
                            <m:r>
                              <a:rPr lang="en-US" b="0" i="1" dirty="0" smtClean="0">
                                <a:solidFill>
                                  <a:srgbClr val="FF0000"/>
                                </a:solidFill>
                                <a:latin typeface="Cambria Math" panose="02040503050406030204" pitchFamily="18" charset="0"/>
                              </a:rPr>
                              <m:t>𝑥</m:t>
                            </m:r>
                          </m:e>
                          <m:sub>
                            <m:r>
                              <a:rPr lang="en-US" b="0" i="1" dirty="0" smtClean="0">
                                <a:solidFill>
                                  <a:srgbClr val="FF0000"/>
                                </a:solidFill>
                                <a:latin typeface="Cambria Math" panose="02040503050406030204" pitchFamily="18" charset="0"/>
                              </a:rPr>
                              <m:t>2</m:t>
                            </m:r>
                          </m:sub>
                        </m:sSub>
                      </m:oMath>
                    </m:oMathPara>
                  </a14:m>
                  <a:endParaRPr lang="en-US" dirty="0">
                    <a:solidFill>
                      <a:srgbClr val="FF0000"/>
                    </a:solidFill>
                  </a:endParaRPr>
                </a:p>
              </p:txBody>
            </p:sp>
          </mc:Choice>
          <mc:Fallback>
            <p:sp>
              <p:nvSpPr>
                <p:cNvPr id="148" name="TextBox 147">
                  <a:extLst>
                    <a:ext uri="{FF2B5EF4-FFF2-40B4-BE49-F238E27FC236}">
                      <a16:creationId xmlns:a16="http://schemas.microsoft.com/office/drawing/2014/main" id="{2B58BF99-1B16-7740-9F27-C6C63E813C94}"/>
                    </a:ext>
                  </a:extLst>
                </p:cNvPr>
                <p:cNvSpPr txBox="1">
                  <a:spLocks noRot="1" noChangeAspect="1" noMove="1" noResize="1" noEditPoints="1" noAdjustHandles="1" noChangeArrowheads="1" noChangeShapeType="1" noTextEdit="1"/>
                </p:cNvSpPr>
                <p:nvPr/>
              </p:nvSpPr>
              <p:spPr>
                <a:xfrm>
                  <a:off x="5775258" y="546600"/>
                  <a:ext cx="466090" cy="369332"/>
                </a:xfrm>
                <a:prstGeom prst="rect">
                  <a:avLst/>
                </a:prstGeom>
                <a:blipFill>
                  <a:blip r:embed="rId10"/>
                  <a:stretch>
                    <a:fillRect b="-1111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49" name="TextBox 148">
                  <a:extLst>
                    <a:ext uri="{FF2B5EF4-FFF2-40B4-BE49-F238E27FC236}">
                      <a16:creationId xmlns:a16="http://schemas.microsoft.com/office/drawing/2014/main" id="{80F44BA3-96F4-494C-9C50-C756AD0D63F6}"/>
                    </a:ext>
                  </a:extLst>
                </p:cNvPr>
                <p:cNvSpPr txBox="1"/>
                <p:nvPr/>
              </p:nvSpPr>
              <p:spPr>
                <a:xfrm>
                  <a:off x="6760151" y="546600"/>
                  <a:ext cx="71846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solidFill>
                                  <a:srgbClr val="FF0000"/>
                                </a:solidFill>
                                <a:latin typeface="Cambria Math" panose="02040503050406030204" pitchFamily="18" charset="0"/>
                              </a:rPr>
                            </m:ctrlPr>
                          </m:sSubPr>
                          <m:e>
                            <m:r>
                              <a:rPr lang="en-US" b="0" i="1" dirty="0" smtClean="0">
                                <a:solidFill>
                                  <a:srgbClr val="FF0000"/>
                                </a:solidFill>
                                <a:latin typeface="Cambria Math" panose="02040503050406030204" pitchFamily="18" charset="0"/>
                              </a:rPr>
                              <m:t>𝑥</m:t>
                            </m:r>
                          </m:e>
                          <m:sub>
                            <m:r>
                              <a:rPr lang="en-US" b="0" i="1" dirty="0" smtClean="0">
                                <a:solidFill>
                                  <a:srgbClr val="FF0000"/>
                                </a:solidFill>
                                <a:latin typeface="Cambria Math" panose="02040503050406030204" pitchFamily="18" charset="0"/>
                              </a:rPr>
                              <m:t>𝑁</m:t>
                            </m:r>
                            <m:r>
                              <a:rPr lang="en-US" b="0" i="1" dirty="0" smtClean="0">
                                <a:solidFill>
                                  <a:srgbClr val="FF0000"/>
                                </a:solidFill>
                                <a:latin typeface="Cambria Math" panose="02040503050406030204" pitchFamily="18" charset="0"/>
                              </a:rPr>
                              <m:t>−1</m:t>
                            </m:r>
                          </m:sub>
                        </m:sSub>
                      </m:oMath>
                    </m:oMathPara>
                  </a14:m>
                  <a:endParaRPr lang="en-US" dirty="0">
                    <a:solidFill>
                      <a:srgbClr val="FF0000"/>
                    </a:solidFill>
                  </a:endParaRPr>
                </a:p>
              </p:txBody>
            </p:sp>
          </mc:Choice>
          <mc:Fallback>
            <p:sp>
              <p:nvSpPr>
                <p:cNvPr id="149" name="TextBox 148">
                  <a:extLst>
                    <a:ext uri="{FF2B5EF4-FFF2-40B4-BE49-F238E27FC236}">
                      <a16:creationId xmlns:a16="http://schemas.microsoft.com/office/drawing/2014/main" id="{80F44BA3-96F4-494C-9C50-C756AD0D63F6}"/>
                    </a:ext>
                  </a:extLst>
                </p:cNvPr>
                <p:cNvSpPr txBox="1">
                  <a:spLocks noRot="1" noChangeAspect="1" noMove="1" noResize="1" noEditPoints="1" noAdjustHandles="1" noChangeArrowheads="1" noChangeShapeType="1" noTextEdit="1"/>
                </p:cNvSpPr>
                <p:nvPr/>
              </p:nvSpPr>
              <p:spPr>
                <a:xfrm>
                  <a:off x="6760151" y="546600"/>
                  <a:ext cx="718466" cy="369332"/>
                </a:xfrm>
                <a:prstGeom prst="rect">
                  <a:avLst/>
                </a:prstGeom>
                <a:blipFill>
                  <a:blip r:embed="rId11"/>
                  <a:stretch>
                    <a:fillRect b="-1111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50" name="TextBox 149">
                  <a:extLst>
                    <a:ext uri="{FF2B5EF4-FFF2-40B4-BE49-F238E27FC236}">
                      <a16:creationId xmlns:a16="http://schemas.microsoft.com/office/drawing/2014/main" id="{7E906E72-4682-6642-B2C3-FE609987D581}"/>
                    </a:ext>
                  </a:extLst>
                </p:cNvPr>
                <p:cNvSpPr txBox="1"/>
                <p:nvPr/>
              </p:nvSpPr>
              <p:spPr>
                <a:xfrm>
                  <a:off x="6266154" y="573247"/>
                  <a:ext cx="43473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solidFill>
                              <a:srgbClr val="FF0000"/>
                            </a:solidFill>
                            <a:latin typeface="Cambria Math" panose="02040503050406030204" pitchFamily="18" charset="0"/>
                          </a:rPr>
                          <m:t>⋯</m:t>
                        </m:r>
                      </m:oMath>
                    </m:oMathPara>
                  </a14:m>
                  <a:endParaRPr lang="en-US" dirty="0">
                    <a:solidFill>
                      <a:srgbClr val="FF0000"/>
                    </a:solidFill>
                  </a:endParaRPr>
                </a:p>
              </p:txBody>
            </p:sp>
          </mc:Choice>
          <mc:Fallback>
            <p:sp>
              <p:nvSpPr>
                <p:cNvPr id="150" name="TextBox 149">
                  <a:extLst>
                    <a:ext uri="{FF2B5EF4-FFF2-40B4-BE49-F238E27FC236}">
                      <a16:creationId xmlns:a16="http://schemas.microsoft.com/office/drawing/2014/main" id="{7E906E72-4682-6642-B2C3-FE609987D581}"/>
                    </a:ext>
                  </a:extLst>
                </p:cNvPr>
                <p:cNvSpPr txBox="1">
                  <a:spLocks noRot="1" noChangeAspect="1" noMove="1" noResize="1" noEditPoints="1" noAdjustHandles="1" noChangeArrowheads="1" noChangeShapeType="1" noTextEdit="1"/>
                </p:cNvSpPr>
                <p:nvPr/>
              </p:nvSpPr>
              <p:spPr>
                <a:xfrm>
                  <a:off x="6266154" y="573247"/>
                  <a:ext cx="434734" cy="369332"/>
                </a:xfrm>
                <a:prstGeom prst="rect">
                  <a:avLst/>
                </a:prstGeom>
                <a:blipFill>
                  <a:blip r:embed="rId12"/>
                  <a:stretch>
                    <a:fillRect/>
                  </a:stretch>
                </a:blipFill>
              </p:spPr>
              <p:txBody>
                <a:bodyPr/>
                <a:lstStyle/>
                <a:p>
                  <a:r>
                    <a:rPr lang="en-US">
                      <a:noFill/>
                    </a:rPr>
                    <a:t> </a:t>
                  </a:r>
                </a:p>
              </p:txBody>
            </p:sp>
          </mc:Fallback>
        </mc:AlternateContent>
      </p:grpSp>
      <p:grpSp>
        <p:nvGrpSpPr>
          <p:cNvPr id="152" name="Group 151">
            <a:extLst>
              <a:ext uri="{FF2B5EF4-FFF2-40B4-BE49-F238E27FC236}">
                <a16:creationId xmlns:a16="http://schemas.microsoft.com/office/drawing/2014/main" id="{C13C04C6-5366-8C43-8BB2-8D84D8E3AAFA}"/>
              </a:ext>
            </a:extLst>
          </p:cNvPr>
          <p:cNvGrpSpPr/>
          <p:nvPr/>
        </p:nvGrpSpPr>
        <p:grpSpPr>
          <a:xfrm>
            <a:off x="348806" y="2611176"/>
            <a:ext cx="795443" cy="797350"/>
            <a:chOff x="2031861" y="1429407"/>
            <a:chExt cx="1665618" cy="1669609"/>
          </a:xfrm>
        </p:grpSpPr>
        <p:sp>
          <p:nvSpPr>
            <p:cNvPr id="153" name="TextBox 152">
              <a:extLst>
                <a:ext uri="{FF2B5EF4-FFF2-40B4-BE49-F238E27FC236}">
                  <a16:creationId xmlns:a16="http://schemas.microsoft.com/office/drawing/2014/main" id="{C48AD48F-C319-2243-AD66-73418FC4A5CA}"/>
                </a:ext>
              </a:extLst>
            </p:cNvPr>
            <p:cNvSpPr txBox="1"/>
            <p:nvPr/>
          </p:nvSpPr>
          <p:spPr>
            <a:xfrm>
              <a:off x="2448910" y="1429407"/>
              <a:ext cx="284052" cy="369332"/>
            </a:xfrm>
            <a:prstGeom prst="rect">
              <a:avLst/>
            </a:prstGeom>
            <a:noFill/>
          </p:spPr>
          <p:txBody>
            <a:bodyPr wrap="none" rtlCol="0">
              <a:spAutoFit/>
            </a:bodyPr>
            <a:lstStyle/>
            <a:p>
              <a:r>
                <a:rPr lang="en-US" dirty="0"/>
                <a:t>x</a:t>
              </a:r>
            </a:p>
          </p:txBody>
        </p:sp>
        <p:sp>
          <p:nvSpPr>
            <p:cNvPr id="154" name="TextBox 153">
              <a:extLst>
                <a:ext uri="{FF2B5EF4-FFF2-40B4-BE49-F238E27FC236}">
                  <a16:creationId xmlns:a16="http://schemas.microsoft.com/office/drawing/2014/main" id="{321BA151-5394-F14F-9117-8590C1EF8645}"/>
                </a:ext>
              </a:extLst>
            </p:cNvPr>
            <p:cNvSpPr txBox="1"/>
            <p:nvPr/>
          </p:nvSpPr>
          <p:spPr>
            <a:xfrm>
              <a:off x="2601310" y="1581807"/>
              <a:ext cx="284052" cy="369332"/>
            </a:xfrm>
            <a:prstGeom prst="rect">
              <a:avLst/>
            </a:prstGeom>
            <a:noFill/>
          </p:spPr>
          <p:txBody>
            <a:bodyPr wrap="none" rtlCol="0">
              <a:spAutoFit/>
            </a:bodyPr>
            <a:lstStyle/>
            <a:p>
              <a:r>
                <a:rPr lang="en-US" dirty="0"/>
                <a:t>x</a:t>
              </a:r>
            </a:p>
          </p:txBody>
        </p:sp>
        <p:sp>
          <p:nvSpPr>
            <p:cNvPr id="155" name="TextBox 154">
              <a:extLst>
                <a:ext uri="{FF2B5EF4-FFF2-40B4-BE49-F238E27FC236}">
                  <a16:creationId xmlns:a16="http://schemas.microsoft.com/office/drawing/2014/main" id="{C0B185A8-EB86-B446-A441-5DF94DE82863}"/>
                </a:ext>
              </a:extLst>
            </p:cNvPr>
            <p:cNvSpPr txBox="1"/>
            <p:nvPr/>
          </p:nvSpPr>
          <p:spPr>
            <a:xfrm>
              <a:off x="2753710" y="1734207"/>
              <a:ext cx="284052" cy="369332"/>
            </a:xfrm>
            <a:prstGeom prst="rect">
              <a:avLst/>
            </a:prstGeom>
            <a:noFill/>
          </p:spPr>
          <p:txBody>
            <a:bodyPr wrap="none" rtlCol="0">
              <a:spAutoFit/>
            </a:bodyPr>
            <a:lstStyle/>
            <a:p>
              <a:r>
                <a:rPr lang="en-US" dirty="0"/>
                <a:t>x</a:t>
              </a:r>
            </a:p>
          </p:txBody>
        </p:sp>
        <p:sp>
          <p:nvSpPr>
            <p:cNvPr id="156" name="TextBox 155">
              <a:extLst>
                <a:ext uri="{FF2B5EF4-FFF2-40B4-BE49-F238E27FC236}">
                  <a16:creationId xmlns:a16="http://schemas.microsoft.com/office/drawing/2014/main" id="{82A0F2BC-FF0A-1543-ADD5-9C21E5C53B8E}"/>
                </a:ext>
              </a:extLst>
            </p:cNvPr>
            <p:cNvSpPr txBox="1"/>
            <p:nvPr/>
          </p:nvSpPr>
          <p:spPr>
            <a:xfrm>
              <a:off x="2948015" y="1822913"/>
              <a:ext cx="284052" cy="369332"/>
            </a:xfrm>
            <a:prstGeom prst="rect">
              <a:avLst/>
            </a:prstGeom>
            <a:noFill/>
          </p:spPr>
          <p:txBody>
            <a:bodyPr wrap="none" rtlCol="0">
              <a:spAutoFit/>
            </a:bodyPr>
            <a:lstStyle/>
            <a:p>
              <a:r>
                <a:rPr lang="en-US" dirty="0"/>
                <a:t>x</a:t>
              </a:r>
            </a:p>
          </p:txBody>
        </p:sp>
        <p:sp>
          <p:nvSpPr>
            <p:cNvPr id="157" name="TextBox 156">
              <a:extLst>
                <a:ext uri="{FF2B5EF4-FFF2-40B4-BE49-F238E27FC236}">
                  <a16:creationId xmlns:a16="http://schemas.microsoft.com/office/drawing/2014/main" id="{C5BB8A92-B5FD-B049-9004-28EFBB12E638}"/>
                </a:ext>
              </a:extLst>
            </p:cNvPr>
            <p:cNvSpPr txBox="1"/>
            <p:nvPr/>
          </p:nvSpPr>
          <p:spPr>
            <a:xfrm>
              <a:off x="3058510" y="2039007"/>
              <a:ext cx="284052" cy="369332"/>
            </a:xfrm>
            <a:prstGeom prst="rect">
              <a:avLst/>
            </a:prstGeom>
            <a:noFill/>
          </p:spPr>
          <p:txBody>
            <a:bodyPr wrap="none" rtlCol="0">
              <a:spAutoFit/>
            </a:bodyPr>
            <a:lstStyle/>
            <a:p>
              <a:r>
                <a:rPr lang="en-US" dirty="0"/>
                <a:t>x</a:t>
              </a:r>
            </a:p>
          </p:txBody>
        </p:sp>
        <p:sp>
          <p:nvSpPr>
            <p:cNvPr id="158" name="TextBox 157">
              <a:extLst>
                <a:ext uri="{FF2B5EF4-FFF2-40B4-BE49-F238E27FC236}">
                  <a16:creationId xmlns:a16="http://schemas.microsoft.com/office/drawing/2014/main" id="{F6F46B24-07D3-1F4F-A00E-68AE6FE8C123}"/>
                </a:ext>
              </a:extLst>
            </p:cNvPr>
            <p:cNvSpPr txBox="1"/>
            <p:nvPr/>
          </p:nvSpPr>
          <p:spPr>
            <a:xfrm>
              <a:off x="3210910" y="2191407"/>
              <a:ext cx="284052" cy="369332"/>
            </a:xfrm>
            <a:prstGeom prst="rect">
              <a:avLst/>
            </a:prstGeom>
            <a:noFill/>
          </p:spPr>
          <p:txBody>
            <a:bodyPr wrap="none" rtlCol="0">
              <a:spAutoFit/>
            </a:bodyPr>
            <a:lstStyle/>
            <a:p>
              <a:r>
                <a:rPr lang="en-US" dirty="0"/>
                <a:t>x</a:t>
              </a:r>
            </a:p>
          </p:txBody>
        </p:sp>
        <p:sp>
          <p:nvSpPr>
            <p:cNvPr id="159" name="TextBox 158">
              <a:extLst>
                <a:ext uri="{FF2B5EF4-FFF2-40B4-BE49-F238E27FC236}">
                  <a16:creationId xmlns:a16="http://schemas.microsoft.com/office/drawing/2014/main" id="{490B0455-08E9-B244-8006-13C7C4281C5C}"/>
                </a:ext>
              </a:extLst>
            </p:cNvPr>
            <p:cNvSpPr txBox="1"/>
            <p:nvPr/>
          </p:nvSpPr>
          <p:spPr>
            <a:xfrm>
              <a:off x="2543640" y="1930854"/>
              <a:ext cx="284052" cy="369332"/>
            </a:xfrm>
            <a:prstGeom prst="rect">
              <a:avLst/>
            </a:prstGeom>
            <a:noFill/>
          </p:spPr>
          <p:txBody>
            <a:bodyPr wrap="none" rtlCol="0">
              <a:spAutoFit/>
            </a:bodyPr>
            <a:lstStyle/>
            <a:p>
              <a:r>
                <a:rPr lang="en-US" dirty="0"/>
                <a:t>x</a:t>
              </a:r>
            </a:p>
          </p:txBody>
        </p:sp>
        <p:sp>
          <p:nvSpPr>
            <p:cNvPr id="160" name="TextBox 159">
              <a:extLst>
                <a:ext uri="{FF2B5EF4-FFF2-40B4-BE49-F238E27FC236}">
                  <a16:creationId xmlns:a16="http://schemas.microsoft.com/office/drawing/2014/main" id="{33521030-B663-C341-9E5B-BA59D588FE4C}"/>
                </a:ext>
              </a:extLst>
            </p:cNvPr>
            <p:cNvSpPr txBox="1"/>
            <p:nvPr/>
          </p:nvSpPr>
          <p:spPr>
            <a:xfrm>
              <a:off x="2559677" y="2401192"/>
              <a:ext cx="284052" cy="369332"/>
            </a:xfrm>
            <a:prstGeom prst="rect">
              <a:avLst/>
            </a:prstGeom>
            <a:noFill/>
          </p:spPr>
          <p:txBody>
            <a:bodyPr wrap="none" rtlCol="0">
              <a:spAutoFit/>
            </a:bodyPr>
            <a:lstStyle/>
            <a:p>
              <a:r>
                <a:rPr lang="en-US" dirty="0"/>
                <a:t>x</a:t>
              </a:r>
            </a:p>
          </p:txBody>
        </p:sp>
        <p:sp>
          <p:nvSpPr>
            <p:cNvPr id="161" name="TextBox 160">
              <a:extLst>
                <a:ext uri="{FF2B5EF4-FFF2-40B4-BE49-F238E27FC236}">
                  <a16:creationId xmlns:a16="http://schemas.microsoft.com/office/drawing/2014/main" id="{911217F6-D7AA-5647-A06A-696F544909DC}"/>
                </a:ext>
              </a:extLst>
            </p:cNvPr>
            <p:cNvSpPr txBox="1"/>
            <p:nvPr/>
          </p:nvSpPr>
          <p:spPr>
            <a:xfrm>
              <a:off x="2133803" y="1558684"/>
              <a:ext cx="294290" cy="369332"/>
            </a:xfrm>
            <a:prstGeom prst="rect">
              <a:avLst/>
            </a:prstGeom>
            <a:noFill/>
          </p:spPr>
          <p:txBody>
            <a:bodyPr wrap="square" rtlCol="0">
              <a:spAutoFit/>
            </a:bodyPr>
            <a:lstStyle/>
            <a:p>
              <a:r>
                <a:rPr lang="en-US" dirty="0"/>
                <a:t>x</a:t>
              </a:r>
            </a:p>
          </p:txBody>
        </p:sp>
        <p:sp>
          <p:nvSpPr>
            <p:cNvPr id="162" name="TextBox 161">
              <a:extLst>
                <a:ext uri="{FF2B5EF4-FFF2-40B4-BE49-F238E27FC236}">
                  <a16:creationId xmlns:a16="http://schemas.microsoft.com/office/drawing/2014/main" id="{C1A32DCB-5884-8749-83E4-AEF0902FFD4E}"/>
                </a:ext>
              </a:extLst>
            </p:cNvPr>
            <p:cNvSpPr txBox="1"/>
            <p:nvPr/>
          </p:nvSpPr>
          <p:spPr>
            <a:xfrm>
              <a:off x="2244297" y="1794219"/>
              <a:ext cx="294291" cy="682595"/>
            </a:xfrm>
            <a:prstGeom prst="rect">
              <a:avLst/>
            </a:prstGeom>
            <a:noFill/>
          </p:spPr>
          <p:txBody>
            <a:bodyPr wrap="square" rtlCol="0">
              <a:spAutoFit/>
            </a:bodyPr>
            <a:lstStyle/>
            <a:p>
              <a:r>
                <a:rPr lang="en-US" dirty="0">
                  <a:solidFill>
                    <a:srgbClr val="FF0000"/>
                  </a:solidFill>
                </a:rPr>
                <a:t>x</a:t>
              </a:r>
            </a:p>
          </p:txBody>
        </p:sp>
        <p:sp>
          <p:nvSpPr>
            <p:cNvPr id="163" name="TextBox 162">
              <a:extLst>
                <a:ext uri="{FF2B5EF4-FFF2-40B4-BE49-F238E27FC236}">
                  <a16:creationId xmlns:a16="http://schemas.microsoft.com/office/drawing/2014/main" id="{DAB784A3-D4D3-004E-B7B5-47490365CA43}"/>
                </a:ext>
              </a:extLst>
            </p:cNvPr>
            <p:cNvSpPr txBox="1"/>
            <p:nvPr/>
          </p:nvSpPr>
          <p:spPr>
            <a:xfrm>
              <a:off x="2428162" y="1798739"/>
              <a:ext cx="294290" cy="369332"/>
            </a:xfrm>
            <a:prstGeom prst="rect">
              <a:avLst/>
            </a:prstGeom>
            <a:noFill/>
          </p:spPr>
          <p:txBody>
            <a:bodyPr wrap="square" rtlCol="0">
              <a:spAutoFit/>
            </a:bodyPr>
            <a:lstStyle/>
            <a:p>
              <a:r>
                <a:rPr lang="en-US" dirty="0"/>
                <a:t>x</a:t>
              </a:r>
            </a:p>
          </p:txBody>
        </p:sp>
        <p:sp>
          <p:nvSpPr>
            <p:cNvPr id="164" name="TextBox 163">
              <a:extLst>
                <a:ext uri="{FF2B5EF4-FFF2-40B4-BE49-F238E27FC236}">
                  <a16:creationId xmlns:a16="http://schemas.microsoft.com/office/drawing/2014/main" id="{561C3DC2-2374-834C-8110-7A37DFAE51CD}"/>
                </a:ext>
              </a:extLst>
            </p:cNvPr>
            <p:cNvSpPr txBox="1"/>
            <p:nvPr/>
          </p:nvSpPr>
          <p:spPr>
            <a:xfrm>
              <a:off x="2464676" y="2140326"/>
              <a:ext cx="294291" cy="682595"/>
            </a:xfrm>
            <a:prstGeom prst="rect">
              <a:avLst/>
            </a:prstGeom>
            <a:noFill/>
          </p:spPr>
          <p:txBody>
            <a:bodyPr wrap="square" rtlCol="0">
              <a:spAutoFit/>
            </a:bodyPr>
            <a:lstStyle/>
            <a:p>
              <a:r>
                <a:rPr lang="en-US" dirty="0">
                  <a:solidFill>
                    <a:srgbClr val="FF0000"/>
                  </a:solidFill>
                </a:rPr>
                <a:t>x</a:t>
              </a:r>
            </a:p>
          </p:txBody>
        </p:sp>
        <p:sp>
          <p:nvSpPr>
            <p:cNvPr id="165" name="TextBox 164">
              <a:extLst>
                <a:ext uri="{FF2B5EF4-FFF2-40B4-BE49-F238E27FC236}">
                  <a16:creationId xmlns:a16="http://schemas.microsoft.com/office/drawing/2014/main" id="{92EC582B-4133-C047-AF4C-49F74E4A53FE}"/>
                </a:ext>
              </a:extLst>
            </p:cNvPr>
            <p:cNvSpPr txBox="1"/>
            <p:nvPr/>
          </p:nvSpPr>
          <p:spPr>
            <a:xfrm>
              <a:off x="2911365" y="2101438"/>
              <a:ext cx="294291" cy="682595"/>
            </a:xfrm>
            <a:prstGeom prst="rect">
              <a:avLst/>
            </a:prstGeom>
            <a:noFill/>
          </p:spPr>
          <p:txBody>
            <a:bodyPr wrap="square" rtlCol="0">
              <a:spAutoFit/>
            </a:bodyPr>
            <a:lstStyle/>
            <a:p>
              <a:r>
                <a:rPr lang="en-US" dirty="0">
                  <a:solidFill>
                    <a:srgbClr val="FF0000"/>
                  </a:solidFill>
                </a:rPr>
                <a:t>x</a:t>
              </a:r>
            </a:p>
          </p:txBody>
        </p:sp>
        <p:sp>
          <p:nvSpPr>
            <p:cNvPr id="166" name="TextBox 165">
              <a:extLst>
                <a:ext uri="{FF2B5EF4-FFF2-40B4-BE49-F238E27FC236}">
                  <a16:creationId xmlns:a16="http://schemas.microsoft.com/office/drawing/2014/main" id="{C513AA82-7327-7443-8392-D3A8BE77B130}"/>
                </a:ext>
              </a:extLst>
            </p:cNvPr>
            <p:cNvSpPr txBox="1"/>
            <p:nvPr/>
          </p:nvSpPr>
          <p:spPr>
            <a:xfrm>
              <a:off x="2758318" y="2319947"/>
              <a:ext cx="294290" cy="369332"/>
            </a:xfrm>
            <a:prstGeom prst="rect">
              <a:avLst/>
            </a:prstGeom>
            <a:noFill/>
          </p:spPr>
          <p:txBody>
            <a:bodyPr wrap="square" rtlCol="0">
              <a:spAutoFit/>
            </a:bodyPr>
            <a:lstStyle/>
            <a:p>
              <a:r>
                <a:rPr lang="en-US" dirty="0"/>
                <a:t>x</a:t>
              </a:r>
            </a:p>
          </p:txBody>
        </p:sp>
        <p:sp>
          <p:nvSpPr>
            <p:cNvPr id="167" name="TextBox 166">
              <a:extLst>
                <a:ext uri="{FF2B5EF4-FFF2-40B4-BE49-F238E27FC236}">
                  <a16:creationId xmlns:a16="http://schemas.microsoft.com/office/drawing/2014/main" id="{07943C68-13DB-BF48-B75D-1DFE579750E1}"/>
                </a:ext>
              </a:extLst>
            </p:cNvPr>
            <p:cNvSpPr txBox="1"/>
            <p:nvPr/>
          </p:nvSpPr>
          <p:spPr>
            <a:xfrm>
              <a:off x="3037762" y="2408339"/>
              <a:ext cx="294290" cy="369332"/>
            </a:xfrm>
            <a:prstGeom prst="rect">
              <a:avLst/>
            </a:prstGeom>
            <a:noFill/>
          </p:spPr>
          <p:txBody>
            <a:bodyPr wrap="square" rtlCol="0">
              <a:spAutoFit/>
            </a:bodyPr>
            <a:lstStyle/>
            <a:p>
              <a:r>
                <a:rPr lang="en-US" dirty="0"/>
                <a:t>x</a:t>
              </a:r>
            </a:p>
          </p:txBody>
        </p:sp>
        <p:sp>
          <p:nvSpPr>
            <p:cNvPr id="168" name="TextBox 167">
              <a:extLst>
                <a:ext uri="{FF2B5EF4-FFF2-40B4-BE49-F238E27FC236}">
                  <a16:creationId xmlns:a16="http://schemas.microsoft.com/office/drawing/2014/main" id="{C52D759A-51E7-A84C-A3CD-3B0F9B41D93F}"/>
                </a:ext>
              </a:extLst>
            </p:cNvPr>
            <p:cNvSpPr txBox="1"/>
            <p:nvPr/>
          </p:nvSpPr>
          <p:spPr>
            <a:xfrm>
              <a:off x="2055045" y="1872524"/>
              <a:ext cx="294290" cy="369332"/>
            </a:xfrm>
            <a:prstGeom prst="rect">
              <a:avLst/>
            </a:prstGeom>
            <a:noFill/>
          </p:spPr>
          <p:txBody>
            <a:bodyPr wrap="square" rtlCol="0">
              <a:spAutoFit/>
            </a:bodyPr>
            <a:lstStyle/>
            <a:p>
              <a:r>
                <a:rPr lang="en-US" dirty="0"/>
                <a:t>x</a:t>
              </a:r>
            </a:p>
          </p:txBody>
        </p:sp>
        <p:sp>
          <p:nvSpPr>
            <p:cNvPr id="169" name="TextBox 168">
              <a:extLst>
                <a:ext uri="{FF2B5EF4-FFF2-40B4-BE49-F238E27FC236}">
                  <a16:creationId xmlns:a16="http://schemas.microsoft.com/office/drawing/2014/main" id="{C3C6B815-CDEA-8C4F-A8CB-DA1D776770B6}"/>
                </a:ext>
              </a:extLst>
            </p:cNvPr>
            <p:cNvSpPr txBox="1"/>
            <p:nvPr/>
          </p:nvSpPr>
          <p:spPr>
            <a:xfrm>
              <a:off x="3232067" y="1918873"/>
              <a:ext cx="284052" cy="369332"/>
            </a:xfrm>
            <a:prstGeom prst="rect">
              <a:avLst/>
            </a:prstGeom>
            <a:noFill/>
          </p:spPr>
          <p:txBody>
            <a:bodyPr wrap="none" rtlCol="0">
              <a:spAutoFit/>
            </a:bodyPr>
            <a:lstStyle/>
            <a:p>
              <a:r>
                <a:rPr lang="en-US" dirty="0"/>
                <a:t>x</a:t>
              </a:r>
            </a:p>
          </p:txBody>
        </p:sp>
        <p:sp>
          <p:nvSpPr>
            <p:cNvPr id="170" name="TextBox 169">
              <a:extLst>
                <a:ext uri="{FF2B5EF4-FFF2-40B4-BE49-F238E27FC236}">
                  <a16:creationId xmlns:a16="http://schemas.microsoft.com/office/drawing/2014/main" id="{B0A68C28-D40E-DD44-AE24-C4AEA65082B7}"/>
                </a:ext>
              </a:extLst>
            </p:cNvPr>
            <p:cNvSpPr txBox="1"/>
            <p:nvPr/>
          </p:nvSpPr>
          <p:spPr>
            <a:xfrm>
              <a:off x="2927266" y="1483430"/>
              <a:ext cx="284052" cy="682595"/>
            </a:xfrm>
            <a:prstGeom prst="rect">
              <a:avLst/>
            </a:prstGeom>
            <a:noFill/>
          </p:spPr>
          <p:txBody>
            <a:bodyPr wrap="square" rtlCol="0">
              <a:spAutoFit/>
            </a:bodyPr>
            <a:lstStyle/>
            <a:p>
              <a:r>
                <a:rPr lang="en-US" dirty="0">
                  <a:solidFill>
                    <a:srgbClr val="FF0000"/>
                  </a:solidFill>
                </a:rPr>
                <a:t>x</a:t>
              </a:r>
            </a:p>
          </p:txBody>
        </p:sp>
        <p:sp>
          <p:nvSpPr>
            <p:cNvPr id="171" name="TextBox 170">
              <a:extLst>
                <a:ext uri="{FF2B5EF4-FFF2-40B4-BE49-F238E27FC236}">
                  <a16:creationId xmlns:a16="http://schemas.microsoft.com/office/drawing/2014/main" id="{16228D3F-140E-F241-996D-6C76E688615B}"/>
                </a:ext>
              </a:extLst>
            </p:cNvPr>
            <p:cNvSpPr txBox="1"/>
            <p:nvPr/>
          </p:nvSpPr>
          <p:spPr>
            <a:xfrm>
              <a:off x="3263598" y="1638247"/>
              <a:ext cx="284052" cy="369332"/>
            </a:xfrm>
            <a:prstGeom prst="rect">
              <a:avLst/>
            </a:prstGeom>
            <a:noFill/>
          </p:spPr>
          <p:txBody>
            <a:bodyPr wrap="none" rtlCol="0">
              <a:spAutoFit/>
            </a:bodyPr>
            <a:lstStyle/>
            <a:p>
              <a:r>
                <a:rPr lang="en-US" dirty="0"/>
                <a:t>x</a:t>
              </a:r>
            </a:p>
          </p:txBody>
        </p:sp>
        <p:sp>
          <p:nvSpPr>
            <p:cNvPr id="172" name="TextBox 171">
              <a:extLst>
                <a:ext uri="{FF2B5EF4-FFF2-40B4-BE49-F238E27FC236}">
                  <a16:creationId xmlns:a16="http://schemas.microsoft.com/office/drawing/2014/main" id="{0F1E195D-5D83-9842-AF24-4534D2786BEB}"/>
                </a:ext>
              </a:extLst>
            </p:cNvPr>
            <p:cNvSpPr txBox="1"/>
            <p:nvPr/>
          </p:nvSpPr>
          <p:spPr>
            <a:xfrm>
              <a:off x="2335515" y="2451851"/>
              <a:ext cx="284052" cy="369332"/>
            </a:xfrm>
            <a:prstGeom prst="rect">
              <a:avLst/>
            </a:prstGeom>
            <a:noFill/>
          </p:spPr>
          <p:txBody>
            <a:bodyPr wrap="none" rtlCol="0">
              <a:spAutoFit/>
            </a:bodyPr>
            <a:lstStyle/>
            <a:p>
              <a:r>
                <a:rPr lang="en-US" dirty="0"/>
                <a:t>x</a:t>
              </a:r>
            </a:p>
          </p:txBody>
        </p:sp>
        <p:sp>
          <p:nvSpPr>
            <p:cNvPr id="173" name="TextBox 172">
              <a:extLst>
                <a:ext uri="{FF2B5EF4-FFF2-40B4-BE49-F238E27FC236}">
                  <a16:creationId xmlns:a16="http://schemas.microsoft.com/office/drawing/2014/main" id="{657D41E9-9923-524A-BE56-AF72CF9254E3}"/>
                </a:ext>
              </a:extLst>
            </p:cNvPr>
            <p:cNvSpPr txBox="1"/>
            <p:nvPr/>
          </p:nvSpPr>
          <p:spPr>
            <a:xfrm>
              <a:off x="2727434" y="2028286"/>
              <a:ext cx="284052" cy="369332"/>
            </a:xfrm>
            <a:prstGeom prst="rect">
              <a:avLst/>
            </a:prstGeom>
            <a:noFill/>
          </p:spPr>
          <p:txBody>
            <a:bodyPr wrap="none" rtlCol="0">
              <a:spAutoFit/>
            </a:bodyPr>
            <a:lstStyle/>
            <a:p>
              <a:r>
                <a:rPr lang="en-US" dirty="0"/>
                <a:t>x</a:t>
              </a:r>
            </a:p>
          </p:txBody>
        </p:sp>
        <p:sp>
          <p:nvSpPr>
            <p:cNvPr id="174" name="TextBox 173">
              <a:extLst>
                <a:ext uri="{FF2B5EF4-FFF2-40B4-BE49-F238E27FC236}">
                  <a16:creationId xmlns:a16="http://schemas.microsoft.com/office/drawing/2014/main" id="{07E262E9-433B-5747-A2D7-3A6A58C4C5BD}"/>
                </a:ext>
              </a:extLst>
            </p:cNvPr>
            <p:cNvSpPr txBox="1"/>
            <p:nvPr/>
          </p:nvSpPr>
          <p:spPr>
            <a:xfrm>
              <a:off x="2181270" y="2138011"/>
              <a:ext cx="284052" cy="369332"/>
            </a:xfrm>
            <a:prstGeom prst="rect">
              <a:avLst/>
            </a:prstGeom>
            <a:noFill/>
          </p:spPr>
          <p:txBody>
            <a:bodyPr wrap="none" rtlCol="0">
              <a:spAutoFit/>
            </a:bodyPr>
            <a:lstStyle/>
            <a:p>
              <a:r>
                <a:rPr lang="en-US" dirty="0"/>
                <a:t>x</a:t>
              </a:r>
            </a:p>
          </p:txBody>
        </p:sp>
        <p:sp>
          <p:nvSpPr>
            <p:cNvPr id="175" name="Oval 174">
              <a:extLst>
                <a:ext uri="{FF2B5EF4-FFF2-40B4-BE49-F238E27FC236}">
                  <a16:creationId xmlns:a16="http://schemas.microsoft.com/office/drawing/2014/main" id="{772F6C2D-4757-2D4C-9B1E-18465449CE3F}"/>
                </a:ext>
              </a:extLst>
            </p:cNvPr>
            <p:cNvSpPr/>
            <p:nvPr/>
          </p:nvSpPr>
          <p:spPr>
            <a:xfrm>
              <a:off x="2031861" y="1522463"/>
              <a:ext cx="1665618" cy="1576553"/>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76" name="Group 175">
            <a:extLst>
              <a:ext uri="{FF2B5EF4-FFF2-40B4-BE49-F238E27FC236}">
                <a16:creationId xmlns:a16="http://schemas.microsoft.com/office/drawing/2014/main" id="{25FC0286-9F4C-8B40-A3A0-154CC8723A10}"/>
              </a:ext>
            </a:extLst>
          </p:cNvPr>
          <p:cNvGrpSpPr/>
          <p:nvPr/>
        </p:nvGrpSpPr>
        <p:grpSpPr>
          <a:xfrm>
            <a:off x="4723175" y="2626958"/>
            <a:ext cx="837492" cy="794151"/>
            <a:chOff x="2036652" y="1429407"/>
            <a:chExt cx="1751185" cy="1660562"/>
          </a:xfrm>
        </p:grpSpPr>
        <p:sp>
          <p:nvSpPr>
            <p:cNvPr id="177" name="TextBox 176">
              <a:extLst>
                <a:ext uri="{FF2B5EF4-FFF2-40B4-BE49-F238E27FC236}">
                  <a16:creationId xmlns:a16="http://schemas.microsoft.com/office/drawing/2014/main" id="{971607FB-F13F-8A40-84C2-EAD20DAD7777}"/>
                </a:ext>
              </a:extLst>
            </p:cNvPr>
            <p:cNvSpPr txBox="1"/>
            <p:nvPr/>
          </p:nvSpPr>
          <p:spPr>
            <a:xfrm>
              <a:off x="2448910" y="1429407"/>
              <a:ext cx="284052" cy="369332"/>
            </a:xfrm>
            <a:prstGeom prst="rect">
              <a:avLst/>
            </a:prstGeom>
            <a:noFill/>
          </p:spPr>
          <p:txBody>
            <a:bodyPr wrap="none" rtlCol="0">
              <a:spAutoFit/>
            </a:bodyPr>
            <a:lstStyle/>
            <a:p>
              <a:r>
                <a:rPr lang="en-US" dirty="0">
                  <a:solidFill>
                    <a:srgbClr val="FF0000"/>
                  </a:solidFill>
                </a:rPr>
                <a:t>x</a:t>
              </a:r>
            </a:p>
          </p:txBody>
        </p:sp>
        <p:sp>
          <p:nvSpPr>
            <p:cNvPr id="178" name="TextBox 177">
              <a:extLst>
                <a:ext uri="{FF2B5EF4-FFF2-40B4-BE49-F238E27FC236}">
                  <a16:creationId xmlns:a16="http://schemas.microsoft.com/office/drawing/2014/main" id="{F306BCD2-6E34-9B40-9496-1A5A8BF09FE3}"/>
                </a:ext>
              </a:extLst>
            </p:cNvPr>
            <p:cNvSpPr txBox="1"/>
            <p:nvPr/>
          </p:nvSpPr>
          <p:spPr>
            <a:xfrm>
              <a:off x="2601310" y="1581807"/>
              <a:ext cx="284052" cy="369332"/>
            </a:xfrm>
            <a:prstGeom prst="rect">
              <a:avLst/>
            </a:prstGeom>
            <a:noFill/>
          </p:spPr>
          <p:txBody>
            <a:bodyPr wrap="none" rtlCol="0">
              <a:spAutoFit/>
            </a:bodyPr>
            <a:lstStyle/>
            <a:p>
              <a:r>
                <a:rPr lang="en-US" dirty="0">
                  <a:solidFill>
                    <a:srgbClr val="FF0000"/>
                  </a:solidFill>
                </a:rPr>
                <a:t>x</a:t>
              </a:r>
            </a:p>
          </p:txBody>
        </p:sp>
        <p:sp>
          <p:nvSpPr>
            <p:cNvPr id="179" name="TextBox 178">
              <a:extLst>
                <a:ext uri="{FF2B5EF4-FFF2-40B4-BE49-F238E27FC236}">
                  <a16:creationId xmlns:a16="http://schemas.microsoft.com/office/drawing/2014/main" id="{9263066F-112B-CA44-A06D-70D392B6C5B4}"/>
                </a:ext>
              </a:extLst>
            </p:cNvPr>
            <p:cNvSpPr txBox="1"/>
            <p:nvPr/>
          </p:nvSpPr>
          <p:spPr>
            <a:xfrm>
              <a:off x="2753710" y="1734208"/>
              <a:ext cx="524239" cy="681631"/>
            </a:xfrm>
            <a:prstGeom prst="rect">
              <a:avLst/>
            </a:prstGeom>
            <a:noFill/>
          </p:spPr>
          <p:txBody>
            <a:bodyPr wrap="none" rtlCol="0">
              <a:spAutoFit/>
            </a:bodyPr>
            <a:lstStyle/>
            <a:p>
              <a:r>
                <a:rPr lang="en-US" dirty="0"/>
                <a:t>x</a:t>
              </a:r>
            </a:p>
          </p:txBody>
        </p:sp>
        <p:sp>
          <p:nvSpPr>
            <p:cNvPr id="180" name="TextBox 179">
              <a:extLst>
                <a:ext uri="{FF2B5EF4-FFF2-40B4-BE49-F238E27FC236}">
                  <a16:creationId xmlns:a16="http://schemas.microsoft.com/office/drawing/2014/main" id="{334DD4D6-8314-3947-ACAB-26B0226340B7}"/>
                </a:ext>
              </a:extLst>
            </p:cNvPr>
            <p:cNvSpPr txBox="1"/>
            <p:nvPr/>
          </p:nvSpPr>
          <p:spPr>
            <a:xfrm>
              <a:off x="2948015" y="1822913"/>
              <a:ext cx="284052" cy="369332"/>
            </a:xfrm>
            <a:prstGeom prst="rect">
              <a:avLst/>
            </a:prstGeom>
            <a:noFill/>
          </p:spPr>
          <p:txBody>
            <a:bodyPr wrap="none" rtlCol="0">
              <a:spAutoFit/>
            </a:bodyPr>
            <a:lstStyle/>
            <a:p>
              <a:r>
                <a:rPr lang="en-US" dirty="0">
                  <a:solidFill>
                    <a:srgbClr val="FF0000"/>
                  </a:solidFill>
                </a:rPr>
                <a:t>x</a:t>
              </a:r>
            </a:p>
          </p:txBody>
        </p:sp>
        <p:sp>
          <p:nvSpPr>
            <p:cNvPr id="181" name="TextBox 180">
              <a:extLst>
                <a:ext uri="{FF2B5EF4-FFF2-40B4-BE49-F238E27FC236}">
                  <a16:creationId xmlns:a16="http://schemas.microsoft.com/office/drawing/2014/main" id="{23E618EB-57B5-9D47-A01D-405BE0370640}"/>
                </a:ext>
              </a:extLst>
            </p:cNvPr>
            <p:cNvSpPr txBox="1"/>
            <p:nvPr/>
          </p:nvSpPr>
          <p:spPr>
            <a:xfrm>
              <a:off x="3058510" y="2039007"/>
              <a:ext cx="284052" cy="369332"/>
            </a:xfrm>
            <a:prstGeom prst="rect">
              <a:avLst/>
            </a:prstGeom>
            <a:noFill/>
          </p:spPr>
          <p:txBody>
            <a:bodyPr wrap="none" rtlCol="0">
              <a:spAutoFit/>
            </a:bodyPr>
            <a:lstStyle/>
            <a:p>
              <a:r>
                <a:rPr lang="en-US" dirty="0">
                  <a:solidFill>
                    <a:srgbClr val="FF0000"/>
                  </a:solidFill>
                </a:rPr>
                <a:t>x</a:t>
              </a:r>
            </a:p>
          </p:txBody>
        </p:sp>
        <p:sp>
          <p:nvSpPr>
            <p:cNvPr id="182" name="TextBox 181">
              <a:extLst>
                <a:ext uri="{FF2B5EF4-FFF2-40B4-BE49-F238E27FC236}">
                  <a16:creationId xmlns:a16="http://schemas.microsoft.com/office/drawing/2014/main" id="{B3C0BD46-FFB5-9746-B6BC-858C825D548B}"/>
                </a:ext>
              </a:extLst>
            </p:cNvPr>
            <p:cNvSpPr txBox="1"/>
            <p:nvPr/>
          </p:nvSpPr>
          <p:spPr>
            <a:xfrm>
              <a:off x="3210910" y="2191407"/>
              <a:ext cx="284052" cy="369332"/>
            </a:xfrm>
            <a:prstGeom prst="rect">
              <a:avLst/>
            </a:prstGeom>
            <a:noFill/>
          </p:spPr>
          <p:txBody>
            <a:bodyPr wrap="none" rtlCol="0">
              <a:spAutoFit/>
            </a:bodyPr>
            <a:lstStyle/>
            <a:p>
              <a:r>
                <a:rPr lang="en-US" dirty="0">
                  <a:solidFill>
                    <a:srgbClr val="FF0000"/>
                  </a:solidFill>
                </a:rPr>
                <a:t>x</a:t>
              </a:r>
            </a:p>
          </p:txBody>
        </p:sp>
        <p:sp>
          <p:nvSpPr>
            <p:cNvPr id="183" name="TextBox 182">
              <a:extLst>
                <a:ext uri="{FF2B5EF4-FFF2-40B4-BE49-F238E27FC236}">
                  <a16:creationId xmlns:a16="http://schemas.microsoft.com/office/drawing/2014/main" id="{496F16A6-2952-E04F-88D7-2B4F4B861494}"/>
                </a:ext>
              </a:extLst>
            </p:cNvPr>
            <p:cNvSpPr txBox="1"/>
            <p:nvPr/>
          </p:nvSpPr>
          <p:spPr>
            <a:xfrm>
              <a:off x="2543640" y="1930854"/>
              <a:ext cx="284052" cy="369332"/>
            </a:xfrm>
            <a:prstGeom prst="rect">
              <a:avLst/>
            </a:prstGeom>
            <a:noFill/>
          </p:spPr>
          <p:txBody>
            <a:bodyPr wrap="none" rtlCol="0">
              <a:spAutoFit/>
            </a:bodyPr>
            <a:lstStyle/>
            <a:p>
              <a:r>
                <a:rPr lang="en-US" dirty="0">
                  <a:solidFill>
                    <a:srgbClr val="FF0000"/>
                  </a:solidFill>
                </a:rPr>
                <a:t>x</a:t>
              </a:r>
            </a:p>
          </p:txBody>
        </p:sp>
        <p:sp>
          <p:nvSpPr>
            <p:cNvPr id="184" name="TextBox 183">
              <a:extLst>
                <a:ext uri="{FF2B5EF4-FFF2-40B4-BE49-F238E27FC236}">
                  <a16:creationId xmlns:a16="http://schemas.microsoft.com/office/drawing/2014/main" id="{C34A67C0-F447-0A41-A2B6-FC96E893C8E4}"/>
                </a:ext>
              </a:extLst>
            </p:cNvPr>
            <p:cNvSpPr txBox="1"/>
            <p:nvPr/>
          </p:nvSpPr>
          <p:spPr>
            <a:xfrm>
              <a:off x="2559677" y="2401192"/>
              <a:ext cx="524239" cy="681631"/>
            </a:xfrm>
            <a:prstGeom prst="rect">
              <a:avLst/>
            </a:prstGeom>
            <a:noFill/>
          </p:spPr>
          <p:txBody>
            <a:bodyPr wrap="none" rtlCol="0">
              <a:spAutoFit/>
            </a:bodyPr>
            <a:lstStyle/>
            <a:p>
              <a:r>
                <a:rPr lang="en-US" dirty="0"/>
                <a:t>x</a:t>
              </a:r>
            </a:p>
          </p:txBody>
        </p:sp>
        <p:sp>
          <p:nvSpPr>
            <p:cNvPr id="185" name="TextBox 184">
              <a:extLst>
                <a:ext uri="{FF2B5EF4-FFF2-40B4-BE49-F238E27FC236}">
                  <a16:creationId xmlns:a16="http://schemas.microsoft.com/office/drawing/2014/main" id="{B9624C20-D5D4-F044-8F46-4BF2E9EA1A4A}"/>
                </a:ext>
              </a:extLst>
            </p:cNvPr>
            <p:cNvSpPr txBox="1"/>
            <p:nvPr/>
          </p:nvSpPr>
          <p:spPr>
            <a:xfrm>
              <a:off x="2133803" y="1558684"/>
              <a:ext cx="294290" cy="369332"/>
            </a:xfrm>
            <a:prstGeom prst="rect">
              <a:avLst/>
            </a:prstGeom>
            <a:noFill/>
          </p:spPr>
          <p:txBody>
            <a:bodyPr wrap="square" rtlCol="0">
              <a:spAutoFit/>
            </a:bodyPr>
            <a:lstStyle/>
            <a:p>
              <a:r>
                <a:rPr lang="en-US" dirty="0">
                  <a:solidFill>
                    <a:srgbClr val="FF0000"/>
                  </a:solidFill>
                </a:rPr>
                <a:t>x</a:t>
              </a:r>
            </a:p>
          </p:txBody>
        </p:sp>
        <p:sp>
          <p:nvSpPr>
            <p:cNvPr id="186" name="TextBox 185">
              <a:extLst>
                <a:ext uri="{FF2B5EF4-FFF2-40B4-BE49-F238E27FC236}">
                  <a16:creationId xmlns:a16="http://schemas.microsoft.com/office/drawing/2014/main" id="{8AE476B9-D038-9143-864E-741D69034659}"/>
                </a:ext>
              </a:extLst>
            </p:cNvPr>
            <p:cNvSpPr txBox="1"/>
            <p:nvPr/>
          </p:nvSpPr>
          <p:spPr>
            <a:xfrm>
              <a:off x="2244298" y="1794219"/>
              <a:ext cx="294290" cy="369332"/>
            </a:xfrm>
            <a:prstGeom prst="rect">
              <a:avLst/>
            </a:prstGeom>
            <a:noFill/>
          </p:spPr>
          <p:txBody>
            <a:bodyPr wrap="square" rtlCol="0">
              <a:spAutoFit/>
            </a:bodyPr>
            <a:lstStyle/>
            <a:p>
              <a:r>
                <a:rPr lang="en-US" dirty="0">
                  <a:solidFill>
                    <a:srgbClr val="FF0000"/>
                  </a:solidFill>
                </a:rPr>
                <a:t>x</a:t>
              </a:r>
            </a:p>
          </p:txBody>
        </p:sp>
        <p:sp>
          <p:nvSpPr>
            <p:cNvPr id="187" name="TextBox 186">
              <a:extLst>
                <a:ext uri="{FF2B5EF4-FFF2-40B4-BE49-F238E27FC236}">
                  <a16:creationId xmlns:a16="http://schemas.microsoft.com/office/drawing/2014/main" id="{B18D33DD-12C0-9D4C-905C-7243EEBF21C7}"/>
                </a:ext>
              </a:extLst>
            </p:cNvPr>
            <p:cNvSpPr txBox="1"/>
            <p:nvPr/>
          </p:nvSpPr>
          <p:spPr>
            <a:xfrm>
              <a:off x="2428162" y="1798739"/>
              <a:ext cx="294290" cy="369332"/>
            </a:xfrm>
            <a:prstGeom prst="rect">
              <a:avLst/>
            </a:prstGeom>
            <a:noFill/>
          </p:spPr>
          <p:txBody>
            <a:bodyPr wrap="square" rtlCol="0">
              <a:spAutoFit/>
            </a:bodyPr>
            <a:lstStyle/>
            <a:p>
              <a:r>
                <a:rPr lang="en-US" dirty="0">
                  <a:solidFill>
                    <a:srgbClr val="FF0000"/>
                  </a:solidFill>
                </a:rPr>
                <a:t>x</a:t>
              </a:r>
            </a:p>
          </p:txBody>
        </p:sp>
        <p:sp>
          <p:nvSpPr>
            <p:cNvPr id="188" name="TextBox 187">
              <a:extLst>
                <a:ext uri="{FF2B5EF4-FFF2-40B4-BE49-F238E27FC236}">
                  <a16:creationId xmlns:a16="http://schemas.microsoft.com/office/drawing/2014/main" id="{EB57207E-EE85-8D49-8C84-4FC183C0AE7E}"/>
                </a:ext>
              </a:extLst>
            </p:cNvPr>
            <p:cNvSpPr txBox="1"/>
            <p:nvPr/>
          </p:nvSpPr>
          <p:spPr>
            <a:xfrm>
              <a:off x="2464675" y="2140326"/>
              <a:ext cx="294290" cy="369332"/>
            </a:xfrm>
            <a:prstGeom prst="rect">
              <a:avLst/>
            </a:prstGeom>
            <a:noFill/>
          </p:spPr>
          <p:txBody>
            <a:bodyPr wrap="square" rtlCol="0">
              <a:spAutoFit/>
            </a:bodyPr>
            <a:lstStyle/>
            <a:p>
              <a:r>
                <a:rPr lang="en-US" dirty="0">
                  <a:solidFill>
                    <a:srgbClr val="FF0000"/>
                  </a:solidFill>
                </a:rPr>
                <a:t>x</a:t>
              </a:r>
            </a:p>
          </p:txBody>
        </p:sp>
        <p:sp>
          <p:nvSpPr>
            <p:cNvPr id="189" name="TextBox 188">
              <a:extLst>
                <a:ext uri="{FF2B5EF4-FFF2-40B4-BE49-F238E27FC236}">
                  <a16:creationId xmlns:a16="http://schemas.microsoft.com/office/drawing/2014/main" id="{10151638-19C1-6443-9E2E-427DB7B18D50}"/>
                </a:ext>
              </a:extLst>
            </p:cNvPr>
            <p:cNvSpPr txBox="1"/>
            <p:nvPr/>
          </p:nvSpPr>
          <p:spPr>
            <a:xfrm>
              <a:off x="2911365" y="2101437"/>
              <a:ext cx="294290" cy="369332"/>
            </a:xfrm>
            <a:prstGeom prst="rect">
              <a:avLst/>
            </a:prstGeom>
            <a:noFill/>
          </p:spPr>
          <p:txBody>
            <a:bodyPr wrap="square" rtlCol="0">
              <a:spAutoFit/>
            </a:bodyPr>
            <a:lstStyle/>
            <a:p>
              <a:r>
                <a:rPr lang="en-US" dirty="0">
                  <a:solidFill>
                    <a:srgbClr val="FF0000"/>
                  </a:solidFill>
                </a:rPr>
                <a:t>x</a:t>
              </a:r>
            </a:p>
          </p:txBody>
        </p:sp>
        <p:sp>
          <p:nvSpPr>
            <p:cNvPr id="190" name="TextBox 189">
              <a:extLst>
                <a:ext uri="{FF2B5EF4-FFF2-40B4-BE49-F238E27FC236}">
                  <a16:creationId xmlns:a16="http://schemas.microsoft.com/office/drawing/2014/main" id="{F2CEEEEB-6744-3742-9BD8-C59EE380DD81}"/>
                </a:ext>
              </a:extLst>
            </p:cNvPr>
            <p:cNvSpPr txBox="1"/>
            <p:nvPr/>
          </p:nvSpPr>
          <p:spPr>
            <a:xfrm>
              <a:off x="2758318" y="2319947"/>
              <a:ext cx="294290" cy="369332"/>
            </a:xfrm>
            <a:prstGeom prst="rect">
              <a:avLst/>
            </a:prstGeom>
            <a:noFill/>
          </p:spPr>
          <p:txBody>
            <a:bodyPr wrap="square" rtlCol="0">
              <a:spAutoFit/>
            </a:bodyPr>
            <a:lstStyle/>
            <a:p>
              <a:r>
                <a:rPr lang="en-US" dirty="0">
                  <a:solidFill>
                    <a:srgbClr val="FF0000"/>
                  </a:solidFill>
                </a:rPr>
                <a:t>x</a:t>
              </a:r>
            </a:p>
          </p:txBody>
        </p:sp>
        <p:sp>
          <p:nvSpPr>
            <p:cNvPr id="191" name="TextBox 190">
              <a:extLst>
                <a:ext uri="{FF2B5EF4-FFF2-40B4-BE49-F238E27FC236}">
                  <a16:creationId xmlns:a16="http://schemas.microsoft.com/office/drawing/2014/main" id="{57F8E85F-149E-014B-894B-373B87B84FFD}"/>
                </a:ext>
              </a:extLst>
            </p:cNvPr>
            <p:cNvSpPr txBox="1"/>
            <p:nvPr/>
          </p:nvSpPr>
          <p:spPr>
            <a:xfrm>
              <a:off x="3037762" y="2408338"/>
              <a:ext cx="294290" cy="681631"/>
            </a:xfrm>
            <a:prstGeom prst="rect">
              <a:avLst/>
            </a:prstGeom>
            <a:noFill/>
          </p:spPr>
          <p:txBody>
            <a:bodyPr wrap="square" rtlCol="0">
              <a:spAutoFit/>
            </a:bodyPr>
            <a:lstStyle/>
            <a:p>
              <a:r>
                <a:rPr lang="en-US" dirty="0"/>
                <a:t>x</a:t>
              </a:r>
            </a:p>
          </p:txBody>
        </p:sp>
        <p:sp>
          <p:nvSpPr>
            <p:cNvPr id="192" name="TextBox 191">
              <a:extLst>
                <a:ext uri="{FF2B5EF4-FFF2-40B4-BE49-F238E27FC236}">
                  <a16:creationId xmlns:a16="http://schemas.microsoft.com/office/drawing/2014/main" id="{FEE0E644-3BD2-604B-BAEF-4B8AEED594AA}"/>
                </a:ext>
              </a:extLst>
            </p:cNvPr>
            <p:cNvSpPr txBox="1"/>
            <p:nvPr/>
          </p:nvSpPr>
          <p:spPr>
            <a:xfrm>
              <a:off x="2055045" y="1872525"/>
              <a:ext cx="294290" cy="681631"/>
            </a:xfrm>
            <a:prstGeom prst="rect">
              <a:avLst/>
            </a:prstGeom>
            <a:noFill/>
          </p:spPr>
          <p:txBody>
            <a:bodyPr wrap="square" rtlCol="0">
              <a:spAutoFit/>
            </a:bodyPr>
            <a:lstStyle/>
            <a:p>
              <a:r>
                <a:rPr lang="en-US" dirty="0"/>
                <a:t>x</a:t>
              </a:r>
            </a:p>
          </p:txBody>
        </p:sp>
        <p:sp>
          <p:nvSpPr>
            <p:cNvPr id="193" name="TextBox 192">
              <a:extLst>
                <a:ext uri="{FF2B5EF4-FFF2-40B4-BE49-F238E27FC236}">
                  <a16:creationId xmlns:a16="http://schemas.microsoft.com/office/drawing/2014/main" id="{B4AA2212-68F2-A842-871A-987732552470}"/>
                </a:ext>
              </a:extLst>
            </p:cNvPr>
            <p:cNvSpPr txBox="1"/>
            <p:nvPr/>
          </p:nvSpPr>
          <p:spPr>
            <a:xfrm>
              <a:off x="3232067" y="1918873"/>
              <a:ext cx="284052" cy="369332"/>
            </a:xfrm>
            <a:prstGeom prst="rect">
              <a:avLst/>
            </a:prstGeom>
            <a:noFill/>
          </p:spPr>
          <p:txBody>
            <a:bodyPr wrap="none" rtlCol="0">
              <a:spAutoFit/>
            </a:bodyPr>
            <a:lstStyle/>
            <a:p>
              <a:r>
                <a:rPr lang="en-US" dirty="0">
                  <a:solidFill>
                    <a:srgbClr val="FF0000"/>
                  </a:solidFill>
                </a:rPr>
                <a:t>x</a:t>
              </a:r>
            </a:p>
          </p:txBody>
        </p:sp>
        <p:sp>
          <p:nvSpPr>
            <p:cNvPr id="194" name="TextBox 193">
              <a:extLst>
                <a:ext uri="{FF2B5EF4-FFF2-40B4-BE49-F238E27FC236}">
                  <a16:creationId xmlns:a16="http://schemas.microsoft.com/office/drawing/2014/main" id="{DB9F2A8B-A2DE-B144-82DB-25FA50704A8E}"/>
                </a:ext>
              </a:extLst>
            </p:cNvPr>
            <p:cNvSpPr txBox="1"/>
            <p:nvPr/>
          </p:nvSpPr>
          <p:spPr>
            <a:xfrm>
              <a:off x="2927267" y="1483429"/>
              <a:ext cx="284052" cy="369332"/>
            </a:xfrm>
            <a:prstGeom prst="rect">
              <a:avLst/>
            </a:prstGeom>
            <a:noFill/>
          </p:spPr>
          <p:txBody>
            <a:bodyPr wrap="square" rtlCol="0">
              <a:spAutoFit/>
            </a:bodyPr>
            <a:lstStyle/>
            <a:p>
              <a:r>
                <a:rPr lang="en-US" dirty="0">
                  <a:solidFill>
                    <a:srgbClr val="FF0000"/>
                  </a:solidFill>
                </a:rPr>
                <a:t>x</a:t>
              </a:r>
            </a:p>
          </p:txBody>
        </p:sp>
        <p:sp>
          <p:nvSpPr>
            <p:cNvPr id="195" name="TextBox 194">
              <a:extLst>
                <a:ext uri="{FF2B5EF4-FFF2-40B4-BE49-F238E27FC236}">
                  <a16:creationId xmlns:a16="http://schemas.microsoft.com/office/drawing/2014/main" id="{E0613FC6-C6DD-A040-BEDB-CAEE83E22F77}"/>
                </a:ext>
              </a:extLst>
            </p:cNvPr>
            <p:cNvSpPr txBox="1"/>
            <p:nvPr/>
          </p:nvSpPr>
          <p:spPr>
            <a:xfrm>
              <a:off x="3263598" y="1638247"/>
              <a:ext cx="524239" cy="681631"/>
            </a:xfrm>
            <a:prstGeom prst="rect">
              <a:avLst/>
            </a:prstGeom>
            <a:noFill/>
          </p:spPr>
          <p:txBody>
            <a:bodyPr wrap="none" rtlCol="0">
              <a:spAutoFit/>
            </a:bodyPr>
            <a:lstStyle/>
            <a:p>
              <a:r>
                <a:rPr lang="en-US" dirty="0"/>
                <a:t>x</a:t>
              </a:r>
            </a:p>
          </p:txBody>
        </p:sp>
        <p:sp>
          <p:nvSpPr>
            <p:cNvPr id="196" name="TextBox 195">
              <a:extLst>
                <a:ext uri="{FF2B5EF4-FFF2-40B4-BE49-F238E27FC236}">
                  <a16:creationId xmlns:a16="http://schemas.microsoft.com/office/drawing/2014/main" id="{7535422E-A9CF-6542-963E-0251C68D7BA4}"/>
                </a:ext>
              </a:extLst>
            </p:cNvPr>
            <p:cNvSpPr txBox="1"/>
            <p:nvPr/>
          </p:nvSpPr>
          <p:spPr>
            <a:xfrm>
              <a:off x="2335515" y="2451851"/>
              <a:ext cx="284052" cy="369332"/>
            </a:xfrm>
            <a:prstGeom prst="rect">
              <a:avLst/>
            </a:prstGeom>
            <a:noFill/>
          </p:spPr>
          <p:txBody>
            <a:bodyPr wrap="none" rtlCol="0">
              <a:spAutoFit/>
            </a:bodyPr>
            <a:lstStyle/>
            <a:p>
              <a:r>
                <a:rPr lang="en-US" dirty="0">
                  <a:solidFill>
                    <a:srgbClr val="FF0000"/>
                  </a:solidFill>
                </a:rPr>
                <a:t>x</a:t>
              </a:r>
            </a:p>
          </p:txBody>
        </p:sp>
        <p:sp>
          <p:nvSpPr>
            <p:cNvPr id="197" name="TextBox 196">
              <a:extLst>
                <a:ext uri="{FF2B5EF4-FFF2-40B4-BE49-F238E27FC236}">
                  <a16:creationId xmlns:a16="http://schemas.microsoft.com/office/drawing/2014/main" id="{5067B4E1-9528-8646-A471-C423EC344AE8}"/>
                </a:ext>
              </a:extLst>
            </p:cNvPr>
            <p:cNvSpPr txBox="1"/>
            <p:nvPr/>
          </p:nvSpPr>
          <p:spPr>
            <a:xfrm>
              <a:off x="2727434" y="2028286"/>
              <a:ext cx="284052" cy="369332"/>
            </a:xfrm>
            <a:prstGeom prst="rect">
              <a:avLst/>
            </a:prstGeom>
            <a:noFill/>
          </p:spPr>
          <p:txBody>
            <a:bodyPr wrap="none" rtlCol="0">
              <a:spAutoFit/>
            </a:bodyPr>
            <a:lstStyle/>
            <a:p>
              <a:r>
                <a:rPr lang="en-US" dirty="0">
                  <a:solidFill>
                    <a:srgbClr val="FF0000"/>
                  </a:solidFill>
                </a:rPr>
                <a:t>x</a:t>
              </a:r>
            </a:p>
          </p:txBody>
        </p:sp>
        <p:sp>
          <p:nvSpPr>
            <p:cNvPr id="198" name="TextBox 197">
              <a:extLst>
                <a:ext uri="{FF2B5EF4-FFF2-40B4-BE49-F238E27FC236}">
                  <a16:creationId xmlns:a16="http://schemas.microsoft.com/office/drawing/2014/main" id="{E80B23A5-BA21-0F4F-BFAB-25F7FEB43DB5}"/>
                </a:ext>
              </a:extLst>
            </p:cNvPr>
            <p:cNvSpPr txBox="1"/>
            <p:nvPr/>
          </p:nvSpPr>
          <p:spPr>
            <a:xfrm>
              <a:off x="2181270" y="2138011"/>
              <a:ext cx="284052" cy="369332"/>
            </a:xfrm>
            <a:prstGeom prst="rect">
              <a:avLst/>
            </a:prstGeom>
            <a:noFill/>
          </p:spPr>
          <p:txBody>
            <a:bodyPr wrap="none" rtlCol="0">
              <a:spAutoFit/>
            </a:bodyPr>
            <a:lstStyle/>
            <a:p>
              <a:r>
                <a:rPr lang="en-US" dirty="0">
                  <a:solidFill>
                    <a:srgbClr val="FF0000"/>
                  </a:solidFill>
                </a:rPr>
                <a:t>x</a:t>
              </a:r>
            </a:p>
          </p:txBody>
        </p:sp>
        <p:sp>
          <p:nvSpPr>
            <p:cNvPr id="199" name="Oval 198">
              <a:extLst>
                <a:ext uri="{FF2B5EF4-FFF2-40B4-BE49-F238E27FC236}">
                  <a16:creationId xmlns:a16="http://schemas.microsoft.com/office/drawing/2014/main" id="{A517D0EC-CCA3-5845-80F6-BF9983C859A7}"/>
                </a:ext>
              </a:extLst>
            </p:cNvPr>
            <p:cNvSpPr/>
            <p:nvPr/>
          </p:nvSpPr>
          <p:spPr>
            <a:xfrm>
              <a:off x="2036652" y="1497826"/>
              <a:ext cx="1665617" cy="1576552"/>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grpSp>
      <p:grpSp>
        <p:nvGrpSpPr>
          <p:cNvPr id="200" name="Group 199">
            <a:extLst>
              <a:ext uri="{FF2B5EF4-FFF2-40B4-BE49-F238E27FC236}">
                <a16:creationId xmlns:a16="http://schemas.microsoft.com/office/drawing/2014/main" id="{3D4C20B8-9AA5-7145-A645-5F716EBD0765}"/>
              </a:ext>
            </a:extLst>
          </p:cNvPr>
          <p:cNvGrpSpPr/>
          <p:nvPr/>
        </p:nvGrpSpPr>
        <p:grpSpPr>
          <a:xfrm>
            <a:off x="1256429" y="2850650"/>
            <a:ext cx="2063111" cy="349504"/>
            <a:chOff x="5074022" y="546600"/>
            <a:chExt cx="2337449" cy="395979"/>
          </a:xfrm>
        </p:grpSpPr>
        <p:sp>
          <p:nvSpPr>
            <p:cNvPr id="201" name="Rectangle 200">
              <a:extLst>
                <a:ext uri="{FF2B5EF4-FFF2-40B4-BE49-F238E27FC236}">
                  <a16:creationId xmlns:a16="http://schemas.microsoft.com/office/drawing/2014/main" id="{C0BDE21C-5EED-4843-9CCC-9AE7342DD570}"/>
                </a:ext>
              </a:extLst>
            </p:cNvPr>
            <p:cNvSpPr/>
            <p:nvPr/>
          </p:nvSpPr>
          <p:spPr>
            <a:xfrm>
              <a:off x="5127813" y="615846"/>
              <a:ext cx="2283658" cy="311842"/>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202" name="TextBox 201">
                  <a:extLst>
                    <a:ext uri="{FF2B5EF4-FFF2-40B4-BE49-F238E27FC236}">
                      <a16:creationId xmlns:a16="http://schemas.microsoft.com/office/drawing/2014/main" id="{EA8F65D8-E54F-2B46-AFE6-E2CF7E350A29}"/>
                    </a:ext>
                  </a:extLst>
                </p:cNvPr>
                <p:cNvSpPr txBox="1"/>
                <p:nvPr/>
              </p:nvSpPr>
              <p:spPr>
                <a:xfrm>
                  <a:off x="5074022" y="546600"/>
                  <a:ext cx="46609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𝑥</m:t>
                            </m:r>
                          </m:e>
                          <m:sub>
                            <m:r>
                              <a:rPr lang="en-US" b="0" i="1" dirty="0" smtClean="0">
                                <a:latin typeface="Cambria Math" panose="02040503050406030204" pitchFamily="18" charset="0"/>
                              </a:rPr>
                              <m:t>9</m:t>
                            </m:r>
                          </m:sub>
                        </m:sSub>
                      </m:oMath>
                    </m:oMathPara>
                  </a14:m>
                  <a:endParaRPr lang="en-US" dirty="0"/>
                </a:p>
              </p:txBody>
            </p:sp>
          </mc:Choice>
          <mc:Fallback>
            <p:sp>
              <p:nvSpPr>
                <p:cNvPr id="202" name="TextBox 201">
                  <a:extLst>
                    <a:ext uri="{FF2B5EF4-FFF2-40B4-BE49-F238E27FC236}">
                      <a16:creationId xmlns:a16="http://schemas.microsoft.com/office/drawing/2014/main" id="{EA8F65D8-E54F-2B46-AFE6-E2CF7E350A29}"/>
                    </a:ext>
                  </a:extLst>
                </p:cNvPr>
                <p:cNvSpPr txBox="1">
                  <a:spLocks noRot="1" noChangeAspect="1" noMove="1" noResize="1" noEditPoints="1" noAdjustHandles="1" noChangeArrowheads="1" noChangeShapeType="1" noTextEdit="1"/>
                </p:cNvSpPr>
                <p:nvPr/>
              </p:nvSpPr>
              <p:spPr>
                <a:xfrm>
                  <a:off x="5074022" y="546600"/>
                  <a:ext cx="466090" cy="369332"/>
                </a:xfrm>
                <a:prstGeom prst="rect">
                  <a:avLst/>
                </a:prstGeom>
                <a:blipFill>
                  <a:blip r:embed="rId13"/>
                  <a:stretch>
                    <a:fillRect b="-740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03" name="TextBox 202">
                  <a:extLst>
                    <a:ext uri="{FF2B5EF4-FFF2-40B4-BE49-F238E27FC236}">
                      <a16:creationId xmlns:a16="http://schemas.microsoft.com/office/drawing/2014/main" id="{E69EC4CF-5089-414A-B2CD-578B326DEC56}"/>
                    </a:ext>
                  </a:extLst>
                </p:cNvPr>
                <p:cNvSpPr txBox="1"/>
                <p:nvPr/>
              </p:nvSpPr>
              <p:spPr>
                <a:xfrm>
                  <a:off x="5424640" y="546600"/>
                  <a:ext cx="46609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solidFill>
                                  <a:srgbClr val="FF0000"/>
                                </a:solidFill>
                                <a:latin typeface="Cambria Math" panose="02040503050406030204" pitchFamily="18" charset="0"/>
                              </a:rPr>
                            </m:ctrlPr>
                          </m:sSubPr>
                          <m:e>
                            <m:r>
                              <a:rPr lang="en-US" b="0" i="1" dirty="0" smtClean="0">
                                <a:solidFill>
                                  <a:srgbClr val="FF0000"/>
                                </a:solidFill>
                                <a:latin typeface="Cambria Math" panose="02040503050406030204" pitchFamily="18" charset="0"/>
                              </a:rPr>
                              <m:t>𝑥</m:t>
                            </m:r>
                          </m:e>
                          <m:sub>
                            <m:r>
                              <a:rPr lang="en-US" b="0" i="1" dirty="0" smtClean="0">
                                <a:solidFill>
                                  <a:srgbClr val="FF0000"/>
                                </a:solidFill>
                                <a:latin typeface="Cambria Math" panose="02040503050406030204" pitchFamily="18" charset="0"/>
                              </a:rPr>
                              <m:t>3</m:t>
                            </m:r>
                          </m:sub>
                        </m:sSub>
                      </m:oMath>
                    </m:oMathPara>
                  </a14:m>
                  <a:endParaRPr lang="en-US" dirty="0"/>
                </a:p>
              </p:txBody>
            </p:sp>
          </mc:Choice>
          <mc:Fallback>
            <p:sp>
              <p:nvSpPr>
                <p:cNvPr id="203" name="TextBox 202">
                  <a:extLst>
                    <a:ext uri="{FF2B5EF4-FFF2-40B4-BE49-F238E27FC236}">
                      <a16:creationId xmlns:a16="http://schemas.microsoft.com/office/drawing/2014/main" id="{E69EC4CF-5089-414A-B2CD-578B326DEC56}"/>
                    </a:ext>
                  </a:extLst>
                </p:cNvPr>
                <p:cNvSpPr txBox="1">
                  <a:spLocks noRot="1" noChangeAspect="1" noMove="1" noResize="1" noEditPoints="1" noAdjustHandles="1" noChangeArrowheads="1" noChangeShapeType="1" noTextEdit="1"/>
                </p:cNvSpPr>
                <p:nvPr/>
              </p:nvSpPr>
              <p:spPr>
                <a:xfrm>
                  <a:off x="5424640" y="546600"/>
                  <a:ext cx="466090" cy="369332"/>
                </a:xfrm>
                <a:prstGeom prst="rect">
                  <a:avLst/>
                </a:prstGeom>
                <a:blipFill>
                  <a:blip r:embed="rId14"/>
                  <a:stretch>
                    <a:fillRect b="-740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04" name="TextBox 203">
                  <a:extLst>
                    <a:ext uri="{FF2B5EF4-FFF2-40B4-BE49-F238E27FC236}">
                      <a16:creationId xmlns:a16="http://schemas.microsoft.com/office/drawing/2014/main" id="{E8D5939A-28DD-6F4D-9971-6F2402332088}"/>
                    </a:ext>
                  </a:extLst>
                </p:cNvPr>
                <p:cNvSpPr txBox="1"/>
                <p:nvPr/>
              </p:nvSpPr>
              <p:spPr>
                <a:xfrm>
                  <a:off x="5775258" y="546600"/>
                  <a:ext cx="46609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𝑥</m:t>
                            </m:r>
                          </m:e>
                          <m:sub>
                            <m:r>
                              <a:rPr lang="en-US" b="0" i="1" dirty="0" smtClean="0">
                                <a:latin typeface="Cambria Math" panose="02040503050406030204" pitchFamily="18" charset="0"/>
                              </a:rPr>
                              <m:t>8</m:t>
                            </m:r>
                          </m:sub>
                        </m:sSub>
                      </m:oMath>
                    </m:oMathPara>
                  </a14:m>
                  <a:endParaRPr lang="en-US" dirty="0"/>
                </a:p>
              </p:txBody>
            </p:sp>
          </mc:Choice>
          <mc:Fallback>
            <p:sp>
              <p:nvSpPr>
                <p:cNvPr id="204" name="TextBox 203">
                  <a:extLst>
                    <a:ext uri="{FF2B5EF4-FFF2-40B4-BE49-F238E27FC236}">
                      <a16:creationId xmlns:a16="http://schemas.microsoft.com/office/drawing/2014/main" id="{E8D5939A-28DD-6F4D-9971-6F2402332088}"/>
                    </a:ext>
                  </a:extLst>
                </p:cNvPr>
                <p:cNvSpPr txBox="1">
                  <a:spLocks noRot="1" noChangeAspect="1" noMove="1" noResize="1" noEditPoints="1" noAdjustHandles="1" noChangeArrowheads="1" noChangeShapeType="1" noTextEdit="1"/>
                </p:cNvSpPr>
                <p:nvPr/>
              </p:nvSpPr>
              <p:spPr>
                <a:xfrm>
                  <a:off x="5775258" y="546600"/>
                  <a:ext cx="466090" cy="369332"/>
                </a:xfrm>
                <a:prstGeom prst="rect">
                  <a:avLst/>
                </a:prstGeom>
                <a:blipFill>
                  <a:blip r:embed="rId15"/>
                  <a:stretch>
                    <a:fillRect b="-740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05" name="TextBox 204">
                  <a:extLst>
                    <a:ext uri="{FF2B5EF4-FFF2-40B4-BE49-F238E27FC236}">
                      <a16:creationId xmlns:a16="http://schemas.microsoft.com/office/drawing/2014/main" id="{442F5F52-EFDF-9445-8121-C5353B5F7CB8}"/>
                    </a:ext>
                  </a:extLst>
                </p:cNvPr>
                <p:cNvSpPr txBox="1"/>
                <p:nvPr/>
              </p:nvSpPr>
              <p:spPr>
                <a:xfrm>
                  <a:off x="6760151" y="546600"/>
                  <a:ext cx="46609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solidFill>
                                  <a:srgbClr val="FF0000"/>
                                </a:solidFill>
                                <a:latin typeface="Cambria Math" panose="02040503050406030204" pitchFamily="18" charset="0"/>
                              </a:rPr>
                            </m:ctrlPr>
                          </m:sSubPr>
                          <m:e>
                            <m:r>
                              <a:rPr lang="en-US" b="0" i="1" dirty="0" smtClean="0">
                                <a:solidFill>
                                  <a:srgbClr val="FF0000"/>
                                </a:solidFill>
                                <a:latin typeface="Cambria Math" panose="02040503050406030204" pitchFamily="18" charset="0"/>
                              </a:rPr>
                              <m:t>𝑥</m:t>
                            </m:r>
                          </m:e>
                          <m:sub>
                            <m:r>
                              <a:rPr lang="en-US" b="0" i="1" dirty="0" smtClean="0">
                                <a:solidFill>
                                  <a:srgbClr val="FF0000"/>
                                </a:solidFill>
                                <a:latin typeface="Cambria Math" panose="02040503050406030204" pitchFamily="18" charset="0"/>
                              </a:rPr>
                              <m:t>7</m:t>
                            </m:r>
                          </m:sub>
                        </m:sSub>
                      </m:oMath>
                    </m:oMathPara>
                  </a14:m>
                  <a:endParaRPr lang="en-US" dirty="0"/>
                </a:p>
              </p:txBody>
            </p:sp>
          </mc:Choice>
          <mc:Fallback>
            <p:sp>
              <p:nvSpPr>
                <p:cNvPr id="205" name="TextBox 204">
                  <a:extLst>
                    <a:ext uri="{FF2B5EF4-FFF2-40B4-BE49-F238E27FC236}">
                      <a16:creationId xmlns:a16="http://schemas.microsoft.com/office/drawing/2014/main" id="{442F5F52-EFDF-9445-8121-C5353B5F7CB8}"/>
                    </a:ext>
                  </a:extLst>
                </p:cNvPr>
                <p:cNvSpPr txBox="1">
                  <a:spLocks noRot="1" noChangeAspect="1" noMove="1" noResize="1" noEditPoints="1" noAdjustHandles="1" noChangeArrowheads="1" noChangeShapeType="1" noTextEdit="1"/>
                </p:cNvSpPr>
                <p:nvPr/>
              </p:nvSpPr>
              <p:spPr>
                <a:xfrm>
                  <a:off x="6760151" y="546600"/>
                  <a:ext cx="466090" cy="369332"/>
                </a:xfrm>
                <a:prstGeom prst="rect">
                  <a:avLst/>
                </a:prstGeom>
                <a:blipFill>
                  <a:blip r:embed="rId16"/>
                  <a:stretch>
                    <a:fillRect b="-740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06" name="TextBox 205">
                  <a:extLst>
                    <a:ext uri="{FF2B5EF4-FFF2-40B4-BE49-F238E27FC236}">
                      <a16:creationId xmlns:a16="http://schemas.microsoft.com/office/drawing/2014/main" id="{F958834B-A949-7145-AB2F-D554C3F9A5D4}"/>
                    </a:ext>
                  </a:extLst>
                </p:cNvPr>
                <p:cNvSpPr txBox="1"/>
                <p:nvPr/>
              </p:nvSpPr>
              <p:spPr>
                <a:xfrm>
                  <a:off x="6266154" y="573247"/>
                  <a:ext cx="43473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m:t>
                        </m:r>
                      </m:oMath>
                    </m:oMathPara>
                  </a14:m>
                  <a:endParaRPr lang="en-US" dirty="0"/>
                </a:p>
              </p:txBody>
            </p:sp>
          </mc:Choice>
          <mc:Fallback>
            <p:sp>
              <p:nvSpPr>
                <p:cNvPr id="206" name="TextBox 205">
                  <a:extLst>
                    <a:ext uri="{FF2B5EF4-FFF2-40B4-BE49-F238E27FC236}">
                      <a16:creationId xmlns:a16="http://schemas.microsoft.com/office/drawing/2014/main" id="{F958834B-A949-7145-AB2F-D554C3F9A5D4}"/>
                    </a:ext>
                  </a:extLst>
                </p:cNvPr>
                <p:cNvSpPr txBox="1">
                  <a:spLocks noRot="1" noChangeAspect="1" noMove="1" noResize="1" noEditPoints="1" noAdjustHandles="1" noChangeArrowheads="1" noChangeShapeType="1" noTextEdit="1"/>
                </p:cNvSpPr>
                <p:nvPr/>
              </p:nvSpPr>
              <p:spPr>
                <a:xfrm>
                  <a:off x="6266154" y="573247"/>
                  <a:ext cx="434734" cy="369332"/>
                </a:xfrm>
                <a:prstGeom prst="rect">
                  <a:avLst/>
                </a:prstGeom>
                <a:blipFill>
                  <a:blip r:embed="rId17"/>
                  <a:stretch>
                    <a:fillRect/>
                  </a:stretch>
                </a:blipFill>
              </p:spPr>
              <p:txBody>
                <a:bodyPr/>
                <a:lstStyle/>
                <a:p>
                  <a:r>
                    <a:rPr lang="en-US">
                      <a:noFill/>
                    </a:rPr>
                    <a:t> </a:t>
                  </a:r>
                </a:p>
              </p:txBody>
            </p:sp>
          </mc:Fallback>
        </mc:AlternateContent>
      </p:grpSp>
      <p:grpSp>
        <p:nvGrpSpPr>
          <p:cNvPr id="207" name="Group 206">
            <a:extLst>
              <a:ext uri="{FF2B5EF4-FFF2-40B4-BE49-F238E27FC236}">
                <a16:creationId xmlns:a16="http://schemas.microsoft.com/office/drawing/2014/main" id="{C23E0017-9F3A-6C40-A6EF-CD8A14AE56F8}"/>
              </a:ext>
            </a:extLst>
          </p:cNvPr>
          <p:cNvGrpSpPr/>
          <p:nvPr/>
        </p:nvGrpSpPr>
        <p:grpSpPr>
          <a:xfrm>
            <a:off x="5662674" y="2866772"/>
            <a:ext cx="2063111" cy="349504"/>
            <a:chOff x="5074022" y="546600"/>
            <a:chExt cx="2337449" cy="395979"/>
          </a:xfrm>
        </p:grpSpPr>
        <p:sp>
          <p:nvSpPr>
            <p:cNvPr id="208" name="Rectangle 207">
              <a:extLst>
                <a:ext uri="{FF2B5EF4-FFF2-40B4-BE49-F238E27FC236}">
                  <a16:creationId xmlns:a16="http://schemas.microsoft.com/office/drawing/2014/main" id="{94BB9E8F-8F92-E04A-9367-635D71BF60EF}"/>
                </a:ext>
              </a:extLst>
            </p:cNvPr>
            <p:cNvSpPr/>
            <p:nvPr/>
          </p:nvSpPr>
          <p:spPr>
            <a:xfrm>
              <a:off x="5127813" y="615846"/>
              <a:ext cx="2283658" cy="31184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mc:AlternateContent xmlns:mc="http://schemas.openxmlformats.org/markup-compatibility/2006">
          <mc:Choice xmlns:a14="http://schemas.microsoft.com/office/drawing/2010/main" Requires="a14">
            <p:sp>
              <p:nvSpPr>
                <p:cNvPr id="209" name="TextBox 208">
                  <a:extLst>
                    <a:ext uri="{FF2B5EF4-FFF2-40B4-BE49-F238E27FC236}">
                      <a16:creationId xmlns:a16="http://schemas.microsoft.com/office/drawing/2014/main" id="{2178A788-9AAC-3D45-8F02-F10D07ED6F9B}"/>
                    </a:ext>
                  </a:extLst>
                </p:cNvPr>
                <p:cNvSpPr txBox="1"/>
                <p:nvPr/>
              </p:nvSpPr>
              <p:spPr>
                <a:xfrm>
                  <a:off x="5074022" y="546600"/>
                  <a:ext cx="46609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solidFill>
                                  <a:srgbClr val="FF0000"/>
                                </a:solidFill>
                                <a:latin typeface="Cambria Math" panose="02040503050406030204" pitchFamily="18" charset="0"/>
                              </a:rPr>
                            </m:ctrlPr>
                          </m:sSubPr>
                          <m:e>
                            <m:r>
                              <a:rPr lang="en-US" b="0" i="1" dirty="0" smtClean="0">
                                <a:solidFill>
                                  <a:srgbClr val="FF0000"/>
                                </a:solidFill>
                                <a:latin typeface="Cambria Math" panose="02040503050406030204" pitchFamily="18" charset="0"/>
                              </a:rPr>
                              <m:t>𝑥</m:t>
                            </m:r>
                          </m:e>
                          <m:sub>
                            <m:r>
                              <a:rPr lang="en-US" b="0" i="1" dirty="0" smtClean="0">
                                <a:solidFill>
                                  <a:srgbClr val="FF0000"/>
                                </a:solidFill>
                                <a:latin typeface="Cambria Math" panose="02040503050406030204" pitchFamily="18" charset="0"/>
                              </a:rPr>
                              <m:t>2</m:t>
                            </m:r>
                          </m:sub>
                        </m:sSub>
                      </m:oMath>
                    </m:oMathPara>
                  </a14:m>
                  <a:endParaRPr lang="en-US" dirty="0">
                    <a:solidFill>
                      <a:srgbClr val="FF0000"/>
                    </a:solidFill>
                  </a:endParaRPr>
                </a:p>
              </p:txBody>
            </p:sp>
          </mc:Choice>
          <mc:Fallback>
            <p:sp>
              <p:nvSpPr>
                <p:cNvPr id="209" name="TextBox 208">
                  <a:extLst>
                    <a:ext uri="{FF2B5EF4-FFF2-40B4-BE49-F238E27FC236}">
                      <a16:creationId xmlns:a16="http://schemas.microsoft.com/office/drawing/2014/main" id="{2178A788-9AAC-3D45-8F02-F10D07ED6F9B}"/>
                    </a:ext>
                  </a:extLst>
                </p:cNvPr>
                <p:cNvSpPr txBox="1">
                  <a:spLocks noRot="1" noChangeAspect="1" noMove="1" noResize="1" noEditPoints="1" noAdjustHandles="1" noChangeArrowheads="1" noChangeShapeType="1" noTextEdit="1"/>
                </p:cNvSpPr>
                <p:nvPr/>
              </p:nvSpPr>
              <p:spPr>
                <a:xfrm>
                  <a:off x="5074022" y="546600"/>
                  <a:ext cx="466090" cy="369332"/>
                </a:xfrm>
                <a:prstGeom prst="rect">
                  <a:avLst/>
                </a:prstGeom>
                <a:blipFill>
                  <a:blip r:embed="rId18"/>
                  <a:stretch>
                    <a:fillRect b="-1111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10" name="TextBox 209">
                  <a:extLst>
                    <a:ext uri="{FF2B5EF4-FFF2-40B4-BE49-F238E27FC236}">
                      <a16:creationId xmlns:a16="http://schemas.microsoft.com/office/drawing/2014/main" id="{C7692342-F081-D946-9BD7-204F3044FF20}"/>
                    </a:ext>
                  </a:extLst>
                </p:cNvPr>
                <p:cNvSpPr txBox="1"/>
                <p:nvPr/>
              </p:nvSpPr>
              <p:spPr>
                <a:xfrm>
                  <a:off x="5424640" y="546600"/>
                  <a:ext cx="46609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solidFill>
                                  <a:srgbClr val="FF0000"/>
                                </a:solidFill>
                                <a:latin typeface="Cambria Math" panose="02040503050406030204" pitchFamily="18" charset="0"/>
                              </a:rPr>
                            </m:ctrlPr>
                          </m:sSubPr>
                          <m:e>
                            <m:r>
                              <a:rPr lang="en-US" b="0" i="1" dirty="0" smtClean="0">
                                <a:solidFill>
                                  <a:srgbClr val="FF0000"/>
                                </a:solidFill>
                                <a:latin typeface="Cambria Math" panose="02040503050406030204" pitchFamily="18" charset="0"/>
                              </a:rPr>
                              <m:t>𝑥</m:t>
                            </m:r>
                          </m:e>
                          <m:sub>
                            <m:r>
                              <a:rPr lang="en-US" b="0" i="1" dirty="0" smtClean="0">
                                <a:solidFill>
                                  <a:srgbClr val="FF0000"/>
                                </a:solidFill>
                                <a:latin typeface="Cambria Math" panose="02040503050406030204" pitchFamily="18" charset="0"/>
                              </a:rPr>
                              <m:t>5</m:t>
                            </m:r>
                          </m:sub>
                        </m:sSub>
                      </m:oMath>
                    </m:oMathPara>
                  </a14:m>
                  <a:endParaRPr lang="en-US" dirty="0">
                    <a:solidFill>
                      <a:srgbClr val="FF0000"/>
                    </a:solidFill>
                  </a:endParaRPr>
                </a:p>
              </p:txBody>
            </p:sp>
          </mc:Choice>
          <mc:Fallback>
            <p:sp>
              <p:nvSpPr>
                <p:cNvPr id="210" name="TextBox 209">
                  <a:extLst>
                    <a:ext uri="{FF2B5EF4-FFF2-40B4-BE49-F238E27FC236}">
                      <a16:creationId xmlns:a16="http://schemas.microsoft.com/office/drawing/2014/main" id="{C7692342-F081-D946-9BD7-204F3044FF20}"/>
                    </a:ext>
                  </a:extLst>
                </p:cNvPr>
                <p:cNvSpPr txBox="1">
                  <a:spLocks noRot="1" noChangeAspect="1" noMove="1" noResize="1" noEditPoints="1" noAdjustHandles="1" noChangeArrowheads="1" noChangeShapeType="1" noTextEdit="1"/>
                </p:cNvSpPr>
                <p:nvPr/>
              </p:nvSpPr>
              <p:spPr>
                <a:xfrm>
                  <a:off x="5424640" y="546600"/>
                  <a:ext cx="466090" cy="369332"/>
                </a:xfrm>
                <a:prstGeom prst="rect">
                  <a:avLst/>
                </a:prstGeom>
                <a:blipFill>
                  <a:blip r:embed="rId19"/>
                  <a:stretch>
                    <a:fillRect b="-1111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11" name="TextBox 210">
                  <a:extLst>
                    <a:ext uri="{FF2B5EF4-FFF2-40B4-BE49-F238E27FC236}">
                      <a16:creationId xmlns:a16="http://schemas.microsoft.com/office/drawing/2014/main" id="{27092879-986E-0048-9CB3-EE830FF7F2EA}"/>
                    </a:ext>
                  </a:extLst>
                </p:cNvPr>
                <p:cNvSpPr txBox="1"/>
                <p:nvPr/>
              </p:nvSpPr>
              <p:spPr>
                <a:xfrm>
                  <a:off x="5775258" y="546600"/>
                  <a:ext cx="46609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solidFill>
                                  <a:schemeClr val="tx1"/>
                                </a:solidFill>
                                <a:latin typeface="Cambria Math" panose="02040503050406030204" pitchFamily="18" charset="0"/>
                              </a:rPr>
                            </m:ctrlPr>
                          </m:sSubPr>
                          <m:e>
                            <m:r>
                              <a:rPr lang="en-US" b="0" i="1" dirty="0" smtClean="0">
                                <a:solidFill>
                                  <a:schemeClr val="tx1"/>
                                </a:solidFill>
                                <a:latin typeface="Cambria Math" panose="02040503050406030204" pitchFamily="18" charset="0"/>
                              </a:rPr>
                              <m:t>𝑥</m:t>
                            </m:r>
                          </m:e>
                          <m:sub>
                            <m:r>
                              <a:rPr lang="en-US" b="0" i="1" dirty="0" smtClean="0">
                                <a:solidFill>
                                  <a:schemeClr val="tx1"/>
                                </a:solidFill>
                                <a:latin typeface="Cambria Math" panose="02040503050406030204" pitchFamily="18" charset="0"/>
                              </a:rPr>
                              <m:t>4</m:t>
                            </m:r>
                          </m:sub>
                        </m:sSub>
                      </m:oMath>
                    </m:oMathPara>
                  </a14:m>
                  <a:endParaRPr lang="en-US" dirty="0">
                    <a:solidFill>
                      <a:srgbClr val="FF0000"/>
                    </a:solidFill>
                  </a:endParaRPr>
                </a:p>
              </p:txBody>
            </p:sp>
          </mc:Choice>
          <mc:Fallback>
            <p:sp>
              <p:nvSpPr>
                <p:cNvPr id="211" name="TextBox 210">
                  <a:extLst>
                    <a:ext uri="{FF2B5EF4-FFF2-40B4-BE49-F238E27FC236}">
                      <a16:creationId xmlns:a16="http://schemas.microsoft.com/office/drawing/2014/main" id="{27092879-986E-0048-9CB3-EE830FF7F2EA}"/>
                    </a:ext>
                  </a:extLst>
                </p:cNvPr>
                <p:cNvSpPr txBox="1">
                  <a:spLocks noRot="1" noChangeAspect="1" noMove="1" noResize="1" noEditPoints="1" noAdjustHandles="1" noChangeArrowheads="1" noChangeShapeType="1" noTextEdit="1"/>
                </p:cNvSpPr>
                <p:nvPr/>
              </p:nvSpPr>
              <p:spPr>
                <a:xfrm>
                  <a:off x="5775258" y="546600"/>
                  <a:ext cx="466090" cy="369332"/>
                </a:xfrm>
                <a:prstGeom prst="rect">
                  <a:avLst/>
                </a:prstGeom>
                <a:blipFill>
                  <a:blip r:embed="rId20"/>
                  <a:stretch>
                    <a:fillRect b="-1111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12" name="TextBox 211">
                  <a:extLst>
                    <a:ext uri="{FF2B5EF4-FFF2-40B4-BE49-F238E27FC236}">
                      <a16:creationId xmlns:a16="http://schemas.microsoft.com/office/drawing/2014/main" id="{479AE48F-3F73-DD4C-9D4A-7DD4422AC56B}"/>
                    </a:ext>
                  </a:extLst>
                </p:cNvPr>
                <p:cNvSpPr txBox="1"/>
                <p:nvPr/>
              </p:nvSpPr>
              <p:spPr>
                <a:xfrm>
                  <a:off x="6760151" y="546600"/>
                  <a:ext cx="46609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solidFill>
                                  <a:schemeClr val="tx1"/>
                                </a:solidFill>
                                <a:latin typeface="Cambria Math" panose="02040503050406030204" pitchFamily="18" charset="0"/>
                              </a:rPr>
                            </m:ctrlPr>
                          </m:sSubPr>
                          <m:e>
                            <m:r>
                              <a:rPr lang="en-US" b="0" i="1" dirty="0" smtClean="0">
                                <a:solidFill>
                                  <a:schemeClr val="tx1"/>
                                </a:solidFill>
                                <a:latin typeface="Cambria Math" panose="02040503050406030204" pitchFamily="18" charset="0"/>
                              </a:rPr>
                              <m:t>𝑥</m:t>
                            </m:r>
                          </m:e>
                          <m:sub>
                            <m:r>
                              <a:rPr lang="en-US" b="0" i="1" dirty="0" smtClean="0">
                                <a:solidFill>
                                  <a:schemeClr val="tx1"/>
                                </a:solidFill>
                                <a:latin typeface="Cambria Math" panose="02040503050406030204" pitchFamily="18" charset="0"/>
                              </a:rPr>
                              <m:t>0</m:t>
                            </m:r>
                          </m:sub>
                        </m:sSub>
                      </m:oMath>
                    </m:oMathPara>
                  </a14:m>
                  <a:endParaRPr lang="en-US" dirty="0">
                    <a:solidFill>
                      <a:srgbClr val="FF0000"/>
                    </a:solidFill>
                  </a:endParaRPr>
                </a:p>
              </p:txBody>
            </p:sp>
          </mc:Choice>
          <mc:Fallback>
            <p:sp>
              <p:nvSpPr>
                <p:cNvPr id="212" name="TextBox 211">
                  <a:extLst>
                    <a:ext uri="{FF2B5EF4-FFF2-40B4-BE49-F238E27FC236}">
                      <a16:creationId xmlns:a16="http://schemas.microsoft.com/office/drawing/2014/main" id="{479AE48F-3F73-DD4C-9D4A-7DD4422AC56B}"/>
                    </a:ext>
                  </a:extLst>
                </p:cNvPr>
                <p:cNvSpPr txBox="1">
                  <a:spLocks noRot="1" noChangeAspect="1" noMove="1" noResize="1" noEditPoints="1" noAdjustHandles="1" noChangeArrowheads="1" noChangeShapeType="1" noTextEdit="1"/>
                </p:cNvSpPr>
                <p:nvPr/>
              </p:nvSpPr>
              <p:spPr>
                <a:xfrm>
                  <a:off x="6760151" y="546600"/>
                  <a:ext cx="466090" cy="369332"/>
                </a:xfrm>
                <a:prstGeom prst="rect">
                  <a:avLst/>
                </a:prstGeom>
                <a:blipFill>
                  <a:blip r:embed="rId21"/>
                  <a:stretch>
                    <a:fillRect b="-1111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13" name="TextBox 212">
                  <a:extLst>
                    <a:ext uri="{FF2B5EF4-FFF2-40B4-BE49-F238E27FC236}">
                      <a16:creationId xmlns:a16="http://schemas.microsoft.com/office/drawing/2014/main" id="{F20D4DCA-2434-B942-AB58-E7EBB809101F}"/>
                    </a:ext>
                  </a:extLst>
                </p:cNvPr>
                <p:cNvSpPr txBox="1"/>
                <p:nvPr/>
              </p:nvSpPr>
              <p:spPr>
                <a:xfrm>
                  <a:off x="6266154" y="573247"/>
                  <a:ext cx="43473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solidFill>
                              <a:srgbClr val="FF0000"/>
                            </a:solidFill>
                            <a:latin typeface="Cambria Math" panose="02040503050406030204" pitchFamily="18" charset="0"/>
                          </a:rPr>
                          <m:t>⋯</m:t>
                        </m:r>
                      </m:oMath>
                    </m:oMathPara>
                  </a14:m>
                  <a:endParaRPr lang="en-US" dirty="0">
                    <a:solidFill>
                      <a:srgbClr val="FF0000"/>
                    </a:solidFill>
                  </a:endParaRPr>
                </a:p>
              </p:txBody>
            </p:sp>
          </mc:Choice>
          <mc:Fallback>
            <p:sp>
              <p:nvSpPr>
                <p:cNvPr id="213" name="TextBox 212">
                  <a:extLst>
                    <a:ext uri="{FF2B5EF4-FFF2-40B4-BE49-F238E27FC236}">
                      <a16:creationId xmlns:a16="http://schemas.microsoft.com/office/drawing/2014/main" id="{F20D4DCA-2434-B942-AB58-E7EBB809101F}"/>
                    </a:ext>
                  </a:extLst>
                </p:cNvPr>
                <p:cNvSpPr txBox="1">
                  <a:spLocks noRot="1" noChangeAspect="1" noMove="1" noResize="1" noEditPoints="1" noAdjustHandles="1" noChangeArrowheads="1" noChangeShapeType="1" noTextEdit="1"/>
                </p:cNvSpPr>
                <p:nvPr/>
              </p:nvSpPr>
              <p:spPr>
                <a:xfrm>
                  <a:off x="6266154" y="573247"/>
                  <a:ext cx="434734" cy="369332"/>
                </a:xfrm>
                <a:prstGeom prst="rect">
                  <a:avLst/>
                </a:prstGeom>
                <a:blipFill>
                  <a:blip r:embed="rId12"/>
                  <a:stretch>
                    <a:fillRect/>
                  </a:stretch>
                </a:blipFill>
              </p:spPr>
              <p:txBody>
                <a:bodyPr/>
                <a:lstStyle/>
                <a:p>
                  <a:r>
                    <a:rPr lang="en-US">
                      <a:noFill/>
                    </a:rPr>
                    <a:t> </a:t>
                  </a:r>
                </a:p>
              </p:txBody>
            </p:sp>
          </mc:Fallback>
        </mc:AlternateContent>
      </p:grpSp>
      <p:grpSp>
        <p:nvGrpSpPr>
          <p:cNvPr id="215" name="Group 214">
            <a:extLst>
              <a:ext uri="{FF2B5EF4-FFF2-40B4-BE49-F238E27FC236}">
                <a16:creationId xmlns:a16="http://schemas.microsoft.com/office/drawing/2014/main" id="{4E050AB2-A6EE-5A4F-8C33-1D5A16A34D8F}"/>
              </a:ext>
            </a:extLst>
          </p:cNvPr>
          <p:cNvGrpSpPr/>
          <p:nvPr/>
        </p:nvGrpSpPr>
        <p:grpSpPr>
          <a:xfrm>
            <a:off x="348806" y="3529062"/>
            <a:ext cx="813788" cy="797350"/>
            <a:chOff x="2031861" y="1429407"/>
            <a:chExt cx="1704031" cy="1669609"/>
          </a:xfrm>
        </p:grpSpPr>
        <p:sp>
          <p:nvSpPr>
            <p:cNvPr id="216" name="TextBox 215">
              <a:extLst>
                <a:ext uri="{FF2B5EF4-FFF2-40B4-BE49-F238E27FC236}">
                  <a16:creationId xmlns:a16="http://schemas.microsoft.com/office/drawing/2014/main" id="{9E5E2CFD-5F52-9D4D-B7A2-3982EA7D5955}"/>
                </a:ext>
              </a:extLst>
            </p:cNvPr>
            <p:cNvSpPr txBox="1"/>
            <p:nvPr/>
          </p:nvSpPr>
          <p:spPr>
            <a:xfrm>
              <a:off x="2448910" y="1429407"/>
              <a:ext cx="284052" cy="369332"/>
            </a:xfrm>
            <a:prstGeom prst="rect">
              <a:avLst/>
            </a:prstGeom>
            <a:noFill/>
          </p:spPr>
          <p:txBody>
            <a:bodyPr wrap="none" rtlCol="0">
              <a:spAutoFit/>
            </a:bodyPr>
            <a:lstStyle/>
            <a:p>
              <a:r>
                <a:rPr lang="en-US" dirty="0"/>
                <a:t>x</a:t>
              </a:r>
            </a:p>
          </p:txBody>
        </p:sp>
        <p:sp>
          <p:nvSpPr>
            <p:cNvPr id="217" name="TextBox 216">
              <a:extLst>
                <a:ext uri="{FF2B5EF4-FFF2-40B4-BE49-F238E27FC236}">
                  <a16:creationId xmlns:a16="http://schemas.microsoft.com/office/drawing/2014/main" id="{08C70ACE-8C7D-C444-971A-04205AD19114}"/>
                </a:ext>
              </a:extLst>
            </p:cNvPr>
            <p:cNvSpPr txBox="1"/>
            <p:nvPr/>
          </p:nvSpPr>
          <p:spPr>
            <a:xfrm>
              <a:off x="2601310" y="1581807"/>
              <a:ext cx="524982" cy="682595"/>
            </a:xfrm>
            <a:prstGeom prst="rect">
              <a:avLst/>
            </a:prstGeom>
            <a:noFill/>
          </p:spPr>
          <p:txBody>
            <a:bodyPr wrap="none" rtlCol="0">
              <a:spAutoFit/>
            </a:bodyPr>
            <a:lstStyle/>
            <a:p>
              <a:r>
                <a:rPr lang="en-US" dirty="0">
                  <a:solidFill>
                    <a:srgbClr val="FF0000"/>
                  </a:solidFill>
                </a:rPr>
                <a:t>x</a:t>
              </a:r>
            </a:p>
          </p:txBody>
        </p:sp>
        <p:sp>
          <p:nvSpPr>
            <p:cNvPr id="218" name="TextBox 217">
              <a:extLst>
                <a:ext uri="{FF2B5EF4-FFF2-40B4-BE49-F238E27FC236}">
                  <a16:creationId xmlns:a16="http://schemas.microsoft.com/office/drawing/2014/main" id="{076A2488-977C-5D4A-BFD1-B22294FAC809}"/>
                </a:ext>
              </a:extLst>
            </p:cNvPr>
            <p:cNvSpPr txBox="1"/>
            <p:nvPr/>
          </p:nvSpPr>
          <p:spPr>
            <a:xfrm>
              <a:off x="2753710" y="1734207"/>
              <a:ext cx="284052" cy="369332"/>
            </a:xfrm>
            <a:prstGeom prst="rect">
              <a:avLst/>
            </a:prstGeom>
            <a:noFill/>
          </p:spPr>
          <p:txBody>
            <a:bodyPr wrap="none" rtlCol="0">
              <a:spAutoFit/>
            </a:bodyPr>
            <a:lstStyle/>
            <a:p>
              <a:r>
                <a:rPr lang="en-US" dirty="0"/>
                <a:t>x</a:t>
              </a:r>
            </a:p>
          </p:txBody>
        </p:sp>
        <p:sp>
          <p:nvSpPr>
            <p:cNvPr id="219" name="TextBox 218">
              <a:extLst>
                <a:ext uri="{FF2B5EF4-FFF2-40B4-BE49-F238E27FC236}">
                  <a16:creationId xmlns:a16="http://schemas.microsoft.com/office/drawing/2014/main" id="{BCF4F73F-78D6-6147-882F-9ECA86995215}"/>
                </a:ext>
              </a:extLst>
            </p:cNvPr>
            <p:cNvSpPr txBox="1"/>
            <p:nvPr/>
          </p:nvSpPr>
          <p:spPr>
            <a:xfrm>
              <a:off x="2948015" y="1822913"/>
              <a:ext cx="284052" cy="369332"/>
            </a:xfrm>
            <a:prstGeom prst="rect">
              <a:avLst/>
            </a:prstGeom>
            <a:noFill/>
          </p:spPr>
          <p:txBody>
            <a:bodyPr wrap="none" rtlCol="0">
              <a:spAutoFit/>
            </a:bodyPr>
            <a:lstStyle/>
            <a:p>
              <a:r>
                <a:rPr lang="en-US" dirty="0"/>
                <a:t>x</a:t>
              </a:r>
            </a:p>
          </p:txBody>
        </p:sp>
        <p:sp>
          <p:nvSpPr>
            <p:cNvPr id="220" name="TextBox 219">
              <a:extLst>
                <a:ext uri="{FF2B5EF4-FFF2-40B4-BE49-F238E27FC236}">
                  <a16:creationId xmlns:a16="http://schemas.microsoft.com/office/drawing/2014/main" id="{3B1ABB8B-411B-6F48-8656-07B3F756ACFE}"/>
                </a:ext>
              </a:extLst>
            </p:cNvPr>
            <p:cNvSpPr txBox="1"/>
            <p:nvPr/>
          </p:nvSpPr>
          <p:spPr>
            <a:xfrm>
              <a:off x="3058510" y="2039007"/>
              <a:ext cx="284052" cy="369332"/>
            </a:xfrm>
            <a:prstGeom prst="rect">
              <a:avLst/>
            </a:prstGeom>
            <a:noFill/>
          </p:spPr>
          <p:txBody>
            <a:bodyPr wrap="none" rtlCol="0">
              <a:spAutoFit/>
            </a:bodyPr>
            <a:lstStyle/>
            <a:p>
              <a:r>
                <a:rPr lang="en-US" dirty="0"/>
                <a:t>x</a:t>
              </a:r>
            </a:p>
          </p:txBody>
        </p:sp>
        <p:sp>
          <p:nvSpPr>
            <p:cNvPr id="221" name="TextBox 220">
              <a:extLst>
                <a:ext uri="{FF2B5EF4-FFF2-40B4-BE49-F238E27FC236}">
                  <a16:creationId xmlns:a16="http://schemas.microsoft.com/office/drawing/2014/main" id="{A7F13FCD-F7BD-0640-868C-3103153F6E52}"/>
                </a:ext>
              </a:extLst>
            </p:cNvPr>
            <p:cNvSpPr txBox="1"/>
            <p:nvPr/>
          </p:nvSpPr>
          <p:spPr>
            <a:xfrm>
              <a:off x="3210910" y="2191408"/>
              <a:ext cx="524982" cy="682595"/>
            </a:xfrm>
            <a:prstGeom prst="rect">
              <a:avLst/>
            </a:prstGeom>
            <a:noFill/>
          </p:spPr>
          <p:txBody>
            <a:bodyPr wrap="none" rtlCol="0">
              <a:spAutoFit/>
            </a:bodyPr>
            <a:lstStyle/>
            <a:p>
              <a:r>
                <a:rPr lang="en-US" dirty="0">
                  <a:solidFill>
                    <a:srgbClr val="FF0000"/>
                  </a:solidFill>
                </a:rPr>
                <a:t>x</a:t>
              </a:r>
            </a:p>
          </p:txBody>
        </p:sp>
        <p:sp>
          <p:nvSpPr>
            <p:cNvPr id="222" name="TextBox 221">
              <a:extLst>
                <a:ext uri="{FF2B5EF4-FFF2-40B4-BE49-F238E27FC236}">
                  <a16:creationId xmlns:a16="http://schemas.microsoft.com/office/drawing/2014/main" id="{C6EBF400-7C22-2540-AE34-54F53507A766}"/>
                </a:ext>
              </a:extLst>
            </p:cNvPr>
            <p:cNvSpPr txBox="1"/>
            <p:nvPr/>
          </p:nvSpPr>
          <p:spPr>
            <a:xfrm>
              <a:off x="2543640" y="1930854"/>
              <a:ext cx="284052" cy="369332"/>
            </a:xfrm>
            <a:prstGeom prst="rect">
              <a:avLst/>
            </a:prstGeom>
            <a:noFill/>
          </p:spPr>
          <p:txBody>
            <a:bodyPr wrap="none" rtlCol="0">
              <a:spAutoFit/>
            </a:bodyPr>
            <a:lstStyle/>
            <a:p>
              <a:r>
                <a:rPr lang="en-US" dirty="0"/>
                <a:t>x</a:t>
              </a:r>
            </a:p>
          </p:txBody>
        </p:sp>
        <p:sp>
          <p:nvSpPr>
            <p:cNvPr id="223" name="TextBox 222">
              <a:extLst>
                <a:ext uri="{FF2B5EF4-FFF2-40B4-BE49-F238E27FC236}">
                  <a16:creationId xmlns:a16="http://schemas.microsoft.com/office/drawing/2014/main" id="{F914C703-14E0-8D4F-A400-0B8B4B3E6975}"/>
                </a:ext>
              </a:extLst>
            </p:cNvPr>
            <p:cNvSpPr txBox="1"/>
            <p:nvPr/>
          </p:nvSpPr>
          <p:spPr>
            <a:xfrm>
              <a:off x="2559677" y="2401192"/>
              <a:ext cx="284052" cy="369332"/>
            </a:xfrm>
            <a:prstGeom prst="rect">
              <a:avLst/>
            </a:prstGeom>
            <a:noFill/>
          </p:spPr>
          <p:txBody>
            <a:bodyPr wrap="none" rtlCol="0">
              <a:spAutoFit/>
            </a:bodyPr>
            <a:lstStyle/>
            <a:p>
              <a:r>
                <a:rPr lang="en-US" dirty="0"/>
                <a:t>x</a:t>
              </a:r>
            </a:p>
          </p:txBody>
        </p:sp>
        <p:sp>
          <p:nvSpPr>
            <p:cNvPr id="224" name="TextBox 223">
              <a:extLst>
                <a:ext uri="{FF2B5EF4-FFF2-40B4-BE49-F238E27FC236}">
                  <a16:creationId xmlns:a16="http://schemas.microsoft.com/office/drawing/2014/main" id="{C15AA7CE-A554-FE4B-8D65-9062435E5474}"/>
                </a:ext>
              </a:extLst>
            </p:cNvPr>
            <p:cNvSpPr txBox="1"/>
            <p:nvPr/>
          </p:nvSpPr>
          <p:spPr>
            <a:xfrm>
              <a:off x="2133803" y="1558684"/>
              <a:ext cx="294289" cy="682595"/>
            </a:xfrm>
            <a:prstGeom prst="rect">
              <a:avLst/>
            </a:prstGeom>
            <a:noFill/>
          </p:spPr>
          <p:txBody>
            <a:bodyPr wrap="square" rtlCol="0">
              <a:spAutoFit/>
            </a:bodyPr>
            <a:lstStyle/>
            <a:p>
              <a:r>
                <a:rPr lang="en-US" dirty="0">
                  <a:solidFill>
                    <a:srgbClr val="FF0000"/>
                  </a:solidFill>
                </a:rPr>
                <a:t>x</a:t>
              </a:r>
            </a:p>
          </p:txBody>
        </p:sp>
        <p:sp>
          <p:nvSpPr>
            <p:cNvPr id="225" name="TextBox 224">
              <a:extLst>
                <a:ext uri="{FF2B5EF4-FFF2-40B4-BE49-F238E27FC236}">
                  <a16:creationId xmlns:a16="http://schemas.microsoft.com/office/drawing/2014/main" id="{6B643F05-E989-4042-BD2D-8579BF08818C}"/>
                </a:ext>
              </a:extLst>
            </p:cNvPr>
            <p:cNvSpPr txBox="1"/>
            <p:nvPr/>
          </p:nvSpPr>
          <p:spPr>
            <a:xfrm>
              <a:off x="2244298" y="1794219"/>
              <a:ext cx="294290" cy="369332"/>
            </a:xfrm>
            <a:prstGeom prst="rect">
              <a:avLst/>
            </a:prstGeom>
            <a:noFill/>
          </p:spPr>
          <p:txBody>
            <a:bodyPr wrap="square" rtlCol="0">
              <a:spAutoFit/>
            </a:bodyPr>
            <a:lstStyle/>
            <a:p>
              <a:r>
                <a:rPr lang="en-US" dirty="0"/>
                <a:t>x</a:t>
              </a:r>
            </a:p>
          </p:txBody>
        </p:sp>
        <p:sp>
          <p:nvSpPr>
            <p:cNvPr id="226" name="TextBox 225">
              <a:extLst>
                <a:ext uri="{FF2B5EF4-FFF2-40B4-BE49-F238E27FC236}">
                  <a16:creationId xmlns:a16="http://schemas.microsoft.com/office/drawing/2014/main" id="{A05D38F0-59A1-1A45-88F3-CCD765FE7A28}"/>
                </a:ext>
              </a:extLst>
            </p:cNvPr>
            <p:cNvSpPr txBox="1"/>
            <p:nvPr/>
          </p:nvSpPr>
          <p:spPr>
            <a:xfrm>
              <a:off x="2428162" y="1798739"/>
              <a:ext cx="294290" cy="369332"/>
            </a:xfrm>
            <a:prstGeom prst="rect">
              <a:avLst/>
            </a:prstGeom>
            <a:noFill/>
          </p:spPr>
          <p:txBody>
            <a:bodyPr wrap="square" rtlCol="0">
              <a:spAutoFit/>
            </a:bodyPr>
            <a:lstStyle/>
            <a:p>
              <a:r>
                <a:rPr lang="en-US" dirty="0"/>
                <a:t>x</a:t>
              </a:r>
            </a:p>
          </p:txBody>
        </p:sp>
        <p:sp>
          <p:nvSpPr>
            <p:cNvPr id="227" name="TextBox 226">
              <a:extLst>
                <a:ext uri="{FF2B5EF4-FFF2-40B4-BE49-F238E27FC236}">
                  <a16:creationId xmlns:a16="http://schemas.microsoft.com/office/drawing/2014/main" id="{A5218718-041D-1E4E-8012-6F18A3379BCD}"/>
                </a:ext>
              </a:extLst>
            </p:cNvPr>
            <p:cNvSpPr txBox="1"/>
            <p:nvPr/>
          </p:nvSpPr>
          <p:spPr>
            <a:xfrm>
              <a:off x="2464675" y="2140326"/>
              <a:ext cx="294290" cy="369332"/>
            </a:xfrm>
            <a:prstGeom prst="rect">
              <a:avLst/>
            </a:prstGeom>
            <a:noFill/>
          </p:spPr>
          <p:txBody>
            <a:bodyPr wrap="square" rtlCol="0">
              <a:spAutoFit/>
            </a:bodyPr>
            <a:lstStyle/>
            <a:p>
              <a:r>
                <a:rPr lang="en-US" dirty="0"/>
                <a:t>x</a:t>
              </a:r>
            </a:p>
          </p:txBody>
        </p:sp>
        <p:sp>
          <p:nvSpPr>
            <p:cNvPr id="228" name="TextBox 227">
              <a:extLst>
                <a:ext uri="{FF2B5EF4-FFF2-40B4-BE49-F238E27FC236}">
                  <a16:creationId xmlns:a16="http://schemas.microsoft.com/office/drawing/2014/main" id="{9331B5AE-1550-D440-B0A4-AEDB0F2CAD7E}"/>
                </a:ext>
              </a:extLst>
            </p:cNvPr>
            <p:cNvSpPr txBox="1"/>
            <p:nvPr/>
          </p:nvSpPr>
          <p:spPr>
            <a:xfrm>
              <a:off x="2911365" y="2101437"/>
              <a:ext cx="294290" cy="369332"/>
            </a:xfrm>
            <a:prstGeom prst="rect">
              <a:avLst/>
            </a:prstGeom>
            <a:noFill/>
          </p:spPr>
          <p:txBody>
            <a:bodyPr wrap="square" rtlCol="0">
              <a:spAutoFit/>
            </a:bodyPr>
            <a:lstStyle/>
            <a:p>
              <a:r>
                <a:rPr lang="en-US" dirty="0"/>
                <a:t>x</a:t>
              </a:r>
            </a:p>
          </p:txBody>
        </p:sp>
        <p:sp>
          <p:nvSpPr>
            <p:cNvPr id="229" name="TextBox 228">
              <a:extLst>
                <a:ext uri="{FF2B5EF4-FFF2-40B4-BE49-F238E27FC236}">
                  <a16:creationId xmlns:a16="http://schemas.microsoft.com/office/drawing/2014/main" id="{A80845E2-2DDC-7B43-9D68-A9B2D39FA029}"/>
                </a:ext>
              </a:extLst>
            </p:cNvPr>
            <p:cNvSpPr txBox="1"/>
            <p:nvPr/>
          </p:nvSpPr>
          <p:spPr>
            <a:xfrm>
              <a:off x="2758318" y="2319947"/>
              <a:ext cx="294289" cy="682595"/>
            </a:xfrm>
            <a:prstGeom prst="rect">
              <a:avLst/>
            </a:prstGeom>
            <a:noFill/>
          </p:spPr>
          <p:txBody>
            <a:bodyPr wrap="square" rtlCol="0">
              <a:spAutoFit/>
            </a:bodyPr>
            <a:lstStyle/>
            <a:p>
              <a:r>
                <a:rPr lang="en-US" dirty="0">
                  <a:solidFill>
                    <a:srgbClr val="FF0000"/>
                  </a:solidFill>
                </a:rPr>
                <a:t>x</a:t>
              </a:r>
            </a:p>
          </p:txBody>
        </p:sp>
        <p:sp>
          <p:nvSpPr>
            <p:cNvPr id="230" name="TextBox 229">
              <a:extLst>
                <a:ext uri="{FF2B5EF4-FFF2-40B4-BE49-F238E27FC236}">
                  <a16:creationId xmlns:a16="http://schemas.microsoft.com/office/drawing/2014/main" id="{150310A2-6DC4-8748-8440-3D5780959235}"/>
                </a:ext>
              </a:extLst>
            </p:cNvPr>
            <p:cNvSpPr txBox="1"/>
            <p:nvPr/>
          </p:nvSpPr>
          <p:spPr>
            <a:xfrm>
              <a:off x="3037762" y="2408339"/>
              <a:ext cx="294290" cy="369332"/>
            </a:xfrm>
            <a:prstGeom prst="rect">
              <a:avLst/>
            </a:prstGeom>
            <a:noFill/>
          </p:spPr>
          <p:txBody>
            <a:bodyPr wrap="square" rtlCol="0">
              <a:spAutoFit/>
            </a:bodyPr>
            <a:lstStyle/>
            <a:p>
              <a:r>
                <a:rPr lang="en-US" dirty="0"/>
                <a:t>x</a:t>
              </a:r>
            </a:p>
          </p:txBody>
        </p:sp>
        <p:sp>
          <p:nvSpPr>
            <p:cNvPr id="231" name="TextBox 230">
              <a:extLst>
                <a:ext uri="{FF2B5EF4-FFF2-40B4-BE49-F238E27FC236}">
                  <a16:creationId xmlns:a16="http://schemas.microsoft.com/office/drawing/2014/main" id="{9F4AAFB3-B5E2-6747-B6DD-88AF417321E9}"/>
                </a:ext>
              </a:extLst>
            </p:cNvPr>
            <p:cNvSpPr txBox="1"/>
            <p:nvPr/>
          </p:nvSpPr>
          <p:spPr>
            <a:xfrm>
              <a:off x="2055045" y="1872524"/>
              <a:ext cx="294290" cy="369332"/>
            </a:xfrm>
            <a:prstGeom prst="rect">
              <a:avLst/>
            </a:prstGeom>
            <a:noFill/>
          </p:spPr>
          <p:txBody>
            <a:bodyPr wrap="square" rtlCol="0">
              <a:spAutoFit/>
            </a:bodyPr>
            <a:lstStyle/>
            <a:p>
              <a:r>
                <a:rPr lang="en-US" dirty="0"/>
                <a:t>x</a:t>
              </a:r>
            </a:p>
          </p:txBody>
        </p:sp>
        <p:sp>
          <p:nvSpPr>
            <p:cNvPr id="232" name="TextBox 231">
              <a:extLst>
                <a:ext uri="{FF2B5EF4-FFF2-40B4-BE49-F238E27FC236}">
                  <a16:creationId xmlns:a16="http://schemas.microsoft.com/office/drawing/2014/main" id="{8FDB9452-3673-1B43-BA90-E4008663085F}"/>
                </a:ext>
              </a:extLst>
            </p:cNvPr>
            <p:cNvSpPr txBox="1"/>
            <p:nvPr/>
          </p:nvSpPr>
          <p:spPr>
            <a:xfrm>
              <a:off x="3232067" y="1918873"/>
              <a:ext cx="284052" cy="369332"/>
            </a:xfrm>
            <a:prstGeom prst="rect">
              <a:avLst/>
            </a:prstGeom>
            <a:noFill/>
          </p:spPr>
          <p:txBody>
            <a:bodyPr wrap="none" rtlCol="0">
              <a:spAutoFit/>
            </a:bodyPr>
            <a:lstStyle/>
            <a:p>
              <a:r>
                <a:rPr lang="en-US" dirty="0"/>
                <a:t>x</a:t>
              </a:r>
            </a:p>
          </p:txBody>
        </p:sp>
        <p:sp>
          <p:nvSpPr>
            <p:cNvPr id="233" name="TextBox 232">
              <a:extLst>
                <a:ext uri="{FF2B5EF4-FFF2-40B4-BE49-F238E27FC236}">
                  <a16:creationId xmlns:a16="http://schemas.microsoft.com/office/drawing/2014/main" id="{F09D1544-CA52-E546-8786-3C993C103202}"/>
                </a:ext>
              </a:extLst>
            </p:cNvPr>
            <p:cNvSpPr txBox="1"/>
            <p:nvPr/>
          </p:nvSpPr>
          <p:spPr>
            <a:xfrm>
              <a:off x="2927267" y="1483429"/>
              <a:ext cx="284052" cy="369332"/>
            </a:xfrm>
            <a:prstGeom prst="rect">
              <a:avLst/>
            </a:prstGeom>
            <a:noFill/>
          </p:spPr>
          <p:txBody>
            <a:bodyPr wrap="square" rtlCol="0">
              <a:spAutoFit/>
            </a:bodyPr>
            <a:lstStyle/>
            <a:p>
              <a:r>
                <a:rPr lang="en-US" dirty="0"/>
                <a:t>x</a:t>
              </a:r>
            </a:p>
          </p:txBody>
        </p:sp>
        <p:sp>
          <p:nvSpPr>
            <p:cNvPr id="234" name="TextBox 233">
              <a:extLst>
                <a:ext uri="{FF2B5EF4-FFF2-40B4-BE49-F238E27FC236}">
                  <a16:creationId xmlns:a16="http://schemas.microsoft.com/office/drawing/2014/main" id="{A1A2657C-6675-6C40-9477-A32171E990FF}"/>
                </a:ext>
              </a:extLst>
            </p:cNvPr>
            <p:cNvSpPr txBox="1"/>
            <p:nvPr/>
          </p:nvSpPr>
          <p:spPr>
            <a:xfrm>
              <a:off x="3263598" y="1638247"/>
              <a:ext cx="284052" cy="369332"/>
            </a:xfrm>
            <a:prstGeom prst="rect">
              <a:avLst/>
            </a:prstGeom>
            <a:noFill/>
          </p:spPr>
          <p:txBody>
            <a:bodyPr wrap="none" rtlCol="0">
              <a:spAutoFit/>
            </a:bodyPr>
            <a:lstStyle/>
            <a:p>
              <a:r>
                <a:rPr lang="en-US" dirty="0"/>
                <a:t>x</a:t>
              </a:r>
            </a:p>
          </p:txBody>
        </p:sp>
        <p:sp>
          <p:nvSpPr>
            <p:cNvPr id="235" name="TextBox 234">
              <a:extLst>
                <a:ext uri="{FF2B5EF4-FFF2-40B4-BE49-F238E27FC236}">
                  <a16:creationId xmlns:a16="http://schemas.microsoft.com/office/drawing/2014/main" id="{F56EA1C8-7530-1E4B-9AEA-FA35D46D112C}"/>
                </a:ext>
              </a:extLst>
            </p:cNvPr>
            <p:cNvSpPr txBox="1"/>
            <p:nvPr/>
          </p:nvSpPr>
          <p:spPr>
            <a:xfrm>
              <a:off x="2335515" y="2451851"/>
              <a:ext cx="284052" cy="369332"/>
            </a:xfrm>
            <a:prstGeom prst="rect">
              <a:avLst/>
            </a:prstGeom>
            <a:noFill/>
          </p:spPr>
          <p:txBody>
            <a:bodyPr wrap="none" rtlCol="0">
              <a:spAutoFit/>
            </a:bodyPr>
            <a:lstStyle/>
            <a:p>
              <a:r>
                <a:rPr lang="en-US" dirty="0"/>
                <a:t>x</a:t>
              </a:r>
            </a:p>
          </p:txBody>
        </p:sp>
        <p:sp>
          <p:nvSpPr>
            <p:cNvPr id="236" name="TextBox 235">
              <a:extLst>
                <a:ext uri="{FF2B5EF4-FFF2-40B4-BE49-F238E27FC236}">
                  <a16:creationId xmlns:a16="http://schemas.microsoft.com/office/drawing/2014/main" id="{DF78E8AB-8882-6445-B897-6503CA159BB0}"/>
                </a:ext>
              </a:extLst>
            </p:cNvPr>
            <p:cNvSpPr txBox="1"/>
            <p:nvPr/>
          </p:nvSpPr>
          <p:spPr>
            <a:xfrm>
              <a:off x="2727434" y="2028286"/>
              <a:ext cx="284052" cy="369332"/>
            </a:xfrm>
            <a:prstGeom prst="rect">
              <a:avLst/>
            </a:prstGeom>
            <a:noFill/>
          </p:spPr>
          <p:txBody>
            <a:bodyPr wrap="none" rtlCol="0">
              <a:spAutoFit/>
            </a:bodyPr>
            <a:lstStyle/>
            <a:p>
              <a:r>
                <a:rPr lang="en-US" dirty="0"/>
                <a:t>x</a:t>
              </a:r>
            </a:p>
          </p:txBody>
        </p:sp>
        <p:sp>
          <p:nvSpPr>
            <p:cNvPr id="237" name="TextBox 236">
              <a:extLst>
                <a:ext uri="{FF2B5EF4-FFF2-40B4-BE49-F238E27FC236}">
                  <a16:creationId xmlns:a16="http://schemas.microsoft.com/office/drawing/2014/main" id="{45309235-5D2C-C84F-95D2-C13B293075A5}"/>
                </a:ext>
              </a:extLst>
            </p:cNvPr>
            <p:cNvSpPr txBox="1"/>
            <p:nvPr/>
          </p:nvSpPr>
          <p:spPr>
            <a:xfrm>
              <a:off x="2181271" y="2138012"/>
              <a:ext cx="524982" cy="682595"/>
            </a:xfrm>
            <a:prstGeom prst="rect">
              <a:avLst/>
            </a:prstGeom>
            <a:noFill/>
          </p:spPr>
          <p:txBody>
            <a:bodyPr wrap="none" rtlCol="0">
              <a:spAutoFit/>
            </a:bodyPr>
            <a:lstStyle/>
            <a:p>
              <a:r>
                <a:rPr lang="en-US" dirty="0">
                  <a:solidFill>
                    <a:srgbClr val="FF0000"/>
                  </a:solidFill>
                </a:rPr>
                <a:t>x</a:t>
              </a:r>
            </a:p>
          </p:txBody>
        </p:sp>
        <p:sp>
          <p:nvSpPr>
            <p:cNvPr id="238" name="Oval 237">
              <a:extLst>
                <a:ext uri="{FF2B5EF4-FFF2-40B4-BE49-F238E27FC236}">
                  <a16:creationId xmlns:a16="http://schemas.microsoft.com/office/drawing/2014/main" id="{F43F1F49-74C9-0146-8A2C-4CC8274D070F}"/>
                </a:ext>
              </a:extLst>
            </p:cNvPr>
            <p:cNvSpPr/>
            <p:nvPr/>
          </p:nvSpPr>
          <p:spPr>
            <a:xfrm>
              <a:off x="2031861" y="1522463"/>
              <a:ext cx="1665618" cy="1576553"/>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39" name="Group 238">
            <a:extLst>
              <a:ext uri="{FF2B5EF4-FFF2-40B4-BE49-F238E27FC236}">
                <a16:creationId xmlns:a16="http://schemas.microsoft.com/office/drawing/2014/main" id="{690EECC6-5001-5142-9B22-192EA331D6A8}"/>
              </a:ext>
            </a:extLst>
          </p:cNvPr>
          <p:cNvGrpSpPr/>
          <p:nvPr/>
        </p:nvGrpSpPr>
        <p:grpSpPr>
          <a:xfrm>
            <a:off x="4723175" y="3544844"/>
            <a:ext cx="822412" cy="786695"/>
            <a:chOff x="2036652" y="1429407"/>
            <a:chExt cx="1719653" cy="1644971"/>
          </a:xfrm>
        </p:grpSpPr>
        <p:sp>
          <p:nvSpPr>
            <p:cNvPr id="240" name="TextBox 239">
              <a:extLst>
                <a:ext uri="{FF2B5EF4-FFF2-40B4-BE49-F238E27FC236}">
                  <a16:creationId xmlns:a16="http://schemas.microsoft.com/office/drawing/2014/main" id="{DF8248A6-0137-084E-81A9-07C945708B79}"/>
                </a:ext>
              </a:extLst>
            </p:cNvPr>
            <p:cNvSpPr txBox="1"/>
            <p:nvPr/>
          </p:nvSpPr>
          <p:spPr>
            <a:xfrm>
              <a:off x="2448910" y="1429407"/>
              <a:ext cx="284052" cy="369332"/>
            </a:xfrm>
            <a:prstGeom prst="rect">
              <a:avLst/>
            </a:prstGeom>
            <a:noFill/>
          </p:spPr>
          <p:txBody>
            <a:bodyPr wrap="none" rtlCol="0">
              <a:spAutoFit/>
            </a:bodyPr>
            <a:lstStyle/>
            <a:p>
              <a:r>
                <a:rPr lang="en-US" dirty="0">
                  <a:solidFill>
                    <a:srgbClr val="FF0000"/>
                  </a:solidFill>
                </a:rPr>
                <a:t>x</a:t>
              </a:r>
            </a:p>
          </p:txBody>
        </p:sp>
        <p:sp>
          <p:nvSpPr>
            <p:cNvPr id="241" name="TextBox 240">
              <a:extLst>
                <a:ext uri="{FF2B5EF4-FFF2-40B4-BE49-F238E27FC236}">
                  <a16:creationId xmlns:a16="http://schemas.microsoft.com/office/drawing/2014/main" id="{FAFCFD69-8B5E-D741-8427-DA832A43C5A6}"/>
                </a:ext>
              </a:extLst>
            </p:cNvPr>
            <p:cNvSpPr txBox="1"/>
            <p:nvPr/>
          </p:nvSpPr>
          <p:spPr>
            <a:xfrm>
              <a:off x="2601310" y="1581807"/>
              <a:ext cx="284052" cy="369332"/>
            </a:xfrm>
            <a:prstGeom prst="rect">
              <a:avLst/>
            </a:prstGeom>
            <a:noFill/>
          </p:spPr>
          <p:txBody>
            <a:bodyPr wrap="none" rtlCol="0">
              <a:spAutoFit/>
            </a:bodyPr>
            <a:lstStyle/>
            <a:p>
              <a:r>
                <a:rPr lang="en-US" dirty="0">
                  <a:solidFill>
                    <a:srgbClr val="FF0000"/>
                  </a:solidFill>
                </a:rPr>
                <a:t>x</a:t>
              </a:r>
            </a:p>
          </p:txBody>
        </p:sp>
        <p:sp>
          <p:nvSpPr>
            <p:cNvPr id="242" name="TextBox 241">
              <a:extLst>
                <a:ext uri="{FF2B5EF4-FFF2-40B4-BE49-F238E27FC236}">
                  <a16:creationId xmlns:a16="http://schemas.microsoft.com/office/drawing/2014/main" id="{911F9BDC-2F79-FE45-9310-5F62F1BFEE1F}"/>
                </a:ext>
              </a:extLst>
            </p:cNvPr>
            <p:cNvSpPr txBox="1"/>
            <p:nvPr/>
          </p:nvSpPr>
          <p:spPr>
            <a:xfrm>
              <a:off x="2753710" y="1734207"/>
              <a:ext cx="284052" cy="369332"/>
            </a:xfrm>
            <a:prstGeom prst="rect">
              <a:avLst/>
            </a:prstGeom>
            <a:noFill/>
          </p:spPr>
          <p:txBody>
            <a:bodyPr wrap="none" rtlCol="0">
              <a:spAutoFit/>
            </a:bodyPr>
            <a:lstStyle/>
            <a:p>
              <a:r>
                <a:rPr lang="en-US" dirty="0">
                  <a:solidFill>
                    <a:srgbClr val="FF0000"/>
                  </a:solidFill>
                </a:rPr>
                <a:t>x</a:t>
              </a:r>
            </a:p>
          </p:txBody>
        </p:sp>
        <p:sp>
          <p:nvSpPr>
            <p:cNvPr id="243" name="TextBox 242">
              <a:extLst>
                <a:ext uri="{FF2B5EF4-FFF2-40B4-BE49-F238E27FC236}">
                  <a16:creationId xmlns:a16="http://schemas.microsoft.com/office/drawing/2014/main" id="{5C1BBDC6-37A6-154B-8CFC-10AF8833408E}"/>
                </a:ext>
              </a:extLst>
            </p:cNvPr>
            <p:cNvSpPr txBox="1"/>
            <p:nvPr/>
          </p:nvSpPr>
          <p:spPr>
            <a:xfrm>
              <a:off x="2948015" y="1822913"/>
              <a:ext cx="284052" cy="369332"/>
            </a:xfrm>
            <a:prstGeom prst="rect">
              <a:avLst/>
            </a:prstGeom>
            <a:noFill/>
          </p:spPr>
          <p:txBody>
            <a:bodyPr wrap="none" rtlCol="0">
              <a:spAutoFit/>
            </a:bodyPr>
            <a:lstStyle/>
            <a:p>
              <a:r>
                <a:rPr lang="en-US" dirty="0">
                  <a:solidFill>
                    <a:srgbClr val="FF0000"/>
                  </a:solidFill>
                </a:rPr>
                <a:t>x</a:t>
              </a:r>
            </a:p>
          </p:txBody>
        </p:sp>
        <p:sp>
          <p:nvSpPr>
            <p:cNvPr id="244" name="TextBox 243">
              <a:extLst>
                <a:ext uri="{FF2B5EF4-FFF2-40B4-BE49-F238E27FC236}">
                  <a16:creationId xmlns:a16="http://schemas.microsoft.com/office/drawing/2014/main" id="{6BDD9066-707D-B549-BC6B-3274C3D80BD5}"/>
                </a:ext>
              </a:extLst>
            </p:cNvPr>
            <p:cNvSpPr txBox="1"/>
            <p:nvPr/>
          </p:nvSpPr>
          <p:spPr>
            <a:xfrm>
              <a:off x="3058510" y="2039007"/>
              <a:ext cx="284052" cy="369332"/>
            </a:xfrm>
            <a:prstGeom prst="rect">
              <a:avLst/>
            </a:prstGeom>
            <a:noFill/>
          </p:spPr>
          <p:txBody>
            <a:bodyPr wrap="none" rtlCol="0">
              <a:spAutoFit/>
            </a:bodyPr>
            <a:lstStyle/>
            <a:p>
              <a:r>
                <a:rPr lang="en-US" dirty="0">
                  <a:solidFill>
                    <a:srgbClr val="FF0000"/>
                  </a:solidFill>
                </a:rPr>
                <a:t>x</a:t>
              </a:r>
            </a:p>
          </p:txBody>
        </p:sp>
        <p:sp>
          <p:nvSpPr>
            <p:cNvPr id="245" name="TextBox 244">
              <a:extLst>
                <a:ext uri="{FF2B5EF4-FFF2-40B4-BE49-F238E27FC236}">
                  <a16:creationId xmlns:a16="http://schemas.microsoft.com/office/drawing/2014/main" id="{7D613AFC-209F-034F-A769-60396D415AA2}"/>
                </a:ext>
              </a:extLst>
            </p:cNvPr>
            <p:cNvSpPr txBox="1"/>
            <p:nvPr/>
          </p:nvSpPr>
          <p:spPr>
            <a:xfrm>
              <a:off x="3210910" y="2191407"/>
              <a:ext cx="284052" cy="369332"/>
            </a:xfrm>
            <a:prstGeom prst="rect">
              <a:avLst/>
            </a:prstGeom>
            <a:noFill/>
          </p:spPr>
          <p:txBody>
            <a:bodyPr wrap="none" rtlCol="0">
              <a:spAutoFit/>
            </a:bodyPr>
            <a:lstStyle/>
            <a:p>
              <a:r>
                <a:rPr lang="en-US" dirty="0">
                  <a:solidFill>
                    <a:srgbClr val="FF0000"/>
                  </a:solidFill>
                </a:rPr>
                <a:t>x</a:t>
              </a:r>
            </a:p>
          </p:txBody>
        </p:sp>
        <p:sp>
          <p:nvSpPr>
            <p:cNvPr id="246" name="TextBox 245">
              <a:extLst>
                <a:ext uri="{FF2B5EF4-FFF2-40B4-BE49-F238E27FC236}">
                  <a16:creationId xmlns:a16="http://schemas.microsoft.com/office/drawing/2014/main" id="{CC0364B4-66C3-5040-A9CE-0E0CD1855A01}"/>
                </a:ext>
              </a:extLst>
            </p:cNvPr>
            <p:cNvSpPr txBox="1"/>
            <p:nvPr/>
          </p:nvSpPr>
          <p:spPr>
            <a:xfrm>
              <a:off x="2543640" y="1930854"/>
              <a:ext cx="284052" cy="369332"/>
            </a:xfrm>
            <a:prstGeom prst="rect">
              <a:avLst/>
            </a:prstGeom>
            <a:noFill/>
          </p:spPr>
          <p:txBody>
            <a:bodyPr wrap="none" rtlCol="0">
              <a:spAutoFit/>
            </a:bodyPr>
            <a:lstStyle/>
            <a:p>
              <a:r>
                <a:rPr lang="en-US" dirty="0">
                  <a:solidFill>
                    <a:srgbClr val="FF0000"/>
                  </a:solidFill>
                </a:rPr>
                <a:t>x</a:t>
              </a:r>
            </a:p>
          </p:txBody>
        </p:sp>
        <p:sp>
          <p:nvSpPr>
            <p:cNvPr id="247" name="TextBox 246">
              <a:extLst>
                <a:ext uri="{FF2B5EF4-FFF2-40B4-BE49-F238E27FC236}">
                  <a16:creationId xmlns:a16="http://schemas.microsoft.com/office/drawing/2014/main" id="{140E04A9-D42A-8749-9A1A-A7F82027FC3C}"/>
                </a:ext>
              </a:extLst>
            </p:cNvPr>
            <p:cNvSpPr txBox="1"/>
            <p:nvPr/>
          </p:nvSpPr>
          <p:spPr>
            <a:xfrm>
              <a:off x="2559677" y="2401192"/>
              <a:ext cx="284052" cy="369332"/>
            </a:xfrm>
            <a:prstGeom prst="rect">
              <a:avLst/>
            </a:prstGeom>
            <a:noFill/>
          </p:spPr>
          <p:txBody>
            <a:bodyPr wrap="none" rtlCol="0">
              <a:spAutoFit/>
            </a:bodyPr>
            <a:lstStyle/>
            <a:p>
              <a:r>
                <a:rPr lang="en-US" dirty="0">
                  <a:solidFill>
                    <a:srgbClr val="FF0000"/>
                  </a:solidFill>
                </a:rPr>
                <a:t>x</a:t>
              </a:r>
            </a:p>
          </p:txBody>
        </p:sp>
        <p:sp>
          <p:nvSpPr>
            <p:cNvPr id="248" name="TextBox 247">
              <a:extLst>
                <a:ext uri="{FF2B5EF4-FFF2-40B4-BE49-F238E27FC236}">
                  <a16:creationId xmlns:a16="http://schemas.microsoft.com/office/drawing/2014/main" id="{A97389FF-DBB4-984D-A306-2BA7E82AAAA1}"/>
                </a:ext>
              </a:extLst>
            </p:cNvPr>
            <p:cNvSpPr txBox="1"/>
            <p:nvPr/>
          </p:nvSpPr>
          <p:spPr>
            <a:xfrm>
              <a:off x="2133803" y="1558684"/>
              <a:ext cx="294290" cy="369332"/>
            </a:xfrm>
            <a:prstGeom prst="rect">
              <a:avLst/>
            </a:prstGeom>
            <a:noFill/>
          </p:spPr>
          <p:txBody>
            <a:bodyPr wrap="square" rtlCol="0">
              <a:spAutoFit/>
            </a:bodyPr>
            <a:lstStyle/>
            <a:p>
              <a:r>
                <a:rPr lang="en-US" dirty="0">
                  <a:solidFill>
                    <a:srgbClr val="FF0000"/>
                  </a:solidFill>
                </a:rPr>
                <a:t>x</a:t>
              </a:r>
            </a:p>
          </p:txBody>
        </p:sp>
        <p:sp>
          <p:nvSpPr>
            <p:cNvPr id="249" name="TextBox 248">
              <a:extLst>
                <a:ext uri="{FF2B5EF4-FFF2-40B4-BE49-F238E27FC236}">
                  <a16:creationId xmlns:a16="http://schemas.microsoft.com/office/drawing/2014/main" id="{82C6362B-A0AC-9744-AE07-06262357C644}"/>
                </a:ext>
              </a:extLst>
            </p:cNvPr>
            <p:cNvSpPr txBox="1"/>
            <p:nvPr/>
          </p:nvSpPr>
          <p:spPr>
            <a:xfrm>
              <a:off x="2244298" y="1794219"/>
              <a:ext cx="294290" cy="369332"/>
            </a:xfrm>
            <a:prstGeom prst="rect">
              <a:avLst/>
            </a:prstGeom>
            <a:noFill/>
          </p:spPr>
          <p:txBody>
            <a:bodyPr wrap="square" rtlCol="0">
              <a:spAutoFit/>
            </a:bodyPr>
            <a:lstStyle/>
            <a:p>
              <a:r>
                <a:rPr lang="en-US" dirty="0">
                  <a:solidFill>
                    <a:srgbClr val="FF0000"/>
                  </a:solidFill>
                </a:rPr>
                <a:t>x</a:t>
              </a:r>
            </a:p>
          </p:txBody>
        </p:sp>
        <p:sp>
          <p:nvSpPr>
            <p:cNvPr id="250" name="TextBox 249">
              <a:extLst>
                <a:ext uri="{FF2B5EF4-FFF2-40B4-BE49-F238E27FC236}">
                  <a16:creationId xmlns:a16="http://schemas.microsoft.com/office/drawing/2014/main" id="{D39A6FAF-48CA-DD40-86BB-30F6ED11E345}"/>
                </a:ext>
              </a:extLst>
            </p:cNvPr>
            <p:cNvSpPr txBox="1"/>
            <p:nvPr/>
          </p:nvSpPr>
          <p:spPr>
            <a:xfrm>
              <a:off x="2428161" y="1798739"/>
              <a:ext cx="294290" cy="681631"/>
            </a:xfrm>
            <a:prstGeom prst="rect">
              <a:avLst/>
            </a:prstGeom>
            <a:noFill/>
          </p:spPr>
          <p:txBody>
            <a:bodyPr wrap="square" rtlCol="0">
              <a:spAutoFit/>
            </a:bodyPr>
            <a:lstStyle/>
            <a:p>
              <a:r>
                <a:rPr lang="en-US" dirty="0"/>
                <a:t>x</a:t>
              </a:r>
            </a:p>
          </p:txBody>
        </p:sp>
        <p:sp>
          <p:nvSpPr>
            <p:cNvPr id="251" name="TextBox 250">
              <a:extLst>
                <a:ext uri="{FF2B5EF4-FFF2-40B4-BE49-F238E27FC236}">
                  <a16:creationId xmlns:a16="http://schemas.microsoft.com/office/drawing/2014/main" id="{70D5F55E-EFB9-FE43-807E-9FA6ED93D86E}"/>
                </a:ext>
              </a:extLst>
            </p:cNvPr>
            <p:cNvSpPr txBox="1"/>
            <p:nvPr/>
          </p:nvSpPr>
          <p:spPr>
            <a:xfrm>
              <a:off x="2464674" y="2140325"/>
              <a:ext cx="294290" cy="681631"/>
            </a:xfrm>
            <a:prstGeom prst="rect">
              <a:avLst/>
            </a:prstGeom>
            <a:noFill/>
          </p:spPr>
          <p:txBody>
            <a:bodyPr wrap="square" rtlCol="0">
              <a:spAutoFit/>
            </a:bodyPr>
            <a:lstStyle/>
            <a:p>
              <a:r>
                <a:rPr lang="en-US" dirty="0"/>
                <a:t>x</a:t>
              </a:r>
            </a:p>
          </p:txBody>
        </p:sp>
        <p:sp>
          <p:nvSpPr>
            <p:cNvPr id="252" name="TextBox 251">
              <a:extLst>
                <a:ext uri="{FF2B5EF4-FFF2-40B4-BE49-F238E27FC236}">
                  <a16:creationId xmlns:a16="http://schemas.microsoft.com/office/drawing/2014/main" id="{11818148-3E6E-854B-A1E9-A06DC8B465A6}"/>
                </a:ext>
              </a:extLst>
            </p:cNvPr>
            <p:cNvSpPr txBox="1"/>
            <p:nvPr/>
          </p:nvSpPr>
          <p:spPr>
            <a:xfrm>
              <a:off x="2911364" y="2101437"/>
              <a:ext cx="294290" cy="681631"/>
            </a:xfrm>
            <a:prstGeom prst="rect">
              <a:avLst/>
            </a:prstGeom>
            <a:noFill/>
          </p:spPr>
          <p:txBody>
            <a:bodyPr wrap="square" rtlCol="0">
              <a:spAutoFit/>
            </a:bodyPr>
            <a:lstStyle/>
            <a:p>
              <a:r>
                <a:rPr lang="en-US" dirty="0"/>
                <a:t>x</a:t>
              </a:r>
            </a:p>
          </p:txBody>
        </p:sp>
        <p:sp>
          <p:nvSpPr>
            <p:cNvPr id="253" name="TextBox 252">
              <a:extLst>
                <a:ext uri="{FF2B5EF4-FFF2-40B4-BE49-F238E27FC236}">
                  <a16:creationId xmlns:a16="http://schemas.microsoft.com/office/drawing/2014/main" id="{F07D64BC-8ED2-8A46-A7FD-CFF29F878A02}"/>
                </a:ext>
              </a:extLst>
            </p:cNvPr>
            <p:cNvSpPr txBox="1"/>
            <p:nvPr/>
          </p:nvSpPr>
          <p:spPr>
            <a:xfrm>
              <a:off x="2758318" y="2319947"/>
              <a:ext cx="294290" cy="369332"/>
            </a:xfrm>
            <a:prstGeom prst="rect">
              <a:avLst/>
            </a:prstGeom>
            <a:noFill/>
          </p:spPr>
          <p:txBody>
            <a:bodyPr wrap="square" rtlCol="0">
              <a:spAutoFit/>
            </a:bodyPr>
            <a:lstStyle/>
            <a:p>
              <a:r>
                <a:rPr lang="en-US" dirty="0">
                  <a:solidFill>
                    <a:srgbClr val="FF0000"/>
                  </a:solidFill>
                </a:rPr>
                <a:t>x</a:t>
              </a:r>
            </a:p>
          </p:txBody>
        </p:sp>
        <p:sp>
          <p:nvSpPr>
            <p:cNvPr id="254" name="TextBox 253">
              <a:extLst>
                <a:ext uri="{FF2B5EF4-FFF2-40B4-BE49-F238E27FC236}">
                  <a16:creationId xmlns:a16="http://schemas.microsoft.com/office/drawing/2014/main" id="{66F27198-282A-4043-AAB7-9FD9C0BC1EB2}"/>
                </a:ext>
              </a:extLst>
            </p:cNvPr>
            <p:cNvSpPr txBox="1"/>
            <p:nvPr/>
          </p:nvSpPr>
          <p:spPr>
            <a:xfrm>
              <a:off x="3037762" y="2408339"/>
              <a:ext cx="294290" cy="369332"/>
            </a:xfrm>
            <a:prstGeom prst="rect">
              <a:avLst/>
            </a:prstGeom>
            <a:noFill/>
          </p:spPr>
          <p:txBody>
            <a:bodyPr wrap="square" rtlCol="0">
              <a:spAutoFit/>
            </a:bodyPr>
            <a:lstStyle/>
            <a:p>
              <a:r>
                <a:rPr lang="en-US" dirty="0">
                  <a:solidFill>
                    <a:srgbClr val="FF0000"/>
                  </a:solidFill>
                </a:rPr>
                <a:t>x</a:t>
              </a:r>
            </a:p>
          </p:txBody>
        </p:sp>
        <p:sp>
          <p:nvSpPr>
            <p:cNvPr id="255" name="TextBox 254">
              <a:extLst>
                <a:ext uri="{FF2B5EF4-FFF2-40B4-BE49-F238E27FC236}">
                  <a16:creationId xmlns:a16="http://schemas.microsoft.com/office/drawing/2014/main" id="{71B0CDDE-FEF6-B948-BAD2-DD2859A61BC6}"/>
                </a:ext>
              </a:extLst>
            </p:cNvPr>
            <p:cNvSpPr txBox="1"/>
            <p:nvPr/>
          </p:nvSpPr>
          <p:spPr>
            <a:xfrm>
              <a:off x="2055045" y="1872524"/>
              <a:ext cx="294290" cy="369332"/>
            </a:xfrm>
            <a:prstGeom prst="rect">
              <a:avLst/>
            </a:prstGeom>
            <a:noFill/>
          </p:spPr>
          <p:txBody>
            <a:bodyPr wrap="square" rtlCol="0">
              <a:spAutoFit/>
            </a:bodyPr>
            <a:lstStyle/>
            <a:p>
              <a:r>
                <a:rPr lang="en-US" dirty="0">
                  <a:solidFill>
                    <a:srgbClr val="FF0000"/>
                  </a:solidFill>
                </a:rPr>
                <a:t>x</a:t>
              </a:r>
            </a:p>
          </p:txBody>
        </p:sp>
        <p:sp>
          <p:nvSpPr>
            <p:cNvPr id="256" name="TextBox 255">
              <a:extLst>
                <a:ext uri="{FF2B5EF4-FFF2-40B4-BE49-F238E27FC236}">
                  <a16:creationId xmlns:a16="http://schemas.microsoft.com/office/drawing/2014/main" id="{A15B5084-3E69-624C-BFCE-77FA197E624D}"/>
                </a:ext>
              </a:extLst>
            </p:cNvPr>
            <p:cNvSpPr txBox="1"/>
            <p:nvPr/>
          </p:nvSpPr>
          <p:spPr>
            <a:xfrm>
              <a:off x="3232066" y="1918873"/>
              <a:ext cx="524239" cy="681631"/>
            </a:xfrm>
            <a:prstGeom prst="rect">
              <a:avLst/>
            </a:prstGeom>
            <a:noFill/>
          </p:spPr>
          <p:txBody>
            <a:bodyPr wrap="none" rtlCol="0">
              <a:spAutoFit/>
            </a:bodyPr>
            <a:lstStyle/>
            <a:p>
              <a:r>
                <a:rPr lang="en-US" dirty="0"/>
                <a:t>x</a:t>
              </a:r>
            </a:p>
          </p:txBody>
        </p:sp>
        <p:sp>
          <p:nvSpPr>
            <p:cNvPr id="257" name="TextBox 256">
              <a:extLst>
                <a:ext uri="{FF2B5EF4-FFF2-40B4-BE49-F238E27FC236}">
                  <a16:creationId xmlns:a16="http://schemas.microsoft.com/office/drawing/2014/main" id="{A830812E-843A-3741-A2A9-55B5C65C5822}"/>
                </a:ext>
              </a:extLst>
            </p:cNvPr>
            <p:cNvSpPr txBox="1"/>
            <p:nvPr/>
          </p:nvSpPr>
          <p:spPr>
            <a:xfrm>
              <a:off x="2927268" y="1483429"/>
              <a:ext cx="284053" cy="681631"/>
            </a:xfrm>
            <a:prstGeom prst="rect">
              <a:avLst/>
            </a:prstGeom>
            <a:noFill/>
          </p:spPr>
          <p:txBody>
            <a:bodyPr wrap="square" rtlCol="0">
              <a:spAutoFit/>
            </a:bodyPr>
            <a:lstStyle/>
            <a:p>
              <a:r>
                <a:rPr lang="en-US" dirty="0"/>
                <a:t>x</a:t>
              </a:r>
            </a:p>
          </p:txBody>
        </p:sp>
        <p:sp>
          <p:nvSpPr>
            <p:cNvPr id="258" name="TextBox 257">
              <a:extLst>
                <a:ext uri="{FF2B5EF4-FFF2-40B4-BE49-F238E27FC236}">
                  <a16:creationId xmlns:a16="http://schemas.microsoft.com/office/drawing/2014/main" id="{19570A70-C6DB-7D44-9180-91EC1A17F84A}"/>
                </a:ext>
              </a:extLst>
            </p:cNvPr>
            <p:cNvSpPr txBox="1"/>
            <p:nvPr/>
          </p:nvSpPr>
          <p:spPr>
            <a:xfrm>
              <a:off x="3263598" y="1638247"/>
              <a:ext cx="284052" cy="369332"/>
            </a:xfrm>
            <a:prstGeom prst="rect">
              <a:avLst/>
            </a:prstGeom>
            <a:noFill/>
          </p:spPr>
          <p:txBody>
            <a:bodyPr wrap="none" rtlCol="0">
              <a:spAutoFit/>
            </a:bodyPr>
            <a:lstStyle/>
            <a:p>
              <a:r>
                <a:rPr lang="en-US" dirty="0">
                  <a:solidFill>
                    <a:srgbClr val="FF0000"/>
                  </a:solidFill>
                </a:rPr>
                <a:t>x</a:t>
              </a:r>
            </a:p>
          </p:txBody>
        </p:sp>
        <p:sp>
          <p:nvSpPr>
            <p:cNvPr id="259" name="TextBox 258">
              <a:extLst>
                <a:ext uri="{FF2B5EF4-FFF2-40B4-BE49-F238E27FC236}">
                  <a16:creationId xmlns:a16="http://schemas.microsoft.com/office/drawing/2014/main" id="{64704D75-4268-134B-BEE7-CDCF659A74EF}"/>
                </a:ext>
              </a:extLst>
            </p:cNvPr>
            <p:cNvSpPr txBox="1"/>
            <p:nvPr/>
          </p:nvSpPr>
          <p:spPr>
            <a:xfrm>
              <a:off x="2335515" y="2451851"/>
              <a:ext cx="284052" cy="369332"/>
            </a:xfrm>
            <a:prstGeom prst="rect">
              <a:avLst/>
            </a:prstGeom>
            <a:noFill/>
          </p:spPr>
          <p:txBody>
            <a:bodyPr wrap="none" rtlCol="0">
              <a:spAutoFit/>
            </a:bodyPr>
            <a:lstStyle/>
            <a:p>
              <a:r>
                <a:rPr lang="en-US" dirty="0">
                  <a:solidFill>
                    <a:srgbClr val="FF0000"/>
                  </a:solidFill>
                </a:rPr>
                <a:t>x</a:t>
              </a:r>
            </a:p>
          </p:txBody>
        </p:sp>
        <p:sp>
          <p:nvSpPr>
            <p:cNvPr id="260" name="TextBox 259">
              <a:extLst>
                <a:ext uri="{FF2B5EF4-FFF2-40B4-BE49-F238E27FC236}">
                  <a16:creationId xmlns:a16="http://schemas.microsoft.com/office/drawing/2014/main" id="{FDD1BAFC-09E1-0646-84A0-4B15697E0129}"/>
                </a:ext>
              </a:extLst>
            </p:cNvPr>
            <p:cNvSpPr txBox="1"/>
            <p:nvPr/>
          </p:nvSpPr>
          <p:spPr>
            <a:xfrm>
              <a:off x="2727434" y="2028286"/>
              <a:ext cx="284052" cy="369332"/>
            </a:xfrm>
            <a:prstGeom prst="rect">
              <a:avLst/>
            </a:prstGeom>
            <a:noFill/>
          </p:spPr>
          <p:txBody>
            <a:bodyPr wrap="none" rtlCol="0">
              <a:spAutoFit/>
            </a:bodyPr>
            <a:lstStyle/>
            <a:p>
              <a:r>
                <a:rPr lang="en-US" dirty="0">
                  <a:solidFill>
                    <a:srgbClr val="FF0000"/>
                  </a:solidFill>
                </a:rPr>
                <a:t>x</a:t>
              </a:r>
            </a:p>
          </p:txBody>
        </p:sp>
        <p:sp>
          <p:nvSpPr>
            <p:cNvPr id="261" name="TextBox 260">
              <a:extLst>
                <a:ext uri="{FF2B5EF4-FFF2-40B4-BE49-F238E27FC236}">
                  <a16:creationId xmlns:a16="http://schemas.microsoft.com/office/drawing/2014/main" id="{16273492-1D7A-994F-94F7-30143519DA84}"/>
                </a:ext>
              </a:extLst>
            </p:cNvPr>
            <p:cNvSpPr txBox="1"/>
            <p:nvPr/>
          </p:nvSpPr>
          <p:spPr>
            <a:xfrm>
              <a:off x="2181270" y="2138011"/>
              <a:ext cx="284052" cy="369332"/>
            </a:xfrm>
            <a:prstGeom prst="rect">
              <a:avLst/>
            </a:prstGeom>
            <a:noFill/>
          </p:spPr>
          <p:txBody>
            <a:bodyPr wrap="none" rtlCol="0">
              <a:spAutoFit/>
            </a:bodyPr>
            <a:lstStyle/>
            <a:p>
              <a:r>
                <a:rPr lang="en-US" dirty="0">
                  <a:solidFill>
                    <a:srgbClr val="FF0000"/>
                  </a:solidFill>
                </a:rPr>
                <a:t>x</a:t>
              </a:r>
            </a:p>
          </p:txBody>
        </p:sp>
        <p:sp>
          <p:nvSpPr>
            <p:cNvPr id="262" name="Oval 261">
              <a:extLst>
                <a:ext uri="{FF2B5EF4-FFF2-40B4-BE49-F238E27FC236}">
                  <a16:creationId xmlns:a16="http://schemas.microsoft.com/office/drawing/2014/main" id="{B77C2385-CE01-B548-876A-314FEC2E28A3}"/>
                </a:ext>
              </a:extLst>
            </p:cNvPr>
            <p:cNvSpPr/>
            <p:nvPr/>
          </p:nvSpPr>
          <p:spPr>
            <a:xfrm>
              <a:off x="2036652" y="1497826"/>
              <a:ext cx="1665617" cy="1576552"/>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grpSp>
      <p:grpSp>
        <p:nvGrpSpPr>
          <p:cNvPr id="263" name="Group 262">
            <a:extLst>
              <a:ext uri="{FF2B5EF4-FFF2-40B4-BE49-F238E27FC236}">
                <a16:creationId xmlns:a16="http://schemas.microsoft.com/office/drawing/2014/main" id="{08031EBA-EB5C-2446-AA4E-128FE0C4A18E}"/>
              </a:ext>
            </a:extLst>
          </p:cNvPr>
          <p:cNvGrpSpPr/>
          <p:nvPr/>
        </p:nvGrpSpPr>
        <p:grpSpPr>
          <a:xfrm>
            <a:off x="1256429" y="3768536"/>
            <a:ext cx="2063111" cy="349504"/>
            <a:chOff x="5074022" y="546600"/>
            <a:chExt cx="2337449" cy="395979"/>
          </a:xfrm>
        </p:grpSpPr>
        <p:sp>
          <p:nvSpPr>
            <p:cNvPr id="264" name="Rectangle 263">
              <a:extLst>
                <a:ext uri="{FF2B5EF4-FFF2-40B4-BE49-F238E27FC236}">
                  <a16:creationId xmlns:a16="http://schemas.microsoft.com/office/drawing/2014/main" id="{FE15DAA9-9E30-CB42-9B0F-E19B10EB85B8}"/>
                </a:ext>
              </a:extLst>
            </p:cNvPr>
            <p:cNvSpPr/>
            <p:nvPr/>
          </p:nvSpPr>
          <p:spPr>
            <a:xfrm>
              <a:off x="5127813" y="615846"/>
              <a:ext cx="2283658" cy="311842"/>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265" name="TextBox 264">
                  <a:extLst>
                    <a:ext uri="{FF2B5EF4-FFF2-40B4-BE49-F238E27FC236}">
                      <a16:creationId xmlns:a16="http://schemas.microsoft.com/office/drawing/2014/main" id="{D41DE7C6-70AC-9049-8579-5446A8E495E2}"/>
                    </a:ext>
                  </a:extLst>
                </p:cNvPr>
                <p:cNvSpPr txBox="1"/>
                <p:nvPr/>
              </p:nvSpPr>
              <p:spPr>
                <a:xfrm>
                  <a:off x="5074022" y="546600"/>
                  <a:ext cx="46609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𝑥</m:t>
                            </m:r>
                          </m:e>
                          <m:sub>
                            <m:r>
                              <a:rPr lang="en-US" b="0" i="1" dirty="0" smtClean="0">
                                <a:latin typeface="Cambria Math" panose="02040503050406030204" pitchFamily="18" charset="0"/>
                              </a:rPr>
                              <m:t>5</m:t>
                            </m:r>
                          </m:sub>
                        </m:sSub>
                      </m:oMath>
                    </m:oMathPara>
                  </a14:m>
                  <a:endParaRPr lang="en-US" dirty="0"/>
                </a:p>
              </p:txBody>
            </p:sp>
          </mc:Choice>
          <mc:Fallback>
            <p:sp>
              <p:nvSpPr>
                <p:cNvPr id="265" name="TextBox 264">
                  <a:extLst>
                    <a:ext uri="{FF2B5EF4-FFF2-40B4-BE49-F238E27FC236}">
                      <a16:creationId xmlns:a16="http://schemas.microsoft.com/office/drawing/2014/main" id="{D41DE7C6-70AC-9049-8579-5446A8E495E2}"/>
                    </a:ext>
                  </a:extLst>
                </p:cNvPr>
                <p:cNvSpPr txBox="1">
                  <a:spLocks noRot="1" noChangeAspect="1" noMove="1" noResize="1" noEditPoints="1" noAdjustHandles="1" noChangeArrowheads="1" noChangeShapeType="1" noTextEdit="1"/>
                </p:cNvSpPr>
                <p:nvPr/>
              </p:nvSpPr>
              <p:spPr>
                <a:xfrm>
                  <a:off x="5074022" y="546600"/>
                  <a:ext cx="466090" cy="369332"/>
                </a:xfrm>
                <a:prstGeom prst="rect">
                  <a:avLst/>
                </a:prstGeom>
                <a:blipFill>
                  <a:blip r:embed="rId22"/>
                  <a:stretch>
                    <a:fillRect b="-1111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66" name="TextBox 265">
                  <a:extLst>
                    <a:ext uri="{FF2B5EF4-FFF2-40B4-BE49-F238E27FC236}">
                      <a16:creationId xmlns:a16="http://schemas.microsoft.com/office/drawing/2014/main" id="{49FEE8BA-2760-FB48-9601-2864D9469032}"/>
                    </a:ext>
                  </a:extLst>
                </p:cNvPr>
                <p:cNvSpPr txBox="1"/>
                <p:nvPr/>
              </p:nvSpPr>
              <p:spPr>
                <a:xfrm>
                  <a:off x="5424640" y="546600"/>
                  <a:ext cx="46609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𝑥</m:t>
                            </m:r>
                          </m:e>
                          <m:sub>
                            <m:r>
                              <a:rPr lang="en-US" b="0" i="1" dirty="0" smtClean="0">
                                <a:latin typeface="Cambria Math" panose="02040503050406030204" pitchFamily="18" charset="0"/>
                              </a:rPr>
                              <m:t>2</m:t>
                            </m:r>
                          </m:sub>
                        </m:sSub>
                      </m:oMath>
                    </m:oMathPara>
                  </a14:m>
                  <a:endParaRPr lang="en-US" dirty="0"/>
                </a:p>
              </p:txBody>
            </p:sp>
          </mc:Choice>
          <mc:Fallback>
            <p:sp>
              <p:nvSpPr>
                <p:cNvPr id="266" name="TextBox 265">
                  <a:extLst>
                    <a:ext uri="{FF2B5EF4-FFF2-40B4-BE49-F238E27FC236}">
                      <a16:creationId xmlns:a16="http://schemas.microsoft.com/office/drawing/2014/main" id="{49FEE8BA-2760-FB48-9601-2864D9469032}"/>
                    </a:ext>
                  </a:extLst>
                </p:cNvPr>
                <p:cNvSpPr txBox="1">
                  <a:spLocks noRot="1" noChangeAspect="1" noMove="1" noResize="1" noEditPoints="1" noAdjustHandles="1" noChangeArrowheads="1" noChangeShapeType="1" noTextEdit="1"/>
                </p:cNvSpPr>
                <p:nvPr/>
              </p:nvSpPr>
              <p:spPr>
                <a:xfrm>
                  <a:off x="5424640" y="546600"/>
                  <a:ext cx="466090" cy="369332"/>
                </a:xfrm>
                <a:prstGeom prst="rect">
                  <a:avLst/>
                </a:prstGeom>
                <a:blipFill>
                  <a:blip r:embed="rId23"/>
                  <a:stretch>
                    <a:fillRect b="-1111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67" name="TextBox 266">
                  <a:extLst>
                    <a:ext uri="{FF2B5EF4-FFF2-40B4-BE49-F238E27FC236}">
                      <a16:creationId xmlns:a16="http://schemas.microsoft.com/office/drawing/2014/main" id="{AFF6969A-F745-AE48-B6AB-F010E52AA38F}"/>
                    </a:ext>
                  </a:extLst>
                </p:cNvPr>
                <p:cNvSpPr txBox="1"/>
                <p:nvPr/>
              </p:nvSpPr>
              <p:spPr>
                <a:xfrm>
                  <a:off x="5775258" y="546600"/>
                  <a:ext cx="46609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solidFill>
                                  <a:srgbClr val="FF0000"/>
                                </a:solidFill>
                                <a:latin typeface="Cambria Math" panose="02040503050406030204" pitchFamily="18" charset="0"/>
                              </a:rPr>
                            </m:ctrlPr>
                          </m:sSubPr>
                          <m:e>
                            <m:r>
                              <a:rPr lang="en-US" b="0" i="1" dirty="0" smtClean="0">
                                <a:solidFill>
                                  <a:srgbClr val="FF0000"/>
                                </a:solidFill>
                                <a:latin typeface="Cambria Math" panose="02040503050406030204" pitchFamily="18" charset="0"/>
                              </a:rPr>
                              <m:t>𝑥</m:t>
                            </m:r>
                          </m:e>
                          <m:sub>
                            <m:r>
                              <a:rPr lang="en-US" b="0" i="1" dirty="0" smtClean="0">
                                <a:solidFill>
                                  <a:srgbClr val="FF0000"/>
                                </a:solidFill>
                                <a:latin typeface="Cambria Math" panose="02040503050406030204" pitchFamily="18" charset="0"/>
                              </a:rPr>
                              <m:t>6</m:t>
                            </m:r>
                          </m:sub>
                        </m:sSub>
                      </m:oMath>
                    </m:oMathPara>
                  </a14:m>
                  <a:endParaRPr lang="en-US" dirty="0"/>
                </a:p>
              </p:txBody>
            </p:sp>
          </mc:Choice>
          <mc:Fallback>
            <p:sp>
              <p:nvSpPr>
                <p:cNvPr id="267" name="TextBox 266">
                  <a:extLst>
                    <a:ext uri="{FF2B5EF4-FFF2-40B4-BE49-F238E27FC236}">
                      <a16:creationId xmlns:a16="http://schemas.microsoft.com/office/drawing/2014/main" id="{AFF6969A-F745-AE48-B6AB-F010E52AA38F}"/>
                    </a:ext>
                  </a:extLst>
                </p:cNvPr>
                <p:cNvSpPr txBox="1">
                  <a:spLocks noRot="1" noChangeAspect="1" noMove="1" noResize="1" noEditPoints="1" noAdjustHandles="1" noChangeArrowheads="1" noChangeShapeType="1" noTextEdit="1"/>
                </p:cNvSpPr>
                <p:nvPr/>
              </p:nvSpPr>
              <p:spPr>
                <a:xfrm>
                  <a:off x="5775258" y="546600"/>
                  <a:ext cx="466090" cy="369332"/>
                </a:xfrm>
                <a:prstGeom prst="rect">
                  <a:avLst/>
                </a:prstGeom>
                <a:blipFill>
                  <a:blip r:embed="rId24"/>
                  <a:stretch>
                    <a:fillRect b="-1111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68" name="TextBox 267">
                  <a:extLst>
                    <a:ext uri="{FF2B5EF4-FFF2-40B4-BE49-F238E27FC236}">
                      <a16:creationId xmlns:a16="http://schemas.microsoft.com/office/drawing/2014/main" id="{A8D54342-B34F-2245-8B11-D1C399DF24F2}"/>
                    </a:ext>
                  </a:extLst>
                </p:cNvPr>
                <p:cNvSpPr txBox="1"/>
                <p:nvPr/>
              </p:nvSpPr>
              <p:spPr>
                <a:xfrm>
                  <a:off x="6760151" y="546600"/>
                  <a:ext cx="46609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𝑥</m:t>
                            </m:r>
                          </m:e>
                          <m:sub>
                            <m:r>
                              <a:rPr lang="en-US" b="0" i="1" dirty="0" smtClean="0">
                                <a:latin typeface="Cambria Math" panose="02040503050406030204" pitchFamily="18" charset="0"/>
                              </a:rPr>
                              <m:t>8</m:t>
                            </m:r>
                          </m:sub>
                        </m:sSub>
                      </m:oMath>
                    </m:oMathPara>
                  </a14:m>
                  <a:endParaRPr lang="en-US" dirty="0"/>
                </a:p>
              </p:txBody>
            </p:sp>
          </mc:Choice>
          <mc:Fallback>
            <p:sp>
              <p:nvSpPr>
                <p:cNvPr id="268" name="TextBox 267">
                  <a:extLst>
                    <a:ext uri="{FF2B5EF4-FFF2-40B4-BE49-F238E27FC236}">
                      <a16:creationId xmlns:a16="http://schemas.microsoft.com/office/drawing/2014/main" id="{A8D54342-B34F-2245-8B11-D1C399DF24F2}"/>
                    </a:ext>
                  </a:extLst>
                </p:cNvPr>
                <p:cNvSpPr txBox="1">
                  <a:spLocks noRot="1" noChangeAspect="1" noMove="1" noResize="1" noEditPoints="1" noAdjustHandles="1" noChangeArrowheads="1" noChangeShapeType="1" noTextEdit="1"/>
                </p:cNvSpPr>
                <p:nvPr/>
              </p:nvSpPr>
              <p:spPr>
                <a:xfrm>
                  <a:off x="6760151" y="546600"/>
                  <a:ext cx="466090" cy="369332"/>
                </a:xfrm>
                <a:prstGeom prst="rect">
                  <a:avLst/>
                </a:prstGeom>
                <a:blipFill>
                  <a:blip r:embed="rId25"/>
                  <a:stretch>
                    <a:fillRect b="-1111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69" name="TextBox 268">
                  <a:extLst>
                    <a:ext uri="{FF2B5EF4-FFF2-40B4-BE49-F238E27FC236}">
                      <a16:creationId xmlns:a16="http://schemas.microsoft.com/office/drawing/2014/main" id="{17AFB946-C6BA-5947-ADC4-79472FEAFF7C}"/>
                    </a:ext>
                  </a:extLst>
                </p:cNvPr>
                <p:cNvSpPr txBox="1"/>
                <p:nvPr/>
              </p:nvSpPr>
              <p:spPr>
                <a:xfrm>
                  <a:off x="6266154" y="573247"/>
                  <a:ext cx="43473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m:t>
                        </m:r>
                      </m:oMath>
                    </m:oMathPara>
                  </a14:m>
                  <a:endParaRPr lang="en-US" dirty="0"/>
                </a:p>
              </p:txBody>
            </p:sp>
          </mc:Choice>
          <mc:Fallback>
            <p:sp>
              <p:nvSpPr>
                <p:cNvPr id="269" name="TextBox 268">
                  <a:extLst>
                    <a:ext uri="{FF2B5EF4-FFF2-40B4-BE49-F238E27FC236}">
                      <a16:creationId xmlns:a16="http://schemas.microsoft.com/office/drawing/2014/main" id="{17AFB946-C6BA-5947-ADC4-79472FEAFF7C}"/>
                    </a:ext>
                  </a:extLst>
                </p:cNvPr>
                <p:cNvSpPr txBox="1">
                  <a:spLocks noRot="1" noChangeAspect="1" noMove="1" noResize="1" noEditPoints="1" noAdjustHandles="1" noChangeArrowheads="1" noChangeShapeType="1" noTextEdit="1"/>
                </p:cNvSpPr>
                <p:nvPr/>
              </p:nvSpPr>
              <p:spPr>
                <a:xfrm>
                  <a:off x="6266154" y="573247"/>
                  <a:ext cx="434734" cy="369332"/>
                </a:xfrm>
                <a:prstGeom prst="rect">
                  <a:avLst/>
                </a:prstGeom>
                <a:blipFill>
                  <a:blip r:embed="rId17"/>
                  <a:stretch>
                    <a:fillRect/>
                  </a:stretch>
                </a:blipFill>
              </p:spPr>
              <p:txBody>
                <a:bodyPr/>
                <a:lstStyle/>
                <a:p>
                  <a:r>
                    <a:rPr lang="en-US">
                      <a:noFill/>
                    </a:rPr>
                    <a:t> </a:t>
                  </a:r>
                </a:p>
              </p:txBody>
            </p:sp>
          </mc:Fallback>
        </mc:AlternateContent>
      </p:grpSp>
      <p:grpSp>
        <p:nvGrpSpPr>
          <p:cNvPr id="270" name="Group 269">
            <a:extLst>
              <a:ext uri="{FF2B5EF4-FFF2-40B4-BE49-F238E27FC236}">
                <a16:creationId xmlns:a16="http://schemas.microsoft.com/office/drawing/2014/main" id="{1108809A-D7DE-4240-A521-11F32E995798}"/>
              </a:ext>
            </a:extLst>
          </p:cNvPr>
          <p:cNvGrpSpPr/>
          <p:nvPr/>
        </p:nvGrpSpPr>
        <p:grpSpPr>
          <a:xfrm>
            <a:off x="5662674" y="3784657"/>
            <a:ext cx="2063111" cy="349504"/>
            <a:chOff x="5074022" y="546600"/>
            <a:chExt cx="2337449" cy="395979"/>
          </a:xfrm>
        </p:grpSpPr>
        <p:sp>
          <p:nvSpPr>
            <p:cNvPr id="271" name="Rectangle 270">
              <a:extLst>
                <a:ext uri="{FF2B5EF4-FFF2-40B4-BE49-F238E27FC236}">
                  <a16:creationId xmlns:a16="http://schemas.microsoft.com/office/drawing/2014/main" id="{8BBCD4F5-A823-1145-AC0C-7E2446C8CC96}"/>
                </a:ext>
              </a:extLst>
            </p:cNvPr>
            <p:cNvSpPr/>
            <p:nvPr/>
          </p:nvSpPr>
          <p:spPr>
            <a:xfrm>
              <a:off x="5127813" y="615846"/>
              <a:ext cx="2283658" cy="31184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mc:AlternateContent xmlns:mc="http://schemas.openxmlformats.org/markup-compatibility/2006">
          <mc:Choice xmlns:a14="http://schemas.microsoft.com/office/drawing/2010/main" Requires="a14">
            <p:sp>
              <p:nvSpPr>
                <p:cNvPr id="272" name="TextBox 271">
                  <a:extLst>
                    <a:ext uri="{FF2B5EF4-FFF2-40B4-BE49-F238E27FC236}">
                      <a16:creationId xmlns:a16="http://schemas.microsoft.com/office/drawing/2014/main" id="{5DC7D66D-D09A-1048-B0DA-5E4E8610043C}"/>
                    </a:ext>
                  </a:extLst>
                </p:cNvPr>
                <p:cNvSpPr txBox="1"/>
                <p:nvPr/>
              </p:nvSpPr>
              <p:spPr>
                <a:xfrm>
                  <a:off x="5074022" y="546600"/>
                  <a:ext cx="46609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solidFill>
                                  <a:schemeClr val="tx1"/>
                                </a:solidFill>
                                <a:latin typeface="Cambria Math" panose="02040503050406030204" pitchFamily="18" charset="0"/>
                              </a:rPr>
                            </m:ctrlPr>
                          </m:sSubPr>
                          <m:e>
                            <m:r>
                              <a:rPr lang="en-US" b="0" i="1" dirty="0" smtClean="0">
                                <a:solidFill>
                                  <a:schemeClr val="tx1"/>
                                </a:solidFill>
                                <a:latin typeface="Cambria Math" panose="02040503050406030204" pitchFamily="18" charset="0"/>
                              </a:rPr>
                              <m:t>𝑥</m:t>
                            </m:r>
                          </m:e>
                          <m:sub>
                            <m:r>
                              <a:rPr lang="en-US" b="0" i="1" dirty="0" smtClean="0">
                                <a:solidFill>
                                  <a:schemeClr val="tx1"/>
                                </a:solidFill>
                                <a:latin typeface="Cambria Math" panose="02040503050406030204" pitchFamily="18" charset="0"/>
                              </a:rPr>
                              <m:t>6</m:t>
                            </m:r>
                          </m:sub>
                        </m:sSub>
                      </m:oMath>
                    </m:oMathPara>
                  </a14:m>
                  <a:endParaRPr lang="en-US" dirty="0">
                    <a:solidFill>
                      <a:srgbClr val="FF0000"/>
                    </a:solidFill>
                  </a:endParaRPr>
                </a:p>
              </p:txBody>
            </p:sp>
          </mc:Choice>
          <mc:Fallback>
            <p:sp>
              <p:nvSpPr>
                <p:cNvPr id="272" name="TextBox 271">
                  <a:extLst>
                    <a:ext uri="{FF2B5EF4-FFF2-40B4-BE49-F238E27FC236}">
                      <a16:creationId xmlns:a16="http://schemas.microsoft.com/office/drawing/2014/main" id="{5DC7D66D-D09A-1048-B0DA-5E4E8610043C}"/>
                    </a:ext>
                  </a:extLst>
                </p:cNvPr>
                <p:cNvSpPr txBox="1">
                  <a:spLocks noRot="1" noChangeAspect="1" noMove="1" noResize="1" noEditPoints="1" noAdjustHandles="1" noChangeArrowheads="1" noChangeShapeType="1" noTextEdit="1"/>
                </p:cNvSpPr>
                <p:nvPr/>
              </p:nvSpPr>
              <p:spPr>
                <a:xfrm>
                  <a:off x="5074022" y="546600"/>
                  <a:ext cx="466090" cy="369332"/>
                </a:xfrm>
                <a:prstGeom prst="rect">
                  <a:avLst/>
                </a:prstGeom>
                <a:blipFill>
                  <a:blip r:embed="rId26"/>
                  <a:stretch>
                    <a:fillRect b="-1153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73" name="TextBox 272">
                  <a:extLst>
                    <a:ext uri="{FF2B5EF4-FFF2-40B4-BE49-F238E27FC236}">
                      <a16:creationId xmlns:a16="http://schemas.microsoft.com/office/drawing/2014/main" id="{2F5B674C-051B-FC48-B6F2-376628B23E3B}"/>
                    </a:ext>
                  </a:extLst>
                </p:cNvPr>
                <p:cNvSpPr txBox="1"/>
                <p:nvPr/>
              </p:nvSpPr>
              <p:spPr>
                <a:xfrm>
                  <a:off x="5424640" y="546600"/>
                  <a:ext cx="46609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solidFill>
                                  <a:srgbClr val="FF0000"/>
                                </a:solidFill>
                                <a:latin typeface="Cambria Math" panose="02040503050406030204" pitchFamily="18" charset="0"/>
                              </a:rPr>
                            </m:ctrlPr>
                          </m:sSubPr>
                          <m:e>
                            <m:r>
                              <a:rPr lang="en-US" b="0" i="1" dirty="0" smtClean="0">
                                <a:solidFill>
                                  <a:srgbClr val="FF0000"/>
                                </a:solidFill>
                                <a:latin typeface="Cambria Math" panose="02040503050406030204" pitchFamily="18" charset="0"/>
                              </a:rPr>
                              <m:t>𝑥</m:t>
                            </m:r>
                          </m:e>
                          <m:sub>
                            <m:r>
                              <a:rPr lang="en-US" b="0" i="1" dirty="0" smtClean="0">
                                <a:solidFill>
                                  <a:srgbClr val="FF0000"/>
                                </a:solidFill>
                                <a:latin typeface="Cambria Math" panose="02040503050406030204" pitchFamily="18" charset="0"/>
                              </a:rPr>
                              <m:t>3</m:t>
                            </m:r>
                          </m:sub>
                        </m:sSub>
                      </m:oMath>
                    </m:oMathPara>
                  </a14:m>
                  <a:endParaRPr lang="en-US" dirty="0">
                    <a:solidFill>
                      <a:srgbClr val="FF0000"/>
                    </a:solidFill>
                  </a:endParaRPr>
                </a:p>
              </p:txBody>
            </p:sp>
          </mc:Choice>
          <mc:Fallback>
            <p:sp>
              <p:nvSpPr>
                <p:cNvPr id="273" name="TextBox 272">
                  <a:extLst>
                    <a:ext uri="{FF2B5EF4-FFF2-40B4-BE49-F238E27FC236}">
                      <a16:creationId xmlns:a16="http://schemas.microsoft.com/office/drawing/2014/main" id="{2F5B674C-051B-FC48-B6F2-376628B23E3B}"/>
                    </a:ext>
                  </a:extLst>
                </p:cNvPr>
                <p:cNvSpPr txBox="1">
                  <a:spLocks noRot="1" noChangeAspect="1" noMove="1" noResize="1" noEditPoints="1" noAdjustHandles="1" noChangeArrowheads="1" noChangeShapeType="1" noTextEdit="1"/>
                </p:cNvSpPr>
                <p:nvPr/>
              </p:nvSpPr>
              <p:spPr>
                <a:xfrm>
                  <a:off x="5424640" y="546600"/>
                  <a:ext cx="466090" cy="369332"/>
                </a:xfrm>
                <a:prstGeom prst="rect">
                  <a:avLst/>
                </a:prstGeom>
                <a:blipFill>
                  <a:blip r:embed="rId27"/>
                  <a:stretch>
                    <a:fillRect b="-1153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74" name="TextBox 273">
                  <a:extLst>
                    <a:ext uri="{FF2B5EF4-FFF2-40B4-BE49-F238E27FC236}">
                      <a16:creationId xmlns:a16="http://schemas.microsoft.com/office/drawing/2014/main" id="{168CC628-060E-8B49-BD51-1EF33A7FDF47}"/>
                    </a:ext>
                  </a:extLst>
                </p:cNvPr>
                <p:cNvSpPr txBox="1"/>
                <p:nvPr/>
              </p:nvSpPr>
              <p:spPr>
                <a:xfrm>
                  <a:off x="5775258" y="546600"/>
                  <a:ext cx="46128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solidFill>
                                  <a:srgbClr val="FF0000"/>
                                </a:solidFill>
                                <a:latin typeface="Cambria Math" panose="02040503050406030204" pitchFamily="18" charset="0"/>
                              </a:rPr>
                            </m:ctrlPr>
                          </m:sSubPr>
                          <m:e>
                            <m:r>
                              <a:rPr lang="en-US" b="0" i="1" dirty="0" smtClean="0">
                                <a:solidFill>
                                  <a:srgbClr val="FF0000"/>
                                </a:solidFill>
                                <a:latin typeface="Cambria Math" panose="02040503050406030204" pitchFamily="18" charset="0"/>
                              </a:rPr>
                              <m:t>𝑥</m:t>
                            </m:r>
                          </m:e>
                          <m:sub>
                            <m:r>
                              <a:rPr lang="en-US" b="0" i="1" dirty="0" smtClean="0">
                                <a:solidFill>
                                  <a:srgbClr val="FF0000"/>
                                </a:solidFill>
                                <a:latin typeface="Cambria Math" panose="02040503050406030204" pitchFamily="18" charset="0"/>
                              </a:rPr>
                              <m:t>9</m:t>
                            </m:r>
                          </m:sub>
                        </m:sSub>
                      </m:oMath>
                    </m:oMathPara>
                  </a14:m>
                  <a:endParaRPr lang="en-US" dirty="0">
                    <a:solidFill>
                      <a:srgbClr val="FF0000"/>
                    </a:solidFill>
                  </a:endParaRPr>
                </a:p>
              </p:txBody>
            </p:sp>
          </mc:Choice>
          <mc:Fallback>
            <p:sp>
              <p:nvSpPr>
                <p:cNvPr id="274" name="TextBox 273">
                  <a:extLst>
                    <a:ext uri="{FF2B5EF4-FFF2-40B4-BE49-F238E27FC236}">
                      <a16:creationId xmlns:a16="http://schemas.microsoft.com/office/drawing/2014/main" id="{168CC628-060E-8B49-BD51-1EF33A7FDF47}"/>
                    </a:ext>
                  </a:extLst>
                </p:cNvPr>
                <p:cNvSpPr txBox="1">
                  <a:spLocks noRot="1" noChangeAspect="1" noMove="1" noResize="1" noEditPoints="1" noAdjustHandles="1" noChangeArrowheads="1" noChangeShapeType="1" noTextEdit="1"/>
                </p:cNvSpPr>
                <p:nvPr/>
              </p:nvSpPr>
              <p:spPr>
                <a:xfrm>
                  <a:off x="5775258" y="546600"/>
                  <a:ext cx="461280" cy="369332"/>
                </a:xfrm>
                <a:prstGeom prst="rect">
                  <a:avLst/>
                </a:prstGeom>
                <a:blipFill>
                  <a:blip r:embed="rId28"/>
                  <a:stretch>
                    <a:fillRect b="-1153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75" name="TextBox 274">
                  <a:extLst>
                    <a:ext uri="{FF2B5EF4-FFF2-40B4-BE49-F238E27FC236}">
                      <a16:creationId xmlns:a16="http://schemas.microsoft.com/office/drawing/2014/main" id="{D73CC659-9C07-694A-BFB6-32163E6833C1}"/>
                    </a:ext>
                  </a:extLst>
                </p:cNvPr>
                <p:cNvSpPr txBox="1"/>
                <p:nvPr/>
              </p:nvSpPr>
              <p:spPr>
                <a:xfrm>
                  <a:off x="6760151" y="546600"/>
                  <a:ext cx="46609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solidFill>
                                  <a:schemeClr val="tx1"/>
                                </a:solidFill>
                                <a:latin typeface="Cambria Math" panose="02040503050406030204" pitchFamily="18" charset="0"/>
                              </a:rPr>
                            </m:ctrlPr>
                          </m:sSubPr>
                          <m:e>
                            <m:r>
                              <a:rPr lang="en-US" b="0" i="1" dirty="0" smtClean="0">
                                <a:solidFill>
                                  <a:schemeClr val="tx1"/>
                                </a:solidFill>
                                <a:latin typeface="Cambria Math" panose="02040503050406030204" pitchFamily="18" charset="0"/>
                              </a:rPr>
                              <m:t>𝑥</m:t>
                            </m:r>
                          </m:e>
                          <m:sub>
                            <m:r>
                              <a:rPr lang="en-US" b="0" i="1" dirty="0" smtClean="0">
                                <a:solidFill>
                                  <a:schemeClr val="tx1"/>
                                </a:solidFill>
                                <a:latin typeface="Cambria Math" panose="02040503050406030204" pitchFamily="18" charset="0"/>
                              </a:rPr>
                              <m:t>3</m:t>
                            </m:r>
                          </m:sub>
                        </m:sSub>
                      </m:oMath>
                    </m:oMathPara>
                  </a14:m>
                  <a:endParaRPr lang="en-US" dirty="0">
                    <a:solidFill>
                      <a:srgbClr val="FF0000"/>
                    </a:solidFill>
                  </a:endParaRPr>
                </a:p>
              </p:txBody>
            </p:sp>
          </mc:Choice>
          <mc:Fallback>
            <p:sp>
              <p:nvSpPr>
                <p:cNvPr id="275" name="TextBox 274">
                  <a:extLst>
                    <a:ext uri="{FF2B5EF4-FFF2-40B4-BE49-F238E27FC236}">
                      <a16:creationId xmlns:a16="http://schemas.microsoft.com/office/drawing/2014/main" id="{D73CC659-9C07-694A-BFB6-32163E6833C1}"/>
                    </a:ext>
                  </a:extLst>
                </p:cNvPr>
                <p:cNvSpPr txBox="1">
                  <a:spLocks noRot="1" noChangeAspect="1" noMove="1" noResize="1" noEditPoints="1" noAdjustHandles="1" noChangeArrowheads="1" noChangeShapeType="1" noTextEdit="1"/>
                </p:cNvSpPr>
                <p:nvPr/>
              </p:nvSpPr>
              <p:spPr>
                <a:xfrm>
                  <a:off x="6760151" y="546600"/>
                  <a:ext cx="466090" cy="369332"/>
                </a:xfrm>
                <a:prstGeom prst="rect">
                  <a:avLst/>
                </a:prstGeom>
                <a:blipFill>
                  <a:blip r:embed="rId29"/>
                  <a:stretch>
                    <a:fillRect b="-1153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76" name="TextBox 275">
                  <a:extLst>
                    <a:ext uri="{FF2B5EF4-FFF2-40B4-BE49-F238E27FC236}">
                      <a16:creationId xmlns:a16="http://schemas.microsoft.com/office/drawing/2014/main" id="{BE7FABD7-EA72-AF48-840B-672817CD6FBC}"/>
                    </a:ext>
                  </a:extLst>
                </p:cNvPr>
                <p:cNvSpPr txBox="1"/>
                <p:nvPr/>
              </p:nvSpPr>
              <p:spPr>
                <a:xfrm>
                  <a:off x="6266154" y="573247"/>
                  <a:ext cx="43473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solidFill>
                              <a:srgbClr val="FF0000"/>
                            </a:solidFill>
                            <a:latin typeface="Cambria Math" panose="02040503050406030204" pitchFamily="18" charset="0"/>
                          </a:rPr>
                          <m:t>⋯</m:t>
                        </m:r>
                      </m:oMath>
                    </m:oMathPara>
                  </a14:m>
                  <a:endParaRPr lang="en-US" dirty="0">
                    <a:solidFill>
                      <a:srgbClr val="FF0000"/>
                    </a:solidFill>
                  </a:endParaRPr>
                </a:p>
              </p:txBody>
            </p:sp>
          </mc:Choice>
          <mc:Fallback>
            <p:sp>
              <p:nvSpPr>
                <p:cNvPr id="276" name="TextBox 275">
                  <a:extLst>
                    <a:ext uri="{FF2B5EF4-FFF2-40B4-BE49-F238E27FC236}">
                      <a16:creationId xmlns:a16="http://schemas.microsoft.com/office/drawing/2014/main" id="{BE7FABD7-EA72-AF48-840B-672817CD6FBC}"/>
                    </a:ext>
                  </a:extLst>
                </p:cNvPr>
                <p:cNvSpPr txBox="1">
                  <a:spLocks noRot="1" noChangeAspect="1" noMove="1" noResize="1" noEditPoints="1" noAdjustHandles="1" noChangeArrowheads="1" noChangeShapeType="1" noTextEdit="1"/>
                </p:cNvSpPr>
                <p:nvPr/>
              </p:nvSpPr>
              <p:spPr>
                <a:xfrm>
                  <a:off x="6266154" y="573247"/>
                  <a:ext cx="434734" cy="369332"/>
                </a:xfrm>
                <a:prstGeom prst="rect">
                  <a:avLst/>
                </a:prstGeom>
                <a:blipFill>
                  <a:blip r:embed="rId30"/>
                  <a:stretch>
                    <a:fillRect/>
                  </a:stretch>
                </a:blipFill>
              </p:spPr>
              <p:txBody>
                <a:bodyPr/>
                <a:lstStyle/>
                <a:p>
                  <a:r>
                    <a:rPr lang="en-US">
                      <a:noFill/>
                    </a:rPr>
                    <a:t> </a:t>
                  </a:r>
                </a:p>
              </p:txBody>
            </p:sp>
          </mc:Fallback>
        </mc:AlternateContent>
      </p:grpSp>
      <p:grpSp>
        <p:nvGrpSpPr>
          <p:cNvPr id="278" name="Group 277">
            <a:extLst>
              <a:ext uri="{FF2B5EF4-FFF2-40B4-BE49-F238E27FC236}">
                <a16:creationId xmlns:a16="http://schemas.microsoft.com/office/drawing/2014/main" id="{ADCFB437-343D-3343-A49C-0638760500B5}"/>
              </a:ext>
            </a:extLst>
          </p:cNvPr>
          <p:cNvGrpSpPr/>
          <p:nvPr/>
        </p:nvGrpSpPr>
        <p:grpSpPr>
          <a:xfrm>
            <a:off x="348806" y="4463069"/>
            <a:ext cx="795443" cy="797350"/>
            <a:chOff x="2031861" y="1429407"/>
            <a:chExt cx="1665618" cy="1669609"/>
          </a:xfrm>
        </p:grpSpPr>
        <p:sp>
          <p:nvSpPr>
            <p:cNvPr id="279" name="TextBox 278">
              <a:extLst>
                <a:ext uri="{FF2B5EF4-FFF2-40B4-BE49-F238E27FC236}">
                  <a16:creationId xmlns:a16="http://schemas.microsoft.com/office/drawing/2014/main" id="{2E8839DE-67EF-4647-97C2-8CEB5AF5EB95}"/>
                </a:ext>
              </a:extLst>
            </p:cNvPr>
            <p:cNvSpPr txBox="1"/>
            <p:nvPr/>
          </p:nvSpPr>
          <p:spPr>
            <a:xfrm>
              <a:off x="2448910" y="1429407"/>
              <a:ext cx="284052" cy="369332"/>
            </a:xfrm>
            <a:prstGeom prst="rect">
              <a:avLst/>
            </a:prstGeom>
            <a:noFill/>
          </p:spPr>
          <p:txBody>
            <a:bodyPr wrap="none" rtlCol="0">
              <a:spAutoFit/>
            </a:bodyPr>
            <a:lstStyle/>
            <a:p>
              <a:r>
                <a:rPr lang="en-US" dirty="0"/>
                <a:t>x</a:t>
              </a:r>
            </a:p>
          </p:txBody>
        </p:sp>
        <p:sp>
          <p:nvSpPr>
            <p:cNvPr id="280" name="TextBox 279">
              <a:extLst>
                <a:ext uri="{FF2B5EF4-FFF2-40B4-BE49-F238E27FC236}">
                  <a16:creationId xmlns:a16="http://schemas.microsoft.com/office/drawing/2014/main" id="{77DB45EF-9BEE-BA45-9A64-F78F307B9FA5}"/>
                </a:ext>
              </a:extLst>
            </p:cNvPr>
            <p:cNvSpPr txBox="1"/>
            <p:nvPr/>
          </p:nvSpPr>
          <p:spPr>
            <a:xfrm>
              <a:off x="2601310" y="1581807"/>
              <a:ext cx="284052" cy="369332"/>
            </a:xfrm>
            <a:prstGeom prst="rect">
              <a:avLst/>
            </a:prstGeom>
            <a:noFill/>
          </p:spPr>
          <p:txBody>
            <a:bodyPr wrap="none" rtlCol="0">
              <a:spAutoFit/>
            </a:bodyPr>
            <a:lstStyle/>
            <a:p>
              <a:r>
                <a:rPr lang="en-US" dirty="0"/>
                <a:t>x</a:t>
              </a:r>
            </a:p>
          </p:txBody>
        </p:sp>
        <p:sp>
          <p:nvSpPr>
            <p:cNvPr id="281" name="TextBox 280">
              <a:extLst>
                <a:ext uri="{FF2B5EF4-FFF2-40B4-BE49-F238E27FC236}">
                  <a16:creationId xmlns:a16="http://schemas.microsoft.com/office/drawing/2014/main" id="{77D82976-380D-1142-8E69-8A513BA443D7}"/>
                </a:ext>
              </a:extLst>
            </p:cNvPr>
            <p:cNvSpPr txBox="1"/>
            <p:nvPr/>
          </p:nvSpPr>
          <p:spPr>
            <a:xfrm>
              <a:off x="2753710" y="1734207"/>
              <a:ext cx="524982" cy="682595"/>
            </a:xfrm>
            <a:prstGeom prst="rect">
              <a:avLst/>
            </a:prstGeom>
            <a:noFill/>
          </p:spPr>
          <p:txBody>
            <a:bodyPr wrap="none" rtlCol="0">
              <a:spAutoFit/>
            </a:bodyPr>
            <a:lstStyle/>
            <a:p>
              <a:r>
                <a:rPr lang="en-US" dirty="0">
                  <a:solidFill>
                    <a:srgbClr val="FF0000"/>
                  </a:solidFill>
                </a:rPr>
                <a:t>x</a:t>
              </a:r>
            </a:p>
          </p:txBody>
        </p:sp>
        <p:sp>
          <p:nvSpPr>
            <p:cNvPr id="282" name="TextBox 281">
              <a:extLst>
                <a:ext uri="{FF2B5EF4-FFF2-40B4-BE49-F238E27FC236}">
                  <a16:creationId xmlns:a16="http://schemas.microsoft.com/office/drawing/2014/main" id="{3F09BD04-59C5-EE44-9022-DF9FC75F0ACB}"/>
                </a:ext>
              </a:extLst>
            </p:cNvPr>
            <p:cNvSpPr txBox="1"/>
            <p:nvPr/>
          </p:nvSpPr>
          <p:spPr>
            <a:xfrm>
              <a:off x="2948015" y="1822913"/>
              <a:ext cx="284052" cy="369332"/>
            </a:xfrm>
            <a:prstGeom prst="rect">
              <a:avLst/>
            </a:prstGeom>
            <a:noFill/>
          </p:spPr>
          <p:txBody>
            <a:bodyPr wrap="none" rtlCol="0">
              <a:spAutoFit/>
            </a:bodyPr>
            <a:lstStyle/>
            <a:p>
              <a:r>
                <a:rPr lang="en-US" dirty="0"/>
                <a:t>x</a:t>
              </a:r>
            </a:p>
          </p:txBody>
        </p:sp>
        <p:sp>
          <p:nvSpPr>
            <p:cNvPr id="283" name="TextBox 282">
              <a:extLst>
                <a:ext uri="{FF2B5EF4-FFF2-40B4-BE49-F238E27FC236}">
                  <a16:creationId xmlns:a16="http://schemas.microsoft.com/office/drawing/2014/main" id="{EFFD1604-ECB5-AF48-B102-5C2C42415229}"/>
                </a:ext>
              </a:extLst>
            </p:cNvPr>
            <p:cNvSpPr txBox="1"/>
            <p:nvPr/>
          </p:nvSpPr>
          <p:spPr>
            <a:xfrm>
              <a:off x="3058510" y="2039007"/>
              <a:ext cx="284052" cy="369332"/>
            </a:xfrm>
            <a:prstGeom prst="rect">
              <a:avLst/>
            </a:prstGeom>
            <a:noFill/>
          </p:spPr>
          <p:txBody>
            <a:bodyPr wrap="none" rtlCol="0">
              <a:spAutoFit/>
            </a:bodyPr>
            <a:lstStyle/>
            <a:p>
              <a:r>
                <a:rPr lang="en-US" dirty="0"/>
                <a:t>x</a:t>
              </a:r>
            </a:p>
          </p:txBody>
        </p:sp>
        <p:sp>
          <p:nvSpPr>
            <p:cNvPr id="284" name="TextBox 283">
              <a:extLst>
                <a:ext uri="{FF2B5EF4-FFF2-40B4-BE49-F238E27FC236}">
                  <a16:creationId xmlns:a16="http://schemas.microsoft.com/office/drawing/2014/main" id="{2736FDC5-B8D5-7A41-8F72-C43014A67C98}"/>
                </a:ext>
              </a:extLst>
            </p:cNvPr>
            <p:cNvSpPr txBox="1"/>
            <p:nvPr/>
          </p:nvSpPr>
          <p:spPr>
            <a:xfrm>
              <a:off x="3210910" y="2191407"/>
              <a:ext cx="284052" cy="369332"/>
            </a:xfrm>
            <a:prstGeom prst="rect">
              <a:avLst/>
            </a:prstGeom>
            <a:noFill/>
          </p:spPr>
          <p:txBody>
            <a:bodyPr wrap="none" rtlCol="0">
              <a:spAutoFit/>
            </a:bodyPr>
            <a:lstStyle/>
            <a:p>
              <a:r>
                <a:rPr lang="en-US" dirty="0"/>
                <a:t>x</a:t>
              </a:r>
            </a:p>
          </p:txBody>
        </p:sp>
        <p:sp>
          <p:nvSpPr>
            <p:cNvPr id="285" name="TextBox 284">
              <a:extLst>
                <a:ext uri="{FF2B5EF4-FFF2-40B4-BE49-F238E27FC236}">
                  <a16:creationId xmlns:a16="http://schemas.microsoft.com/office/drawing/2014/main" id="{77A0FACC-43B7-F445-B94D-6BB35F2B1DA3}"/>
                </a:ext>
              </a:extLst>
            </p:cNvPr>
            <p:cNvSpPr txBox="1"/>
            <p:nvPr/>
          </p:nvSpPr>
          <p:spPr>
            <a:xfrm>
              <a:off x="2543640" y="1930854"/>
              <a:ext cx="284052" cy="369332"/>
            </a:xfrm>
            <a:prstGeom prst="rect">
              <a:avLst/>
            </a:prstGeom>
            <a:noFill/>
          </p:spPr>
          <p:txBody>
            <a:bodyPr wrap="none" rtlCol="0">
              <a:spAutoFit/>
            </a:bodyPr>
            <a:lstStyle/>
            <a:p>
              <a:r>
                <a:rPr lang="en-US" dirty="0"/>
                <a:t>x</a:t>
              </a:r>
            </a:p>
          </p:txBody>
        </p:sp>
        <p:sp>
          <p:nvSpPr>
            <p:cNvPr id="286" name="TextBox 285">
              <a:extLst>
                <a:ext uri="{FF2B5EF4-FFF2-40B4-BE49-F238E27FC236}">
                  <a16:creationId xmlns:a16="http://schemas.microsoft.com/office/drawing/2014/main" id="{D1F39256-C19C-B04F-8637-6DD3A36C007F}"/>
                </a:ext>
              </a:extLst>
            </p:cNvPr>
            <p:cNvSpPr txBox="1"/>
            <p:nvPr/>
          </p:nvSpPr>
          <p:spPr>
            <a:xfrm>
              <a:off x="2559677" y="2401192"/>
              <a:ext cx="284052" cy="369332"/>
            </a:xfrm>
            <a:prstGeom prst="rect">
              <a:avLst/>
            </a:prstGeom>
            <a:noFill/>
          </p:spPr>
          <p:txBody>
            <a:bodyPr wrap="none" rtlCol="0">
              <a:spAutoFit/>
            </a:bodyPr>
            <a:lstStyle/>
            <a:p>
              <a:r>
                <a:rPr lang="en-US" dirty="0"/>
                <a:t>x</a:t>
              </a:r>
            </a:p>
          </p:txBody>
        </p:sp>
        <p:sp>
          <p:nvSpPr>
            <p:cNvPr id="287" name="TextBox 286">
              <a:extLst>
                <a:ext uri="{FF2B5EF4-FFF2-40B4-BE49-F238E27FC236}">
                  <a16:creationId xmlns:a16="http://schemas.microsoft.com/office/drawing/2014/main" id="{9D26D6D0-7D01-BB44-B2CE-98AC956C1F39}"/>
                </a:ext>
              </a:extLst>
            </p:cNvPr>
            <p:cNvSpPr txBox="1"/>
            <p:nvPr/>
          </p:nvSpPr>
          <p:spPr>
            <a:xfrm>
              <a:off x="2133803" y="1558684"/>
              <a:ext cx="294290" cy="369332"/>
            </a:xfrm>
            <a:prstGeom prst="rect">
              <a:avLst/>
            </a:prstGeom>
            <a:noFill/>
          </p:spPr>
          <p:txBody>
            <a:bodyPr wrap="square" rtlCol="0">
              <a:spAutoFit/>
            </a:bodyPr>
            <a:lstStyle/>
            <a:p>
              <a:r>
                <a:rPr lang="en-US" dirty="0"/>
                <a:t>x</a:t>
              </a:r>
            </a:p>
          </p:txBody>
        </p:sp>
        <p:sp>
          <p:nvSpPr>
            <p:cNvPr id="288" name="TextBox 287">
              <a:extLst>
                <a:ext uri="{FF2B5EF4-FFF2-40B4-BE49-F238E27FC236}">
                  <a16:creationId xmlns:a16="http://schemas.microsoft.com/office/drawing/2014/main" id="{6B7B714D-B287-D140-B27B-F1877EB441AB}"/>
                </a:ext>
              </a:extLst>
            </p:cNvPr>
            <p:cNvSpPr txBox="1"/>
            <p:nvPr/>
          </p:nvSpPr>
          <p:spPr>
            <a:xfrm>
              <a:off x="2244298" y="1794219"/>
              <a:ext cx="294290" cy="369332"/>
            </a:xfrm>
            <a:prstGeom prst="rect">
              <a:avLst/>
            </a:prstGeom>
            <a:noFill/>
          </p:spPr>
          <p:txBody>
            <a:bodyPr wrap="square" rtlCol="0">
              <a:spAutoFit/>
            </a:bodyPr>
            <a:lstStyle/>
            <a:p>
              <a:r>
                <a:rPr lang="en-US" dirty="0"/>
                <a:t>x</a:t>
              </a:r>
            </a:p>
          </p:txBody>
        </p:sp>
        <p:sp>
          <p:nvSpPr>
            <p:cNvPr id="289" name="TextBox 288">
              <a:extLst>
                <a:ext uri="{FF2B5EF4-FFF2-40B4-BE49-F238E27FC236}">
                  <a16:creationId xmlns:a16="http://schemas.microsoft.com/office/drawing/2014/main" id="{412BE6E8-7610-D942-ABB8-110347F285A3}"/>
                </a:ext>
              </a:extLst>
            </p:cNvPr>
            <p:cNvSpPr txBox="1"/>
            <p:nvPr/>
          </p:nvSpPr>
          <p:spPr>
            <a:xfrm>
              <a:off x="2428163" y="1798740"/>
              <a:ext cx="294291" cy="682595"/>
            </a:xfrm>
            <a:prstGeom prst="rect">
              <a:avLst/>
            </a:prstGeom>
            <a:noFill/>
          </p:spPr>
          <p:txBody>
            <a:bodyPr wrap="square" rtlCol="0">
              <a:spAutoFit/>
            </a:bodyPr>
            <a:lstStyle/>
            <a:p>
              <a:r>
                <a:rPr lang="en-US" dirty="0">
                  <a:solidFill>
                    <a:srgbClr val="FF0000"/>
                  </a:solidFill>
                </a:rPr>
                <a:t>x</a:t>
              </a:r>
            </a:p>
          </p:txBody>
        </p:sp>
        <p:sp>
          <p:nvSpPr>
            <p:cNvPr id="290" name="TextBox 289">
              <a:extLst>
                <a:ext uri="{FF2B5EF4-FFF2-40B4-BE49-F238E27FC236}">
                  <a16:creationId xmlns:a16="http://schemas.microsoft.com/office/drawing/2014/main" id="{0F876C0B-E7BE-5A45-8B6E-4BE6D744C05A}"/>
                </a:ext>
              </a:extLst>
            </p:cNvPr>
            <p:cNvSpPr txBox="1"/>
            <p:nvPr/>
          </p:nvSpPr>
          <p:spPr>
            <a:xfrm>
              <a:off x="2464675" y="2140326"/>
              <a:ext cx="294290" cy="369332"/>
            </a:xfrm>
            <a:prstGeom prst="rect">
              <a:avLst/>
            </a:prstGeom>
            <a:noFill/>
          </p:spPr>
          <p:txBody>
            <a:bodyPr wrap="square" rtlCol="0">
              <a:spAutoFit/>
            </a:bodyPr>
            <a:lstStyle/>
            <a:p>
              <a:r>
                <a:rPr lang="en-US" dirty="0"/>
                <a:t>x</a:t>
              </a:r>
            </a:p>
          </p:txBody>
        </p:sp>
        <p:sp>
          <p:nvSpPr>
            <p:cNvPr id="291" name="TextBox 290">
              <a:extLst>
                <a:ext uri="{FF2B5EF4-FFF2-40B4-BE49-F238E27FC236}">
                  <a16:creationId xmlns:a16="http://schemas.microsoft.com/office/drawing/2014/main" id="{8425F865-8D33-0242-A67F-B7AF6340586C}"/>
                </a:ext>
              </a:extLst>
            </p:cNvPr>
            <p:cNvSpPr txBox="1"/>
            <p:nvPr/>
          </p:nvSpPr>
          <p:spPr>
            <a:xfrm>
              <a:off x="2911365" y="2101437"/>
              <a:ext cx="294290" cy="369332"/>
            </a:xfrm>
            <a:prstGeom prst="rect">
              <a:avLst/>
            </a:prstGeom>
            <a:noFill/>
          </p:spPr>
          <p:txBody>
            <a:bodyPr wrap="square" rtlCol="0">
              <a:spAutoFit/>
            </a:bodyPr>
            <a:lstStyle/>
            <a:p>
              <a:r>
                <a:rPr lang="en-US" dirty="0"/>
                <a:t>x</a:t>
              </a:r>
            </a:p>
          </p:txBody>
        </p:sp>
        <p:sp>
          <p:nvSpPr>
            <p:cNvPr id="292" name="TextBox 291">
              <a:extLst>
                <a:ext uri="{FF2B5EF4-FFF2-40B4-BE49-F238E27FC236}">
                  <a16:creationId xmlns:a16="http://schemas.microsoft.com/office/drawing/2014/main" id="{EA1DC942-FC4D-974B-A024-FB10FCD2B746}"/>
                </a:ext>
              </a:extLst>
            </p:cNvPr>
            <p:cNvSpPr txBox="1"/>
            <p:nvPr/>
          </p:nvSpPr>
          <p:spPr>
            <a:xfrm>
              <a:off x="2758318" y="2319947"/>
              <a:ext cx="294290" cy="369332"/>
            </a:xfrm>
            <a:prstGeom prst="rect">
              <a:avLst/>
            </a:prstGeom>
            <a:noFill/>
          </p:spPr>
          <p:txBody>
            <a:bodyPr wrap="square" rtlCol="0">
              <a:spAutoFit/>
            </a:bodyPr>
            <a:lstStyle/>
            <a:p>
              <a:r>
                <a:rPr lang="en-US" dirty="0"/>
                <a:t>x</a:t>
              </a:r>
            </a:p>
          </p:txBody>
        </p:sp>
        <p:sp>
          <p:nvSpPr>
            <p:cNvPr id="293" name="TextBox 292">
              <a:extLst>
                <a:ext uri="{FF2B5EF4-FFF2-40B4-BE49-F238E27FC236}">
                  <a16:creationId xmlns:a16="http://schemas.microsoft.com/office/drawing/2014/main" id="{EC085CB7-D3A3-2D47-A3D7-611BF5012C32}"/>
                </a:ext>
              </a:extLst>
            </p:cNvPr>
            <p:cNvSpPr txBox="1"/>
            <p:nvPr/>
          </p:nvSpPr>
          <p:spPr>
            <a:xfrm>
              <a:off x="3037762" y="2408339"/>
              <a:ext cx="294291" cy="682595"/>
            </a:xfrm>
            <a:prstGeom prst="rect">
              <a:avLst/>
            </a:prstGeom>
            <a:noFill/>
          </p:spPr>
          <p:txBody>
            <a:bodyPr wrap="square" rtlCol="0">
              <a:spAutoFit/>
            </a:bodyPr>
            <a:lstStyle/>
            <a:p>
              <a:r>
                <a:rPr lang="en-US" dirty="0">
                  <a:solidFill>
                    <a:srgbClr val="FF0000"/>
                  </a:solidFill>
                </a:rPr>
                <a:t>x</a:t>
              </a:r>
            </a:p>
          </p:txBody>
        </p:sp>
        <p:sp>
          <p:nvSpPr>
            <p:cNvPr id="294" name="TextBox 293">
              <a:extLst>
                <a:ext uri="{FF2B5EF4-FFF2-40B4-BE49-F238E27FC236}">
                  <a16:creationId xmlns:a16="http://schemas.microsoft.com/office/drawing/2014/main" id="{51F08F67-065B-294A-A7F6-5A675702F276}"/>
                </a:ext>
              </a:extLst>
            </p:cNvPr>
            <p:cNvSpPr txBox="1"/>
            <p:nvPr/>
          </p:nvSpPr>
          <p:spPr>
            <a:xfrm>
              <a:off x="2055045" y="1872524"/>
              <a:ext cx="294290" cy="369332"/>
            </a:xfrm>
            <a:prstGeom prst="rect">
              <a:avLst/>
            </a:prstGeom>
            <a:noFill/>
          </p:spPr>
          <p:txBody>
            <a:bodyPr wrap="square" rtlCol="0">
              <a:spAutoFit/>
            </a:bodyPr>
            <a:lstStyle/>
            <a:p>
              <a:r>
                <a:rPr lang="en-US" dirty="0"/>
                <a:t>x</a:t>
              </a:r>
            </a:p>
          </p:txBody>
        </p:sp>
        <p:sp>
          <p:nvSpPr>
            <p:cNvPr id="295" name="TextBox 294">
              <a:extLst>
                <a:ext uri="{FF2B5EF4-FFF2-40B4-BE49-F238E27FC236}">
                  <a16:creationId xmlns:a16="http://schemas.microsoft.com/office/drawing/2014/main" id="{3F4F2057-5353-4447-8514-CA0D2CFCDB3E}"/>
                </a:ext>
              </a:extLst>
            </p:cNvPr>
            <p:cNvSpPr txBox="1"/>
            <p:nvPr/>
          </p:nvSpPr>
          <p:spPr>
            <a:xfrm>
              <a:off x="3232067" y="1918873"/>
              <a:ext cx="284052" cy="369332"/>
            </a:xfrm>
            <a:prstGeom prst="rect">
              <a:avLst/>
            </a:prstGeom>
            <a:noFill/>
          </p:spPr>
          <p:txBody>
            <a:bodyPr wrap="none" rtlCol="0">
              <a:spAutoFit/>
            </a:bodyPr>
            <a:lstStyle/>
            <a:p>
              <a:r>
                <a:rPr lang="en-US" dirty="0"/>
                <a:t>x</a:t>
              </a:r>
            </a:p>
          </p:txBody>
        </p:sp>
        <p:sp>
          <p:nvSpPr>
            <p:cNvPr id="296" name="TextBox 295">
              <a:extLst>
                <a:ext uri="{FF2B5EF4-FFF2-40B4-BE49-F238E27FC236}">
                  <a16:creationId xmlns:a16="http://schemas.microsoft.com/office/drawing/2014/main" id="{9420E128-9187-784F-9CAC-DD50318C1196}"/>
                </a:ext>
              </a:extLst>
            </p:cNvPr>
            <p:cNvSpPr txBox="1"/>
            <p:nvPr/>
          </p:nvSpPr>
          <p:spPr>
            <a:xfrm>
              <a:off x="2927267" y="1483429"/>
              <a:ext cx="284052" cy="369332"/>
            </a:xfrm>
            <a:prstGeom prst="rect">
              <a:avLst/>
            </a:prstGeom>
            <a:noFill/>
          </p:spPr>
          <p:txBody>
            <a:bodyPr wrap="square" rtlCol="0">
              <a:spAutoFit/>
            </a:bodyPr>
            <a:lstStyle/>
            <a:p>
              <a:r>
                <a:rPr lang="en-US" dirty="0"/>
                <a:t>x</a:t>
              </a:r>
            </a:p>
          </p:txBody>
        </p:sp>
        <p:sp>
          <p:nvSpPr>
            <p:cNvPr id="297" name="TextBox 296">
              <a:extLst>
                <a:ext uri="{FF2B5EF4-FFF2-40B4-BE49-F238E27FC236}">
                  <a16:creationId xmlns:a16="http://schemas.microsoft.com/office/drawing/2014/main" id="{3D6F44CF-751F-F74F-A562-6124F94DBFC5}"/>
                </a:ext>
              </a:extLst>
            </p:cNvPr>
            <p:cNvSpPr txBox="1"/>
            <p:nvPr/>
          </p:nvSpPr>
          <p:spPr>
            <a:xfrm>
              <a:off x="3263598" y="1638247"/>
              <a:ext cx="284052" cy="369332"/>
            </a:xfrm>
            <a:prstGeom prst="rect">
              <a:avLst/>
            </a:prstGeom>
            <a:noFill/>
          </p:spPr>
          <p:txBody>
            <a:bodyPr wrap="none" rtlCol="0">
              <a:spAutoFit/>
            </a:bodyPr>
            <a:lstStyle/>
            <a:p>
              <a:r>
                <a:rPr lang="en-US" dirty="0"/>
                <a:t>x</a:t>
              </a:r>
            </a:p>
          </p:txBody>
        </p:sp>
        <p:sp>
          <p:nvSpPr>
            <p:cNvPr id="298" name="TextBox 297">
              <a:extLst>
                <a:ext uri="{FF2B5EF4-FFF2-40B4-BE49-F238E27FC236}">
                  <a16:creationId xmlns:a16="http://schemas.microsoft.com/office/drawing/2014/main" id="{3CE48EDE-F824-484E-B88A-7FFD79BA393A}"/>
                </a:ext>
              </a:extLst>
            </p:cNvPr>
            <p:cNvSpPr txBox="1"/>
            <p:nvPr/>
          </p:nvSpPr>
          <p:spPr>
            <a:xfrm>
              <a:off x="2335515" y="2451851"/>
              <a:ext cx="284052" cy="369332"/>
            </a:xfrm>
            <a:prstGeom prst="rect">
              <a:avLst/>
            </a:prstGeom>
            <a:noFill/>
          </p:spPr>
          <p:txBody>
            <a:bodyPr wrap="none" rtlCol="0">
              <a:spAutoFit/>
            </a:bodyPr>
            <a:lstStyle/>
            <a:p>
              <a:r>
                <a:rPr lang="en-US" dirty="0"/>
                <a:t>x</a:t>
              </a:r>
            </a:p>
          </p:txBody>
        </p:sp>
        <p:sp>
          <p:nvSpPr>
            <p:cNvPr id="299" name="TextBox 298">
              <a:extLst>
                <a:ext uri="{FF2B5EF4-FFF2-40B4-BE49-F238E27FC236}">
                  <a16:creationId xmlns:a16="http://schemas.microsoft.com/office/drawing/2014/main" id="{0F1F3866-8262-654A-923A-EBF5211FD970}"/>
                </a:ext>
              </a:extLst>
            </p:cNvPr>
            <p:cNvSpPr txBox="1"/>
            <p:nvPr/>
          </p:nvSpPr>
          <p:spPr>
            <a:xfrm>
              <a:off x="2727435" y="2028287"/>
              <a:ext cx="524982" cy="682595"/>
            </a:xfrm>
            <a:prstGeom prst="rect">
              <a:avLst/>
            </a:prstGeom>
            <a:noFill/>
          </p:spPr>
          <p:txBody>
            <a:bodyPr wrap="none" rtlCol="0">
              <a:spAutoFit/>
            </a:bodyPr>
            <a:lstStyle/>
            <a:p>
              <a:r>
                <a:rPr lang="en-US" dirty="0">
                  <a:solidFill>
                    <a:srgbClr val="FF0000"/>
                  </a:solidFill>
                </a:rPr>
                <a:t>x</a:t>
              </a:r>
            </a:p>
          </p:txBody>
        </p:sp>
        <p:sp>
          <p:nvSpPr>
            <p:cNvPr id="300" name="TextBox 299">
              <a:extLst>
                <a:ext uri="{FF2B5EF4-FFF2-40B4-BE49-F238E27FC236}">
                  <a16:creationId xmlns:a16="http://schemas.microsoft.com/office/drawing/2014/main" id="{5D8997CC-C2F5-7F44-9A4A-5456BA46300C}"/>
                </a:ext>
              </a:extLst>
            </p:cNvPr>
            <p:cNvSpPr txBox="1"/>
            <p:nvPr/>
          </p:nvSpPr>
          <p:spPr>
            <a:xfrm>
              <a:off x="2181270" y="2138012"/>
              <a:ext cx="524982" cy="682595"/>
            </a:xfrm>
            <a:prstGeom prst="rect">
              <a:avLst/>
            </a:prstGeom>
            <a:noFill/>
          </p:spPr>
          <p:txBody>
            <a:bodyPr wrap="none" rtlCol="0">
              <a:spAutoFit/>
            </a:bodyPr>
            <a:lstStyle/>
            <a:p>
              <a:r>
                <a:rPr lang="en-US" dirty="0">
                  <a:solidFill>
                    <a:srgbClr val="FF0000"/>
                  </a:solidFill>
                </a:rPr>
                <a:t>x</a:t>
              </a:r>
            </a:p>
          </p:txBody>
        </p:sp>
        <p:sp>
          <p:nvSpPr>
            <p:cNvPr id="301" name="Oval 300">
              <a:extLst>
                <a:ext uri="{FF2B5EF4-FFF2-40B4-BE49-F238E27FC236}">
                  <a16:creationId xmlns:a16="http://schemas.microsoft.com/office/drawing/2014/main" id="{651310C7-C25E-ED46-B4CF-DB2244E00ADC}"/>
                </a:ext>
              </a:extLst>
            </p:cNvPr>
            <p:cNvSpPr/>
            <p:nvPr/>
          </p:nvSpPr>
          <p:spPr>
            <a:xfrm>
              <a:off x="2031861" y="1522463"/>
              <a:ext cx="1665618" cy="1576553"/>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02" name="Group 301">
            <a:extLst>
              <a:ext uri="{FF2B5EF4-FFF2-40B4-BE49-F238E27FC236}">
                <a16:creationId xmlns:a16="http://schemas.microsoft.com/office/drawing/2014/main" id="{BF73D09D-67EB-B64B-818A-0E4FBCFAD6F8}"/>
              </a:ext>
            </a:extLst>
          </p:cNvPr>
          <p:cNvGrpSpPr/>
          <p:nvPr/>
        </p:nvGrpSpPr>
        <p:grpSpPr>
          <a:xfrm>
            <a:off x="4723176" y="4478851"/>
            <a:ext cx="812295" cy="790734"/>
            <a:chOff x="2036652" y="1429407"/>
            <a:chExt cx="1698497" cy="1653416"/>
          </a:xfrm>
        </p:grpSpPr>
        <p:sp>
          <p:nvSpPr>
            <p:cNvPr id="303" name="TextBox 302">
              <a:extLst>
                <a:ext uri="{FF2B5EF4-FFF2-40B4-BE49-F238E27FC236}">
                  <a16:creationId xmlns:a16="http://schemas.microsoft.com/office/drawing/2014/main" id="{CFE57641-1F6E-334A-B345-54346C549F72}"/>
                </a:ext>
              </a:extLst>
            </p:cNvPr>
            <p:cNvSpPr txBox="1"/>
            <p:nvPr/>
          </p:nvSpPr>
          <p:spPr>
            <a:xfrm>
              <a:off x="2448910" y="1429407"/>
              <a:ext cx="284052" cy="369332"/>
            </a:xfrm>
            <a:prstGeom prst="rect">
              <a:avLst/>
            </a:prstGeom>
            <a:noFill/>
          </p:spPr>
          <p:txBody>
            <a:bodyPr wrap="none" rtlCol="0">
              <a:spAutoFit/>
            </a:bodyPr>
            <a:lstStyle/>
            <a:p>
              <a:r>
                <a:rPr lang="en-US" dirty="0">
                  <a:solidFill>
                    <a:srgbClr val="FF0000"/>
                  </a:solidFill>
                </a:rPr>
                <a:t>x</a:t>
              </a:r>
            </a:p>
          </p:txBody>
        </p:sp>
        <p:sp>
          <p:nvSpPr>
            <p:cNvPr id="304" name="TextBox 303">
              <a:extLst>
                <a:ext uri="{FF2B5EF4-FFF2-40B4-BE49-F238E27FC236}">
                  <a16:creationId xmlns:a16="http://schemas.microsoft.com/office/drawing/2014/main" id="{BE1C7187-B0A4-C24A-8F7A-1ED689CEB3E8}"/>
                </a:ext>
              </a:extLst>
            </p:cNvPr>
            <p:cNvSpPr txBox="1"/>
            <p:nvPr/>
          </p:nvSpPr>
          <p:spPr>
            <a:xfrm>
              <a:off x="2601310" y="1581807"/>
              <a:ext cx="284052" cy="369332"/>
            </a:xfrm>
            <a:prstGeom prst="rect">
              <a:avLst/>
            </a:prstGeom>
            <a:noFill/>
          </p:spPr>
          <p:txBody>
            <a:bodyPr wrap="none" rtlCol="0">
              <a:spAutoFit/>
            </a:bodyPr>
            <a:lstStyle/>
            <a:p>
              <a:r>
                <a:rPr lang="en-US" dirty="0">
                  <a:solidFill>
                    <a:srgbClr val="FF0000"/>
                  </a:solidFill>
                </a:rPr>
                <a:t>x</a:t>
              </a:r>
            </a:p>
          </p:txBody>
        </p:sp>
        <p:sp>
          <p:nvSpPr>
            <p:cNvPr id="305" name="TextBox 304">
              <a:extLst>
                <a:ext uri="{FF2B5EF4-FFF2-40B4-BE49-F238E27FC236}">
                  <a16:creationId xmlns:a16="http://schemas.microsoft.com/office/drawing/2014/main" id="{564D458C-C36C-9841-B491-F9214C89A0D2}"/>
                </a:ext>
              </a:extLst>
            </p:cNvPr>
            <p:cNvSpPr txBox="1"/>
            <p:nvPr/>
          </p:nvSpPr>
          <p:spPr>
            <a:xfrm>
              <a:off x="2753710" y="1734207"/>
              <a:ext cx="284052" cy="369332"/>
            </a:xfrm>
            <a:prstGeom prst="rect">
              <a:avLst/>
            </a:prstGeom>
            <a:noFill/>
          </p:spPr>
          <p:txBody>
            <a:bodyPr wrap="none" rtlCol="0">
              <a:spAutoFit/>
            </a:bodyPr>
            <a:lstStyle/>
            <a:p>
              <a:r>
                <a:rPr lang="en-US" dirty="0">
                  <a:solidFill>
                    <a:srgbClr val="FF0000"/>
                  </a:solidFill>
                </a:rPr>
                <a:t>x</a:t>
              </a:r>
            </a:p>
          </p:txBody>
        </p:sp>
        <p:sp>
          <p:nvSpPr>
            <p:cNvPr id="306" name="TextBox 305">
              <a:extLst>
                <a:ext uri="{FF2B5EF4-FFF2-40B4-BE49-F238E27FC236}">
                  <a16:creationId xmlns:a16="http://schemas.microsoft.com/office/drawing/2014/main" id="{DCC95A60-7975-2F4F-A1FB-1F6D92EC73C6}"/>
                </a:ext>
              </a:extLst>
            </p:cNvPr>
            <p:cNvSpPr txBox="1"/>
            <p:nvPr/>
          </p:nvSpPr>
          <p:spPr>
            <a:xfrm>
              <a:off x="2948015" y="1822913"/>
              <a:ext cx="284052" cy="369332"/>
            </a:xfrm>
            <a:prstGeom prst="rect">
              <a:avLst/>
            </a:prstGeom>
            <a:noFill/>
          </p:spPr>
          <p:txBody>
            <a:bodyPr wrap="none" rtlCol="0">
              <a:spAutoFit/>
            </a:bodyPr>
            <a:lstStyle/>
            <a:p>
              <a:r>
                <a:rPr lang="en-US" dirty="0">
                  <a:solidFill>
                    <a:srgbClr val="FF0000"/>
                  </a:solidFill>
                </a:rPr>
                <a:t>x</a:t>
              </a:r>
            </a:p>
          </p:txBody>
        </p:sp>
        <p:sp>
          <p:nvSpPr>
            <p:cNvPr id="307" name="TextBox 306">
              <a:extLst>
                <a:ext uri="{FF2B5EF4-FFF2-40B4-BE49-F238E27FC236}">
                  <a16:creationId xmlns:a16="http://schemas.microsoft.com/office/drawing/2014/main" id="{44873639-B1E9-1B4A-BBAA-8382AE12B795}"/>
                </a:ext>
              </a:extLst>
            </p:cNvPr>
            <p:cNvSpPr txBox="1"/>
            <p:nvPr/>
          </p:nvSpPr>
          <p:spPr>
            <a:xfrm>
              <a:off x="3058510" y="2039007"/>
              <a:ext cx="284052" cy="369332"/>
            </a:xfrm>
            <a:prstGeom prst="rect">
              <a:avLst/>
            </a:prstGeom>
            <a:noFill/>
          </p:spPr>
          <p:txBody>
            <a:bodyPr wrap="none" rtlCol="0">
              <a:spAutoFit/>
            </a:bodyPr>
            <a:lstStyle/>
            <a:p>
              <a:r>
                <a:rPr lang="en-US" dirty="0">
                  <a:solidFill>
                    <a:srgbClr val="FF0000"/>
                  </a:solidFill>
                </a:rPr>
                <a:t>x</a:t>
              </a:r>
            </a:p>
          </p:txBody>
        </p:sp>
        <p:sp>
          <p:nvSpPr>
            <p:cNvPr id="308" name="TextBox 307">
              <a:extLst>
                <a:ext uri="{FF2B5EF4-FFF2-40B4-BE49-F238E27FC236}">
                  <a16:creationId xmlns:a16="http://schemas.microsoft.com/office/drawing/2014/main" id="{8EE72791-8501-6B41-8054-F16872DB0B6D}"/>
                </a:ext>
              </a:extLst>
            </p:cNvPr>
            <p:cNvSpPr txBox="1"/>
            <p:nvPr/>
          </p:nvSpPr>
          <p:spPr>
            <a:xfrm>
              <a:off x="3210910" y="2191407"/>
              <a:ext cx="524239" cy="681631"/>
            </a:xfrm>
            <a:prstGeom prst="rect">
              <a:avLst/>
            </a:prstGeom>
            <a:noFill/>
          </p:spPr>
          <p:txBody>
            <a:bodyPr wrap="none" rtlCol="0">
              <a:spAutoFit/>
            </a:bodyPr>
            <a:lstStyle/>
            <a:p>
              <a:r>
                <a:rPr lang="en-US" dirty="0"/>
                <a:t>x</a:t>
              </a:r>
            </a:p>
          </p:txBody>
        </p:sp>
        <p:sp>
          <p:nvSpPr>
            <p:cNvPr id="309" name="TextBox 308">
              <a:extLst>
                <a:ext uri="{FF2B5EF4-FFF2-40B4-BE49-F238E27FC236}">
                  <a16:creationId xmlns:a16="http://schemas.microsoft.com/office/drawing/2014/main" id="{3D3CCE05-3046-884C-99B0-297073440B90}"/>
                </a:ext>
              </a:extLst>
            </p:cNvPr>
            <p:cNvSpPr txBox="1"/>
            <p:nvPr/>
          </p:nvSpPr>
          <p:spPr>
            <a:xfrm>
              <a:off x="2543640" y="1930854"/>
              <a:ext cx="284052" cy="369332"/>
            </a:xfrm>
            <a:prstGeom prst="rect">
              <a:avLst/>
            </a:prstGeom>
            <a:noFill/>
          </p:spPr>
          <p:txBody>
            <a:bodyPr wrap="none" rtlCol="0">
              <a:spAutoFit/>
            </a:bodyPr>
            <a:lstStyle/>
            <a:p>
              <a:r>
                <a:rPr lang="en-US" dirty="0">
                  <a:solidFill>
                    <a:srgbClr val="FF0000"/>
                  </a:solidFill>
                </a:rPr>
                <a:t>x</a:t>
              </a:r>
            </a:p>
          </p:txBody>
        </p:sp>
        <p:sp>
          <p:nvSpPr>
            <p:cNvPr id="310" name="TextBox 309">
              <a:extLst>
                <a:ext uri="{FF2B5EF4-FFF2-40B4-BE49-F238E27FC236}">
                  <a16:creationId xmlns:a16="http://schemas.microsoft.com/office/drawing/2014/main" id="{66BE0902-82A1-3345-9C19-4C31C7FE32DB}"/>
                </a:ext>
              </a:extLst>
            </p:cNvPr>
            <p:cNvSpPr txBox="1"/>
            <p:nvPr/>
          </p:nvSpPr>
          <p:spPr>
            <a:xfrm>
              <a:off x="2559677" y="2401192"/>
              <a:ext cx="524239" cy="681631"/>
            </a:xfrm>
            <a:prstGeom prst="rect">
              <a:avLst/>
            </a:prstGeom>
            <a:noFill/>
          </p:spPr>
          <p:txBody>
            <a:bodyPr wrap="none" rtlCol="0">
              <a:spAutoFit/>
            </a:bodyPr>
            <a:lstStyle/>
            <a:p>
              <a:r>
                <a:rPr lang="en-US" dirty="0"/>
                <a:t>x</a:t>
              </a:r>
            </a:p>
          </p:txBody>
        </p:sp>
        <p:sp>
          <p:nvSpPr>
            <p:cNvPr id="311" name="TextBox 310">
              <a:extLst>
                <a:ext uri="{FF2B5EF4-FFF2-40B4-BE49-F238E27FC236}">
                  <a16:creationId xmlns:a16="http://schemas.microsoft.com/office/drawing/2014/main" id="{446593FD-0B10-9649-8A0F-1AF7D7260521}"/>
                </a:ext>
              </a:extLst>
            </p:cNvPr>
            <p:cNvSpPr txBox="1"/>
            <p:nvPr/>
          </p:nvSpPr>
          <p:spPr>
            <a:xfrm>
              <a:off x="2133803" y="1558684"/>
              <a:ext cx="294290" cy="369332"/>
            </a:xfrm>
            <a:prstGeom prst="rect">
              <a:avLst/>
            </a:prstGeom>
            <a:noFill/>
          </p:spPr>
          <p:txBody>
            <a:bodyPr wrap="square" rtlCol="0">
              <a:spAutoFit/>
            </a:bodyPr>
            <a:lstStyle/>
            <a:p>
              <a:r>
                <a:rPr lang="en-US" dirty="0">
                  <a:solidFill>
                    <a:srgbClr val="FF0000"/>
                  </a:solidFill>
                </a:rPr>
                <a:t>x</a:t>
              </a:r>
            </a:p>
          </p:txBody>
        </p:sp>
        <p:sp>
          <p:nvSpPr>
            <p:cNvPr id="312" name="TextBox 311">
              <a:extLst>
                <a:ext uri="{FF2B5EF4-FFF2-40B4-BE49-F238E27FC236}">
                  <a16:creationId xmlns:a16="http://schemas.microsoft.com/office/drawing/2014/main" id="{21FF6472-9706-CC40-AF88-C749C8BEFC8F}"/>
                </a:ext>
              </a:extLst>
            </p:cNvPr>
            <p:cNvSpPr txBox="1"/>
            <p:nvPr/>
          </p:nvSpPr>
          <p:spPr>
            <a:xfrm>
              <a:off x="2244298" y="1794219"/>
              <a:ext cx="294290" cy="369332"/>
            </a:xfrm>
            <a:prstGeom prst="rect">
              <a:avLst/>
            </a:prstGeom>
            <a:noFill/>
          </p:spPr>
          <p:txBody>
            <a:bodyPr wrap="square" rtlCol="0">
              <a:spAutoFit/>
            </a:bodyPr>
            <a:lstStyle/>
            <a:p>
              <a:r>
                <a:rPr lang="en-US" dirty="0">
                  <a:solidFill>
                    <a:srgbClr val="FF0000"/>
                  </a:solidFill>
                </a:rPr>
                <a:t>x</a:t>
              </a:r>
            </a:p>
          </p:txBody>
        </p:sp>
        <p:sp>
          <p:nvSpPr>
            <p:cNvPr id="313" name="TextBox 312">
              <a:extLst>
                <a:ext uri="{FF2B5EF4-FFF2-40B4-BE49-F238E27FC236}">
                  <a16:creationId xmlns:a16="http://schemas.microsoft.com/office/drawing/2014/main" id="{F6DC6982-0DDC-CB4C-AA6F-314CFFFF52D0}"/>
                </a:ext>
              </a:extLst>
            </p:cNvPr>
            <p:cNvSpPr txBox="1"/>
            <p:nvPr/>
          </p:nvSpPr>
          <p:spPr>
            <a:xfrm>
              <a:off x="2428161" y="1798739"/>
              <a:ext cx="294290" cy="681631"/>
            </a:xfrm>
            <a:prstGeom prst="rect">
              <a:avLst/>
            </a:prstGeom>
            <a:noFill/>
          </p:spPr>
          <p:txBody>
            <a:bodyPr wrap="square" rtlCol="0">
              <a:spAutoFit/>
            </a:bodyPr>
            <a:lstStyle/>
            <a:p>
              <a:r>
                <a:rPr lang="en-US" dirty="0"/>
                <a:t>x</a:t>
              </a:r>
            </a:p>
          </p:txBody>
        </p:sp>
        <p:sp>
          <p:nvSpPr>
            <p:cNvPr id="314" name="TextBox 313">
              <a:extLst>
                <a:ext uri="{FF2B5EF4-FFF2-40B4-BE49-F238E27FC236}">
                  <a16:creationId xmlns:a16="http://schemas.microsoft.com/office/drawing/2014/main" id="{918C432B-5607-5B43-8B71-329599A52CEC}"/>
                </a:ext>
              </a:extLst>
            </p:cNvPr>
            <p:cNvSpPr txBox="1"/>
            <p:nvPr/>
          </p:nvSpPr>
          <p:spPr>
            <a:xfrm>
              <a:off x="2464675" y="2140326"/>
              <a:ext cx="294290" cy="369332"/>
            </a:xfrm>
            <a:prstGeom prst="rect">
              <a:avLst/>
            </a:prstGeom>
            <a:noFill/>
          </p:spPr>
          <p:txBody>
            <a:bodyPr wrap="square" rtlCol="0">
              <a:spAutoFit/>
            </a:bodyPr>
            <a:lstStyle/>
            <a:p>
              <a:r>
                <a:rPr lang="en-US" dirty="0">
                  <a:solidFill>
                    <a:srgbClr val="FF0000"/>
                  </a:solidFill>
                </a:rPr>
                <a:t>x</a:t>
              </a:r>
            </a:p>
          </p:txBody>
        </p:sp>
        <p:sp>
          <p:nvSpPr>
            <p:cNvPr id="315" name="TextBox 314">
              <a:extLst>
                <a:ext uri="{FF2B5EF4-FFF2-40B4-BE49-F238E27FC236}">
                  <a16:creationId xmlns:a16="http://schemas.microsoft.com/office/drawing/2014/main" id="{DAC10CA9-EBD0-8E4E-9107-95A7598AB9C7}"/>
                </a:ext>
              </a:extLst>
            </p:cNvPr>
            <p:cNvSpPr txBox="1"/>
            <p:nvPr/>
          </p:nvSpPr>
          <p:spPr>
            <a:xfrm>
              <a:off x="2911365" y="2101437"/>
              <a:ext cx="294290" cy="369332"/>
            </a:xfrm>
            <a:prstGeom prst="rect">
              <a:avLst/>
            </a:prstGeom>
            <a:noFill/>
          </p:spPr>
          <p:txBody>
            <a:bodyPr wrap="square" rtlCol="0">
              <a:spAutoFit/>
            </a:bodyPr>
            <a:lstStyle/>
            <a:p>
              <a:r>
                <a:rPr lang="en-US" dirty="0">
                  <a:solidFill>
                    <a:srgbClr val="FF0000"/>
                  </a:solidFill>
                </a:rPr>
                <a:t>x</a:t>
              </a:r>
            </a:p>
          </p:txBody>
        </p:sp>
        <p:sp>
          <p:nvSpPr>
            <p:cNvPr id="316" name="TextBox 315">
              <a:extLst>
                <a:ext uri="{FF2B5EF4-FFF2-40B4-BE49-F238E27FC236}">
                  <a16:creationId xmlns:a16="http://schemas.microsoft.com/office/drawing/2014/main" id="{CF5672F8-3D5B-EB44-9526-76A09FEAF4BA}"/>
                </a:ext>
              </a:extLst>
            </p:cNvPr>
            <p:cNvSpPr txBox="1"/>
            <p:nvPr/>
          </p:nvSpPr>
          <p:spPr>
            <a:xfrm>
              <a:off x="2758318" y="2319947"/>
              <a:ext cx="294290" cy="369332"/>
            </a:xfrm>
            <a:prstGeom prst="rect">
              <a:avLst/>
            </a:prstGeom>
            <a:noFill/>
          </p:spPr>
          <p:txBody>
            <a:bodyPr wrap="square" rtlCol="0">
              <a:spAutoFit/>
            </a:bodyPr>
            <a:lstStyle/>
            <a:p>
              <a:r>
                <a:rPr lang="en-US" dirty="0">
                  <a:solidFill>
                    <a:srgbClr val="FF0000"/>
                  </a:solidFill>
                </a:rPr>
                <a:t>x</a:t>
              </a:r>
            </a:p>
          </p:txBody>
        </p:sp>
        <p:sp>
          <p:nvSpPr>
            <p:cNvPr id="317" name="TextBox 316">
              <a:extLst>
                <a:ext uri="{FF2B5EF4-FFF2-40B4-BE49-F238E27FC236}">
                  <a16:creationId xmlns:a16="http://schemas.microsoft.com/office/drawing/2014/main" id="{57DBA658-E219-B148-AD44-3EC7C02C8F0D}"/>
                </a:ext>
              </a:extLst>
            </p:cNvPr>
            <p:cNvSpPr txBox="1"/>
            <p:nvPr/>
          </p:nvSpPr>
          <p:spPr>
            <a:xfrm>
              <a:off x="3037762" y="2408339"/>
              <a:ext cx="294290" cy="369332"/>
            </a:xfrm>
            <a:prstGeom prst="rect">
              <a:avLst/>
            </a:prstGeom>
            <a:noFill/>
          </p:spPr>
          <p:txBody>
            <a:bodyPr wrap="square" rtlCol="0">
              <a:spAutoFit/>
            </a:bodyPr>
            <a:lstStyle/>
            <a:p>
              <a:r>
                <a:rPr lang="en-US" dirty="0">
                  <a:solidFill>
                    <a:srgbClr val="FF0000"/>
                  </a:solidFill>
                </a:rPr>
                <a:t>x</a:t>
              </a:r>
            </a:p>
          </p:txBody>
        </p:sp>
        <p:sp>
          <p:nvSpPr>
            <p:cNvPr id="318" name="TextBox 317">
              <a:extLst>
                <a:ext uri="{FF2B5EF4-FFF2-40B4-BE49-F238E27FC236}">
                  <a16:creationId xmlns:a16="http://schemas.microsoft.com/office/drawing/2014/main" id="{8C9FFAC5-C7DE-A942-9C53-3E04350C9BBD}"/>
                </a:ext>
              </a:extLst>
            </p:cNvPr>
            <p:cNvSpPr txBox="1"/>
            <p:nvPr/>
          </p:nvSpPr>
          <p:spPr>
            <a:xfrm>
              <a:off x="2055045" y="1872524"/>
              <a:ext cx="294290" cy="369332"/>
            </a:xfrm>
            <a:prstGeom prst="rect">
              <a:avLst/>
            </a:prstGeom>
            <a:noFill/>
          </p:spPr>
          <p:txBody>
            <a:bodyPr wrap="square" rtlCol="0">
              <a:spAutoFit/>
            </a:bodyPr>
            <a:lstStyle/>
            <a:p>
              <a:r>
                <a:rPr lang="en-US" dirty="0">
                  <a:solidFill>
                    <a:srgbClr val="FF0000"/>
                  </a:solidFill>
                </a:rPr>
                <a:t>x</a:t>
              </a:r>
            </a:p>
          </p:txBody>
        </p:sp>
        <p:sp>
          <p:nvSpPr>
            <p:cNvPr id="319" name="TextBox 318">
              <a:extLst>
                <a:ext uri="{FF2B5EF4-FFF2-40B4-BE49-F238E27FC236}">
                  <a16:creationId xmlns:a16="http://schemas.microsoft.com/office/drawing/2014/main" id="{FF802802-58E3-9C45-97FE-612CE622CA3F}"/>
                </a:ext>
              </a:extLst>
            </p:cNvPr>
            <p:cNvSpPr txBox="1"/>
            <p:nvPr/>
          </p:nvSpPr>
          <p:spPr>
            <a:xfrm>
              <a:off x="3232067" y="1918873"/>
              <a:ext cx="284052" cy="369332"/>
            </a:xfrm>
            <a:prstGeom prst="rect">
              <a:avLst/>
            </a:prstGeom>
            <a:noFill/>
          </p:spPr>
          <p:txBody>
            <a:bodyPr wrap="none" rtlCol="0">
              <a:spAutoFit/>
            </a:bodyPr>
            <a:lstStyle/>
            <a:p>
              <a:r>
                <a:rPr lang="en-US" dirty="0">
                  <a:solidFill>
                    <a:srgbClr val="FF0000"/>
                  </a:solidFill>
                </a:rPr>
                <a:t>x</a:t>
              </a:r>
            </a:p>
          </p:txBody>
        </p:sp>
        <p:sp>
          <p:nvSpPr>
            <p:cNvPr id="320" name="TextBox 319">
              <a:extLst>
                <a:ext uri="{FF2B5EF4-FFF2-40B4-BE49-F238E27FC236}">
                  <a16:creationId xmlns:a16="http://schemas.microsoft.com/office/drawing/2014/main" id="{37E18F98-FF52-3646-88AE-23ED733EC685}"/>
                </a:ext>
              </a:extLst>
            </p:cNvPr>
            <p:cNvSpPr txBox="1"/>
            <p:nvPr/>
          </p:nvSpPr>
          <p:spPr>
            <a:xfrm>
              <a:off x="2927267" y="1483429"/>
              <a:ext cx="284052" cy="369332"/>
            </a:xfrm>
            <a:prstGeom prst="rect">
              <a:avLst/>
            </a:prstGeom>
            <a:noFill/>
          </p:spPr>
          <p:txBody>
            <a:bodyPr wrap="square" rtlCol="0">
              <a:spAutoFit/>
            </a:bodyPr>
            <a:lstStyle/>
            <a:p>
              <a:r>
                <a:rPr lang="en-US" dirty="0">
                  <a:solidFill>
                    <a:srgbClr val="FF0000"/>
                  </a:solidFill>
                </a:rPr>
                <a:t>x</a:t>
              </a:r>
            </a:p>
          </p:txBody>
        </p:sp>
        <p:sp>
          <p:nvSpPr>
            <p:cNvPr id="321" name="TextBox 320">
              <a:extLst>
                <a:ext uri="{FF2B5EF4-FFF2-40B4-BE49-F238E27FC236}">
                  <a16:creationId xmlns:a16="http://schemas.microsoft.com/office/drawing/2014/main" id="{44D775F7-47D5-FE47-A167-F911B90EE285}"/>
                </a:ext>
              </a:extLst>
            </p:cNvPr>
            <p:cNvSpPr txBox="1"/>
            <p:nvPr/>
          </p:nvSpPr>
          <p:spPr>
            <a:xfrm>
              <a:off x="3263598" y="1638247"/>
              <a:ext cx="284052" cy="369332"/>
            </a:xfrm>
            <a:prstGeom prst="rect">
              <a:avLst/>
            </a:prstGeom>
            <a:noFill/>
          </p:spPr>
          <p:txBody>
            <a:bodyPr wrap="none" rtlCol="0">
              <a:spAutoFit/>
            </a:bodyPr>
            <a:lstStyle/>
            <a:p>
              <a:r>
                <a:rPr lang="en-US" dirty="0">
                  <a:solidFill>
                    <a:srgbClr val="FF0000"/>
                  </a:solidFill>
                </a:rPr>
                <a:t>x</a:t>
              </a:r>
            </a:p>
          </p:txBody>
        </p:sp>
        <p:sp>
          <p:nvSpPr>
            <p:cNvPr id="322" name="TextBox 321">
              <a:extLst>
                <a:ext uri="{FF2B5EF4-FFF2-40B4-BE49-F238E27FC236}">
                  <a16:creationId xmlns:a16="http://schemas.microsoft.com/office/drawing/2014/main" id="{DD7BA87B-4C11-CC4B-8FB4-2A7219342630}"/>
                </a:ext>
              </a:extLst>
            </p:cNvPr>
            <p:cNvSpPr txBox="1"/>
            <p:nvPr/>
          </p:nvSpPr>
          <p:spPr>
            <a:xfrm>
              <a:off x="2335515" y="2451851"/>
              <a:ext cx="284052" cy="369332"/>
            </a:xfrm>
            <a:prstGeom prst="rect">
              <a:avLst/>
            </a:prstGeom>
            <a:noFill/>
          </p:spPr>
          <p:txBody>
            <a:bodyPr wrap="none" rtlCol="0">
              <a:spAutoFit/>
            </a:bodyPr>
            <a:lstStyle/>
            <a:p>
              <a:r>
                <a:rPr lang="en-US" dirty="0">
                  <a:solidFill>
                    <a:srgbClr val="FF0000"/>
                  </a:solidFill>
                </a:rPr>
                <a:t>x</a:t>
              </a:r>
            </a:p>
          </p:txBody>
        </p:sp>
        <p:sp>
          <p:nvSpPr>
            <p:cNvPr id="323" name="TextBox 322">
              <a:extLst>
                <a:ext uri="{FF2B5EF4-FFF2-40B4-BE49-F238E27FC236}">
                  <a16:creationId xmlns:a16="http://schemas.microsoft.com/office/drawing/2014/main" id="{999E0A84-3392-8348-A7E6-80617CB8F432}"/>
                </a:ext>
              </a:extLst>
            </p:cNvPr>
            <p:cNvSpPr txBox="1"/>
            <p:nvPr/>
          </p:nvSpPr>
          <p:spPr>
            <a:xfrm>
              <a:off x="2727434" y="2028286"/>
              <a:ext cx="524239" cy="681631"/>
            </a:xfrm>
            <a:prstGeom prst="rect">
              <a:avLst/>
            </a:prstGeom>
            <a:noFill/>
          </p:spPr>
          <p:txBody>
            <a:bodyPr wrap="none" rtlCol="0">
              <a:spAutoFit/>
            </a:bodyPr>
            <a:lstStyle/>
            <a:p>
              <a:r>
                <a:rPr lang="en-US" dirty="0"/>
                <a:t>x</a:t>
              </a:r>
            </a:p>
          </p:txBody>
        </p:sp>
        <p:sp>
          <p:nvSpPr>
            <p:cNvPr id="324" name="TextBox 323">
              <a:extLst>
                <a:ext uri="{FF2B5EF4-FFF2-40B4-BE49-F238E27FC236}">
                  <a16:creationId xmlns:a16="http://schemas.microsoft.com/office/drawing/2014/main" id="{A915EDB9-6696-C447-9A23-4E6AFB82C4BC}"/>
                </a:ext>
              </a:extLst>
            </p:cNvPr>
            <p:cNvSpPr txBox="1"/>
            <p:nvPr/>
          </p:nvSpPr>
          <p:spPr>
            <a:xfrm>
              <a:off x="2181269" y="2138011"/>
              <a:ext cx="524239" cy="681631"/>
            </a:xfrm>
            <a:prstGeom prst="rect">
              <a:avLst/>
            </a:prstGeom>
            <a:noFill/>
          </p:spPr>
          <p:txBody>
            <a:bodyPr wrap="none" rtlCol="0">
              <a:spAutoFit/>
            </a:bodyPr>
            <a:lstStyle/>
            <a:p>
              <a:r>
                <a:rPr lang="en-US" dirty="0"/>
                <a:t>x</a:t>
              </a:r>
            </a:p>
          </p:txBody>
        </p:sp>
        <p:sp>
          <p:nvSpPr>
            <p:cNvPr id="325" name="Oval 324">
              <a:extLst>
                <a:ext uri="{FF2B5EF4-FFF2-40B4-BE49-F238E27FC236}">
                  <a16:creationId xmlns:a16="http://schemas.microsoft.com/office/drawing/2014/main" id="{7D155EFA-35D2-7746-A5D8-2C924FB51500}"/>
                </a:ext>
              </a:extLst>
            </p:cNvPr>
            <p:cNvSpPr/>
            <p:nvPr/>
          </p:nvSpPr>
          <p:spPr>
            <a:xfrm>
              <a:off x="2036652" y="1497826"/>
              <a:ext cx="1665617" cy="1576552"/>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grpSp>
      <p:grpSp>
        <p:nvGrpSpPr>
          <p:cNvPr id="326" name="Group 325">
            <a:extLst>
              <a:ext uri="{FF2B5EF4-FFF2-40B4-BE49-F238E27FC236}">
                <a16:creationId xmlns:a16="http://schemas.microsoft.com/office/drawing/2014/main" id="{90BF7E3B-48C9-D045-8CB5-F41B611DA3AB}"/>
              </a:ext>
            </a:extLst>
          </p:cNvPr>
          <p:cNvGrpSpPr/>
          <p:nvPr/>
        </p:nvGrpSpPr>
        <p:grpSpPr>
          <a:xfrm>
            <a:off x="1256429" y="4702543"/>
            <a:ext cx="2063111" cy="349504"/>
            <a:chOff x="5074022" y="546600"/>
            <a:chExt cx="2337449" cy="395979"/>
          </a:xfrm>
        </p:grpSpPr>
        <p:sp>
          <p:nvSpPr>
            <p:cNvPr id="327" name="Rectangle 326">
              <a:extLst>
                <a:ext uri="{FF2B5EF4-FFF2-40B4-BE49-F238E27FC236}">
                  <a16:creationId xmlns:a16="http://schemas.microsoft.com/office/drawing/2014/main" id="{81AA181F-0798-5B41-B3FE-D46161799601}"/>
                </a:ext>
              </a:extLst>
            </p:cNvPr>
            <p:cNvSpPr/>
            <p:nvPr/>
          </p:nvSpPr>
          <p:spPr>
            <a:xfrm>
              <a:off x="5127813" y="615846"/>
              <a:ext cx="2283658" cy="311842"/>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328" name="TextBox 327">
                  <a:extLst>
                    <a:ext uri="{FF2B5EF4-FFF2-40B4-BE49-F238E27FC236}">
                      <a16:creationId xmlns:a16="http://schemas.microsoft.com/office/drawing/2014/main" id="{CDDB2FB0-7663-7F4A-9B81-1095AB751D29}"/>
                    </a:ext>
                  </a:extLst>
                </p:cNvPr>
                <p:cNvSpPr txBox="1"/>
                <p:nvPr/>
              </p:nvSpPr>
              <p:spPr>
                <a:xfrm>
                  <a:off x="5074022" y="546600"/>
                  <a:ext cx="46609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solidFill>
                                  <a:srgbClr val="FF0000"/>
                                </a:solidFill>
                                <a:latin typeface="Cambria Math" panose="02040503050406030204" pitchFamily="18" charset="0"/>
                              </a:rPr>
                            </m:ctrlPr>
                          </m:sSubPr>
                          <m:e>
                            <m:r>
                              <a:rPr lang="en-US" b="0" i="1" dirty="0" smtClean="0">
                                <a:solidFill>
                                  <a:srgbClr val="FF0000"/>
                                </a:solidFill>
                                <a:latin typeface="Cambria Math" panose="02040503050406030204" pitchFamily="18" charset="0"/>
                              </a:rPr>
                              <m:t>𝑥</m:t>
                            </m:r>
                          </m:e>
                          <m:sub>
                            <m:r>
                              <a:rPr lang="en-US" b="0" i="1" dirty="0" smtClean="0">
                                <a:solidFill>
                                  <a:srgbClr val="FF0000"/>
                                </a:solidFill>
                                <a:latin typeface="Cambria Math" panose="02040503050406030204" pitchFamily="18" charset="0"/>
                              </a:rPr>
                              <m:t>7</m:t>
                            </m:r>
                          </m:sub>
                        </m:sSub>
                      </m:oMath>
                    </m:oMathPara>
                  </a14:m>
                  <a:endParaRPr lang="en-US" dirty="0"/>
                </a:p>
              </p:txBody>
            </p:sp>
          </mc:Choice>
          <mc:Fallback>
            <p:sp>
              <p:nvSpPr>
                <p:cNvPr id="328" name="TextBox 327">
                  <a:extLst>
                    <a:ext uri="{FF2B5EF4-FFF2-40B4-BE49-F238E27FC236}">
                      <a16:creationId xmlns:a16="http://schemas.microsoft.com/office/drawing/2014/main" id="{CDDB2FB0-7663-7F4A-9B81-1095AB751D29}"/>
                    </a:ext>
                  </a:extLst>
                </p:cNvPr>
                <p:cNvSpPr txBox="1">
                  <a:spLocks noRot="1" noChangeAspect="1" noMove="1" noResize="1" noEditPoints="1" noAdjustHandles="1" noChangeArrowheads="1" noChangeShapeType="1" noTextEdit="1"/>
                </p:cNvSpPr>
                <p:nvPr/>
              </p:nvSpPr>
              <p:spPr>
                <a:xfrm>
                  <a:off x="5074022" y="546600"/>
                  <a:ext cx="466090" cy="369332"/>
                </a:xfrm>
                <a:prstGeom prst="rect">
                  <a:avLst/>
                </a:prstGeom>
                <a:blipFill>
                  <a:blip r:embed="rId31"/>
                  <a:stretch>
                    <a:fillRect b="-1153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29" name="TextBox 328">
                  <a:extLst>
                    <a:ext uri="{FF2B5EF4-FFF2-40B4-BE49-F238E27FC236}">
                      <a16:creationId xmlns:a16="http://schemas.microsoft.com/office/drawing/2014/main" id="{297FF24B-DE9F-C44B-8801-EEB02745F4D3}"/>
                    </a:ext>
                  </a:extLst>
                </p:cNvPr>
                <p:cNvSpPr txBox="1"/>
                <p:nvPr/>
              </p:nvSpPr>
              <p:spPr>
                <a:xfrm>
                  <a:off x="5424640" y="546600"/>
                  <a:ext cx="46128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𝑥</m:t>
                            </m:r>
                          </m:e>
                          <m:sub>
                            <m:r>
                              <a:rPr lang="en-US" b="0" i="1" dirty="0" smtClean="0">
                                <a:latin typeface="Cambria Math" panose="02040503050406030204" pitchFamily="18" charset="0"/>
                              </a:rPr>
                              <m:t>9</m:t>
                            </m:r>
                          </m:sub>
                        </m:sSub>
                      </m:oMath>
                    </m:oMathPara>
                  </a14:m>
                  <a:endParaRPr lang="en-US" dirty="0"/>
                </a:p>
              </p:txBody>
            </p:sp>
          </mc:Choice>
          <mc:Fallback>
            <p:sp>
              <p:nvSpPr>
                <p:cNvPr id="329" name="TextBox 328">
                  <a:extLst>
                    <a:ext uri="{FF2B5EF4-FFF2-40B4-BE49-F238E27FC236}">
                      <a16:creationId xmlns:a16="http://schemas.microsoft.com/office/drawing/2014/main" id="{297FF24B-DE9F-C44B-8801-EEB02745F4D3}"/>
                    </a:ext>
                  </a:extLst>
                </p:cNvPr>
                <p:cNvSpPr txBox="1">
                  <a:spLocks noRot="1" noChangeAspect="1" noMove="1" noResize="1" noEditPoints="1" noAdjustHandles="1" noChangeArrowheads="1" noChangeShapeType="1" noTextEdit="1"/>
                </p:cNvSpPr>
                <p:nvPr/>
              </p:nvSpPr>
              <p:spPr>
                <a:xfrm>
                  <a:off x="5424640" y="546600"/>
                  <a:ext cx="461280" cy="369332"/>
                </a:xfrm>
                <a:prstGeom prst="rect">
                  <a:avLst/>
                </a:prstGeom>
                <a:blipFill>
                  <a:blip r:embed="rId32"/>
                  <a:stretch>
                    <a:fillRect b="-1153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30" name="TextBox 329">
                  <a:extLst>
                    <a:ext uri="{FF2B5EF4-FFF2-40B4-BE49-F238E27FC236}">
                      <a16:creationId xmlns:a16="http://schemas.microsoft.com/office/drawing/2014/main" id="{039361D5-54C8-004D-B2D3-A5008BD20A2E}"/>
                    </a:ext>
                  </a:extLst>
                </p:cNvPr>
                <p:cNvSpPr txBox="1"/>
                <p:nvPr/>
              </p:nvSpPr>
              <p:spPr>
                <a:xfrm>
                  <a:off x="5775258" y="546600"/>
                  <a:ext cx="46609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𝑥</m:t>
                            </m:r>
                          </m:e>
                          <m:sub>
                            <m:r>
                              <a:rPr lang="en-US" b="0" i="1" dirty="0" smtClean="0">
                                <a:latin typeface="Cambria Math" panose="02040503050406030204" pitchFamily="18" charset="0"/>
                              </a:rPr>
                              <m:t>3</m:t>
                            </m:r>
                          </m:sub>
                        </m:sSub>
                      </m:oMath>
                    </m:oMathPara>
                  </a14:m>
                  <a:endParaRPr lang="en-US" dirty="0"/>
                </a:p>
              </p:txBody>
            </p:sp>
          </mc:Choice>
          <mc:Fallback>
            <p:sp>
              <p:nvSpPr>
                <p:cNvPr id="330" name="TextBox 329">
                  <a:extLst>
                    <a:ext uri="{FF2B5EF4-FFF2-40B4-BE49-F238E27FC236}">
                      <a16:creationId xmlns:a16="http://schemas.microsoft.com/office/drawing/2014/main" id="{039361D5-54C8-004D-B2D3-A5008BD20A2E}"/>
                    </a:ext>
                  </a:extLst>
                </p:cNvPr>
                <p:cNvSpPr txBox="1">
                  <a:spLocks noRot="1" noChangeAspect="1" noMove="1" noResize="1" noEditPoints="1" noAdjustHandles="1" noChangeArrowheads="1" noChangeShapeType="1" noTextEdit="1"/>
                </p:cNvSpPr>
                <p:nvPr/>
              </p:nvSpPr>
              <p:spPr>
                <a:xfrm>
                  <a:off x="5775258" y="546600"/>
                  <a:ext cx="466090" cy="369332"/>
                </a:xfrm>
                <a:prstGeom prst="rect">
                  <a:avLst/>
                </a:prstGeom>
                <a:blipFill>
                  <a:blip r:embed="rId33"/>
                  <a:stretch>
                    <a:fillRect b="-1153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31" name="TextBox 330">
                  <a:extLst>
                    <a:ext uri="{FF2B5EF4-FFF2-40B4-BE49-F238E27FC236}">
                      <a16:creationId xmlns:a16="http://schemas.microsoft.com/office/drawing/2014/main" id="{C700860E-410D-EB44-95E5-98397C59E1B9}"/>
                    </a:ext>
                  </a:extLst>
                </p:cNvPr>
                <p:cNvSpPr txBox="1"/>
                <p:nvPr/>
              </p:nvSpPr>
              <p:spPr>
                <a:xfrm>
                  <a:off x="6760151" y="546600"/>
                  <a:ext cx="46076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𝑥</m:t>
                            </m:r>
                          </m:e>
                          <m:sub>
                            <m:r>
                              <a:rPr lang="en-US" b="0" i="1" dirty="0" smtClean="0">
                                <a:latin typeface="Cambria Math" panose="02040503050406030204" pitchFamily="18" charset="0"/>
                              </a:rPr>
                              <m:t>1</m:t>
                            </m:r>
                          </m:sub>
                        </m:sSub>
                      </m:oMath>
                    </m:oMathPara>
                  </a14:m>
                  <a:endParaRPr lang="en-US" dirty="0"/>
                </a:p>
              </p:txBody>
            </p:sp>
          </mc:Choice>
          <mc:Fallback>
            <p:sp>
              <p:nvSpPr>
                <p:cNvPr id="331" name="TextBox 330">
                  <a:extLst>
                    <a:ext uri="{FF2B5EF4-FFF2-40B4-BE49-F238E27FC236}">
                      <a16:creationId xmlns:a16="http://schemas.microsoft.com/office/drawing/2014/main" id="{C700860E-410D-EB44-95E5-98397C59E1B9}"/>
                    </a:ext>
                  </a:extLst>
                </p:cNvPr>
                <p:cNvSpPr txBox="1">
                  <a:spLocks noRot="1" noChangeAspect="1" noMove="1" noResize="1" noEditPoints="1" noAdjustHandles="1" noChangeArrowheads="1" noChangeShapeType="1" noTextEdit="1"/>
                </p:cNvSpPr>
                <p:nvPr/>
              </p:nvSpPr>
              <p:spPr>
                <a:xfrm>
                  <a:off x="6760151" y="546600"/>
                  <a:ext cx="460767" cy="369332"/>
                </a:xfrm>
                <a:prstGeom prst="rect">
                  <a:avLst/>
                </a:prstGeom>
                <a:blipFill>
                  <a:blip r:embed="rId34"/>
                  <a:stretch>
                    <a:fillRect b="-1153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32" name="TextBox 331">
                  <a:extLst>
                    <a:ext uri="{FF2B5EF4-FFF2-40B4-BE49-F238E27FC236}">
                      <a16:creationId xmlns:a16="http://schemas.microsoft.com/office/drawing/2014/main" id="{42321748-9F57-E144-8B45-045340A80702}"/>
                    </a:ext>
                  </a:extLst>
                </p:cNvPr>
                <p:cNvSpPr txBox="1"/>
                <p:nvPr/>
              </p:nvSpPr>
              <p:spPr>
                <a:xfrm>
                  <a:off x="6266154" y="573247"/>
                  <a:ext cx="43473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m:t>
                        </m:r>
                      </m:oMath>
                    </m:oMathPara>
                  </a14:m>
                  <a:endParaRPr lang="en-US" dirty="0"/>
                </a:p>
              </p:txBody>
            </p:sp>
          </mc:Choice>
          <mc:Fallback>
            <p:sp>
              <p:nvSpPr>
                <p:cNvPr id="332" name="TextBox 331">
                  <a:extLst>
                    <a:ext uri="{FF2B5EF4-FFF2-40B4-BE49-F238E27FC236}">
                      <a16:creationId xmlns:a16="http://schemas.microsoft.com/office/drawing/2014/main" id="{42321748-9F57-E144-8B45-045340A80702}"/>
                    </a:ext>
                  </a:extLst>
                </p:cNvPr>
                <p:cNvSpPr txBox="1">
                  <a:spLocks noRot="1" noChangeAspect="1" noMove="1" noResize="1" noEditPoints="1" noAdjustHandles="1" noChangeArrowheads="1" noChangeShapeType="1" noTextEdit="1"/>
                </p:cNvSpPr>
                <p:nvPr/>
              </p:nvSpPr>
              <p:spPr>
                <a:xfrm>
                  <a:off x="6266154" y="573247"/>
                  <a:ext cx="434734" cy="369332"/>
                </a:xfrm>
                <a:prstGeom prst="rect">
                  <a:avLst/>
                </a:prstGeom>
                <a:blipFill>
                  <a:blip r:embed="rId35"/>
                  <a:stretch>
                    <a:fillRect/>
                  </a:stretch>
                </a:blipFill>
              </p:spPr>
              <p:txBody>
                <a:bodyPr/>
                <a:lstStyle/>
                <a:p>
                  <a:r>
                    <a:rPr lang="en-US">
                      <a:noFill/>
                    </a:rPr>
                    <a:t> </a:t>
                  </a:r>
                </a:p>
              </p:txBody>
            </p:sp>
          </mc:Fallback>
        </mc:AlternateContent>
      </p:grpSp>
      <p:grpSp>
        <p:nvGrpSpPr>
          <p:cNvPr id="333" name="Group 332">
            <a:extLst>
              <a:ext uri="{FF2B5EF4-FFF2-40B4-BE49-F238E27FC236}">
                <a16:creationId xmlns:a16="http://schemas.microsoft.com/office/drawing/2014/main" id="{6CF9A15D-CA3D-694B-A093-449265E7988A}"/>
              </a:ext>
            </a:extLst>
          </p:cNvPr>
          <p:cNvGrpSpPr/>
          <p:nvPr/>
        </p:nvGrpSpPr>
        <p:grpSpPr>
          <a:xfrm>
            <a:off x="5662674" y="4718664"/>
            <a:ext cx="2063111" cy="349504"/>
            <a:chOff x="5074022" y="546600"/>
            <a:chExt cx="2337449" cy="395979"/>
          </a:xfrm>
        </p:grpSpPr>
        <p:sp>
          <p:nvSpPr>
            <p:cNvPr id="334" name="Rectangle 333">
              <a:extLst>
                <a:ext uri="{FF2B5EF4-FFF2-40B4-BE49-F238E27FC236}">
                  <a16:creationId xmlns:a16="http://schemas.microsoft.com/office/drawing/2014/main" id="{E00C2398-07F0-9944-9B6C-1D4039E9699E}"/>
                </a:ext>
              </a:extLst>
            </p:cNvPr>
            <p:cNvSpPr/>
            <p:nvPr/>
          </p:nvSpPr>
          <p:spPr>
            <a:xfrm>
              <a:off x="5127813" y="615846"/>
              <a:ext cx="2283658" cy="31184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mc:AlternateContent xmlns:mc="http://schemas.openxmlformats.org/markup-compatibility/2006">
          <mc:Choice xmlns:a14="http://schemas.microsoft.com/office/drawing/2010/main" Requires="a14">
            <p:sp>
              <p:nvSpPr>
                <p:cNvPr id="335" name="TextBox 334">
                  <a:extLst>
                    <a:ext uri="{FF2B5EF4-FFF2-40B4-BE49-F238E27FC236}">
                      <a16:creationId xmlns:a16="http://schemas.microsoft.com/office/drawing/2014/main" id="{F72C5061-D276-134B-9A8B-639F68F6FE87}"/>
                    </a:ext>
                  </a:extLst>
                </p:cNvPr>
                <p:cNvSpPr txBox="1"/>
                <p:nvPr/>
              </p:nvSpPr>
              <p:spPr>
                <a:xfrm>
                  <a:off x="5074022" y="546600"/>
                  <a:ext cx="46609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solidFill>
                                  <a:schemeClr val="tx1"/>
                                </a:solidFill>
                                <a:latin typeface="Cambria Math" panose="02040503050406030204" pitchFamily="18" charset="0"/>
                              </a:rPr>
                            </m:ctrlPr>
                          </m:sSubPr>
                          <m:e>
                            <m:r>
                              <a:rPr lang="en-US" b="0" i="1" dirty="0" smtClean="0">
                                <a:solidFill>
                                  <a:schemeClr val="tx1"/>
                                </a:solidFill>
                                <a:latin typeface="Cambria Math" panose="02040503050406030204" pitchFamily="18" charset="0"/>
                              </a:rPr>
                              <m:t>𝑥</m:t>
                            </m:r>
                          </m:e>
                          <m:sub>
                            <m:r>
                              <a:rPr lang="en-US" b="0" i="1" dirty="0" smtClean="0">
                                <a:solidFill>
                                  <a:schemeClr val="tx1"/>
                                </a:solidFill>
                                <a:latin typeface="Cambria Math" panose="02040503050406030204" pitchFamily="18" charset="0"/>
                              </a:rPr>
                              <m:t>7</m:t>
                            </m:r>
                          </m:sub>
                        </m:sSub>
                      </m:oMath>
                    </m:oMathPara>
                  </a14:m>
                  <a:endParaRPr lang="en-US" dirty="0">
                    <a:solidFill>
                      <a:srgbClr val="FF0000"/>
                    </a:solidFill>
                  </a:endParaRPr>
                </a:p>
              </p:txBody>
            </p:sp>
          </mc:Choice>
          <mc:Fallback>
            <p:sp>
              <p:nvSpPr>
                <p:cNvPr id="335" name="TextBox 334">
                  <a:extLst>
                    <a:ext uri="{FF2B5EF4-FFF2-40B4-BE49-F238E27FC236}">
                      <a16:creationId xmlns:a16="http://schemas.microsoft.com/office/drawing/2014/main" id="{F72C5061-D276-134B-9A8B-639F68F6FE87}"/>
                    </a:ext>
                  </a:extLst>
                </p:cNvPr>
                <p:cNvSpPr txBox="1">
                  <a:spLocks noRot="1" noChangeAspect="1" noMove="1" noResize="1" noEditPoints="1" noAdjustHandles="1" noChangeArrowheads="1" noChangeShapeType="1" noTextEdit="1"/>
                </p:cNvSpPr>
                <p:nvPr/>
              </p:nvSpPr>
              <p:spPr>
                <a:xfrm>
                  <a:off x="5074022" y="546600"/>
                  <a:ext cx="466090" cy="369332"/>
                </a:xfrm>
                <a:prstGeom prst="rect">
                  <a:avLst/>
                </a:prstGeom>
                <a:blipFill>
                  <a:blip r:embed="rId36"/>
                  <a:stretch>
                    <a:fillRect b="-740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36" name="TextBox 335">
                  <a:extLst>
                    <a:ext uri="{FF2B5EF4-FFF2-40B4-BE49-F238E27FC236}">
                      <a16:creationId xmlns:a16="http://schemas.microsoft.com/office/drawing/2014/main" id="{019433E3-C29B-204D-B890-E2F6479DE196}"/>
                    </a:ext>
                  </a:extLst>
                </p:cNvPr>
                <p:cNvSpPr txBox="1"/>
                <p:nvPr/>
              </p:nvSpPr>
              <p:spPr>
                <a:xfrm>
                  <a:off x="5424640" y="546600"/>
                  <a:ext cx="46609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solidFill>
                                  <a:srgbClr val="FF0000"/>
                                </a:solidFill>
                                <a:latin typeface="Cambria Math" panose="02040503050406030204" pitchFamily="18" charset="0"/>
                              </a:rPr>
                            </m:ctrlPr>
                          </m:sSubPr>
                          <m:e>
                            <m:r>
                              <a:rPr lang="en-US" b="0" i="1" dirty="0" smtClean="0">
                                <a:solidFill>
                                  <a:srgbClr val="FF0000"/>
                                </a:solidFill>
                                <a:latin typeface="Cambria Math" panose="02040503050406030204" pitchFamily="18" charset="0"/>
                              </a:rPr>
                              <m:t>𝑥</m:t>
                            </m:r>
                          </m:e>
                          <m:sub>
                            <m:r>
                              <a:rPr lang="en-US" b="0" i="1" dirty="0" smtClean="0">
                                <a:solidFill>
                                  <a:srgbClr val="FF0000"/>
                                </a:solidFill>
                                <a:latin typeface="Cambria Math" panose="02040503050406030204" pitchFamily="18" charset="0"/>
                              </a:rPr>
                              <m:t>4</m:t>
                            </m:r>
                          </m:sub>
                        </m:sSub>
                      </m:oMath>
                    </m:oMathPara>
                  </a14:m>
                  <a:endParaRPr lang="en-US" dirty="0">
                    <a:solidFill>
                      <a:srgbClr val="FF0000"/>
                    </a:solidFill>
                  </a:endParaRPr>
                </a:p>
              </p:txBody>
            </p:sp>
          </mc:Choice>
          <mc:Fallback>
            <p:sp>
              <p:nvSpPr>
                <p:cNvPr id="336" name="TextBox 335">
                  <a:extLst>
                    <a:ext uri="{FF2B5EF4-FFF2-40B4-BE49-F238E27FC236}">
                      <a16:creationId xmlns:a16="http://schemas.microsoft.com/office/drawing/2014/main" id="{019433E3-C29B-204D-B890-E2F6479DE196}"/>
                    </a:ext>
                  </a:extLst>
                </p:cNvPr>
                <p:cNvSpPr txBox="1">
                  <a:spLocks noRot="1" noChangeAspect="1" noMove="1" noResize="1" noEditPoints="1" noAdjustHandles="1" noChangeArrowheads="1" noChangeShapeType="1" noTextEdit="1"/>
                </p:cNvSpPr>
                <p:nvPr/>
              </p:nvSpPr>
              <p:spPr>
                <a:xfrm>
                  <a:off x="5424640" y="546600"/>
                  <a:ext cx="466090" cy="369332"/>
                </a:xfrm>
                <a:prstGeom prst="rect">
                  <a:avLst/>
                </a:prstGeom>
                <a:blipFill>
                  <a:blip r:embed="rId37"/>
                  <a:stretch>
                    <a:fillRect b="-740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37" name="TextBox 336">
                  <a:extLst>
                    <a:ext uri="{FF2B5EF4-FFF2-40B4-BE49-F238E27FC236}">
                      <a16:creationId xmlns:a16="http://schemas.microsoft.com/office/drawing/2014/main" id="{A685A55E-F379-BA40-AB5C-2028985CE32F}"/>
                    </a:ext>
                  </a:extLst>
                </p:cNvPr>
                <p:cNvSpPr txBox="1"/>
                <p:nvPr/>
              </p:nvSpPr>
              <p:spPr>
                <a:xfrm>
                  <a:off x="5775258" y="546600"/>
                  <a:ext cx="46609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solidFill>
                                  <a:schemeClr val="tx1"/>
                                </a:solidFill>
                                <a:latin typeface="Cambria Math" panose="02040503050406030204" pitchFamily="18" charset="0"/>
                              </a:rPr>
                            </m:ctrlPr>
                          </m:sSubPr>
                          <m:e>
                            <m:r>
                              <a:rPr lang="en-US" b="0" i="1" dirty="0" smtClean="0">
                                <a:solidFill>
                                  <a:schemeClr val="tx1"/>
                                </a:solidFill>
                                <a:latin typeface="Cambria Math" panose="02040503050406030204" pitchFamily="18" charset="0"/>
                              </a:rPr>
                              <m:t>𝑥</m:t>
                            </m:r>
                          </m:e>
                          <m:sub>
                            <m:r>
                              <a:rPr lang="en-US" b="0" i="1" dirty="0" smtClean="0">
                                <a:solidFill>
                                  <a:schemeClr val="tx1"/>
                                </a:solidFill>
                                <a:latin typeface="Cambria Math" panose="02040503050406030204" pitchFamily="18" charset="0"/>
                              </a:rPr>
                              <m:t>5</m:t>
                            </m:r>
                          </m:sub>
                        </m:sSub>
                      </m:oMath>
                    </m:oMathPara>
                  </a14:m>
                  <a:endParaRPr lang="en-US" dirty="0">
                    <a:solidFill>
                      <a:srgbClr val="FF0000"/>
                    </a:solidFill>
                  </a:endParaRPr>
                </a:p>
              </p:txBody>
            </p:sp>
          </mc:Choice>
          <mc:Fallback>
            <p:sp>
              <p:nvSpPr>
                <p:cNvPr id="337" name="TextBox 336">
                  <a:extLst>
                    <a:ext uri="{FF2B5EF4-FFF2-40B4-BE49-F238E27FC236}">
                      <a16:creationId xmlns:a16="http://schemas.microsoft.com/office/drawing/2014/main" id="{A685A55E-F379-BA40-AB5C-2028985CE32F}"/>
                    </a:ext>
                  </a:extLst>
                </p:cNvPr>
                <p:cNvSpPr txBox="1">
                  <a:spLocks noRot="1" noChangeAspect="1" noMove="1" noResize="1" noEditPoints="1" noAdjustHandles="1" noChangeArrowheads="1" noChangeShapeType="1" noTextEdit="1"/>
                </p:cNvSpPr>
                <p:nvPr/>
              </p:nvSpPr>
              <p:spPr>
                <a:xfrm>
                  <a:off x="5775258" y="546600"/>
                  <a:ext cx="466090" cy="369332"/>
                </a:xfrm>
                <a:prstGeom prst="rect">
                  <a:avLst/>
                </a:prstGeom>
                <a:blipFill>
                  <a:blip r:embed="rId38"/>
                  <a:stretch>
                    <a:fillRect b="-740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38" name="TextBox 337">
                  <a:extLst>
                    <a:ext uri="{FF2B5EF4-FFF2-40B4-BE49-F238E27FC236}">
                      <a16:creationId xmlns:a16="http://schemas.microsoft.com/office/drawing/2014/main" id="{EE9DFE83-1F9F-034C-9305-D5D9D980155C}"/>
                    </a:ext>
                  </a:extLst>
                </p:cNvPr>
                <p:cNvSpPr txBox="1"/>
                <p:nvPr/>
              </p:nvSpPr>
              <p:spPr>
                <a:xfrm>
                  <a:off x="6760151" y="546600"/>
                  <a:ext cx="46609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solidFill>
                                  <a:srgbClr val="FF0000"/>
                                </a:solidFill>
                                <a:latin typeface="Cambria Math" panose="02040503050406030204" pitchFamily="18" charset="0"/>
                              </a:rPr>
                            </m:ctrlPr>
                          </m:sSubPr>
                          <m:e>
                            <m:r>
                              <a:rPr lang="en-US" b="0" i="1" dirty="0" smtClean="0">
                                <a:solidFill>
                                  <a:srgbClr val="FF0000"/>
                                </a:solidFill>
                                <a:latin typeface="Cambria Math" panose="02040503050406030204" pitchFamily="18" charset="0"/>
                              </a:rPr>
                              <m:t>𝑥</m:t>
                            </m:r>
                          </m:e>
                          <m:sub>
                            <m:r>
                              <a:rPr lang="en-US" b="0" i="1" dirty="0" smtClean="0">
                                <a:solidFill>
                                  <a:srgbClr val="FF0000"/>
                                </a:solidFill>
                                <a:latin typeface="Cambria Math" panose="02040503050406030204" pitchFamily="18" charset="0"/>
                              </a:rPr>
                              <m:t>5</m:t>
                            </m:r>
                          </m:sub>
                        </m:sSub>
                      </m:oMath>
                    </m:oMathPara>
                  </a14:m>
                  <a:endParaRPr lang="en-US" dirty="0">
                    <a:solidFill>
                      <a:srgbClr val="FF0000"/>
                    </a:solidFill>
                  </a:endParaRPr>
                </a:p>
              </p:txBody>
            </p:sp>
          </mc:Choice>
          <mc:Fallback>
            <p:sp>
              <p:nvSpPr>
                <p:cNvPr id="338" name="TextBox 337">
                  <a:extLst>
                    <a:ext uri="{FF2B5EF4-FFF2-40B4-BE49-F238E27FC236}">
                      <a16:creationId xmlns:a16="http://schemas.microsoft.com/office/drawing/2014/main" id="{EE9DFE83-1F9F-034C-9305-D5D9D980155C}"/>
                    </a:ext>
                  </a:extLst>
                </p:cNvPr>
                <p:cNvSpPr txBox="1">
                  <a:spLocks noRot="1" noChangeAspect="1" noMove="1" noResize="1" noEditPoints="1" noAdjustHandles="1" noChangeArrowheads="1" noChangeShapeType="1" noTextEdit="1"/>
                </p:cNvSpPr>
                <p:nvPr/>
              </p:nvSpPr>
              <p:spPr>
                <a:xfrm>
                  <a:off x="6760151" y="546600"/>
                  <a:ext cx="466090" cy="369332"/>
                </a:xfrm>
                <a:prstGeom prst="rect">
                  <a:avLst/>
                </a:prstGeom>
                <a:blipFill>
                  <a:blip r:embed="rId39"/>
                  <a:stretch>
                    <a:fillRect b="-740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39" name="TextBox 338">
                  <a:extLst>
                    <a:ext uri="{FF2B5EF4-FFF2-40B4-BE49-F238E27FC236}">
                      <a16:creationId xmlns:a16="http://schemas.microsoft.com/office/drawing/2014/main" id="{6C2BF7EE-9362-7C40-988C-A29A1FDEF056}"/>
                    </a:ext>
                  </a:extLst>
                </p:cNvPr>
                <p:cNvSpPr txBox="1"/>
                <p:nvPr/>
              </p:nvSpPr>
              <p:spPr>
                <a:xfrm>
                  <a:off x="6266154" y="573247"/>
                  <a:ext cx="43473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solidFill>
                              <a:srgbClr val="FF0000"/>
                            </a:solidFill>
                            <a:latin typeface="Cambria Math" panose="02040503050406030204" pitchFamily="18" charset="0"/>
                          </a:rPr>
                          <m:t>⋯</m:t>
                        </m:r>
                      </m:oMath>
                    </m:oMathPara>
                  </a14:m>
                  <a:endParaRPr lang="en-US" dirty="0">
                    <a:solidFill>
                      <a:srgbClr val="FF0000"/>
                    </a:solidFill>
                  </a:endParaRPr>
                </a:p>
              </p:txBody>
            </p:sp>
          </mc:Choice>
          <mc:Fallback>
            <p:sp>
              <p:nvSpPr>
                <p:cNvPr id="339" name="TextBox 338">
                  <a:extLst>
                    <a:ext uri="{FF2B5EF4-FFF2-40B4-BE49-F238E27FC236}">
                      <a16:creationId xmlns:a16="http://schemas.microsoft.com/office/drawing/2014/main" id="{6C2BF7EE-9362-7C40-988C-A29A1FDEF056}"/>
                    </a:ext>
                  </a:extLst>
                </p:cNvPr>
                <p:cNvSpPr txBox="1">
                  <a:spLocks noRot="1" noChangeAspect="1" noMove="1" noResize="1" noEditPoints="1" noAdjustHandles="1" noChangeArrowheads="1" noChangeShapeType="1" noTextEdit="1"/>
                </p:cNvSpPr>
                <p:nvPr/>
              </p:nvSpPr>
              <p:spPr>
                <a:xfrm>
                  <a:off x="6266154" y="573247"/>
                  <a:ext cx="434734" cy="369332"/>
                </a:xfrm>
                <a:prstGeom prst="rect">
                  <a:avLst/>
                </a:prstGeom>
                <a:blipFill>
                  <a:blip r:embed="rId40"/>
                  <a:stretch>
                    <a:fillRect/>
                  </a:stretch>
                </a:blipFill>
              </p:spPr>
              <p:txBody>
                <a:bodyPr/>
                <a:lstStyle/>
                <a:p>
                  <a:r>
                    <a:rPr lang="en-US">
                      <a:noFill/>
                    </a:rPr>
                    <a:t> </a:t>
                  </a:r>
                </a:p>
              </p:txBody>
            </p:sp>
          </mc:Fallback>
        </mc:AlternateContent>
      </p:grpSp>
      <p:grpSp>
        <p:nvGrpSpPr>
          <p:cNvPr id="341" name="Group 340">
            <a:extLst>
              <a:ext uri="{FF2B5EF4-FFF2-40B4-BE49-F238E27FC236}">
                <a16:creationId xmlns:a16="http://schemas.microsoft.com/office/drawing/2014/main" id="{278316AB-6A36-3142-BDC9-6C5F71A52CF6}"/>
              </a:ext>
            </a:extLst>
          </p:cNvPr>
          <p:cNvGrpSpPr/>
          <p:nvPr/>
        </p:nvGrpSpPr>
        <p:grpSpPr>
          <a:xfrm>
            <a:off x="348806" y="5373684"/>
            <a:ext cx="838950" cy="797350"/>
            <a:chOff x="2031861" y="1429407"/>
            <a:chExt cx="1756719" cy="1669609"/>
          </a:xfrm>
        </p:grpSpPr>
        <p:sp>
          <p:nvSpPr>
            <p:cNvPr id="342" name="TextBox 341">
              <a:extLst>
                <a:ext uri="{FF2B5EF4-FFF2-40B4-BE49-F238E27FC236}">
                  <a16:creationId xmlns:a16="http://schemas.microsoft.com/office/drawing/2014/main" id="{E9BA1510-AC1D-BA47-8F3E-0FF1423450B8}"/>
                </a:ext>
              </a:extLst>
            </p:cNvPr>
            <p:cNvSpPr txBox="1"/>
            <p:nvPr/>
          </p:nvSpPr>
          <p:spPr>
            <a:xfrm>
              <a:off x="2448910" y="1429407"/>
              <a:ext cx="284052" cy="369332"/>
            </a:xfrm>
            <a:prstGeom prst="rect">
              <a:avLst/>
            </a:prstGeom>
            <a:noFill/>
          </p:spPr>
          <p:txBody>
            <a:bodyPr wrap="none" rtlCol="0">
              <a:spAutoFit/>
            </a:bodyPr>
            <a:lstStyle/>
            <a:p>
              <a:r>
                <a:rPr lang="en-US" dirty="0"/>
                <a:t>x</a:t>
              </a:r>
            </a:p>
          </p:txBody>
        </p:sp>
        <p:sp>
          <p:nvSpPr>
            <p:cNvPr id="343" name="TextBox 342">
              <a:extLst>
                <a:ext uri="{FF2B5EF4-FFF2-40B4-BE49-F238E27FC236}">
                  <a16:creationId xmlns:a16="http://schemas.microsoft.com/office/drawing/2014/main" id="{5E79E274-0BEF-FE49-AA32-FEC12786E1E0}"/>
                </a:ext>
              </a:extLst>
            </p:cNvPr>
            <p:cNvSpPr txBox="1"/>
            <p:nvPr/>
          </p:nvSpPr>
          <p:spPr>
            <a:xfrm>
              <a:off x="2601310" y="1581807"/>
              <a:ext cx="284052" cy="369332"/>
            </a:xfrm>
            <a:prstGeom prst="rect">
              <a:avLst/>
            </a:prstGeom>
            <a:noFill/>
          </p:spPr>
          <p:txBody>
            <a:bodyPr wrap="none" rtlCol="0">
              <a:spAutoFit/>
            </a:bodyPr>
            <a:lstStyle/>
            <a:p>
              <a:r>
                <a:rPr lang="en-US" dirty="0"/>
                <a:t>x</a:t>
              </a:r>
            </a:p>
          </p:txBody>
        </p:sp>
        <p:sp>
          <p:nvSpPr>
            <p:cNvPr id="344" name="TextBox 343">
              <a:extLst>
                <a:ext uri="{FF2B5EF4-FFF2-40B4-BE49-F238E27FC236}">
                  <a16:creationId xmlns:a16="http://schemas.microsoft.com/office/drawing/2014/main" id="{EC274414-944C-094D-999E-C793817F5BE9}"/>
                </a:ext>
              </a:extLst>
            </p:cNvPr>
            <p:cNvSpPr txBox="1"/>
            <p:nvPr/>
          </p:nvSpPr>
          <p:spPr>
            <a:xfrm>
              <a:off x="2753710" y="1734207"/>
              <a:ext cx="284052" cy="369332"/>
            </a:xfrm>
            <a:prstGeom prst="rect">
              <a:avLst/>
            </a:prstGeom>
            <a:noFill/>
          </p:spPr>
          <p:txBody>
            <a:bodyPr wrap="none" rtlCol="0">
              <a:spAutoFit/>
            </a:bodyPr>
            <a:lstStyle/>
            <a:p>
              <a:r>
                <a:rPr lang="en-US" dirty="0"/>
                <a:t>x</a:t>
              </a:r>
            </a:p>
          </p:txBody>
        </p:sp>
        <p:sp>
          <p:nvSpPr>
            <p:cNvPr id="345" name="TextBox 344">
              <a:extLst>
                <a:ext uri="{FF2B5EF4-FFF2-40B4-BE49-F238E27FC236}">
                  <a16:creationId xmlns:a16="http://schemas.microsoft.com/office/drawing/2014/main" id="{8E117584-43C2-FE48-93FE-D617DDC434D6}"/>
                </a:ext>
              </a:extLst>
            </p:cNvPr>
            <p:cNvSpPr txBox="1"/>
            <p:nvPr/>
          </p:nvSpPr>
          <p:spPr>
            <a:xfrm>
              <a:off x="2948014" y="1822912"/>
              <a:ext cx="524982" cy="682595"/>
            </a:xfrm>
            <a:prstGeom prst="rect">
              <a:avLst/>
            </a:prstGeom>
            <a:noFill/>
          </p:spPr>
          <p:txBody>
            <a:bodyPr wrap="none" rtlCol="0">
              <a:spAutoFit/>
            </a:bodyPr>
            <a:lstStyle/>
            <a:p>
              <a:r>
                <a:rPr lang="en-US" dirty="0">
                  <a:solidFill>
                    <a:srgbClr val="FF0000"/>
                  </a:solidFill>
                </a:rPr>
                <a:t>x</a:t>
              </a:r>
            </a:p>
          </p:txBody>
        </p:sp>
        <p:sp>
          <p:nvSpPr>
            <p:cNvPr id="346" name="TextBox 345">
              <a:extLst>
                <a:ext uri="{FF2B5EF4-FFF2-40B4-BE49-F238E27FC236}">
                  <a16:creationId xmlns:a16="http://schemas.microsoft.com/office/drawing/2014/main" id="{1F4D158B-FA8A-A14A-8DDB-94B63564B4F6}"/>
                </a:ext>
              </a:extLst>
            </p:cNvPr>
            <p:cNvSpPr txBox="1"/>
            <p:nvPr/>
          </p:nvSpPr>
          <p:spPr>
            <a:xfrm>
              <a:off x="3058510" y="2039007"/>
              <a:ext cx="284052" cy="369332"/>
            </a:xfrm>
            <a:prstGeom prst="rect">
              <a:avLst/>
            </a:prstGeom>
            <a:noFill/>
          </p:spPr>
          <p:txBody>
            <a:bodyPr wrap="none" rtlCol="0">
              <a:spAutoFit/>
            </a:bodyPr>
            <a:lstStyle/>
            <a:p>
              <a:r>
                <a:rPr lang="en-US" dirty="0"/>
                <a:t>x</a:t>
              </a:r>
            </a:p>
          </p:txBody>
        </p:sp>
        <p:sp>
          <p:nvSpPr>
            <p:cNvPr id="347" name="TextBox 346">
              <a:extLst>
                <a:ext uri="{FF2B5EF4-FFF2-40B4-BE49-F238E27FC236}">
                  <a16:creationId xmlns:a16="http://schemas.microsoft.com/office/drawing/2014/main" id="{9A214A43-0698-1646-AB75-46CCA37FFFD6}"/>
                </a:ext>
              </a:extLst>
            </p:cNvPr>
            <p:cNvSpPr txBox="1"/>
            <p:nvPr/>
          </p:nvSpPr>
          <p:spPr>
            <a:xfrm>
              <a:off x="3210910" y="2191407"/>
              <a:ext cx="284052" cy="369332"/>
            </a:xfrm>
            <a:prstGeom prst="rect">
              <a:avLst/>
            </a:prstGeom>
            <a:noFill/>
          </p:spPr>
          <p:txBody>
            <a:bodyPr wrap="none" rtlCol="0">
              <a:spAutoFit/>
            </a:bodyPr>
            <a:lstStyle/>
            <a:p>
              <a:r>
                <a:rPr lang="en-US" dirty="0"/>
                <a:t>x</a:t>
              </a:r>
            </a:p>
          </p:txBody>
        </p:sp>
        <p:sp>
          <p:nvSpPr>
            <p:cNvPr id="348" name="TextBox 347">
              <a:extLst>
                <a:ext uri="{FF2B5EF4-FFF2-40B4-BE49-F238E27FC236}">
                  <a16:creationId xmlns:a16="http://schemas.microsoft.com/office/drawing/2014/main" id="{C4D02218-FE03-D843-9D17-4C74701760E9}"/>
                </a:ext>
              </a:extLst>
            </p:cNvPr>
            <p:cNvSpPr txBox="1"/>
            <p:nvPr/>
          </p:nvSpPr>
          <p:spPr>
            <a:xfrm>
              <a:off x="2543640" y="1930854"/>
              <a:ext cx="284052" cy="369332"/>
            </a:xfrm>
            <a:prstGeom prst="rect">
              <a:avLst/>
            </a:prstGeom>
            <a:noFill/>
          </p:spPr>
          <p:txBody>
            <a:bodyPr wrap="none" rtlCol="0">
              <a:spAutoFit/>
            </a:bodyPr>
            <a:lstStyle/>
            <a:p>
              <a:r>
                <a:rPr lang="en-US" dirty="0"/>
                <a:t>x</a:t>
              </a:r>
            </a:p>
          </p:txBody>
        </p:sp>
        <p:sp>
          <p:nvSpPr>
            <p:cNvPr id="349" name="TextBox 348">
              <a:extLst>
                <a:ext uri="{FF2B5EF4-FFF2-40B4-BE49-F238E27FC236}">
                  <a16:creationId xmlns:a16="http://schemas.microsoft.com/office/drawing/2014/main" id="{280AE8FD-41FA-B14B-9095-3AEFB5488028}"/>
                </a:ext>
              </a:extLst>
            </p:cNvPr>
            <p:cNvSpPr txBox="1"/>
            <p:nvPr/>
          </p:nvSpPr>
          <p:spPr>
            <a:xfrm>
              <a:off x="2559677" y="2401192"/>
              <a:ext cx="284052" cy="369332"/>
            </a:xfrm>
            <a:prstGeom prst="rect">
              <a:avLst/>
            </a:prstGeom>
            <a:noFill/>
          </p:spPr>
          <p:txBody>
            <a:bodyPr wrap="none" rtlCol="0">
              <a:spAutoFit/>
            </a:bodyPr>
            <a:lstStyle/>
            <a:p>
              <a:r>
                <a:rPr lang="en-US" dirty="0"/>
                <a:t>x</a:t>
              </a:r>
            </a:p>
          </p:txBody>
        </p:sp>
        <p:sp>
          <p:nvSpPr>
            <p:cNvPr id="350" name="TextBox 349">
              <a:extLst>
                <a:ext uri="{FF2B5EF4-FFF2-40B4-BE49-F238E27FC236}">
                  <a16:creationId xmlns:a16="http://schemas.microsoft.com/office/drawing/2014/main" id="{263AA358-7CA0-9947-8188-8F8F3DD10F44}"/>
                </a:ext>
              </a:extLst>
            </p:cNvPr>
            <p:cNvSpPr txBox="1"/>
            <p:nvPr/>
          </p:nvSpPr>
          <p:spPr>
            <a:xfrm>
              <a:off x="2133803" y="1558684"/>
              <a:ext cx="294290" cy="369332"/>
            </a:xfrm>
            <a:prstGeom prst="rect">
              <a:avLst/>
            </a:prstGeom>
            <a:noFill/>
          </p:spPr>
          <p:txBody>
            <a:bodyPr wrap="square" rtlCol="0">
              <a:spAutoFit/>
            </a:bodyPr>
            <a:lstStyle/>
            <a:p>
              <a:r>
                <a:rPr lang="en-US" dirty="0"/>
                <a:t>x</a:t>
              </a:r>
            </a:p>
          </p:txBody>
        </p:sp>
        <p:sp>
          <p:nvSpPr>
            <p:cNvPr id="351" name="TextBox 350">
              <a:extLst>
                <a:ext uri="{FF2B5EF4-FFF2-40B4-BE49-F238E27FC236}">
                  <a16:creationId xmlns:a16="http://schemas.microsoft.com/office/drawing/2014/main" id="{2D3E4F22-819A-FB44-B16B-E82ADB06342E}"/>
                </a:ext>
              </a:extLst>
            </p:cNvPr>
            <p:cNvSpPr txBox="1"/>
            <p:nvPr/>
          </p:nvSpPr>
          <p:spPr>
            <a:xfrm>
              <a:off x="2244298" y="1794219"/>
              <a:ext cx="294290" cy="369332"/>
            </a:xfrm>
            <a:prstGeom prst="rect">
              <a:avLst/>
            </a:prstGeom>
            <a:noFill/>
          </p:spPr>
          <p:txBody>
            <a:bodyPr wrap="square" rtlCol="0">
              <a:spAutoFit/>
            </a:bodyPr>
            <a:lstStyle/>
            <a:p>
              <a:r>
                <a:rPr lang="en-US" dirty="0"/>
                <a:t>x</a:t>
              </a:r>
            </a:p>
          </p:txBody>
        </p:sp>
        <p:sp>
          <p:nvSpPr>
            <p:cNvPr id="352" name="TextBox 351">
              <a:extLst>
                <a:ext uri="{FF2B5EF4-FFF2-40B4-BE49-F238E27FC236}">
                  <a16:creationId xmlns:a16="http://schemas.microsoft.com/office/drawing/2014/main" id="{A018F48A-846C-9846-BDA8-35D2D00C8512}"/>
                </a:ext>
              </a:extLst>
            </p:cNvPr>
            <p:cNvSpPr txBox="1"/>
            <p:nvPr/>
          </p:nvSpPr>
          <p:spPr>
            <a:xfrm>
              <a:off x="2428162" y="1798739"/>
              <a:ext cx="294290" cy="369332"/>
            </a:xfrm>
            <a:prstGeom prst="rect">
              <a:avLst/>
            </a:prstGeom>
            <a:noFill/>
          </p:spPr>
          <p:txBody>
            <a:bodyPr wrap="square" rtlCol="0">
              <a:spAutoFit/>
            </a:bodyPr>
            <a:lstStyle/>
            <a:p>
              <a:r>
                <a:rPr lang="en-US" dirty="0"/>
                <a:t>x</a:t>
              </a:r>
            </a:p>
          </p:txBody>
        </p:sp>
        <p:sp>
          <p:nvSpPr>
            <p:cNvPr id="353" name="TextBox 352">
              <a:extLst>
                <a:ext uri="{FF2B5EF4-FFF2-40B4-BE49-F238E27FC236}">
                  <a16:creationId xmlns:a16="http://schemas.microsoft.com/office/drawing/2014/main" id="{F91BD99E-462D-A74B-983C-BA46D68B55F9}"/>
                </a:ext>
              </a:extLst>
            </p:cNvPr>
            <p:cNvSpPr txBox="1"/>
            <p:nvPr/>
          </p:nvSpPr>
          <p:spPr>
            <a:xfrm>
              <a:off x="2464676" y="2140326"/>
              <a:ext cx="294289" cy="682595"/>
            </a:xfrm>
            <a:prstGeom prst="rect">
              <a:avLst/>
            </a:prstGeom>
            <a:noFill/>
          </p:spPr>
          <p:txBody>
            <a:bodyPr wrap="square" rtlCol="0">
              <a:spAutoFit/>
            </a:bodyPr>
            <a:lstStyle/>
            <a:p>
              <a:r>
                <a:rPr lang="en-US" dirty="0">
                  <a:solidFill>
                    <a:srgbClr val="FF0000"/>
                  </a:solidFill>
                </a:rPr>
                <a:t>x</a:t>
              </a:r>
            </a:p>
          </p:txBody>
        </p:sp>
        <p:sp>
          <p:nvSpPr>
            <p:cNvPr id="354" name="TextBox 353">
              <a:extLst>
                <a:ext uri="{FF2B5EF4-FFF2-40B4-BE49-F238E27FC236}">
                  <a16:creationId xmlns:a16="http://schemas.microsoft.com/office/drawing/2014/main" id="{E3705653-CA1A-5940-A84E-DD414F32C99E}"/>
                </a:ext>
              </a:extLst>
            </p:cNvPr>
            <p:cNvSpPr txBox="1"/>
            <p:nvPr/>
          </p:nvSpPr>
          <p:spPr>
            <a:xfrm>
              <a:off x="2911365" y="2101437"/>
              <a:ext cx="294290" cy="369332"/>
            </a:xfrm>
            <a:prstGeom prst="rect">
              <a:avLst/>
            </a:prstGeom>
            <a:noFill/>
          </p:spPr>
          <p:txBody>
            <a:bodyPr wrap="square" rtlCol="0">
              <a:spAutoFit/>
            </a:bodyPr>
            <a:lstStyle/>
            <a:p>
              <a:r>
                <a:rPr lang="en-US" dirty="0"/>
                <a:t>x</a:t>
              </a:r>
            </a:p>
          </p:txBody>
        </p:sp>
        <p:sp>
          <p:nvSpPr>
            <p:cNvPr id="355" name="TextBox 354">
              <a:extLst>
                <a:ext uri="{FF2B5EF4-FFF2-40B4-BE49-F238E27FC236}">
                  <a16:creationId xmlns:a16="http://schemas.microsoft.com/office/drawing/2014/main" id="{119C6AC6-2B36-C342-BA8C-8EB4C670E48E}"/>
                </a:ext>
              </a:extLst>
            </p:cNvPr>
            <p:cNvSpPr txBox="1"/>
            <p:nvPr/>
          </p:nvSpPr>
          <p:spPr>
            <a:xfrm>
              <a:off x="2758318" y="2319947"/>
              <a:ext cx="294289" cy="682595"/>
            </a:xfrm>
            <a:prstGeom prst="rect">
              <a:avLst/>
            </a:prstGeom>
            <a:noFill/>
          </p:spPr>
          <p:txBody>
            <a:bodyPr wrap="square" rtlCol="0">
              <a:spAutoFit/>
            </a:bodyPr>
            <a:lstStyle/>
            <a:p>
              <a:r>
                <a:rPr lang="en-US" dirty="0">
                  <a:solidFill>
                    <a:srgbClr val="FF0000"/>
                  </a:solidFill>
                </a:rPr>
                <a:t>x</a:t>
              </a:r>
            </a:p>
          </p:txBody>
        </p:sp>
        <p:sp>
          <p:nvSpPr>
            <p:cNvPr id="356" name="TextBox 355">
              <a:extLst>
                <a:ext uri="{FF2B5EF4-FFF2-40B4-BE49-F238E27FC236}">
                  <a16:creationId xmlns:a16="http://schemas.microsoft.com/office/drawing/2014/main" id="{84686C48-60B5-9C4F-B6A7-B8B1742D4FD4}"/>
                </a:ext>
              </a:extLst>
            </p:cNvPr>
            <p:cNvSpPr txBox="1"/>
            <p:nvPr/>
          </p:nvSpPr>
          <p:spPr>
            <a:xfrm>
              <a:off x="3037762" y="2408339"/>
              <a:ext cx="294290" cy="369332"/>
            </a:xfrm>
            <a:prstGeom prst="rect">
              <a:avLst/>
            </a:prstGeom>
            <a:noFill/>
          </p:spPr>
          <p:txBody>
            <a:bodyPr wrap="square" rtlCol="0">
              <a:spAutoFit/>
            </a:bodyPr>
            <a:lstStyle/>
            <a:p>
              <a:r>
                <a:rPr lang="en-US" dirty="0"/>
                <a:t>x</a:t>
              </a:r>
            </a:p>
          </p:txBody>
        </p:sp>
        <p:sp>
          <p:nvSpPr>
            <p:cNvPr id="357" name="TextBox 356">
              <a:extLst>
                <a:ext uri="{FF2B5EF4-FFF2-40B4-BE49-F238E27FC236}">
                  <a16:creationId xmlns:a16="http://schemas.microsoft.com/office/drawing/2014/main" id="{2967F6B0-19D9-D044-AB81-7D5FEC00E977}"/>
                </a:ext>
              </a:extLst>
            </p:cNvPr>
            <p:cNvSpPr txBox="1"/>
            <p:nvPr/>
          </p:nvSpPr>
          <p:spPr>
            <a:xfrm>
              <a:off x="2055045" y="1872524"/>
              <a:ext cx="294290" cy="369332"/>
            </a:xfrm>
            <a:prstGeom prst="rect">
              <a:avLst/>
            </a:prstGeom>
            <a:noFill/>
          </p:spPr>
          <p:txBody>
            <a:bodyPr wrap="square" rtlCol="0">
              <a:spAutoFit/>
            </a:bodyPr>
            <a:lstStyle/>
            <a:p>
              <a:r>
                <a:rPr lang="en-US" dirty="0"/>
                <a:t>x</a:t>
              </a:r>
            </a:p>
          </p:txBody>
        </p:sp>
        <p:sp>
          <p:nvSpPr>
            <p:cNvPr id="358" name="TextBox 357">
              <a:extLst>
                <a:ext uri="{FF2B5EF4-FFF2-40B4-BE49-F238E27FC236}">
                  <a16:creationId xmlns:a16="http://schemas.microsoft.com/office/drawing/2014/main" id="{847F1276-6606-7747-93C6-6D227498BE86}"/>
                </a:ext>
              </a:extLst>
            </p:cNvPr>
            <p:cNvSpPr txBox="1"/>
            <p:nvPr/>
          </p:nvSpPr>
          <p:spPr>
            <a:xfrm>
              <a:off x="3232067" y="1918873"/>
              <a:ext cx="284052" cy="369332"/>
            </a:xfrm>
            <a:prstGeom prst="rect">
              <a:avLst/>
            </a:prstGeom>
            <a:noFill/>
          </p:spPr>
          <p:txBody>
            <a:bodyPr wrap="none" rtlCol="0">
              <a:spAutoFit/>
            </a:bodyPr>
            <a:lstStyle/>
            <a:p>
              <a:r>
                <a:rPr lang="en-US" dirty="0"/>
                <a:t>x</a:t>
              </a:r>
            </a:p>
          </p:txBody>
        </p:sp>
        <p:sp>
          <p:nvSpPr>
            <p:cNvPr id="359" name="TextBox 358">
              <a:extLst>
                <a:ext uri="{FF2B5EF4-FFF2-40B4-BE49-F238E27FC236}">
                  <a16:creationId xmlns:a16="http://schemas.microsoft.com/office/drawing/2014/main" id="{91902BA9-799C-E740-8EB6-40D00ED54750}"/>
                </a:ext>
              </a:extLst>
            </p:cNvPr>
            <p:cNvSpPr txBox="1"/>
            <p:nvPr/>
          </p:nvSpPr>
          <p:spPr>
            <a:xfrm>
              <a:off x="2927267" y="1483429"/>
              <a:ext cx="284052" cy="369332"/>
            </a:xfrm>
            <a:prstGeom prst="rect">
              <a:avLst/>
            </a:prstGeom>
            <a:noFill/>
          </p:spPr>
          <p:txBody>
            <a:bodyPr wrap="square" rtlCol="0">
              <a:spAutoFit/>
            </a:bodyPr>
            <a:lstStyle/>
            <a:p>
              <a:r>
                <a:rPr lang="en-US" dirty="0"/>
                <a:t>x</a:t>
              </a:r>
            </a:p>
          </p:txBody>
        </p:sp>
        <p:sp>
          <p:nvSpPr>
            <p:cNvPr id="360" name="TextBox 359">
              <a:extLst>
                <a:ext uri="{FF2B5EF4-FFF2-40B4-BE49-F238E27FC236}">
                  <a16:creationId xmlns:a16="http://schemas.microsoft.com/office/drawing/2014/main" id="{F82F2D90-73C6-0349-931B-12E234F546E6}"/>
                </a:ext>
              </a:extLst>
            </p:cNvPr>
            <p:cNvSpPr txBox="1"/>
            <p:nvPr/>
          </p:nvSpPr>
          <p:spPr>
            <a:xfrm>
              <a:off x="3263598" y="1638247"/>
              <a:ext cx="524982" cy="682595"/>
            </a:xfrm>
            <a:prstGeom prst="rect">
              <a:avLst/>
            </a:prstGeom>
            <a:noFill/>
          </p:spPr>
          <p:txBody>
            <a:bodyPr wrap="none" rtlCol="0">
              <a:spAutoFit/>
            </a:bodyPr>
            <a:lstStyle/>
            <a:p>
              <a:r>
                <a:rPr lang="en-US" dirty="0">
                  <a:solidFill>
                    <a:srgbClr val="FF0000"/>
                  </a:solidFill>
                </a:rPr>
                <a:t>x</a:t>
              </a:r>
            </a:p>
          </p:txBody>
        </p:sp>
        <p:sp>
          <p:nvSpPr>
            <p:cNvPr id="361" name="TextBox 360">
              <a:extLst>
                <a:ext uri="{FF2B5EF4-FFF2-40B4-BE49-F238E27FC236}">
                  <a16:creationId xmlns:a16="http://schemas.microsoft.com/office/drawing/2014/main" id="{F69B6DE1-75D9-724E-BCD3-03DE574C541C}"/>
                </a:ext>
              </a:extLst>
            </p:cNvPr>
            <p:cNvSpPr txBox="1"/>
            <p:nvPr/>
          </p:nvSpPr>
          <p:spPr>
            <a:xfrm>
              <a:off x="2335515" y="2451851"/>
              <a:ext cx="284052" cy="369332"/>
            </a:xfrm>
            <a:prstGeom prst="rect">
              <a:avLst/>
            </a:prstGeom>
            <a:noFill/>
          </p:spPr>
          <p:txBody>
            <a:bodyPr wrap="none" rtlCol="0">
              <a:spAutoFit/>
            </a:bodyPr>
            <a:lstStyle/>
            <a:p>
              <a:r>
                <a:rPr lang="en-US" dirty="0"/>
                <a:t>x</a:t>
              </a:r>
            </a:p>
          </p:txBody>
        </p:sp>
        <p:sp>
          <p:nvSpPr>
            <p:cNvPr id="362" name="TextBox 361">
              <a:extLst>
                <a:ext uri="{FF2B5EF4-FFF2-40B4-BE49-F238E27FC236}">
                  <a16:creationId xmlns:a16="http://schemas.microsoft.com/office/drawing/2014/main" id="{39366063-8ECA-5F4C-8E50-F3267E04716C}"/>
                </a:ext>
              </a:extLst>
            </p:cNvPr>
            <p:cNvSpPr txBox="1"/>
            <p:nvPr/>
          </p:nvSpPr>
          <p:spPr>
            <a:xfrm>
              <a:off x="2727434" y="2028286"/>
              <a:ext cx="284052" cy="369332"/>
            </a:xfrm>
            <a:prstGeom prst="rect">
              <a:avLst/>
            </a:prstGeom>
            <a:noFill/>
          </p:spPr>
          <p:txBody>
            <a:bodyPr wrap="none" rtlCol="0">
              <a:spAutoFit/>
            </a:bodyPr>
            <a:lstStyle/>
            <a:p>
              <a:r>
                <a:rPr lang="en-US" dirty="0"/>
                <a:t>x</a:t>
              </a:r>
            </a:p>
          </p:txBody>
        </p:sp>
        <p:sp>
          <p:nvSpPr>
            <p:cNvPr id="363" name="TextBox 362">
              <a:extLst>
                <a:ext uri="{FF2B5EF4-FFF2-40B4-BE49-F238E27FC236}">
                  <a16:creationId xmlns:a16="http://schemas.microsoft.com/office/drawing/2014/main" id="{2D283115-6035-BF41-9042-2100442CBB99}"/>
                </a:ext>
              </a:extLst>
            </p:cNvPr>
            <p:cNvSpPr txBox="1"/>
            <p:nvPr/>
          </p:nvSpPr>
          <p:spPr>
            <a:xfrm>
              <a:off x="2181270" y="2138012"/>
              <a:ext cx="284052" cy="369333"/>
            </a:xfrm>
            <a:prstGeom prst="rect">
              <a:avLst/>
            </a:prstGeom>
            <a:noFill/>
          </p:spPr>
          <p:txBody>
            <a:bodyPr wrap="none" rtlCol="0">
              <a:spAutoFit/>
            </a:bodyPr>
            <a:lstStyle/>
            <a:p>
              <a:r>
                <a:rPr lang="en-US" dirty="0"/>
                <a:t>x</a:t>
              </a:r>
            </a:p>
          </p:txBody>
        </p:sp>
        <p:sp>
          <p:nvSpPr>
            <p:cNvPr id="364" name="Oval 363">
              <a:extLst>
                <a:ext uri="{FF2B5EF4-FFF2-40B4-BE49-F238E27FC236}">
                  <a16:creationId xmlns:a16="http://schemas.microsoft.com/office/drawing/2014/main" id="{BFCDB8D6-2CE4-1547-B09C-8194E5985BD5}"/>
                </a:ext>
              </a:extLst>
            </p:cNvPr>
            <p:cNvSpPr/>
            <p:nvPr/>
          </p:nvSpPr>
          <p:spPr>
            <a:xfrm>
              <a:off x="2031861" y="1522463"/>
              <a:ext cx="1665618" cy="1576553"/>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65" name="Group 364">
            <a:extLst>
              <a:ext uri="{FF2B5EF4-FFF2-40B4-BE49-F238E27FC236}">
                <a16:creationId xmlns:a16="http://schemas.microsoft.com/office/drawing/2014/main" id="{C97458A3-2A56-6547-84C2-DC56BE213700}"/>
              </a:ext>
            </a:extLst>
          </p:cNvPr>
          <p:cNvGrpSpPr/>
          <p:nvPr/>
        </p:nvGrpSpPr>
        <p:grpSpPr>
          <a:xfrm>
            <a:off x="4723176" y="5389467"/>
            <a:ext cx="812295" cy="814961"/>
            <a:chOff x="2036652" y="1429407"/>
            <a:chExt cx="1698497" cy="1704076"/>
          </a:xfrm>
        </p:grpSpPr>
        <p:sp>
          <p:nvSpPr>
            <p:cNvPr id="366" name="TextBox 365">
              <a:extLst>
                <a:ext uri="{FF2B5EF4-FFF2-40B4-BE49-F238E27FC236}">
                  <a16:creationId xmlns:a16="http://schemas.microsoft.com/office/drawing/2014/main" id="{FFDB9983-D8F0-6C45-96A0-9AA8D672E6AE}"/>
                </a:ext>
              </a:extLst>
            </p:cNvPr>
            <p:cNvSpPr txBox="1"/>
            <p:nvPr/>
          </p:nvSpPr>
          <p:spPr>
            <a:xfrm>
              <a:off x="2448910" y="1429407"/>
              <a:ext cx="284052" cy="369332"/>
            </a:xfrm>
            <a:prstGeom prst="rect">
              <a:avLst/>
            </a:prstGeom>
            <a:noFill/>
          </p:spPr>
          <p:txBody>
            <a:bodyPr wrap="none" rtlCol="0">
              <a:spAutoFit/>
            </a:bodyPr>
            <a:lstStyle/>
            <a:p>
              <a:r>
                <a:rPr lang="en-US" dirty="0">
                  <a:solidFill>
                    <a:srgbClr val="FF0000"/>
                  </a:solidFill>
                </a:rPr>
                <a:t>x</a:t>
              </a:r>
            </a:p>
          </p:txBody>
        </p:sp>
        <p:sp>
          <p:nvSpPr>
            <p:cNvPr id="367" name="TextBox 366">
              <a:extLst>
                <a:ext uri="{FF2B5EF4-FFF2-40B4-BE49-F238E27FC236}">
                  <a16:creationId xmlns:a16="http://schemas.microsoft.com/office/drawing/2014/main" id="{9379A255-FC20-8945-9A5D-B23AB34D9DCD}"/>
                </a:ext>
              </a:extLst>
            </p:cNvPr>
            <p:cNvSpPr txBox="1"/>
            <p:nvPr/>
          </p:nvSpPr>
          <p:spPr>
            <a:xfrm>
              <a:off x="2601310" y="1581807"/>
              <a:ext cx="284052" cy="369332"/>
            </a:xfrm>
            <a:prstGeom prst="rect">
              <a:avLst/>
            </a:prstGeom>
            <a:noFill/>
          </p:spPr>
          <p:txBody>
            <a:bodyPr wrap="none" rtlCol="0">
              <a:spAutoFit/>
            </a:bodyPr>
            <a:lstStyle/>
            <a:p>
              <a:r>
                <a:rPr lang="en-US" dirty="0">
                  <a:solidFill>
                    <a:srgbClr val="FF0000"/>
                  </a:solidFill>
                </a:rPr>
                <a:t>x</a:t>
              </a:r>
            </a:p>
          </p:txBody>
        </p:sp>
        <p:sp>
          <p:nvSpPr>
            <p:cNvPr id="368" name="TextBox 367">
              <a:extLst>
                <a:ext uri="{FF2B5EF4-FFF2-40B4-BE49-F238E27FC236}">
                  <a16:creationId xmlns:a16="http://schemas.microsoft.com/office/drawing/2014/main" id="{F848DB81-9420-3943-9B50-D173B165923F}"/>
                </a:ext>
              </a:extLst>
            </p:cNvPr>
            <p:cNvSpPr txBox="1"/>
            <p:nvPr/>
          </p:nvSpPr>
          <p:spPr>
            <a:xfrm>
              <a:off x="2753709" y="1734208"/>
              <a:ext cx="524239" cy="681631"/>
            </a:xfrm>
            <a:prstGeom prst="rect">
              <a:avLst/>
            </a:prstGeom>
            <a:noFill/>
          </p:spPr>
          <p:txBody>
            <a:bodyPr wrap="none" rtlCol="0">
              <a:spAutoFit/>
            </a:bodyPr>
            <a:lstStyle/>
            <a:p>
              <a:r>
                <a:rPr lang="en-US" dirty="0"/>
                <a:t>x</a:t>
              </a:r>
            </a:p>
          </p:txBody>
        </p:sp>
        <p:sp>
          <p:nvSpPr>
            <p:cNvPr id="369" name="TextBox 368">
              <a:extLst>
                <a:ext uri="{FF2B5EF4-FFF2-40B4-BE49-F238E27FC236}">
                  <a16:creationId xmlns:a16="http://schemas.microsoft.com/office/drawing/2014/main" id="{266E2142-315F-0641-8826-0E8EB764D398}"/>
                </a:ext>
              </a:extLst>
            </p:cNvPr>
            <p:cNvSpPr txBox="1"/>
            <p:nvPr/>
          </p:nvSpPr>
          <p:spPr>
            <a:xfrm>
              <a:off x="2948015" y="1822913"/>
              <a:ext cx="284052" cy="369332"/>
            </a:xfrm>
            <a:prstGeom prst="rect">
              <a:avLst/>
            </a:prstGeom>
            <a:noFill/>
          </p:spPr>
          <p:txBody>
            <a:bodyPr wrap="none" rtlCol="0">
              <a:spAutoFit/>
            </a:bodyPr>
            <a:lstStyle/>
            <a:p>
              <a:r>
                <a:rPr lang="en-US" dirty="0">
                  <a:solidFill>
                    <a:srgbClr val="FF0000"/>
                  </a:solidFill>
                </a:rPr>
                <a:t>x</a:t>
              </a:r>
            </a:p>
          </p:txBody>
        </p:sp>
        <p:sp>
          <p:nvSpPr>
            <p:cNvPr id="370" name="TextBox 369">
              <a:extLst>
                <a:ext uri="{FF2B5EF4-FFF2-40B4-BE49-F238E27FC236}">
                  <a16:creationId xmlns:a16="http://schemas.microsoft.com/office/drawing/2014/main" id="{8502CC6B-89FF-1C40-8F3D-5ED49D274A73}"/>
                </a:ext>
              </a:extLst>
            </p:cNvPr>
            <p:cNvSpPr txBox="1"/>
            <p:nvPr/>
          </p:nvSpPr>
          <p:spPr>
            <a:xfrm>
              <a:off x="3058510" y="2039007"/>
              <a:ext cx="284052" cy="369332"/>
            </a:xfrm>
            <a:prstGeom prst="rect">
              <a:avLst/>
            </a:prstGeom>
            <a:noFill/>
          </p:spPr>
          <p:txBody>
            <a:bodyPr wrap="none" rtlCol="0">
              <a:spAutoFit/>
            </a:bodyPr>
            <a:lstStyle/>
            <a:p>
              <a:r>
                <a:rPr lang="en-US" dirty="0">
                  <a:solidFill>
                    <a:srgbClr val="FF0000"/>
                  </a:solidFill>
                </a:rPr>
                <a:t>x</a:t>
              </a:r>
            </a:p>
          </p:txBody>
        </p:sp>
        <p:sp>
          <p:nvSpPr>
            <p:cNvPr id="371" name="TextBox 370">
              <a:extLst>
                <a:ext uri="{FF2B5EF4-FFF2-40B4-BE49-F238E27FC236}">
                  <a16:creationId xmlns:a16="http://schemas.microsoft.com/office/drawing/2014/main" id="{EB7FE8DA-03E4-4F44-940C-DF4D1B1CA763}"/>
                </a:ext>
              </a:extLst>
            </p:cNvPr>
            <p:cNvSpPr txBox="1"/>
            <p:nvPr/>
          </p:nvSpPr>
          <p:spPr>
            <a:xfrm>
              <a:off x="3210910" y="2191407"/>
              <a:ext cx="524239" cy="681631"/>
            </a:xfrm>
            <a:prstGeom prst="rect">
              <a:avLst/>
            </a:prstGeom>
            <a:noFill/>
          </p:spPr>
          <p:txBody>
            <a:bodyPr wrap="none" rtlCol="0">
              <a:spAutoFit/>
            </a:bodyPr>
            <a:lstStyle/>
            <a:p>
              <a:r>
                <a:rPr lang="en-US" dirty="0"/>
                <a:t>x</a:t>
              </a:r>
            </a:p>
          </p:txBody>
        </p:sp>
        <p:sp>
          <p:nvSpPr>
            <p:cNvPr id="372" name="TextBox 371">
              <a:extLst>
                <a:ext uri="{FF2B5EF4-FFF2-40B4-BE49-F238E27FC236}">
                  <a16:creationId xmlns:a16="http://schemas.microsoft.com/office/drawing/2014/main" id="{9E3A3C87-647F-DA46-AA4A-2FE4439AF773}"/>
                </a:ext>
              </a:extLst>
            </p:cNvPr>
            <p:cNvSpPr txBox="1"/>
            <p:nvPr/>
          </p:nvSpPr>
          <p:spPr>
            <a:xfrm>
              <a:off x="2543640" y="1930854"/>
              <a:ext cx="284052" cy="369332"/>
            </a:xfrm>
            <a:prstGeom prst="rect">
              <a:avLst/>
            </a:prstGeom>
            <a:noFill/>
          </p:spPr>
          <p:txBody>
            <a:bodyPr wrap="none" rtlCol="0">
              <a:spAutoFit/>
            </a:bodyPr>
            <a:lstStyle/>
            <a:p>
              <a:r>
                <a:rPr lang="en-US" dirty="0">
                  <a:solidFill>
                    <a:srgbClr val="FF0000"/>
                  </a:solidFill>
                </a:rPr>
                <a:t>x</a:t>
              </a:r>
            </a:p>
          </p:txBody>
        </p:sp>
        <p:sp>
          <p:nvSpPr>
            <p:cNvPr id="373" name="TextBox 372">
              <a:extLst>
                <a:ext uri="{FF2B5EF4-FFF2-40B4-BE49-F238E27FC236}">
                  <a16:creationId xmlns:a16="http://schemas.microsoft.com/office/drawing/2014/main" id="{A2FB682E-8174-FC42-939E-0C61B88BE297}"/>
                </a:ext>
              </a:extLst>
            </p:cNvPr>
            <p:cNvSpPr txBox="1"/>
            <p:nvPr/>
          </p:nvSpPr>
          <p:spPr>
            <a:xfrm>
              <a:off x="2559677" y="2401192"/>
              <a:ext cx="284052" cy="369332"/>
            </a:xfrm>
            <a:prstGeom prst="rect">
              <a:avLst/>
            </a:prstGeom>
            <a:noFill/>
          </p:spPr>
          <p:txBody>
            <a:bodyPr wrap="none" rtlCol="0">
              <a:spAutoFit/>
            </a:bodyPr>
            <a:lstStyle/>
            <a:p>
              <a:r>
                <a:rPr lang="en-US" dirty="0">
                  <a:solidFill>
                    <a:srgbClr val="FF0000"/>
                  </a:solidFill>
                </a:rPr>
                <a:t>x</a:t>
              </a:r>
            </a:p>
          </p:txBody>
        </p:sp>
        <p:sp>
          <p:nvSpPr>
            <p:cNvPr id="374" name="TextBox 373">
              <a:extLst>
                <a:ext uri="{FF2B5EF4-FFF2-40B4-BE49-F238E27FC236}">
                  <a16:creationId xmlns:a16="http://schemas.microsoft.com/office/drawing/2014/main" id="{9773000F-AFEC-2343-BEEC-B6778D83BA2C}"/>
                </a:ext>
              </a:extLst>
            </p:cNvPr>
            <p:cNvSpPr txBox="1"/>
            <p:nvPr/>
          </p:nvSpPr>
          <p:spPr>
            <a:xfrm>
              <a:off x="2133803" y="1558684"/>
              <a:ext cx="294290" cy="369332"/>
            </a:xfrm>
            <a:prstGeom prst="rect">
              <a:avLst/>
            </a:prstGeom>
            <a:noFill/>
          </p:spPr>
          <p:txBody>
            <a:bodyPr wrap="square" rtlCol="0">
              <a:spAutoFit/>
            </a:bodyPr>
            <a:lstStyle/>
            <a:p>
              <a:r>
                <a:rPr lang="en-US" dirty="0">
                  <a:solidFill>
                    <a:srgbClr val="FF0000"/>
                  </a:solidFill>
                </a:rPr>
                <a:t>x</a:t>
              </a:r>
            </a:p>
          </p:txBody>
        </p:sp>
        <p:sp>
          <p:nvSpPr>
            <p:cNvPr id="375" name="TextBox 374">
              <a:extLst>
                <a:ext uri="{FF2B5EF4-FFF2-40B4-BE49-F238E27FC236}">
                  <a16:creationId xmlns:a16="http://schemas.microsoft.com/office/drawing/2014/main" id="{77E505CF-603E-354C-A66B-E91A1073AA54}"/>
                </a:ext>
              </a:extLst>
            </p:cNvPr>
            <p:cNvSpPr txBox="1"/>
            <p:nvPr/>
          </p:nvSpPr>
          <p:spPr>
            <a:xfrm>
              <a:off x="2244298" y="1794219"/>
              <a:ext cx="294290" cy="369332"/>
            </a:xfrm>
            <a:prstGeom prst="rect">
              <a:avLst/>
            </a:prstGeom>
            <a:noFill/>
          </p:spPr>
          <p:txBody>
            <a:bodyPr wrap="square" rtlCol="0">
              <a:spAutoFit/>
            </a:bodyPr>
            <a:lstStyle/>
            <a:p>
              <a:r>
                <a:rPr lang="en-US" dirty="0">
                  <a:solidFill>
                    <a:srgbClr val="FF0000"/>
                  </a:solidFill>
                </a:rPr>
                <a:t>x</a:t>
              </a:r>
            </a:p>
          </p:txBody>
        </p:sp>
        <p:sp>
          <p:nvSpPr>
            <p:cNvPr id="376" name="TextBox 375">
              <a:extLst>
                <a:ext uri="{FF2B5EF4-FFF2-40B4-BE49-F238E27FC236}">
                  <a16:creationId xmlns:a16="http://schemas.microsoft.com/office/drawing/2014/main" id="{5F3CE8A9-D8D5-6F47-93EE-4422BF4CDF36}"/>
                </a:ext>
              </a:extLst>
            </p:cNvPr>
            <p:cNvSpPr txBox="1"/>
            <p:nvPr/>
          </p:nvSpPr>
          <p:spPr>
            <a:xfrm>
              <a:off x="2428162" y="1798739"/>
              <a:ext cx="294290" cy="369332"/>
            </a:xfrm>
            <a:prstGeom prst="rect">
              <a:avLst/>
            </a:prstGeom>
            <a:noFill/>
          </p:spPr>
          <p:txBody>
            <a:bodyPr wrap="square" rtlCol="0">
              <a:spAutoFit/>
            </a:bodyPr>
            <a:lstStyle/>
            <a:p>
              <a:r>
                <a:rPr lang="en-US" dirty="0">
                  <a:solidFill>
                    <a:srgbClr val="FF0000"/>
                  </a:solidFill>
                </a:rPr>
                <a:t>x</a:t>
              </a:r>
            </a:p>
          </p:txBody>
        </p:sp>
        <p:sp>
          <p:nvSpPr>
            <p:cNvPr id="377" name="TextBox 376">
              <a:extLst>
                <a:ext uri="{FF2B5EF4-FFF2-40B4-BE49-F238E27FC236}">
                  <a16:creationId xmlns:a16="http://schemas.microsoft.com/office/drawing/2014/main" id="{227BAD6E-4D8C-564F-9745-976C3D98A08E}"/>
                </a:ext>
              </a:extLst>
            </p:cNvPr>
            <p:cNvSpPr txBox="1"/>
            <p:nvPr/>
          </p:nvSpPr>
          <p:spPr>
            <a:xfrm>
              <a:off x="2464674" y="2140325"/>
              <a:ext cx="294290" cy="681631"/>
            </a:xfrm>
            <a:prstGeom prst="rect">
              <a:avLst/>
            </a:prstGeom>
            <a:noFill/>
          </p:spPr>
          <p:txBody>
            <a:bodyPr wrap="square" rtlCol="0">
              <a:spAutoFit/>
            </a:bodyPr>
            <a:lstStyle/>
            <a:p>
              <a:r>
                <a:rPr lang="en-US" dirty="0"/>
                <a:t>x</a:t>
              </a:r>
            </a:p>
          </p:txBody>
        </p:sp>
        <p:sp>
          <p:nvSpPr>
            <p:cNvPr id="378" name="TextBox 377">
              <a:extLst>
                <a:ext uri="{FF2B5EF4-FFF2-40B4-BE49-F238E27FC236}">
                  <a16:creationId xmlns:a16="http://schemas.microsoft.com/office/drawing/2014/main" id="{31413EB0-3BCD-3B43-986D-6D19A5D0936F}"/>
                </a:ext>
              </a:extLst>
            </p:cNvPr>
            <p:cNvSpPr txBox="1"/>
            <p:nvPr/>
          </p:nvSpPr>
          <p:spPr>
            <a:xfrm>
              <a:off x="2911365" y="2101437"/>
              <a:ext cx="294290" cy="369332"/>
            </a:xfrm>
            <a:prstGeom prst="rect">
              <a:avLst/>
            </a:prstGeom>
            <a:noFill/>
          </p:spPr>
          <p:txBody>
            <a:bodyPr wrap="square" rtlCol="0">
              <a:spAutoFit/>
            </a:bodyPr>
            <a:lstStyle/>
            <a:p>
              <a:r>
                <a:rPr lang="en-US" dirty="0">
                  <a:solidFill>
                    <a:srgbClr val="FF0000"/>
                  </a:solidFill>
                </a:rPr>
                <a:t>x</a:t>
              </a:r>
            </a:p>
          </p:txBody>
        </p:sp>
        <p:sp>
          <p:nvSpPr>
            <p:cNvPr id="379" name="TextBox 378">
              <a:extLst>
                <a:ext uri="{FF2B5EF4-FFF2-40B4-BE49-F238E27FC236}">
                  <a16:creationId xmlns:a16="http://schemas.microsoft.com/office/drawing/2014/main" id="{4DF99EB7-B106-294A-8319-B4025DEF357C}"/>
                </a:ext>
              </a:extLst>
            </p:cNvPr>
            <p:cNvSpPr txBox="1"/>
            <p:nvPr/>
          </p:nvSpPr>
          <p:spPr>
            <a:xfrm>
              <a:off x="2758318" y="2319947"/>
              <a:ext cx="294290" cy="369332"/>
            </a:xfrm>
            <a:prstGeom prst="rect">
              <a:avLst/>
            </a:prstGeom>
            <a:noFill/>
          </p:spPr>
          <p:txBody>
            <a:bodyPr wrap="square" rtlCol="0">
              <a:spAutoFit/>
            </a:bodyPr>
            <a:lstStyle/>
            <a:p>
              <a:r>
                <a:rPr lang="en-US" dirty="0">
                  <a:solidFill>
                    <a:srgbClr val="FF0000"/>
                  </a:solidFill>
                </a:rPr>
                <a:t>x</a:t>
              </a:r>
            </a:p>
          </p:txBody>
        </p:sp>
        <p:sp>
          <p:nvSpPr>
            <p:cNvPr id="380" name="TextBox 379">
              <a:extLst>
                <a:ext uri="{FF2B5EF4-FFF2-40B4-BE49-F238E27FC236}">
                  <a16:creationId xmlns:a16="http://schemas.microsoft.com/office/drawing/2014/main" id="{0AEBE864-8E65-C44E-8297-6D5A42914F02}"/>
                </a:ext>
              </a:extLst>
            </p:cNvPr>
            <p:cNvSpPr txBox="1"/>
            <p:nvPr/>
          </p:nvSpPr>
          <p:spPr>
            <a:xfrm>
              <a:off x="3037762" y="2408339"/>
              <a:ext cx="294290" cy="369332"/>
            </a:xfrm>
            <a:prstGeom prst="rect">
              <a:avLst/>
            </a:prstGeom>
            <a:noFill/>
          </p:spPr>
          <p:txBody>
            <a:bodyPr wrap="square" rtlCol="0">
              <a:spAutoFit/>
            </a:bodyPr>
            <a:lstStyle/>
            <a:p>
              <a:r>
                <a:rPr lang="en-US" dirty="0">
                  <a:solidFill>
                    <a:srgbClr val="FF0000"/>
                  </a:solidFill>
                </a:rPr>
                <a:t>x</a:t>
              </a:r>
            </a:p>
          </p:txBody>
        </p:sp>
        <p:sp>
          <p:nvSpPr>
            <p:cNvPr id="381" name="TextBox 380">
              <a:extLst>
                <a:ext uri="{FF2B5EF4-FFF2-40B4-BE49-F238E27FC236}">
                  <a16:creationId xmlns:a16="http://schemas.microsoft.com/office/drawing/2014/main" id="{E28025EB-1B32-D74C-8B1A-4C042C03383C}"/>
                </a:ext>
              </a:extLst>
            </p:cNvPr>
            <p:cNvSpPr txBox="1"/>
            <p:nvPr/>
          </p:nvSpPr>
          <p:spPr>
            <a:xfrm>
              <a:off x="2055045" y="1872525"/>
              <a:ext cx="294290" cy="681631"/>
            </a:xfrm>
            <a:prstGeom prst="rect">
              <a:avLst/>
            </a:prstGeom>
            <a:noFill/>
          </p:spPr>
          <p:txBody>
            <a:bodyPr wrap="square" rtlCol="0">
              <a:spAutoFit/>
            </a:bodyPr>
            <a:lstStyle/>
            <a:p>
              <a:r>
                <a:rPr lang="en-US" dirty="0"/>
                <a:t>x</a:t>
              </a:r>
            </a:p>
          </p:txBody>
        </p:sp>
        <p:sp>
          <p:nvSpPr>
            <p:cNvPr id="382" name="TextBox 381">
              <a:extLst>
                <a:ext uri="{FF2B5EF4-FFF2-40B4-BE49-F238E27FC236}">
                  <a16:creationId xmlns:a16="http://schemas.microsoft.com/office/drawing/2014/main" id="{2B19E170-A500-6C42-8BCE-88B922B060BF}"/>
                </a:ext>
              </a:extLst>
            </p:cNvPr>
            <p:cNvSpPr txBox="1"/>
            <p:nvPr/>
          </p:nvSpPr>
          <p:spPr>
            <a:xfrm>
              <a:off x="3232067" y="1918873"/>
              <a:ext cx="284052" cy="369332"/>
            </a:xfrm>
            <a:prstGeom prst="rect">
              <a:avLst/>
            </a:prstGeom>
            <a:noFill/>
          </p:spPr>
          <p:txBody>
            <a:bodyPr wrap="none" rtlCol="0">
              <a:spAutoFit/>
            </a:bodyPr>
            <a:lstStyle/>
            <a:p>
              <a:r>
                <a:rPr lang="en-US" dirty="0">
                  <a:solidFill>
                    <a:srgbClr val="FF0000"/>
                  </a:solidFill>
                </a:rPr>
                <a:t>x</a:t>
              </a:r>
            </a:p>
          </p:txBody>
        </p:sp>
        <p:sp>
          <p:nvSpPr>
            <p:cNvPr id="383" name="TextBox 382">
              <a:extLst>
                <a:ext uri="{FF2B5EF4-FFF2-40B4-BE49-F238E27FC236}">
                  <a16:creationId xmlns:a16="http://schemas.microsoft.com/office/drawing/2014/main" id="{0D83C3CD-E455-A640-9CD7-A7F2B8DC227C}"/>
                </a:ext>
              </a:extLst>
            </p:cNvPr>
            <p:cNvSpPr txBox="1"/>
            <p:nvPr/>
          </p:nvSpPr>
          <p:spPr>
            <a:xfrm>
              <a:off x="2927268" y="1483429"/>
              <a:ext cx="284053" cy="681631"/>
            </a:xfrm>
            <a:prstGeom prst="rect">
              <a:avLst/>
            </a:prstGeom>
            <a:noFill/>
          </p:spPr>
          <p:txBody>
            <a:bodyPr wrap="square" rtlCol="0">
              <a:spAutoFit/>
            </a:bodyPr>
            <a:lstStyle/>
            <a:p>
              <a:r>
                <a:rPr lang="en-US" dirty="0"/>
                <a:t>x</a:t>
              </a:r>
            </a:p>
          </p:txBody>
        </p:sp>
        <p:sp>
          <p:nvSpPr>
            <p:cNvPr id="384" name="TextBox 383">
              <a:extLst>
                <a:ext uri="{FF2B5EF4-FFF2-40B4-BE49-F238E27FC236}">
                  <a16:creationId xmlns:a16="http://schemas.microsoft.com/office/drawing/2014/main" id="{0423E281-A055-8E49-B050-867C2A0B0D15}"/>
                </a:ext>
              </a:extLst>
            </p:cNvPr>
            <p:cNvSpPr txBox="1"/>
            <p:nvPr/>
          </p:nvSpPr>
          <p:spPr>
            <a:xfrm>
              <a:off x="3263598" y="1638247"/>
              <a:ext cx="284052" cy="369332"/>
            </a:xfrm>
            <a:prstGeom prst="rect">
              <a:avLst/>
            </a:prstGeom>
            <a:noFill/>
          </p:spPr>
          <p:txBody>
            <a:bodyPr wrap="none" rtlCol="0">
              <a:spAutoFit/>
            </a:bodyPr>
            <a:lstStyle/>
            <a:p>
              <a:r>
                <a:rPr lang="en-US" dirty="0">
                  <a:solidFill>
                    <a:srgbClr val="FF0000"/>
                  </a:solidFill>
                </a:rPr>
                <a:t>x</a:t>
              </a:r>
            </a:p>
          </p:txBody>
        </p:sp>
        <p:sp>
          <p:nvSpPr>
            <p:cNvPr id="385" name="TextBox 384">
              <a:extLst>
                <a:ext uri="{FF2B5EF4-FFF2-40B4-BE49-F238E27FC236}">
                  <a16:creationId xmlns:a16="http://schemas.microsoft.com/office/drawing/2014/main" id="{E62E9167-B46B-3340-A0E8-C3329D505741}"/>
                </a:ext>
              </a:extLst>
            </p:cNvPr>
            <p:cNvSpPr txBox="1"/>
            <p:nvPr/>
          </p:nvSpPr>
          <p:spPr>
            <a:xfrm>
              <a:off x="2335515" y="2451852"/>
              <a:ext cx="524239" cy="681631"/>
            </a:xfrm>
            <a:prstGeom prst="rect">
              <a:avLst/>
            </a:prstGeom>
            <a:noFill/>
          </p:spPr>
          <p:txBody>
            <a:bodyPr wrap="none" rtlCol="0">
              <a:spAutoFit/>
            </a:bodyPr>
            <a:lstStyle/>
            <a:p>
              <a:r>
                <a:rPr lang="en-US" dirty="0"/>
                <a:t>x</a:t>
              </a:r>
            </a:p>
          </p:txBody>
        </p:sp>
        <p:sp>
          <p:nvSpPr>
            <p:cNvPr id="386" name="TextBox 385">
              <a:extLst>
                <a:ext uri="{FF2B5EF4-FFF2-40B4-BE49-F238E27FC236}">
                  <a16:creationId xmlns:a16="http://schemas.microsoft.com/office/drawing/2014/main" id="{3D424E58-7896-AD45-875D-F36A785C45E1}"/>
                </a:ext>
              </a:extLst>
            </p:cNvPr>
            <p:cNvSpPr txBox="1"/>
            <p:nvPr/>
          </p:nvSpPr>
          <p:spPr>
            <a:xfrm>
              <a:off x="2727434" y="2028286"/>
              <a:ext cx="284052" cy="369332"/>
            </a:xfrm>
            <a:prstGeom prst="rect">
              <a:avLst/>
            </a:prstGeom>
            <a:noFill/>
          </p:spPr>
          <p:txBody>
            <a:bodyPr wrap="none" rtlCol="0">
              <a:spAutoFit/>
            </a:bodyPr>
            <a:lstStyle/>
            <a:p>
              <a:r>
                <a:rPr lang="en-US" dirty="0">
                  <a:solidFill>
                    <a:srgbClr val="FF0000"/>
                  </a:solidFill>
                </a:rPr>
                <a:t>x</a:t>
              </a:r>
            </a:p>
          </p:txBody>
        </p:sp>
        <p:sp>
          <p:nvSpPr>
            <p:cNvPr id="387" name="TextBox 386">
              <a:extLst>
                <a:ext uri="{FF2B5EF4-FFF2-40B4-BE49-F238E27FC236}">
                  <a16:creationId xmlns:a16="http://schemas.microsoft.com/office/drawing/2014/main" id="{311CDCB7-DCC6-884D-B34B-8005F0EF6E73}"/>
                </a:ext>
              </a:extLst>
            </p:cNvPr>
            <p:cNvSpPr txBox="1"/>
            <p:nvPr/>
          </p:nvSpPr>
          <p:spPr>
            <a:xfrm>
              <a:off x="2181270" y="2138011"/>
              <a:ext cx="284052" cy="369332"/>
            </a:xfrm>
            <a:prstGeom prst="rect">
              <a:avLst/>
            </a:prstGeom>
            <a:noFill/>
          </p:spPr>
          <p:txBody>
            <a:bodyPr wrap="none" rtlCol="0">
              <a:spAutoFit/>
            </a:bodyPr>
            <a:lstStyle/>
            <a:p>
              <a:r>
                <a:rPr lang="en-US" dirty="0">
                  <a:solidFill>
                    <a:srgbClr val="FF0000"/>
                  </a:solidFill>
                </a:rPr>
                <a:t>x</a:t>
              </a:r>
            </a:p>
          </p:txBody>
        </p:sp>
        <p:sp>
          <p:nvSpPr>
            <p:cNvPr id="388" name="Oval 387">
              <a:extLst>
                <a:ext uri="{FF2B5EF4-FFF2-40B4-BE49-F238E27FC236}">
                  <a16:creationId xmlns:a16="http://schemas.microsoft.com/office/drawing/2014/main" id="{679F89BD-DBCA-4340-B450-2A24E94852F8}"/>
                </a:ext>
              </a:extLst>
            </p:cNvPr>
            <p:cNvSpPr/>
            <p:nvPr/>
          </p:nvSpPr>
          <p:spPr>
            <a:xfrm>
              <a:off x="2036652" y="1497826"/>
              <a:ext cx="1665617" cy="1576552"/>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grpSp>
      <p:grpSp>
        <p:nvGrpSpPr>
          <p:cNvPr id="389" name="Group 388">
            <a:extLst>
              <a:ext uri="{FF2B5EF4-FFF2-40B4-BE49-F238E27FC236}">
                <a16:creationId xmlns:a16="http://schemas.microsoft.com/office/drawing/2014/main" id="{98B7DA92-3FA2-D144-A46E-1497D7CBF991}"/>
              </a:ext>
            </a:extLst>
          </p:cNvPr>
          <p:cNvGrpSpPr/>
          <p:nvPr/>
        </p:nvGrpSpPr>
        <p:grpSpPr>
          <a:xfrm>
            <a:off x="1256429" y="5613159"/>
            <a:ext cx="2063111" cy="349504"/>
            <a:chOff x="5074022" y="546600"/>
            <a:chExt cx="2337449" cy="395979"/>
          </a:xfrm>
        </p:grpSpPr>
        <p:sp>
          <p:nvSpPr>
            <p:cNvPr id="390" name="Rectangle 389">
              <a:extLst>
                <a:ext uri="{FF2B5EF4-FFF2-40B4-BE49-F238E27FC236}">
                  <a16:creationId xmlns:a16="http://schemas.microsoft.com/office/drawing/2014/main" id="{0A3C3A12-CC70-5642-8A72-0691B0E8E9F6}"/>
                </a:ext>
              </a:extLst>
            </p:cNvPr>
            <p:cNvSpPr/>
            <p:nvPr/>
          </p:nvSpPr>
          <p:spPr>
            <a:xfrm>
              <a:off x="5127813" y="615846"/>
              <a:ext cx="2283658" cy="311842"/>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391" name="TextBox 390">
                  <a:extLst>
                    <a:ext uri="{FF2B5EF4-FFF2-40B4-BE49-F238E27FC236}">
                      <a16:creationId xmlns:a16="http://schemas.microsoft.com/office/drawing/2014/main" id="{16A145AC-AC79-6844-9FB0-CCFC79526E3B}"/>
                    </a:ext>
                  </a:extLst>
                </p:cNvPr>
                <p:cNvSpPr txBox="1"/>
                <p:nvPr/>
              </p:nvSpPr>
              <p:spPr>
                <a:xfrm>
                  <a:off x="5074022" y="546600"/>
                  <a:ext cx="46609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𝑥</m:t>
                            </m:r>
                          </m:e>
                          <m:sub>
                            <m:r>
                              <a:rPr lang="en-US" b="0" i="1" dirty="0" smtClean="0">
                                <a:latin typeface="Cambria Math" panose="02040503050406030204" pitchFamily="18" charset="0"/>
                              </a:rPr>
                              <m:t>6</m:t>
                            </m:r>
                          </m:sub>
                        </m:sSub>
                      </m:oMath>
                    </m:oMathPara>
                  </a14:m>
                  <a:endParaRPr lang="en-US" dirty="0"/>
                </a:p>
              </p:txBody>
            </p:sp>
          </mc:Choice>
          <mc:Fallback>
            <p:sp>
              <p:nvSpPr>
                <p:cNvPr id="391" name="TextBox 390">
                  <a:extLst>
                    <a:ext uri="{FF2B5EF4-FFF2-40B4-BE49-F238E27FC236}">
                      <a16:creationId xmlns:a16="http://schemas.microsoft.com/office/drawing/2014/main" id="{16A145AC-AC79-6844-9FB0-CCFC79526E3B}"/>
                    </a:ext>
                  </a:extLst>
                </p:cNvPr>
                <p:cNvSpPr txBox="1">
                  <a:spLocks noRot="1" noChangeAspect="1" noMove="1" noResize="1" noEditPoints="1" noAdjustHandles="1" noChangeArrowheads="1" noChangeShapeType="1" noTextEdit="1"/>
                </p:cNvSpPr>
                <p:nvPr/>
              </p:nvSpPr>
              <p:spPr>
                <a:xfrm>
                  <a:off x="5074022" y="546600"/>
                  <a:ext cx="466090" cy="369332"/>
                </a:xfrm>
                <a:prstGeom prst="rect">
                  <a:avLst/>
                </a:prstGeom>
                <a:blipFill>
                  <a:blip r:embed="rId26"/>
                  <a:stretch>
                    <a:fillRect b="-1153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92" name="TextBox 391">
                  <a:extLst>
                    <a:ext uri="{FF2B5EF4-FFF2-40B4-BE49-F238E27FC236}">
                      <a16:creationId xmlns:a16="http://schemas.microsoft.com/office/drawing/2014/main" id="{E018AD86-CC5F-8B49-B4A9-002AE77A4054}"/>
                    </a:ext>
                  </a:extLst>
                </p:cNvPr>
                <p:cNvSpPr txBox="1"/>
                <p:nvPr/>
              </p:nvSpPr>
              <p:spPr>
                <a:xfrm>
                  <a:off x="5424640" y="546600"/>
                  <a:ext cx="46609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solidFill>
                                  <a:srgbClr val="FF0000"/>
                                </a:solidFill>
                                <a:latin typeface="Cambria Math" panose="02040503050406030204" pitchFamily="18" charset="0"/>
                              </a:rPr>
                            </m:ctrlPr>
                          </m:sSubPr>
                          <m:e>
                            <m:r>
                              <a:rPr lang="en-US" b="0" i="1" dirty="0" smtClean="0">
                                <a:solidFill>
                                  <a:srgbClr val="FF0000"/>
                                </a:solidFill>
                                <a:latin typeface="Cambria Math" panose="02040503050406030204" pitchFamily="18" charset="0"/>
                              </a:rPr>
                              <m:t>𝑥</m:t>
                            </m:r>
                          </m:e>
                          <m:sub>
                            <m:r>
                              <a:rPr lang="en-US" b="0" i="1" dirty="0" smtClean="0">
                                <a:solidFill>
                                  <a:srgbClr val="FF0000"/>
                                </a:solidFill>
                                <a:latin typeface="Cambria Math" panose="02040503050406030204" pitchFamily="18" charset="0"/>
                              </a:rPr>
                              <m:t>4</m:t>
                            </m:r>
                          </m:sub>
                        </m:sSub>
                      </m:oMath>
                    </m:oMathPara>
                  </a14:m>
                  <a:endParaRPr lang="en-US" dirty="0"/>
                </a:p>
              </p:txBody>
            </p:sp>
          </mc:Choice>
          <mc:Fallback>
            <p:sp>
              <p:nvSpPr>
                <p:cNvPr id="392" name="TextBox 391">
                  <a:extLst>
                    <a:ext uri="{FF2B5EF4-FFF2-40B4-BE49-F238E27FC236}">
                      <a16:creationId xmlns:a16="http://schemas.microsoft.com/office/drawing/2014/main" id="{E018AD86-CC5F-8B49-B4A9-002AE77A4054}"/>
                    </a:ext>
                  </a:extLst>
                </p:cNvPr>
                <p:cNvSpPr txBox="1">
                  <a:spLocks noRot="1" noChangeAspect="1" noMove="1" noResize="1" noEditPoints="1" noAdjustHandles="1" noChangeArrowheads="1" noChangeShapeType="1" noTextEdit="1"/>
                </p:cNvSpPr>
                <p:nvPr/>
              </p:nvSpPr>
              <p:spPr>
                <a:xfrm>
                  <a:off x="5424640" y="546600"/>
                  <a:ext cx="466090" cy="369332"/>
                </a:xfrm>
                <a:prstGeom prst="rect">
                  <a:avLst/>
                </a:prstGeom>
                <a:blipFill>
                  <a:blip r:embed="rId41"/>
                  <a:stretch>
                    <a:fillRect b="-1153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93" name="TextBox 392">
                  <a:extLst>
                    <a:ext uri="{FF2B5EF4-FFF2-40B4-BE49-F238E27FC236}">
                      <a16:creationId xmlns:a16="http://schemas.microsoft.com/office/drawing/2014/main" id="{E4FB87FD-521A-1443-BB24-8E21BB2AB638}"/>
                    </a:ext>
                  </a:extLst>
                </p:cNvPr>
                <p:cNvSpPr txBox="1"/>
                <p:nvPr/>
              </p:nvSpPr>
              <p:spPr>
                <a:xfrm>
                  <a:off x="5775258" y="546600"/>
                  <a:ext cx="46609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solidFill>
                                  <a:srgbClr val="FF0000"/>
                                </a:solidFill>
                                <a:latin typeface="Cambria Math" panose="02040503050406030204" pitchFamily="18" charset="0"/>
                              </a:rPr>
                            </m:ctrlPr>
                          </m:sSubPr>
                          <m:e>
                            <m:r>
                              <a:rPr lang="en-US" b="0" i="1" dirty="0" smtClean="0">
                                <a:solidFill>
                                  <a:srgbClr val="FF0000"/>
                                </a:solidFill>
                                <a:latin typeface="Cambria Math" panose="02040503050406030204" pitchFamily="18" charset="0"/>
                              </a:rPr>
                              <m:t>𝑥</m:t>
                            </m:r>
                          </m:e>
                          <m:sub>
                            <m:r>
                              <a:rPr lang="en-US" b="0" i="1" dirty="0" smtClean="0">
                                <a:solidFill>
                                  <a:srgbClr val="FF0000"/>
                                </a:solidFill>
                                <a:latin typeface="Cambria Math" panose="02040503050406030204" pitchFamily="18" charset="0"/>
                              </a:rPr>
                              <m:t>0</m:t>
                            </m:r>
                          </m:sub>
                        </m:sSub>
                      </m:oMath>
                    </m:oMathPara>
                  </a14:m>
                  <a:endParaRPr lang="en-US" dirty="0"/>
                </a:p>
              </p:txBody>
            </p:sp>
          </mc:Choice>
          <mc:Fallback>
            <p:sp>
              <p:nvSpPr>
                <p:cNvPr id="393" name="TextBox 392">
                  <a:extLst>
                    <a:ext uri="{FF2B5EF4-FFF2-40B4-BE49-F238E27FC236}">
                      <a16:creationId xmlns:a16="http://schemas.microsoft.com/office/drawing/2014/main" id="{E4FB87FD-521A-1443-BB24-8E21BB2AB638}"/>
                    </a:ext>
                  </a:extLst>
                </p:cNvPr>
                <p:cNvSpPr txBox="1">
                  <a:spLocks noRot="1" noChangeAspect="1" noMove="1" noResize="1" noEditPoints="1" noAdjustHandles="1" noChangeArrowheads="1" noChangeShapeType="1" noTextEdit="1"/>
                </p:cNvSpPr>
                <p:nvPr/>
              </p:nvSpPr>
              <p:spPr>
                <a:xfrm>
                  <a:off x="5775258" y="546600"/>
                  <a:ext cx="466090" cy="369332"/>
                </a:xfrm>
                <a:prstGeom prst="rect">
                  <a:avLst/>
                </a:prstGeom>
                <a:blipFill>
                  <a:blip r:embed="rId42"/>
                  <a:stretch>
                    <a:fillRect b="-1153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94" name="TextBox 393">
                  <a:extLst>
                    <a:ext uri="{FF2B5EF4-FFF2-40B4-BE49-F238E27FC236}">
                      <a16:creationId xmlns:a16="http://schemas.microsoft.com/office/drawing/2014/main" id="{449FD4F2-9333-6E4B-BFFB-0AEB62BB3DA4}"/>
                    </a:ext>
                  </a:extLst>
                </p:cNvPr>
                <p:cNvSpPr txBox="1"/>
                <p:nvPr/>
              </p:nvSpPr>
              <p:spPr>
                <a:xfrm>
                  <a:off x="6760151" y="546600"/>
                  <a:ext cx="46609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𝑥</m:t>
                            </m:r>
                          </m:e>
                          <m:sub>
                            <m:r>
                              <a:rPr lang="en-US" b="0" i="1" dirty="0" smtClean="0">
                                <a:latin typeface="Cambria Math" panose="02040503050406030204" pitchFamily="18" charset="0"/>
                              </a:rPr>
                              <m:t>0</m:t>
                            </m:r>
                          </m:sub>
                        </m:sSub>
                      </m:oMath>
                    </m:oMathPara>
                  </a14:m>
                  <a:endParaRPr lang="en-US" dirty="0"/>
                </a:p>
              </p:txBody>
            </p:sp>
          </mc:Choice>
          <mc:Fallback>
            <p:sp>
              <p:nvSpPr>
                <p:cNvPr id="394" name="TextBox 393">
                  <a:extLst>
                    <a:ext uri="{FF2B5EF4-FFF2-40B4-BE49-F238E27FC236}">
                      <a16:creationId xmlns:a16="http://schemas.microsoft.com/office/drawing/2014/main" id="{449FD4F2-9333-6E4B-BFFB-0AEB62BB3DA4}"/>
                    </a:ext>
                  </a:extLst>
                </p:cNvPr>
                <p:cNvSpPr txBox="1">
                  <a:spLocks noRot="1" noChangeAspect="1" noMove="1" noResize="1" noEditPoints="1" noAdjustHandles="1" noChangeArrowheads="1" noChangeShapeType="1" noTextEdit="1"/>
                </p:cNvSpPr>
                <p:nvPr/>
              </p:nvSpPr>
              <p:spPr>
                <a:xfrm>
                  <a:off x="6760151" y="546600"/>
                  <a:ext cx="466090" cy="369332"/>
                </a:xfrm>
                <a:prstGeom prst="rect">
                  <a:avLst/>
                </a:prstGeom>
                <a:blipFill>
                  <a:blip r:embed="rId43"/>
                  <a:stretch>
                    <a:fillRect b="-1153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95" name="TextBox 394">
                  <a:extLst>
                    <a:ext uri="{FF2B5EF4-FFF2-40B4-BE49-F238E27FC236}">
                      <a16:creationId xmlns:a16="http://schemas.microsoft.com/office/drawing/2014/main" id="{5FBE0551-D979-9E4F-A94C-B1B8F8577A8C}"/>
                    </a:ext>
                  </a:extLst>
                </p:cNvPr>
                <p:cNvSpPr txBox="1"/>
                <p:nvPr/>
              </p:nvSpPr>
              <p:spPr>
                <a:xfrm>
                  <a:off x="6266154" y="573247"/>
                  <a:ext cx="43473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m:t>
                        </m:r>
                      </m:oMath>
                    </m:oMathPara>
                  </a14:m>
                  <a:endParaRPr lang="en-US" dirty="0"/>
                </a:p>
              </p:txBody>
            </p:sp>
          </mc:Choice>
          <mc:Fallback>
            <p:sp>
              <p:nvSpPr>
                <p:cNvPr id="395" name="TextBox 394">
                  <a:extLst>
                    <a:ext uri="{FF2B5EF4-FFF2-40B4-BE49-F238E27FC236}">
                      <a16:creationId xmlns:a16="http://schemas.microsoft.com/office/drawing/2014/main" id="{5FBE0551-D979-9E4F-A94C-B1B8F8577A8C}"/>
                    </a:ext>
                  </a:extLst>
                </p:cNvPr>
                <p:cNvSpPr txBox="1">
                  <a:spLocks noRot="1" noChangeAspect="1" noMove="1" noResize="1" noEditPoints="1" noAdjustHandles="1" noChangeArrowheads="1" noChangeShapeType="1" noTextEdit="1"/>
                </p:cNvSpPr>
                <p:nvPr/>
              </p:nvSpPr>
              <p:spPr>
                <a:xfrm>
                  <a:off x="6266154" y="573247"/>
                  <a:ext cx="434734" cy="369332"/>
                </a:xfrm>
                <a:prstGeom prst="rect">
                  <a:avLst/>
                </a:prstGeom>
                <a:blipFill>
                  <a:blip r:embed="rId35"/>
                  <a:stretch>
                    <a:fillRect/>
                  </a:stretch>
                </a:blipFill>
              </p:spPr>
              <p:txBody>
                <a:bodyPr/>
                <a:lstStyle/>
                <a:p>
                  <a:r>
                    <a:rPr lang="en-US">
                      <a:noFill/>
                    </a:rPr>
                    <a:t> </a:t>
                  </a:r>
                </a:p>
              </p:txBody>
            </p:sp>
          </mc:Fallback>
        </mc:AlternateContent>
      </p:grpSp>
      <p:grpSp>
        <p:nvGrpSpPr>
          <p:cNvPr id="396" name="Group 395">
            <a:extLst>
              <a:ext uri="{FF2B5EF4-FFF2-40B4-BE49-F238E27FC236}">
                <a16:creationId xmlns:a16="http://schemas.microsoft.com/office/drawing/2014/main" id="{975D0C06-2BED-834C-81A6-90E66CF48063}"/>
              </a:ext>
            </a:extLst>
          </p:cNvPr>
          <p:cNvGrpSpPr/>
          <p:nvPr/>
        </p:nvGrpSpPr>
        <p:grpSpPr>
          <a:xfrm>
            <a:off x="5662674" y="5629280"/>
            <a:ext cx="2063111" cy="349504"/>
            <a:chOff x="5074022" y="546600"/>
            <a:chExt cx="2337449" cy="395979"/>
          </a:xfrm>
        </p:grpSpPr>
        <p:sp>
          <p:nvSpPr>
            <p:cNvPr id="397" name="Rectangle 396">
              <a:extLst>
                <a:ext uri="{FF2B5EF4-FFF2-40B4-BE49-F238E27FC236}">
                  <a16:creationId xmlns:a16="http://schemas.microsoft.com/office/drawing/2014/main" id="{E3ED1F02-9BDC-FC43-8A33-7F0BF6DBFFA8}"/>
                </a:ext>
              </a:extLst>
            </p:cNvPr>
            <p:cNvSpPr/>
            <p:nvPr/>
          </p:nvSpPr>
          <p:spPr>
            <a:xfrm>
              <a:off x="5127813" y="615846"/>
              <a:ext cx="2283658" cy="31184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mc:AlternateContent xmlns:mc="http://schemas.openxmlformats.org/markup-compatibility/2006">
          <mc:Choice xmlns:a14="http://schemas.microsoft.com/office/drawing/2010/main" Requires="a14">
            <p:sp>
              <p:nvSpPr>
                <p:cNvPr id="398" name="TextBox 397">
                  <a:extLst>
                    <a:ext uri="{FF2B5EF4-FFF2-40B4-BE49-F238E27FC236}">
                      <a16:creationId xmlns:a16="http://schemas.microsoft.com/office/drawing/2014/main" id="{2FD43745-69C1-D640-AAEE-253DC70F8771}"/>
                    </a:ext>
                  </a:extLst>
                </p:cNvPr>
                <p:cNvSpPr txBox="1"/>
                <p:nvPr/>
              </p:nvSpPr>
              <p:spPr>
                <a:xfrm>
                  <a:off x="5074022" y="546600"/>
                  <a:ext cx="46128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solidFill>
                                  <a:srgbClr val="FF0000"/>
                                </a:solidFill>
                                <a:latin typeface="Cambria Math" panose="02040503050406030204" pitchFamily="18" charset="0"/>
                              </a:rPr>
                            </m:ctrlPr>
                          </m:sSubPr>
                          <m:e>
                            <m:r>
                              <a:rPr lang="en-US" b="0" i="1" dirty="0" smtClean="0">
                                <a:solidFill>
                                  <a:srgbClr val="FF0000"/>
                                </a:solidFill>
                                <a:latin typeface="Cambria Math" panose="02040503050406030204" pitchFamily="18" charset="0"/>
                              </a:rPr>
                              <m:t>𝑥</m:t>
                            </m:r>
                          </m:e>
                          <m:sub>
                            <m:r>
                              <a:rPr lang="en-US" b="0" i="1" dirty="0" smtClean="0">
                                <a:solidFill>
                                  <a:srgbClr val="FF0000"/>
                                </a:solidFill>
                                <a:latin typeface="Cambria Math" panose="02040503050406030204" pitchFamily="18" charset="0"/>
                              </a:rPr>
                              <m:t>9</m:t>
                            </m:r>
                          </m:sub>
                        </m:sSub>
                      </m:oMath>
                    </m:oMathPara>
                  </a14:m>
                  <a:endParaRPr lang="en-US" dirty="0">
                    <a:solidFill>
                      <a:srgbClr val="FF0000"/>
                    </a:solidFill>
                  </a:endParaRPr>
                </a:p>
              </p:txBody>
            </p:sp>
          </mc:Choice>
          <mc:Fallback>
            <p:sp>
              <p:nvSpPr>
                <p:cNvPr id="398" name="TextBox 397">
                  <a:extLst>
                    <a:ext uri="{FF2B5EF4-FFF2-40B4-BE49-F238E27FC236}">
                      <a16:creationId xmlns:a16="http://schemas.microsoft.com/office/drawing/2014/main" id="{2FD43745-69C1-D640-AAEE-253DC70F8771}"/>
                    </a:ext>
                  </a:extLst>
                </p:cNvPr>
                <p:cNvSpPr txBox="1">
                  <a:spLocks noRot="1" noChangeAspect="1" noMove="1" noResize="1" noEditPoints="1" noAdjustHandles="1" noChangeArrowheads="1" noChangeShapeType="1" noTextEdit="1"/>
                </p:cNvSpPr>
                <p:nvPr/>
              </p:nvSpPr>
              <p:spPr>
                <a:xfrm>
                  <a:off x="5074022" y="546600"/>
                  <a:ext cx="461280" cy="369332"/>
                </a:xfrm>
                <a:prstGeom prst="rect">
                  <a:avLst/>
                </a:prstGeom>
                <a:blipFill>
                  <a:blip r:embed="rId44"/>
                  <a:stretch>
                    <a:fillRect b="-1153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99" name="TextBox 398">
                  <a:extLst>
                    <a:ext uri="{FF2B5EF4-FFF2-40B4-BE49-F238E27FC236}">
                      <a16:creationId xmlns:a16="http://schemas.microsoft.com/office/drawing/2014/main" id="{99B7ACA8-D3B7-B448-BC97-975172481695}"/>
                    </a:ext>
                  </a:extLst>
                </p:cNvPr>
                <p:cNvSpPr txBox="1"/>
                <p:nvPr/>
              </p:nvSpPr>
              <p:spPr>
                <a:xfrm>
                  <a:off x="5424640" y="546600"/>
                  <a:ext cx="46609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solidFill>
                                  <a:schemeClr val="tx1"/>
                                </a:solidFill>
                                <a:latin typeface="Cambria Math" panose="02040503050406030204" pitchFamily="18" charset="0"/>
                              </a:rPr>
                            </m:ctrlPr>
                          </m:sSubPr>
                          <m:e>
                            <m:r>
                              <a:rPr lang="en-US" b="0" i="1" dirty="0" smtClean="0">
                                <a:solidFill>
                                  <a:schemeClr val="tx1"/>
                                </a:solidFill>
                                <a:latin typeface="Cambria Math" panose="02040503050406030204" pitchFamily="18" charset="0"/>
                              </a:rPr>
                              <m:t>𝑥</m:t>
                            </m:r>
                          </m:e>
                          <m:sub>
                            <m:r>
                              <a:rPr lang="en-US" b="0" i="1" dirty="0" smtClean="0">
                                <a:solidFill>
                                  <a:schemeClr val="tx1"/>
                                </a:solidFill>
                                <a:latin typeface="Cambria Math" panose="02040503050406030204" pitchFamily="18" charset="0"/>
                              </a:rPr>
                              <m:t>8</m:t>
                            </m:r>
                          </m:sub>
                        </m:sSub>
                      </m:oMath>
                    </m:oMathPara>
                  </a14:m>
                  <a:endParaRPr lang="en-US" dirty="0">
                    <a:solidFill>
                      <a:srgbClr val="FF0000"/>
                    </a:solidFill>
                  </a:endParaRPr>
                </a:p>
              </p:txBody>
            </p:sp>
          </mc:Choice>
          <mc:Fallback>
            <p:sp>
              <p:nvSpPr>
                <p:cNvPr id="399" name="TextBox 398">
                  <a:extLst>
                    <a:ext uri="{FF2B5EF4-FFF2-40B4-BE49-F238E27FC236}">
                      <a16:creationId xmlns:a16="http://schemas.microsoft.com/office/drawing/2014/main" id="{99B7ACA8-D3B7-B448-BC97-975172481695}"/>
                    </a:ext>
                  </a:extLst>
                </p:cNvPr>
                <p:cNvSpPr txBox="1">
                  <a:spLocks noRot="1" noChangeAspect="1" noMove="1" noResize="1" noEditPoints="1" noAdjustHandles="1" noChangeArrowheads="1" noChangeShapeType="1" noTextEdit="1"/>
                </p:cNvSpPr>
                <p:nvPr/>
              </p:nvSpPr>
              <p:spPr>
                <a:xfrm>
                  <a:off x="5424640" y="546600"/>
                  <a:ext cx="466090" cy="369332"/>
                </a:xfrm>
                <a:prstGeom prst="rect">
                  <a:avLst/>
                </a:prstGeom>
                <a:blipFill>
                  <a:blip r:embed="rId45"/>
                  <a:stretch>
                    <a:fillRect b="-1153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00" name="TextBox 399">
                  <a:extLst>
                    <a:ext uri="{FF2B5EF4-FFF2-40B4-BE49-F238E27FC236}">
                      <a16:creationId xmlns:a16="http://schemas.microsoft.com/office/drawing/2014/main" id="{485A744D-1468-9943-9644-8A0B036785DD}"/>
                    </a:ext>
                  </a:extLst>
                </p:cNvPr>
                <p:cNvSpPr txBox="1"/>
                <p:nvPr/>
              </p:nvSpPr>
              <p:spPr>
                <a:xfrm>
                  <a:off x="5775258" y="546600"/>
                  <a:ext cx="46609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solidFill>
                                  <a:srgbClr val="FF0000"/>
                                </a:solidFill>
                                <a:latin typeface="Cambria Math" panose="02040503050406030204" pitchFamily="18" charset="0"/>
                              </a:rPr>
                            </m:ctrlPr>
                          </m:sSubPr>
                          <m:e>
                            <m:r>
                              <a:rPr lang="en-US" b="0" i="1" dirty="0" smtClean="0">
                                <a:solidFill>
                                  <a:srgbClr val="FF0000"/>
                                </a:solidFill>
                                <a:latin typeface="Cambria Math" panose="02040503050406030204" pitchFamily="18" charset="0"/>
                              </a:rPr>
                              <m:t>𝑥</m:t>
                            </m:r>
                          </m:e>
                          <m:sub>
                            <m:r>
                              <a:rPr lang="en-US" b="0" i="1" dirty="0" smtClean="0">
                                <a:solidFill>
                                  <a:srgbClr val="FF0000"/>
                                </a:solidFill>
                                <a:latin typeface="Cambria Math" panose="02040503050406030204" pitchFamily="18" charset="0"/>
                              </a:rPr>
                              <m:t>5</m:t>
                            </m:r>
                          </m:sub>
                        </m:sSub>
                      </m:oMath>
                    </m:oMathPara>
                  </a14:m>
                  <a:endParaRPr lang="en-US" dirty="0">
                    <a:solidFill>
                      <a:srgbClr val="FF0000"/>
                    </a:solidFill>
                  </a:endParaRPr>
                </a:p>
              </p:txBody>
            </p:sp>
          </mc:Choice>
          <mc:Fallback>
            <p:sp>
              <p:nvSpPr>
                <p:cNvPr id="400" name="TextBox 399">
                  <a:extLst>
                    <a:ext uri="{FF2B5EF4-FFF2-40B4-BE49-F238E27FC236}">
                      <a16:creationId xmlns:a16="http://schemas.microsoft.com/office/drawing/2014/main" id="{485A744D-1468-9943-9644-8A0B036785DD}"/>
                    </a:ext>
                  </a:extLst>
                </p:cNvPr>
                <p:cNvSpPr txBox="1">
                  <a:spLocks noRot="1" noChangeAspect="1" noMove="1" noResize="1" noEditPoints="1" noAdjustHandles="1" noChangeArrowheads="1" noChangeShapeType="1" noTextEdit="1"/>
                </p:cNvSpPr>
                <p:nvPr/>
              </p:nvSpPr>
              <p:spPr>
                <a:xfrm>
                  <a:off x="5775258" y="546600"/>
                  <a:ext cx="466090" cy="369332"/>
                </a:xfrm>
                <a:prstGeom prst="rect">
                  <a:avLst/>
                </a:prstGeom>
                <a:blipFill>
                  <a:blip r:embed="rId46"/>
                  <a:stretch>
                    <a:fillRect b="-1153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01" name="TextBox 400">
                  <a:extLst>
                    <a:ext uri="{FF2B5EF4-FFF2-40B4-BE49-F238E27FC236}">
                      <a16:creationId xmlns:a16="http://schemas.microsoft.com/office/drawing/2014/main" id="{1622D509-DD1A-1944-8F7C-0D7ADD37E845}"/>
                    </a:ext>
                  </a:extLst>
                </p:cNvPr>
                <p:cNvSpPr txBox="1"/>
                <p:nvPr/>
              </p:nvSpPr>
              <p:spPr>
                <a:xfrm>
                  <a:off x="6760151" y="546600"/>
                  <a:ext cx="46076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solidFill>
                                  <a:srgbClr val="FF0000"/>
                                </a:solidFill>
                                <a:latin typeface="Cambria Math" panose="02040503050406030204" pitchFamily="18" charset="0"/>
                              </a:rPr>
                            </m:ctrlPr>
                          </m:sSubPr>
                          <m:e>
                            <m:r>
                              <a:rPr lang="en-US" b="0" i="1" dirty="0" smtClean="0">
                                <a:solidFill>
                                  <a:srgbClr val="FF0000"/>
                                </a:solidFill>
                                <a:latin typeface="Cambria Math" panose="02040503050406030204" pitchFamily="18" charset="0"/>
                              </a:rPr>
                              <m:t>𝑥</m:t>
                            </m:r>
                          </m:e>
                          <m:sub>
                            <m:r>
                              <a:rPr lang="en-US" b="0" i="1" dirty="0" smtClean="0">
                                <a:solidFill>
                                  <a:srgbClr val="FF0000"/>
                                </a:solidFill>
                                <a:latin typeface="Cambria Math" panose="02040503050406030204" pitchFamily="18" charset="0"/>
                              </a:rPr>
                              <m:t>1</m:t>
                            </m:r>
                          </m:sub>
                        </m:sSub>
                      </m:oMath>
                    </m:oMathPara>
                  </a14:m>
                  <a:endParaRPr lang="en-US" dirty="0">
                    <a:solidFill>
                      <a:srgbClr val="FF0000"/>
                    </a:solidFill>
                  </a:endParaRPr>
                </a:p>
              </p:txBody>
            </p:sp>
          </mc:Choice>
          <mc:Fallback>
            <p:sp>
              <p:nvSpPr>
                <p:cNvPr id="401" name="TextBox 400">
                  <a:extLst>
                    <a:ext uri="{FF2B5EF4-FFF2-40B4-BE49-F238E27FC236}">
                      <a16:creationId xmlns:a16="http://schemas.microsoft.com/office/drawing/2014/main" id="{1622D509-DD1A-1944-8F7C-0D7ADD37E845}"/>
                    </a:ext>
                  </a:extLst>
                </p:cNvPr>
                <p:cNvSpPr txBox="1">
                  <a:spLocks noRot="1" noChangeAspect="1" noMove="1" noResize="1" noEditPoints="1" noAdjustHandles="1" noChangeArrowheads="1" noChangeShapeType="1" noTextEdit="1"/>
                </p:cNvSpPr>
                <p:nvPr/>
              </p:nvSpPr>
              <p:spPr>
                <a:xfrm>
                  <a:off x="6760151" y="546600"/>
                  <a:ext cx="460767" cy="369332"/>
                </a:xfrm>
                <a:prstGeom prst="rect">
                  <a:avLst/>
                </a:prstGeom>
                <a:blipFill>
                  <a:blip r:embed="rId47"/>
                  <a:stretch>
                    <a:fillRect b="-1153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02" name="TextBox 401">
                  <a:extLst>
                    <a:ext uri="{FF2B5EF4-FFF2-40B4-BE49-F238E27FC236}">
                      <a16:creationId xmlns:a16="http://schemas.microsoft.com/office/drawing/2014/main" id="{AB7C35B8-8DFB-4D4C-96F5-A0290F74221D}"/>
                    </a:ext>
                  </a:extLst>
                </p:cNvPr>
                <p:cNvSpPr txBox="1"/>
                <p:nvPr/>
              </p:nvSpPr>
              <p:spPr>
                <a:xfrm>
                  <a:off x="6266154" y="573247"/>
                  <a:ext cx="43473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solidFill>
                              <a:srgbClr val="FF0000"/>
                            </a:solidFill>
                            <a:latin typeface="Cambria Math" panose="02040503050406030204" pitchFamily="18" charset="0"/>
                          </a:rPr>
                          <m:t>⋯</m:t>
                        </m:r>
                      </m:oMath>
                    </m:oMathPara>
                  </a14:m>
                  <a:endParaRPr lang="en-US" dirty="0">
                    <a:solidFill>
                      <a:srgbClr val="FF0000"/>
                    </a:solidFill>
                  </a:endParaRPr>
                </a:p>
              </p:txBody>
            </p:sp>
          </mc:Choice>
          <mc:Fallback>
            <p:sp>
              <p:nvSpPr>
                <p:cNvPr id="402" name="TextBox 401">
                  <a:extLst>
                    <a:ext uri="{FF2B5EF4-FFF2-40B4-BE49-F238E27FC236}">
                      <a16:creationId xmlns:a16="http://schemas.microsoft.com/office/drawing/2014/main" id="{AB7C35B8-8DFB-4D4C-96F5-A0290F74221D}"/>
                    </a:ext>
                  </a:extLst>
                </p:cNvPr>
                <p:cNvSpPr txBox="1">
                  <a:spLocks noRot="1" noChangeAspect="1" noMove="1" noResize="1" noEditPoints="1" noAdjustHandles="1" noChangeArrowheads="1" noChangeShapeType="1" noTextEdit="1"/>
                </p:cNvSpPr>
                <p:nvPr/>
              </p:nvSpPr>
              <p:spPr>
                <a:xfrm>
                  <a:off x="6266154" y="573247"/>
                  <a:ext cx="434734" cy="369332"/>
                </a:xfrm>
                <a:prstGeom prst="rect">
                  <a:avLst/>
                </a:prstGeom>
                <a:blipFill>
                  <a:blip r:embed="rId48"/>
                  <a:stretch>
                    <a:fillRect/>
                  </a:stretch>
                </a:blipFill>
              </p:spPr>
              <p:txBody>
                <a:bodyPr/>
                <a:lstStyle/>
                <a:p>
                  <a:r>
                    <a:rPr lang="en-US">
                      <a:noFill/>
                    </a:rPr>
                    <a:t> </a:t>
                  </a:r>
                </a:p>
              </p:txBody>
            </p:sp>
          </mc:Fallback>
        </mc:AlternateContent>
      </p:grpSp>
      <p:sp>
        <p:nvSpPr>
          <p:cNvPr id="404" name="TextBox 403">
            <a:extLst>
              <a:ext uri="{FF2B5EF4-FFF2-40B4-BE49-F238E27FC236}">
                <a16:creationId xmlns:a16="http://schemas.microsoft.com/office/drawing/2014/main" id="{58F04431-97A4-E649-948C-33E90B2317B7}"/>
              </a:ext>
            </a:extLst>
          </p:cNvPr>
          <p:cNvSpPr txBox="1"/>
          <p:nvPr/>
        </p:nvSpPr>
        <p:spPr>
          <a:xfrm>
            <a:off x="165461" y="2243315"/>
            <a:ext cx="1331727" cy="325985"/>
          </a:xfrm>
          <a:prstGeom prst="rect">
            <a:avLst/>
          </a:prstGeom>
          <a:noFill/>
        </p:spPr>
        <p:txBody>
          <a:bodyPr wrap="none" rtlCol="0">
            <a:spAutoFit/>
          </a:bodyPr>
          <a:lstStyle/>
          <a:p>
            <a:r>
              <a:rPr lang="en-US" dirty="0"/>
              <a:t>Permutations:</a:t>
            </a:r>
          </a:p>
        </p:txBody>
      </p:sp>
      <p:grpSp>
        <p:nvGrpSpPr>
          <p:cNvPr id="405" name="Group 404">
            <a:extLst>
              <a:ext uri="{FF2B5EF4-FFF2-40B4-BE49-F238E27FC236}">
                <a16:creationId xmlns:a16="http://schemas.microsoft.com/office/drawing/2014/main" id="{D2B7AA2C-DE95-154B-8685-EDC3911761BC}"/>
              </a:ext>
            </a:extLst>
          </p:cNvPr>
          <p:cNvGrpSpPr/>
          <p:nvPr/>
        </p:nvGrpSpPr>
        <p:grpSpPr>
          <a:xfrm>
            <a:off x="722848" y="6259210"/>
            <a:ext cx="79978" cy="341739"/>
            <a:chOff x="1088361" y="6361130"/>
            <a:chExt cx="90613" cy="387181"/>
          </a:xfrm>
        </p:grpSpPr>
        <p:sp>
          <p:nvSpPr>
            <p:cNvPr id="406" name="Oval 405">
              <a:extLst>
                <a:ext uri="{FF2B5EF4-FFF2-40B4-BE49-F238E27FC236}">
                  <a16:creationId xmlns:a16="http://schemas.microsoft.com/office/drawing/2014/main" id="{C8E01BA4-CE07-7D46-8D97-C6429EFE195A}"/>
                </a:ext>
              </a:extLst>
            </p:cNvPr>
            <p:cNvSpPr/>
            <p:nvPr/>
          </p:nvSpPr>
          <p:spPr>
            <a:xfrm>
              <a:off x="1088361" y="6361130"/>
              <a:ext cx="86497" cy="8649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7" name="Oval 406">
              <a:extLst>
                <a:ext uri="{FF2B5EF4-FFF2-40B4-BE49-F238E27FC236}">
                  <a16:creationId xmlns:a16="http://schemas.microsoft.com/office/drawing/2014/main" id="{5EED82A4-56BD-CF47-977D-E69D7C9709A2}"/>
                </a:ext>
              </a:extLst>
            </p:cNvPr>
            <p:cNvSpPr/>
            <p:nvPr/>
          </p:nvSpPr>
          <p:spPr>
            <a:xfrm>
              <a:off x="1092477" y="6513530"/>
              <a:ext cx="86497" cy="8649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8" name="Oval 407">
              <a:extLst>
                <a:ext uri="{FF2B5EF4-FFF2-40B4-BE49-F238E27FC236}">
                  <a16:creationId xmlns:a16="http://schemas.microsoft.com/office/drawing/2014/main" id="{07C16BB0-1837-E446-AB9E-30DFA95B069A}"/>
                </a:ext>
              </a:extLst>
            </p:cNvPr>
            <p:cNvSpPr/>
            <p:nvPr/>
          </p:nvSpPr>
          <p:spPr>
            <a:xfrm>
              <a:off x="1092477" y="6661814"/>
              <a:ext cx="86497" cy="8649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09" name="Group 408">
            <a:extLst>
              <a:ext uri="{FF2B5EF4-FFF2-40B4-BE49-F238E27FC236}">
                <a16:creationId xmlns:a16="http://schemas.microsoft.com/office/drawing/2014/main" id="{93294798-12D4-AC48-B9AE-6D3A6F8BEF90}"/>
              </a:ext>
            </a:extLst>
          </p:cNvPr>
          <p:cNvGrpSpPr/>
          <p:nvPr/>
        </p:nvGrpSpPr>
        <p:grpSpPr>
          <a:xfrm>
            <a:off x="5101485" y="6254078"/>
            <a:ext cx="79978" cy="341739"/>
            <a:chOff x="1249726" y="6513530"/>
            <a:chExt cx="90613" cy="387181"/>
          </a:xfrm>
        </p:grpSpPr>
        <p:sp>
          <p:nvSpPr>
            <p:cNvPr id="410" name="Oval 409">
              <a:extLst>
                <a:ext uri="{FF2B5EF4-FFF2-40B4-BE49-F238E27FC236}">
                  <a16:creationId xmlns:a16="http://schemas.microsoft.com/office/drawing/2014/main" id="{37AA7E95-815D-AB43-ACE7-0599FBE4CCD9}"/>
                </a:ext>
              </a:extLst>
            </p:cNvPr>
            <p:cNvSpPr/>
            <p:nvPr/>
          </p:nvSpPr>
          <p:spPr>
            <a:xfrm>
              <a:off x="1249726" y="6513530"/>
              <a:ext cx="86497" cy="8649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1" name="Oval 410">
              <a:extLst>
                <a:ext uri="{FF2B5EF4-FFF2-40B4-BE49-F238E27FC236}">
                  <a16:creationId xmlns:a16="http://schemas.microsoft.com/office/drawing/2014/main" id="{03F4B72C-4281-A949-B7C4-1E4D8041A15F}"/>
                </a:ext>
              </a:extLst>
            </p:cNvPr>
            <p:cNvSpPr/>
            <p:nvPr/>
          </p:nvSpPr>
          <p:spPr>
            <a:xfrm>
              <a:off x="1253842" y="6665930"/>
              <a:ext cx="86497" cy="8649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2" name="Oval 411">
              <a:extLst>
                <a:ext uri="{FF2B5EF4-FFF2-40B4-BE49-F238E27FC236}">
                  <a16:creationId xmlns:a16="http://schemas.microsoft.com/office/drawing/2014/main" id="{6F9B48EB-0689-C048-A1AE-169CB9B1AD4D}"/>
                </a:ext>
              </a:extLst>
            </p:cNvPr>
            <p:cNvSpPr/>
            <p:nvPr/>
          </p:nvSpPr>
          <p:spPr>
            <a:xfrm>
              <a:off x="1253842" y="6814214"/>
              <a:ext cx="86497" cy="8649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13" name="Up-Down Arrow 412">
            <a:extLst>
              <a:ext uri="{FF2B5EF4-FFF2-40B4-BE49-F238E27FC236}">
                <a16:creationId xmlns:a16="http://schemas.microsoft.com/office/drawing/2014/main" id="{ED0CE2CF-163B-244D-80EA-46E9A6C8A168}"/>
              </a:ext>
            </a:extLst>
          </p:cNvPr>
          <p:cNvSpPr/>
          <p:nvPr/>
        </p:nvSpPr>
        <p:spPr>
          <a:xfrm>
            <a:off x="2238852" y="2092661"/>
            <a:ext cx="166164" cy="656742"/>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4" name="Up-Down Arrow 413">
            <a:extLst>
              <a:ext uri="{FF2B5EF4-FFF2-40B4-BE49-F238E27FC236}">
                <a16:creationId xmlns:a16="http://schemas.microsoft.com/office/drawing/2014/main" id="{34888D24-DBD8-7A49-A00C-4C1BA2852390}"/>
              </a:ext>
            </a:extLst>
          </p:cNvPr>
          <p:cNvSpPr/>
          <p:nvPr/>
        </p:nvSpPr>
        <p:spPr>
          <a:xfrm>
            <a:off x="6639204" y="2092661"/>
            <a:ext cx="166164" cy="656742"/>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5" name="TextBox 414">
            <a:extLst>
              <a:ext uri="{FF2B5EF4-FFF2-40B4-BE49-F238E27FC236}">
                <a16:creationId xmlns:a16="http://schemas.microsoft.com/office/drawing/2014/main" id="{BF129F98-1E33-EA4E-A4D3-04F58F47A9ED}"/>
              </a:ext>
            </a:extLst>
          </p:cNvPr>
          <p:cNvSpPr txBox="1"/>
          <p:nvPr/>
        </p:nvSpPr>
        <p:spPr>
          <a:xfrm>
            <a:off x="2405016" y="2258039"/>
            <a:ext cx="954977" cy="325985"/>
          </a:xfrm>
          <a:prstGeom prst="rect">
            <a:avLst/>
          </a:prstGeom>
          <a:noFill/>
        </p:spPr>
        <p:txBody>
          <a:bodyPr wrap="none" rtlCol="0">
            <a:spAutoFit/>
          </a:bodyPr>
          <a:lstStyle/>
          <a:p>
            <a:r>
              <a:rPr lang="en-US" dirty="0">
                <a:solidFill>
                  <a:schemeClr val="accent1"/>
                </a:solidFill>
              </a:rPr>
              <a:t>same size</a:t>
            </a:r>
          </a:p>
        </p:txBody>
      </p:sp>
      <p:sp>
        <p:nvSpPr>
          <p:cNvPr id="416" name="TextBox 415">
            <a:extLst>
              <a:ext uri="{FF2B5EF4-FFF2-40B4-BE49-F238E27FC236}">
                <a16:creationId xmlns:a16="http://schemas.microsoft.com/office/drawing/2014/main" id="{57EB4AC3-7437-0144-8A9E-51EE95602623}"/>
              </a:ext>
            </a:extLst>
          </p:cNvPr>
          <p:cNvSpPr txBox="1"/>
          <p:nvPr/>
        </p:nvSpPr>
        <p:spPr>
          <a:xfrm>
            <a:off x="6755156" y="2239601"/>
            <a:ext cx="954977" cy="325985"/>
          </a:xfrm>
          <a:prstGeom prst="rect">
            <a:avLst/>
          </a:prstGeom>
          <a:noFill/>
        </p:spPr>
        <p:txBody>
          <a:bodyPr wrap="none" rtlCol="0">
            <a:spAutoFit/>
          </a:bodyPr>
          <a:lstStyle/>
          <a:p>
            <a:r>
              <a:rPr lang="en-US" dirty="0">
                <a:solidFill>
                  <a:schemeClr val="accent1"/>
                </a:solidFill>
              </a:rPr>
              <a:t>same size</a:t>
            </a:r>
          </a:p>
        </p:txBody>
      </p:sp>
      <mc:AlternateContent xmlns:mc="http://schemas.openxmlformats.org/markup-compatibility/2006">
        <mc:Choice xmlns:a14="http://schemas.microsoft.com/office/drawing/2010/main" Requires="a14">
          <p:sp>
            <p:nvSpPr>
              <p:cNvPr id="428" name="TextBox 427">
                <a:extLst>
                  <a:ext uri="{FF2B5EF4-FFF2-40B4-BE49-F238E27FC236}">
                    <a16:creationId xmlns:a16="http://schemas.microsoft.com/office/drawing/2014/main" id="{A71A9662-1853-0247-943F-4223D541239E}"/>
                  </a:ext>
                </a:extLst>
              </p:cNvPr>
              <p:cNvSpPr txBox="1"/>
              <p:nvPr/>
            </p:nvSpPr>
            <p:spPr>
              <a:xfrm>
                <a:off x="3683271" y="1604178"/>
                <a:ext cx="66159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𝑠</m:t>
                      </m:r>
                      <m:r>
                        <a:rPr lang="en-US" b="0" i="1" dirty="0" smtClean="0">
                          <a:latin typeface="Cambria Math" panose="02040503050406030204" pitchFamily="18" charset="0"/>
                        </a:rPr>
                        <m:t>𝑡𝑎𝑡</m:t>
                      </m:r>
                    </m:oMath>
                  </m:oMathPara>
                </a14:m>
                <a:endParaRPr lang="en-US" dirty="0">
                  <a:solidFill>
                    <a:srgbClr val="FF0000"/>
                  </a:solidFill>
                </a:endParaRPr>
              </a:p>
            </p:txBody>
          </p:sp>
        </mc:Choice>
        <mc:Fallback>
          <p:sp>
            <p:nvSpPr>
              <p:cNvPr id="428" name="TextBox 427">
                <a:extLst>
                  <a:ext uri="{FF2B5EF4-FFF2-40B4-BE49-F238E27FC236}">
                    <a16:creationId xmlns:a16="http://schemas.microsoft.com/office/drawing/2014/main" id="{A71A9662-1853-0247-943F-4223D541239E}"/>
                  </a:ext>
                </a:extLst>
              </p:cNvPr>
              <p:cNvSpPr txBox="1">
                <a:spLocks noRot="1" noChangeAspect="1" noMove="1" noResize="1" noEditPoints="1" noAdjustHandles="1" noChangeArrowheads="1" noChangeShapeType="1" noTextEdit="1"/>
              </p:cNvSpPr>
              <p:nvPr/>
            </p:nvSpPr>
            <p:spPr>
              <a:xfrm>
                <a:off x="3683271" y="1604178"/>
                <a:ext cx="661591" cy="369332"/>
              </a:xfrm>
              <a:prstGeom prst="rect">
                <a:avLst/>
              </a:prstGeom>
              <a:blipFill>
                <a:blip r:embed="rId49"/>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29" name="TextBox 428">
                <a:extLst>
                  <a:ext uri="{FF2B5EF4-FFF2-40B4-BE49-F238E27FC236}">
                    <a16:creationId xmlns:a16="http://schemas.microsoft.com/office/drawing/2014/main" id="{DE3482ED-F26F-9941-9C6C-C7330D7C687A}"/>
                  </a:ext>
                </a:extLst>
              </p:cNvPr>
              <p:cNvSpPr txBox="1"/>
              <p:nvPr/>
            </p:nvSpPr>
            <p:spPr>
              <a:xfrm>
                <a:off x="3683271" y="2862271"/>
                <a:ext cx="768992" cy="36298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𝑠𝑡𝑎𝑡</m:t>
                      </m:r>
                      <m:r>
                        <a:rPr lang="en-US" b="0" i="1" baseline="30000" dirty="0" smtClean="0">
                          <a:latin typeface="Cambria Math" panose="02040503050406030204" pitchFamily="18" charset="0"/>
                        </a:rPr>
                        <m:t>∗</m:t>
                      </m:r>
                    </m:oMath>
                  </m:oMathPara>
                </a14:m>
                <a:endParaRPr lang="en-US" baseline="30000" dirty="0"/>
              </a:p>
            </p:txBody>
          </p:sp>
        </mc:Choice>
        <mc:Fallback>
          <p:sp>
            <p:nvSpPr>
              <p:cNvPr id="429" name="TextBox 428">
                <a:extLst>
                  <a:ext uri="{FF2B5EF4-FFF2-40B4-BE49-F238E27FC236}">
                    <a16:creationId xmlns:a16="http://schemas.microsoft.com/office/drawing/2014/main" id="{DE3482ED-F26F-9941-9C6C-C7330D7C687A}"/>
                  </a:ext>
                </a:extLst>
              </p:cNvPr>
              <p:cNvSpPr txBox="1">
                <a:spLocks noRot="1" noChangeAspect="1" noMove="1" noResize="1" noEditPoints="1" noAdjustHandles="1" noChangeArrowheads="1" noChangeShapeType="1" noTextEdit="1"/>
              </p:cNvSpPr>
              <p:nvPr/>
            </p:nvSpPr>
            <p:spPr>
              <a:xfrm>
                <a:off x="3683271" y="2862271"/>
                <a:ext cx="768992" cy="362984"/>
              </a:xfrm>
              <a:prstGeom prst="rect">
                <a:avLst/>
              </a:prstGeom>
              <a:blipFill>
                <a:blip r:embed="rId50"/>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30" name="TextBox 429">
                <a:extLst>
                  <a:ext uri="{FF2B5EF4-FFF2-40B4-BE49-F238E27FC236}">
                    <a16:creationId xmlns:a16="http://schemas.microsoft.com/office/drawing/2014/main" id="{E0F7516F-3318-8743-BC43-682E54ABBF20}"/>
                  </a:ext>
                </a:extLst>
              </p:cNvPr>
              <p:cNvSpPr txBox="1"/>
              <p:nvPr/>
            </p:nvSpPr>
            <p:spPr>
              <a:xfrm>
                <a:off x="3683271" y="3780157"/>
                <a:ext cx="78662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𝑠𝑡𝑎𝑡</m:t>
                      </m:r>
                      <m:r>
                        <a:rPr lang="en-US" b="0" i="1" baseline="30000" dirty="0" smtClean="0">
                          <a:latin typeface="Cambria Math" panose="02040503050406030204" pitchFamily="18" charset="0"/>
                        </a:rPr>
                        <m:t>∗</m:t>
                      </m:r>
                    </m:oMath>
                  </m:oMathPara>
                </a14:m>
                <a:endParaRPr lang="en-US" dirty="0">
                  <a:solidFill>
                    <a:srgbClr val="FF0000"/>
                  </a:solidFill>
                </a:endParaRPr>
              </a:p>
            </p:txBody>
          </p:sp>
        </mc:Choice>
        <mc:Fallback>
          <p:sp>
            <p:nvSpPr>
              <p:cNvPr id="430" name="TextBox 429">
                <a:extLst>
                  <a:ext uri="{FF2B5EF4-FFF2-40B4-BE49-F238E27FC236}">
                    <a16:creationId xmlns:a16="http://schemas.microsoft.com/office/drawing/2014/main" id="{E0F7516F-3318-8743-BC43-682E54ABBF20}"/>
                  </a:ext>
                </a:extLst>
              </p:cNvPr>
              <p:cNvSpPr txBox="1">
                <a:spLocks noRot="1" noChangeAspect="1" noMove="1" noResize="1" noEditPoints="1" noAdjustHandles="1" noChangeArrowheads="1" noChangeShapeType="1" noTextEdit="1"/>
              </p:cNvSpPr>
              <p:nvPr/>
            </p:nvSpPr>
            <p:spPr>
              <a:xfrm>
                <a:off x="3683271" y="3780157"/>
                <a:ext cx="786626" cy="369332"/>
              </a:xfrm>
              <a:prstGeom prst="rect">
                <a:avLst/>
              </a:prstGeom>
              <a:blipFill>
                <a:blip r:embed="rId51"/>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31" name="TextBox 430">
                <a:extLst>
                  <a:ext uri="{FF2B5EF4-FFF2-40B4-BE49-F238E27FC236}">
                    <a16:creationId xmlns:a16="http://schemas.microsoft.com/office/drawing/2014/main" id="{933311F8-E286-4943-87F7-FDFDCB0CD187}"/>
                  </a:ext>
                </a:extLst>
              </p:cNvPr>
              <p:cNvSpPr txBox="1"/>
              <p:nvPr/>
            </p:nvSpPr>
            <p:spPr>
              <a:xfrm>
                <a:off x="3683271" y="4714164"/>
                <a:ext cx="78662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𝑠𝑡𝑎𝑡</m:t>
                      </m:r>
                      <m:r>
                        <a:rPr lang="en-US" b="0" i="1" baseline="30000" dirty="0" smtClean="0">
                          <a:latin typeface="Cambria Math" panose="02040503050406030204" pitchFamily="18" charset="0"/>
                        </a:rPr>
                        <m:t>∗</m:t>
                      </m:r>
                    </m:oMath>
                  </m:oMathPara>
                </a14:m>
                <a:endParaRPr lang="en-US" dirty="0">
                  <a:solidFill>
                    <a:srgbClr val="FF0000"/>
                  </a:solidFill>
                </a:endParaRPr>
              </a:p>
            </p:txBody>
          </p:sp>
        </mc:Choice>
        <mc:Fallback>
          <p:sp>
            <p:nvSpPr>
              <p:cNvPr id="431" name="TextBox 430">
                <a:extLst>
                  <a:ext uri="{FF2B5EF4-FFF2-40B4-BE49-F238E27FC236}">
                    <a16:creationId xmlns:a16="http://schemas.microsoft.com/office/drawing/2014/main" id="{933311F8-E286-4943-87F7-FDFDCB0CD187}"/>
                  </a:ext>
                </a:extLst>
              </p:cNvPr>
              <p:cNvSpPr txBox="1">
                <a:spLocks noRot="1" noChangeAspect="1" noMove="1" noResize="1" noEditPoints="1" noAdjustHandles="1" noChangeArrowheads="1" noChangeShapeType="1" noTextEdit="1"/>
              </p:cNvSpPr>
              <p:nvPr/>
            </p:nvSpPr>
            <p:spPr>
              <a:xfrm>
                <a:off x="3683271" y="4714164"/>
                <a:ext cx="786626" cy="369332"/>
              </a:xfrm>
              <a:prstGeom prst="rect">
                <a:avLst/>
              </a:prstGeom>
              <a:blipFill>
                <a:blip r:embed="rId52"/>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32" name="TextBox 431">
                <a:extLst>
                  <a:ext uri="{FF2B5EF4-FFF2-40B4-BE49-F238E27FC236}">
                    <a16:creationId xmlns:a16="http://schemas.microsoft.com/office/drawing/2014/main" id="{B192416B-03FA-224C-AB5B-9A71D5C0D6D3}"/>
                  </a:ext>
                </a:extLst>
              </p:cNvPr>
              <p:cNvSpPr txBox="1"/>
              <p:nvPr/>
            </p:nvSpPr>
            <p:spPr>
              <a:xfrm>
                <a:off x="3683271" y="5624779"/>
                <a:ext cx="78662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𝑠𝑡𝑎𝑡</m:t>
                      </m:r>
                      <m:r>
                        <a:rPr lang="en-US" b="0" i="1" baseline="30000" dirty="0" smtClean="0">
                          <a:latin typeface="Cambria Math" panose="02040503050406030204" pitchFamily="18" charset="0"/>
                        </a:rPr>
                        <m:t>∗</m:t>
                      </m:r>
                    </m:oMath>
                  </m:oMathPara>
                </a14:m>
                <a:endParaRPr lang="en-US" dirty="0">
                  <a:solidFill>
                    <a:srgbClr val="FF0000"/>
                  </a:solidFill>
                </a:endParaRPr>
              </a:p>
            </p:txBody>
          </p:sp>
        </mc:Choice>
        <mc:Fallback>
          <p:sp>
            <p:nvSpPr>
              <p:cNvPr id="432" name="TextBox 431">
                <a:extLst>
                  <a:ext uri="{FF2B5EF4-FFF2-40B4-BE49-F238E27FC236}">
                    <a16:creationId xmlns:a16="http://schemas.microsoft.com/office/drawing/2014/main" id="{B192416B-03FA-224C-AB5B-9A71D5C0D6D3}"/>
                  </a:ext>
                </a:extLst>
              </p:cNvPr>
              <p:cNvSpPr txBox="1">
                <a:spLocks noRot="1" noChangeAspect="1" noMove="1" noResize="1" noEditPoints="1" noAdjustHandles="1" noChangeArrowheads="1" noChangeShapeType="1" noTextEdit="1"/>
              </p:cNvSpPr>
              <p:nvPr/>
            </p:nvSpPr>
            <p:spPr>
              <a:xfrm>
                <a:off x="3683271" y="5624779"/>
                <a:ext cx="786626" cy="369332"/>
              </a:xfrm>
              <a:prstGeom prst="rect">
                <a:avLst/>
              </a:prstGeom>
              <a:blipFill>
                <a:blip r:embed="rId53"/>
                <a:stretch>
                  <a:fillRect/>
                </a:stretch>
              </a:blipFill>
            </p:spPr>
            <p:txBody>
              <a:bodyPr/>
              <a:lstStyle/>
              <a:p>
                <a:r>
                  <a:rPr lang="en-US">
                    <a:noFill/>
                  </a:rPr>
                  <a:t> </a:t>
                </a:r>
              </a:p>
            </p:txBody>
          </p:sp>
        </mc:Fallback>
      </mc:AlternateContent>
      <p:sp>
        <p:nvSpPr>
          <p:cNvPr id="433" name="Rectangle 432">
            <a:extLst>
              <a:ext uri="{FF2B5EF4-FFF2-40B4-BE49-F238E27FC236}">
                <a16:creationId xmlns:a16="http://schemas.microsoft.com/office/drawing/2014/main" id="{AB8DBBBC-A71E-4244-ACE1-EE9615A031E2}"/>
              </a:ext>
            </a:extLst>
          </p:cNvPr>
          <p:cNvSpPr/>
          <p:nvPr/>
        </p:nvSpPr>
        <p:spPr>
          <a:xfrm>
            <a:off x="4037524" y="1546695"/>
            <a:ext cx="1335945" cy="49057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4" name="Right Arrow 433">
            <a:extLst>
              <a:ext uri="{FF2B5EF4-FFF2-40B4-BE49-F238E27FC236}">
                <a16:creationId xmlns:a16="http://schemas.microsoft.com/office/drawing/2014/main" id="{1EAC3231-F355-4740-A4C1-BEA923A3E410}"/>
              </a:ext>
            </a:extLst>
          </p:cNvPr>
          <p:cNvSpPr/>
          <p:nvPr/>
        </p:nvSpPr>
        <p:spPr>
          <a:xfrm>
            <a:off x="3418972" y="1700007"/>
            <a:ext cx="278866" cy="170970"/>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5" name="Right Arrow 434">
            <a:extLst>
              <a:ext uri="{FF2B5EF4-FFF2-40B4-BE49-F238E27FC236}">
                <a16:creationId xmlns:a16="http://schemas.microsoft.com/office/drawing/2014/main" id="{0C3C2245-CE2B-E14F-ABF5-CE09636C375C}"/>
              </a:ext>
            </a:extLst>
          </p:cNvPr>
          <p:cNvSpPr/>
          <p:nvPr/>
        </p:nvSpPr>
        <p:spPr>
          <a:xfrm>
            <a:off x="3418971" y="2958749"/>
            <a:ext cx="278866" cy="170970"/>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6" name="Right Arrow 435">
            <a:extLst>
              <a:ext uri="{FF2B5EF4-FFF2-40B4-BE49-F238E27FC236}">
                <a16:creationId xmlns:a16="http://schemas.microsoft.com/office/drawing/2014/main" id="{8D2115A8-0B18-424D-BFEB-45922BD7B6BB}"/>
              </a:ext>
            </a:extLst>
          </p:cNvPr>
          <p:cNvSpPr/>
          <p:nvPr/>
        </p:nvSpPr>
        <p:spPr>
          <a:xfrm>
            <a:off x="3418970" y="3879436"/>
            <a:ext cx="278866" cy="170970"/>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7" name="Right Arrow 436">
            <a:extLst>
              <a:ext uri="{FF2B5EF4-FFF2-40B4-BE49-F238E27FC236}">
                <a16:creationId xmlns:a16="http://schemas.microsoft.com/office/drawing/2014/main" id="{5BFE821E-5AD0-C047-B212-1CD4012A9077}"/>
              </a:ext>
            </a:extLst>
          </p:cNvPr>
          <p:cNvSpPr/>
          <p:nvPr/>
        </p:nvSpPr>
        <p:spPr>
          <a:xfrm>
            <a:off x="3418970" y="4813443"/>
            <a:ext cx="278866" cy="170970"/>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8" name="Right Arrow 437">
            <a:extLst>
              <a:ext uri="{FF2B5EF4-FFF2-40B4-BE49-F238E27FC236}">
                <a16:creationId xmlns:a16="http://schemas.microsoft.com/office/drawing/2014/main" id="{47842D1D-513C-6341-B3AF-BC59D651AD33}"/>
              </a:ext>
            </a:extLst>
          </p:cNvPr>
          <p:cNvSpPr/>
          <p:nvPr/>
        </p:nvSpPr>
        <p:spPr>
          <a:xfrm>
            <a:off x="3418969" y="5724059"/>
            <a:ext cx="278866" cy="170970"/>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439" name="TextBox 438">
                <a:extLst>
                  <a:ext uri="{FF2B5EF4-FFF2-40B4-BE49-F238E27FC236}">
                    <a16:creationId xmlns:a16="http://schemas.microsoft.com/office/drawing/2014/main" id="{B0E0DB17-9764-DF46-B1F2-C936F0EDFF2C}"/>
                  </a:ext>
                </a:extLst>
              </p:cNvPr>
              <p:cNvSpPr txBox="1"/>
              <p:nvPr/>
            </p:nvSpPr>
            <p:spPr>
              <a:xfrm>
                <a:off x="8079717" y="1608557"/>
                <a:ext cx="66159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solidFill>
                            <a:srgbClr val="FF0000"/>
                          </a:solidFill>
                          <a:latin typeface="Cambria Math" panose="02040503050406030204" pitchFamily="18" charset="0"/>
                        </a:rPr>
                        <m:t>𝑠</m:t>
                      </m:r>
                      <m:r>
                        <a:rPr lang="en-US" b="0" i="1" dirty="0" smtClean="0">
                          <a:solidFill>
                            <a:srgbClr val="FF0000"/>
                          </a:solidFill>
                          <a:latin typeface="Cambria Math" panose="02040503050406030204" pitchFamily="18" charset="0"/>
                        </a:rPr>
                        <m:t>𝑡𝑎𝑡</m:t>
                      </m:r>
                    </m:oMath>
                  </m:oMathPara>
                </a14:m>
                <a:endParaRPr lang="en-US" dirty="0">
                  <a:solidFill>
                    <a:srgbClr val="FF0000"/>
                  </a:solidFill>
                </a:endParaRPr>
              </a:p>
            </p:txBody>
          </p:sp>
        </mc:Choice>
        <mc:Fallback>
          <p:sp>
            <p:nvSpPr>
              <p:cNvPr id="439" name="TextBox 438">
                <a:extLst>
                  <a:ext uri="{FF2B5EF4-FFF2-40B4-BE49-F238E27FC236}">
                    <a16:creationId xmlns:a16="http://schemas.microsoft.com/office/drawing/2014/main" id="{B0E0DB17-9764-DF46-B1F2-C936F0EDFF2C}"/>
                  </a:ext>
                </a:extLst>
              </p:cNvPr>
              <p:cNvSpPr txBox="1">
                <a:spLocks noRot="1" noChangeAspect="1" noMove="1" noResize="1" noEditPoints="1" noAdjustHandles="1" noChangeArrowheads="1" noChangeShapeType="1" noTextEdit="1"/>
              </p:cNvSpPr>
              <p:nvPr/>
            </p:nvSpPr>
            <p:spPr>
              <a:xfrm>
                <a:off x="8079717" y="1608557"/>
                <a:ext cx="661591" cy="369332"/>
              </a:xfrm>
              <a:prstGeom prst="rect">
                <a:avLst/>
              </a:prstGeom>
              <a:blipFill>
                <a:blip r:embed="rId5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40" name="TextBox 439">
                <a:extLst>
                  <a:ext uri="{FF2B5EF4-FFF2-40B4-BE49-F238E27FC236}">
                    <a16:creationId xmlns:a16="http://schemas.microsoft.com/office/drawing/2014/main" id="{4A33641B-46DA-3E45-AF25-E85F2FF28579}"/>
                  </a:ext>
                </a:extLst>
              </p:cNvPr>
              <p:cNvSpPr txBox="1"/>
              <p:nvPr/>
            </p:nvSpPr>
            <p:spPr>
              <a:xfrm>
                <a:off x="8079717" y="2866650"/>
                <a:ext cx="768992" cy="36298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dirty="0" smtClean="0">
                          <a:solidFill>
                            <a:srgbClr val="FF0000"/>
                          </a:solidFill>
                          <a:latin typeface="Cambria Math" panose="02040503050406030204" pitchFamily="18" charset="0"/>
                        </a:rPr>
                        <m:t>𝑠𝑡𝑎𝑡</m:t>
                      </m:r>
                      <m:r>
                        <a:rPr lang="en-US" b="0" i="1" baseline="30000" dirty="0" smtClean="0">
                          <a:solidFill>
                            <a:srgbClr val="FF0000"/>
                          </a:solidFill>
                          <a:latin typeface="Cambria Math" panose="02040503050406030204" pitchFamily="18" charset="0"/>
                        </a:rPr>
                        <m:t>∗</m:t>
                      </m:r>
                    </m:oMath>
                  </m:oMathPara>
                </a14:m>
                <a:endParaRPr lang="en-US" baseline="30000" dirty="0">
                  <a:solidFill>
                    <a:srgbClr val="FF0000"/>
                  </a:solidFill>
                </a:endParaRPr>
              </a:p>
            </p:txBody>
          </p:sp>
        </mc:Choice>
        <mc:Fallback>
          <p:sp>
            <p:nvSpPr>
              <p:cNvPr id="440" name="TextBox 439">
                <a:extLst>
                  <a:ext uri="{FF2B5EF4-FFF2-40B4-BE49-F238E27FC236}">
                    <a16:creationId xmlns:a16="http://schemas.microsoft.com/office/drawing/2014/main" id="{4A33641B-46DA-3E45-AF25-E85F2FF28579}"/>
                  </a:ext>
                </a:extLst>
              </p:cNvPr>
              <p:cNvSpPr txBox="1">
                <a:spLocks noRot="1" noChangeAspect="1" noMove="1" noResize="1" noEditPoints="1" noAdjustHandles="1" noChangeArrowheads="1" noChangeShapeType="1" noTextEdit="1"/>
              </p:cNvSpPr>
              <p:nvPr/>
            </p:nvSpPr>
            <p:spPr>
              <a:xfrm>
                <a:off x="8079717" y="2866650"/>
                <a:ext cx="768992" cy="362984"/>
              </a:xfrm>
              <a:prstGeom prst="rect">
                <a:avLst/>
              </a:prstGeom>
              <a:blipFill>
                <a:blip r:embed="rId5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41" name="TextBox 440">
                <a:extLst>
                  <a:ext uri="{FF2B5EF4-FFF2-40B4-BE49-F238E27FC236}">
                    <a16:creationId xmlns:a16="http://schemas.microsoft.com/office/drawing/2014/main" id="{B3B148B4-7BBB-1144-863F-202DD6B868EE}"/>
                  </a:ext>
                </a:extLst>
              </p:cNvPr>
              <p:cNvSpPr txBox="1"/>
              <p:nvPr/>
            </p:nvSpPr>
            <p:spPr>
              <a:xfrm>
                <a:off x="8079717" y="3784536"/>
                <a:ext cx="78662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dirty="0" smtClean="0">
                          <a:solidFill>
                            <a:srgbClr val="FF0000"/>
                          </a:solidFill>
                          <a:latin typeface="Cambria Math" panose="02040503050406030204" pitchFamily="18" charset="0"/>
                        </a:rPr>
                        <m:t>𝑠𝑡𝑎𝑡</m:t>
                      </m:r>
                      <m:r>
                        <a:rPr lang="en-US" b="0" i="1" baseline="30000" dirty="0" smtClean="0">
                          <a:solidFill>
                            <a:srgbClr val="FF0000"/>
                          </a:solidFill>
                          <a:latin typeface="Cambria Math" panose="02040503050406030204" pitchFamily="18" charset="0"/>
                        </a:rPr>
                        <m:t>∗</m:t>
                      </m:r>
                    </m:oMath>
                  </m:oMathPara>
                </a14:m>
                <a:endParaRPr lang="en-US" dirty="0">
                  <a:solidFill>
                    <a:srgbClr val="FF0000"/>
                  </a:solidFill>
                </a:endParaRPr>
              </a:p>
            </p:txBody>
          </p:sp>
        </mc:Choice>
        <mc:Fallback>
          <p:sp>
            <p:nvSpPr>
              <p:cNvPr id="441" name="TextBox 440">
                <a:extLst>
                  <a:ext uri="{FF2B5EF4-FFF2-40B4-BE49-F238E27FC236}">
                    <a16:creationId xmlns:a16="http://schemas.microsoft.com/office/drawing/2014/main" id="{B3B148B4-7BBB-1144-863F-202DD6B868EE}"/>
                  </a:ext>
                </a:extLst>
              </p:cNvPr>
              <p:cNvSpPr txBox="1">
                <a:spLocks noRot="1" noChangeAspect="1" noMove="1" noResize="1" noEditPoints="1" noAdjustHandles="1" noChangeArrowheads="1" noChangeShapeType="1" noTextEdit="1"/>
              </p:cNvSpPr>
              <p:nvPr/>
            </p:nvSpPr>
            <p:spPr>
              <a:xfrm>
                <a:off x="8079717" y="3784536"/>
                <a:ext cx="786626" cy="369332"/>
              </a:xfrm>
              <a:prstGeom prst="rect">
                <a:avLst/>
              </a:prstGeom>
              <a:blipFill>
                <a:blip r:embed="rId56"/>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42" name="TextBox 441">
                <a:extLst>
                  <a:ext uri="{FF2B5EF4-FFF2-40B4-BE49-F238E27FC236}">
                    <a16:creationId xmlns:a16="http://schemas.microsoft.com/office/drawing/2014/main" id="{6CEE2826-5C32-1B4A-B78A-C421CA2FB37E}"/>
                  </a:ext>
                </a:extLst>
              </p:cNvPr>
              <p:cNvSpPr txBox="1"/>
              <p:nvPr/>
            </p:nvSpPr>
            <p:spPr>
              <a:xfrm>
                <a:off x="8079717" y="4718543"/>
                <a:ext cx="78662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dirty="0" smtClean="0">
                          <a:solidFill>
                            <a:srgbClr val="FF0000"/>
                          </a:solidFill>
                          <a:latin typeface="Cambria Math" panose="02040503050406030204" pitchFamily="18" charset="0"/>
                        </a:rPr>
                        <m:t>𝑠𝑡𝑎𝑡</m:t>
                      </m:r>
                      <m:r>
                        <a:rPr lang="en-US" b="0" i="1" baseline="30000" dirty="0" smtClean="0">
                          <a:solidFill>
                            <a:srgbClr val="FF0000"/>
                          </a:solidFill>
                          <a:latin typeface="Cambria Math" panose="02040503050406030204" pitchFamily="18" charset="0"/>
                        </a:rPr>
                        <m:t>∗</m:t>
                      </m:r>
                    </m:oMath>
                  </m:oMathPara>
                </a14:m>
                <a:endParaRPr lang="en-US" dirty="0">
                  <a:solidFill>
                    <a:srgbClr val="FF0000"/>
                  </a:solidFill>
                </a:endParaRPr>
              </a:p>
            </p:txBody>
          </p:sp>
        </mc:Choice>
        <mc:Fallback>
          <p:sp>
            <p:nvSpPr>
              <p:cNvPr id="442" name="TextBox 441">
                <a:extLst>
                  <a:ext uri="{FF2B5EF4-FFF2-40B4-BE49-F238E27FC236}">
                    <a16:creationId xmlns:a16="http://schemas.microsoft.com/office/drawing/2014/main" id="{6CEE2826-5C32-1B4A-B78A-C421CA2FB37E}"/>
                  </a:ext>
                </a:extLst>
              </p:cNvPr>
              <p:cNvSpPr txBox="1">
                <a:spLocks noRot="1" noChangeAspect="1" noMove="1" noResize="1" noEditPoints="1" noAdjustHandles="1" noChangeArrowheads="1" noChangeShapeType="1" noTextEdit="1"/>
              </p:cNvSpPr>
              <p:nvPr/>
            </p:nvSpPr>
            <p:spPr>
              <a:xfrm>
                <a:off x="8079717" y="4718543"/>
                <a:ext cx="786626" cy="369332"/>
              </a:xfrm>
              <a:prstGeom prst="rect">
                <a:avLst/>
              </a:prstGeom>
              <a:blipFill>
                <a:blip r:embed="rId57"/>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43" name="TextBox 442">
                <a:extLst>
                  <a:ext uri="{FF2B5EF4-FFF2-40B4-BE49-F238E27FC236}">
                    <a16:creationId xmlns:a16="http://schemas.microsoft.com/office/drawing/2014/main" id="{952B6B45-57BB-3540-9485-DB0C3E91264E}"/>
                  </a:ext>
                </a:extLst>
              </p:cNvPr>
              <p:cNvSpPr txBox="1"/>
              <p:nvPr/>
            </p:nvSpPr>
            <p:spPr>
              <a:xfrm>
                <a:off x="8079717" y="5629158"/>
                <a:ext cx="78662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dirty="0" smtClean="0">
                          <a:solidFill>
                            <a:srgbClr val="FF0000"/>
                          </a:solidFill>
                          <a:latin typeface="Cambria Math" panose="02040503050406030204" pitchFamily="18" charset="0"/>
                        </a:rPr>
                        <m:t>𝑠𝑡𝑎𝑡</m:t>
                      </m:r>
                      <m:r>
                        <a:rPr lang="en-US" b="0" i="1" baseline="30000" dirty="0" smtClean="0">
                          <a:solidFill>
                            <a:srgbClr val="FF0000"/>
                          </a:solidFill>
                          <a:latin typeface="Cambria Math" panose="02040503050406030204" pitchFamily="18" charset="0"/>
                        </a:rPr>
                        <m:t>∗</m:t>
                      </m:r>
                    </m:oMath>
                  </m:oMathPara>
                </a14:m>
                <a:endParaRPr lang="en-US" dirty="0">
                  <a:solidFill>
                    <a:srgbClr val="FF0000"/>
                  </a:solidFill>
                </a:endParaRPr>
              </a:p>
            </p:txBody>
          </p:sp>
        </mc:Choice>
        <mc:Fallback>
          <p:sp>
            <p:nvSpPr>
              <p:cNvPr id="443" name="TextBox 442">
                <a:extLst>
                  <a:ext uri="{FF2B5EF4-FFF2-40B4-BE49-F238E27FC236}">
                    <a16:creationId xmlns:a16="http://schemas.microsoft.com/office/drawing/2014/main" id="{952B6B45-57BB-3540-9485-DB0C3E91264E}"/>
                  </a:ext>
                </a:extLst>
              </p:cNvPr>
              <p:cNvSpPr txBox="1">
                <a:spLocks noRot="1" noChangeAspect="1" noMove="1" noResize="1" noEditPoints="1" noAdjustHandles="1" noChangeArrowheads="1" noChangeShapeType="1" noTextEdit="1"/>
              </p:cNvSpPr>
              <p:nvPr/>
            </p:nvSpPr>
            <p:spPr>
              <a:xfrm>
                <a:off x="8079717" y="5629158"/>
                <a:ext cx="786626" cy="369332"/>
              </a:xfrm>
              <a:prstGeom prst="rect">
                <a:avLst/>
              </a:prstGeom>
              <a:blipFill>
                <a:blip r:embed="rId58"/>
                <a:stretch>
                  <a:fillRect/>
                </a:stretch>
              </a:blipFill>
            </p:spPr>
            <p:txBody>
              <a:bodyPr/>
              <a:lstStyle/>
              <a:p>
                <a:r>
                  <a:rPr lang="en-US">
                    <a:noFill/>
                  </a:rPr>
                  <a:t> </a:t>
                </a:r>
              </a:p>
            </p:txBody>
          </p:sp>
        </mc:Fallback>
      </mc:AlternateContent>
      <p:sp>
        <p:nvSpPr>
          <p:cNvPr id="444" name="Right Arrow 443">
            <a:extLst>
              <a:ext uri="{FF2B5EF4-FFF2-40B4-BE49-F238E27FC236}">
                <a16:creationId xmlns:a16="http://schemas.microsoft.com/office/drawing/2014/main" id="{90F79843-A2CD-AA47-B9B1-73A7E1F78681}"/>
              </a:ext>
            </a:extLst>
          </p:cNvPr>
          <p:cNvSpPr/>
          <p:nvPr/>
        </p:nvSpPr>
        <p:spPr>
          <a:xfrm>
            <a:off x="7815418" y="1704386"/>
            <a:ext cx="278866" cy="170970"/>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5" name="Right Arrow 444">
            <a:extLst>
              <a:ext uri="{FF2B5EF4-FFF2-40B4-BE49-F238E27FC236}">
                <a16:creationId xmlns:a16="http://schemas.microsoft.com/office/drawing/2014/main" id="{7791E1D9-C2E9-F545-B1E3-DAF1ABE5B767}"/>
              </a:ext>
            </a:extLst>
          </p:cNvPr>
          <p:cNvSpPr/>
          <p:nvPr/>
        </p:nvSpPr>
        <p:spPr>
          <a:xfrm>
            <a:off x="7815417" y="2963128"/>
            <a:ext cx="278866" cy="170970"/>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6" name="Right Arrow 445">
            <a:extLst>
              <a:ext uri="{FF2B5EF4-FFF2-40B4-BE49-F238E27FC236}">
                <a16:creationId xmlns:a16="http://schemas.microsoft.com/office/drawing/2014/main" id="{0863FC5D-5FD2-794B-8D0D-4850BC6CB39B}"/>
              </a:ext>
            </a:extLst>
          </p:cNvPr>
          <p:cNvSpPr/>
          <p:nvPr/>
        </p:nvSpPr>
        <p:spPr>
          <a:xfrm>
            <a:off x="7815416" y="3883815"/>
            <a:ext cx="278866" cy="170970"/>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7" name="Right Arrow 446">
            <a:extLst>
              <a:ext uri="{FF2B5EF4-FFF2-40B4-BE49-F238E27FC236}">
                <a16:creationId xmlns:a16="http://schemas.microsoft.com/office/drawing/2014/main" id="{C28BDD04-21CB-934D-A3C1-CB737C253AE3}"/>
              </a:ext>
            </a:extLst>
          </p:cNvPr>
          <p:cNvSpPr/>
          <p:nvPr/>
        </p:nvSpPr>
        <p:spPr>
          <a:xfrm>
            <a:off x="7815416" y="4817822"/>
            <a:ext cx="278866" cy="170970"/>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8" name="Right Arrow 447">
            <a:extLst>
              <a:ext uri="{FF2B5EF4-FFF2-40B4-BE49-F238E27FC236}">
                <a16:creationId xmlns:a16="http://schemas.microsoft.com/office/drawing/2014/main" id="{C2D37C57-F50D-A945-9605-F08FF07EF563}"/>
              </a:ext>
            </a:extLst>
          </p:cNvPr>
          <p:cNvSpPr/>
          <p:nvPr/>
        </p:nvSpPr>
        <p:spPr>
          <a:xfrm>
            <a:off x="7815415" y="5728438"/>
            <a:ext cx="278866" cy="170970"/>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5281176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C33893-C1FD-CF4C-91EC-7A35879269DA}"/>
              </a:ext>
            </a:extLst>
          </p:cNvPr>
          <p:cNvSpPr>
            <a:spLocks noGrp="1"/>
          </p:cNvSpPr>
          <p:nvPr>
            <p:ph type="title"/>
          </p:nvPr>
        </p:nvSpPr>
        <p:spPr>
          <a:xfrm>
            <a:off x="274319" y="317481"/>
            <a:ext cx="8595360" cy="641871"/>
          </a:xfrm>
        </p:spPr>
        <p:txBody>
          <a:bodyPr>
            <a:normAutofit/>
          </a:bodyPr>
          <a:lstStyle/>
          <a:p>
            <a:r>
              <a:rPr lang="en-US" dirty="0"/>
              <a:t>Permutation Test</a:t>
            </a:r>
          </a:p>
        </p:txBody>
      </p:sp>
      <p:sp>
        <p:nvSpPr>
          <p:cNvPr id="4" name="Slide Number Placeholder 3">
            <a:extLst>
              <a:ext uri="{FF2B5EF4-FFF2-40B4-BE49-F238E27FC236}">
                <a16:creationId xmlns:a16="http://schemas.microsoft.com/office/drawing/2014/main" id="{02E00918-68B8-514A-891C-20F177A55ADD}"/>
              </a:ext>
            </a:extLst>
          </p:cNvPr>
          <p:cNvSpPr>
            <a:spLocks noGrp="1"/>
          </p:cNvSpPr>
          <p:nvPr>
            <p:ph type="sldNum" sz="quarter" idx="12"/>
          </p:nvPr>
        </p:nvSpPr>
        <p:spPr>
          <a:xfrm>
            <a:off x="6272888" y="6446520"/>
            <a:ext cx="2366010" cy="274320"/>
          </a:xfrm>
        </p:spPr>
        <p:txBody>
          <a:bodyPr/>
          <a:lstStyle/>
          <a:p>
            <a:fld id="{4F1611B7-9285-1F48-A026-12A07D3EB268}" type="slidenum">
              <a:rPr lang="en-US" smtClean="0"/>
              <a:t>42</a:t>
            </a:fld>
            <a:endParaRPr lang="en-US" dirty="0"/>
          </a:p>
        </p:txBody>
      </p:sp>
      <p:grpSp>
        <p:nvGrpSpPr>
          <p:cNvPr id="70" name="Group 69">
            <a:extLst>
              <a:ext uri="{FF2B5EF4-FFF2-40B4-BE49-F238E27FC236}">
                <a16:creationId xmlns:a16="http://schemas.microsoft.com/office/drawing/2014/main" id="{028CFE06-3628-8749-815A-3D82AA19BD6D}"/>
              </a:ext>
            </a:extLst>
          </p:cNvPr>
          <p:cNvGrpSpPr/>
          <p:nvPr/>
        </p:nvGrpSpPr>
        <p:grpSpPr>
          <a:xfrm>
            <a:off x="348806" y="1353083"/>
            <a:ext cx="795443" cy="797350"/>
            <a:chOff x="2031861" y="1429407"/>
            <a:chExt cx="1665618" cy="1669609"/>
          </a:xfrm>
        </p:grpSpPr>
        <p:sp>
          <p:nvSpPr>
            <p:cNvPr id="71" name="TextBox 70">
              <a:extLst>
                <a:ext uri="{FF2B5EF4-FFF2-40B4-BE49-F238E27FC236}">
                  <a16:creationId xmlns:a16="http://schemas.microsoft.com/office/drawing/2014/main" id="{172FC9F3-793C-4E4F-98B9-F0AECAD8C681}"/>
                </a:ext>
              </a:extLst>
            </p:cNvPr>
            <p:cNvSpPr txBox="1"/>
            <p:nvPr/>
          </p:nvSpPr>
          <p:spPr>
            <a:xfrm>
              <a:off x="2448910" y="1429407"/>
              <a:ext cx="284052" cy="369332"/>
            </a:xfrm>
            <a:prstGeom prst="rect">
              <a:avLst/>
            </a:prstGeom>
            <a:noFill/>
          </p:spPr>
          <p:txBody>
            <a:bodyPr wrap="none" rtlCol="0">
              <a:spAutoFit/>
            </a:bodyPr>
            <a:lstStyle/>
            <a:p>
              <a:r>
                <a:rPr lang="en-US" dirty="0"/>
                <a:t>x</a:t>
              </a:r>
            </a:p>
          </p:txBody>
        </p:sp>
        <p:sp>
          <p:nvSpPr>
            <p:cNvPr id="72" name="TextBox 71">
              <a:extLst>
                <a:ext uri="{FF2B5EF4-FFF2-40B4-BE49-F238E27FC236}">
                  <a16:creationId xmlns:a16="http://schemas.microsoft.com/office/drawing/2014/main" id="{C0FA9A39-1D6E-FA45-A3EC-BAD7841D25C8}"/>
                </a:ext>
              </a:extLst>
            </p:cNvPr>
            <p:cNvSpPr txBox="1"/>
            <p:nvPr/>
          </p:nvSpPr>
          <p:spPr>
            <a:xfrm>
              <a:off x="2601310" y="1581807"/>
              <a:ext cx="284052" cy="369332"/>
            </a:xfrm>
            <a:prstGeom prst="rect">
              <a:avLst/>
            </a:prstGeom>
            <a:noFill/>
          </p:spPr>
          <p:txBody>
            <a:bodyPr wrap="none" rtlCol="0">
              <a:spAutoFit/>
            </a:bodyPr>
            <a:lstStyle/>
            <a:p>
              <a:r>
                <a:rPr lang="en-US" dirty="0"/>
                <a:t>x</a:t>
              </a:r>
            </a:p>
          </p:txBody>
        </p:sp>
        <p:sp>
          <p:nvSpPr>
            <p:cNvPr id="76" name="TextBox 75">
              <a:extLst>
                <a:ext uri="{FF2B5EF4-FFF2-40B4-BE49-F238E27FC236}">
                  <a16:creationId xmlns:a16="http://schemas.microsoft.com/office/drawing/2014/main" id="{9BDF0933-1CF6-934C-9DF1-2868BC860E1A}"/>
                </a:ext>
              </a:extLst>
            </p:cNvPr>
            <p:cNvSpPr txBox="1"/>
            <p:nvPr/>
          </p:nvSpPr>
          <p:spPr>
            <a:xfrm>
              <a:off x="2753710" y="1734207"/>
              <a:ext cx="284052" cy="369332"/>
            </a:xfrm>
            <a:prstGeom prst="rect">
              <a:avLst/>
            </a:prstGeom>
            <a:noFill/>
          </p:spPr>
          <p:txBody>
            <a:bodyPr wrap="none" rtlCol="0">
              <a:spAutoFit/>
            </a:bodyPr>
            <a:lstStyle/>
            <a:p>
              <a:r>
                <a:rPr lang="en-US" dirty="0"/>
                <a:t>x</a:t>
              </a:r>
            </a:p>
          </p:txBody>
        </p:sp>
        <p:sp>
          <p:nvSpPr>
            <p:cNvPr id="77" name="TextBox 76">
              <a:extLst>
                <a:ext uri="{FF2B5EF4-FFF2-40B4-BE49-F238E27FC236}">
                  <a16:creationId xmlns:a16="http://schemas.microsoft.com/office/drawing/2014/main" id="{398CACC0-306E-024A-9231-523B4F9BF2F3}"/>
                </a:ext>
              </a:extLst>
            </p:cNvPr>
            <p:cNvSpPr txBox="1"/>
            <p:nvPr/>
          </p:nvSpPr>
          <p:spPr>
            <a:xfrm>
              <a:off x="2948015" y="1822913"/>
              <a:ext cx="284052" cy="369332"/>
            </a:xfrm>
            <a:prstGeom prst="rect">
              <a:avLst/>
            </a:prstGeom>
            <a:noFill/>
          </p:spPr>
          <p:txBody>
            <a:bodyPr wrap="none" rtlCol="0">
              <a:spAutoFit/>
            </a:bodyPr>
            <a:lstStyle/>
            <a:p>
              <a:r>
                <a:rPr lang="en-US" dirty="0"/>
                <a:t>x</a:t>
              </a:r>
            </a:p>
          </p:txBody>
        </p:sp>
        <p:sp>
          <p:nvSpPr>
            <p:cNvPr id="78" name="TextBox 77">
              <a:extLst>
                <a:ext uri="{FF2B5EF4-FFF2-40B4-BE49-F238E27FC236}">
                  <a16:creationId xmlns:a16="http://schemas.microsoft.com/office/drawing/2014/main" id="{875E5EA8-A3CA-7246-BC57-C1F66226479D}"/>
                </a:ext>
              </a:extLst>
            </p:cNvPr>
            <p:cNvSpPr txBox="1"/>
            <p:nvPr/>
          </p:nvSpPr>
          <p:spPr>
            <a:xfrm>
              <a:off x="3058510" y="2039007"/>
              <a:ext cx="284052" cy="369332"/>
            </a:xfrm>
            <a:prstGeom prst="rect">
              <a:avLst/>
            </a:prstGeom>
            <a:noFill/>
          </p:spPr>
          <p:txBody>
            <a:bodyPr wrap="none" rtlCol="0">
              <a:spAutoFit/>
            </a:bodyPr>
            <a:lstStyle/>
            <a:p>
              <a:r>
                <a:rPr lang="en-US" dirty="0"/>
                <a:t>x</a:t>
              </a:r>
            </a:p>
          </p:txBody>
        </p:sp>
        <p:sp>
          <p:nvSpPr>
            <p:cNvPr id="79" name="TextBox 78">
              <a:extLst>
                <a:ext uri="{FF2B5EF4-FFF2-40B4-BE49-F238E27FC236}">
                  <a16:creationId xmlns:a16="http://schemas.microsoft.com/office/drawing/2014/main" id="{64D28184-0024-DC43-9FB4-26420C852480}"/>
                </a:ext>
              </a:extLst>
            </p:cNvPr>
            <p:cNvSpPr txBox="1"/>
            <p:nvPr/>
          </p:nvSpPr>
          <p:spPr>
            <a:xfrm>
              <a:off x="3210910" y="2191407"/>
              <a:ext cx="284052" cy="369332"/>
            </a:xfrm>
            <a:prstGeom prst="rect">
              <a:avLst/>
            </a:prstGeom>
            <a:noFill/>
          </p:spPr>
          <p:txBody>
            <a:bodyPr wrap="none" rtlCol="0">
              <a:spAutoFit/>
            </a:bodyPr>
            <a:lstStyle/>
            <a:p>
              <a:r>
                <a:rPr lang="en-US" dirty="0"/>
                <a:t>x</a:t>
              </a:r>
            </a:p>
          </p:txBody>
        </p:sp>
        <p:sp>
          <p:nvSpPr>
            <p:cNvPr id="80" name="TextBox 79">
              <a:extLst>
                <a:ext uri="{FF2B5EF4-FFF2-40B4-BE49-F238E27FC236}">
                  <a16:creationId xmlns:a16="http://schemas.microsoft.com/office/drawing/2014/main" id="{3C6DEEC0-153E-F741-ACF6-5231085C6AD6}"/>
                </a:ext>
              </a:extLst>
            </p:cNvPr>
            <p:cNvSpPr txBox="1"/>
            <p:nvPr/>
          </p:nvSpPr>
          <p:spPr>
            <a:xfrm>
              <a:off x="2543640" y="1930854"/>
              <a:ext cx="284052" cy="369332"/>
            </a:xfrm>
            <a:prstGeom prst="rect">
              <a:avLst/>
            </a:prstGeom>
            <a:noFill/>
          </p:spPr>
          <p:txBody>
            <a:bodyPr wrap="none" rtlCol="0">
              <a:spAutoFit/>
            </a:bodyPr>
            <a:lstStyle/>
            <a:p>
              <a:r>
                <a:rPr lang="en-US" dirty="0"/>
                <a:t>x</a:t>
              </a:r>
            </a:p>
          </p:txBody>
        </p:sp>
        <p:sp>
          <p:nvSpPr>
            <p:cNvPr id="81" name="TextBox 80">
              <a:extLst>
                <a:ext uri="{FF2B5EF4-FFF2-40B4-BE49-F238E27FC236}">
                  <a16:creationId xmlns:a16="http://schemas.microsoft.com/office/drawing/2014/main" id="{80981D07-72E7-2D48-84A7-DCFE3CC72305}"/>
                </a:ext>
              </a:extLst>
            </p:cNvPr>
            <p:cNvSpPr txBox="1"/>
            <p:nvPr/>
          </p:nvSpPr>
          <p:spPr>
            <a:xfrm>
              <a:off x="2559677" y="2401192"/>
              <a:ext cx="284052" cy="369332"/>
            </a:xfrm>
            <a:prstGeom prst="rect">
              <a:avLst/>
            </a:prstGeom>
            <a:noFill/>
          </p:spPr>
          <p:txBody>
            <a:bodyPr wrap="none" rtlCol="0">
              <a:spAutoFit/>
            </a:bodyPr>
            <a:lstStyle/>
            <a:p>
              <a:r>
                <a:rPr lang="en-US" dirty="0"/>
                <a:t>x</a:t>
              </a:r>
            </a:p>
          </p:txBody>
        </p:sp>
        <p:sp>
          <p:nvSpPr>
            <p:cNvPr id="82" name="TextBox 81">
              <a:extLst>
                <a:ext uri="{FF2B5EF4-FFF2-40B4-BE49-F238E27FC236}">
                  <a16:creationId xmlns:a16="http://schemas.microsoft.com/office/drawing/2014/main" id="{C61388C3-6B32-0444-A757-E0F94F5BDBBC}"/>
                </a:ext>
              </a:extLst>
            </p:cNvPr>
            <p:cNvSpPr txBox="1"/>
            <p:nvPr/>
          </p:nvSpPr>
          <p:spPr>
            <a:xfrm>
              <a:off x="2133803" y="1558684"/>
              <a:ext cx="294290" cy="369332"/>
            </a:xfrm>
            <a:prstGeom prst="rect">
              <a:avLst/>
            </a:prstGeom>
            <a:noFill/>
          </p:spPr>
          <p:txBody>
            <a:bodyPr wrap="square" rtlCol="0">
              <a:spAutoFit/>
            </a:bodyPr>
            <a:lstStyle/>
            <a:p>
              <a:r>
                <a:rPr lang="en-US" dirty="0"/>
                <a:t>x</a:t>
              </a:r>
            </a:p>
          </p:txBody>
        </p:sp>
        <p:sp>
          <p:nvSpPr>
            <p:cNvPr id="83" name="TextBox 82">
              <a:extLst>
                <a:ext uri="{FF2B5EF4-FFF2-40B4-BE49-F238E27FC236}">
                  <a16:creationId xmlns:a16="http://schemas.microsoft.com/office/drawing/2014/main" id="{4AABA803-4BF4-BB43-BC0E-2688B63B329A}"/>
                </a:ext>
              </a:extLst>
            </p:cNvPr>
            <p:cNvSpPr txBox="1"/>
            <p:nvPr/>
          </p:nvSpPr>
          <p:spPr>
            <a:xfrm>
              <a:off x="2244298" y="1794219"/>
              <a:ext cx="294290" cy="369332"/>
            </a:xfrm>
            <a:prstGeom prst="rect">
              <a:avLst/>
            </a:prstGeom>
            <a:noFill/>
          </p:spPr>
          <p:txBody>
            <a:bodyPr wrap="square" rtlCol="0">
              <a:spAutoFit/>
            </a:bodyPr>
            <a:lstStyle/>
            <a:p>
              <a:r>
                <a:rPr lang="en-US" dirty="0"/>
                <a:t>x</a:t>
              </a:r>
            </a:p>
          </p:txBody>
        </p:sp>
        <p:sp>
          <p:nvSpPr>
            <p:cNvPr id="84" name="TextBox 83">
              <a:extLst>
                <a:ext uri="{FF2B5EF4-FFF2-40B4-BE49-F238E27FC236}">
                  <a16:creationId xmlns:a16="http://schemas.microsoft.com/office/drawing/2014/main" id="{56AD1B02-A9BD-7E4C-963E-E5B125852047}"/>
                </a:ext>
              </a:extLst>
            </p:cNvPr>
            <p:cNvSpPr txBox="1"/>
            <p:nvPr/>
          </p:nvSpPr>
          <p:spPr>
            <a:xfrm>
              <a:off x="2428162" y="1798739"/>
              <a:ext cx="294290" cy="369332"/>
            </a:xfrm>
            <a:prstGeom prst="rect">
              <a:avLst/>
            </a:prstGeom>
            <a:noFill/>
          </p:spPr>
          <p:txBody>
            <a:bodyPr wrap="square" rtlCol="0">
              <a:spAutoFit/>
            </a:bodyPr>
            <a:lstStyle/>
            <a:p>
              <a:r>
                <a:rPr lang="en-US" dirty="0"/>
                <a:t>x</a:t>
              </a:r>
            </a:p>
          </p:txBody>
        </p:sp>
        <p:sp>
          <p:nvSpPr>
            <p:cNvPr id="85" name="TextBox 84">
              <a:extLst>
                <a:ext uri="{FF2B5EF4-FFF2-40B4-BE49-F238E27FC236}">
                  <a16:creationId xmlns:a16="http://schemas.microsoft.com/office/drawing/2014/main" id="{6EB9C4D5-D7D0-8A40-96BE-4351C071024C}"/>
                </a:ext>
              </a:extLst>
            </p:cNvPr>
            <p:cNvSpPr txBox="1"/>
            <p:nvPr/>
          </p:nvSpPr>
          <p:spPr>
            <a:xfrm>
              <a:off x="2464675" y="2140326"/>
              <a:ext cx="294290" cy="369332"/>
            </a:xfrm>
            <a:prstGeom prst="rect">
              <a:avLst/>
            </a:prstGeom>
            <a:noFill/>
          </p:spPr>
          <p:txBody>
            <a:bodyPr wrap="square" rtlCol="0">
              <a:spAutoFit/>
            </a:bodyPr>
            <a:lstStyle/>
            <a:p>
              <a:r>
                <a:rPr lang="en-US" dirty="0"/>
                <a:t>x</a:t>
              </a:r>
            </a:p>
          </p:txBody>
        </p:sp>
        <p:sp>
          <p:nvSpPr>
            <p:cNvPr id="86" name="TextBox 85">
              <a:extLst>
                <a:ext uri="{FF2B5EF4-FFF2-40B4-BE49-F238E27FC236}">
                  <a16:creationId xmlns:a16="http://schemas.microsoft.com/office/drawing/2014/main" id="{E61E5135-5DE7-A94E-9120-131396174AE6}"/>
                </a:ext>
              </a:extLst>
            </p:cNvPr>
            <p:cNvSpPr txBox="1"/>
            <p:nvPr/>
          </p:nvSpPr>
          <p:spPr>
            <a:xfrm>
              <a:off x="2911365" y="2101437"/>
              <a:ext cx="294290" cy="369332"/>
            </a:xfrm>
            <a:prstGeom prst="rect">
              <a:avLst/>
            </a:prstGeom>
            <a:noFill/>
          </p:spPr>
          <p:txBody>
            <a:bodyPr wrap="square" rtlCol="0">
              <a:spAutoFit/>
            </a:bodyPr>
            <a:lstStyle/>
            <a:p>
              <a:r>
                <a:rPr lang="en-US" dirty="0"/>
                <a:t>x</a:t>
              </a:r>
            </a:p>
          </p:txBody>
        </p:sp>
        <p:sp>
          <p:nvSpPr>
            <p:cNvPr id="87" name="TextBox 86">
              <a:extLst>
                <a:ext uri="{FF2B5EF4-FFF2-40B4-BE49-F238E27FC236}">
                  <a16:creationId xmlns:a16="http://schemas.microsoft.com/office/drawing/2014/main" id="{7C62328B-C778-5D46-90E1-81768BD1552B}"/>
                </a:ext>
              </a:extLst>
            </p:cNvPr>
            <p:cNvSpPr txBox="1"/>
            <p:nvPr/>
          </p:nvSpPr>
          <p:spPr>
            <a:xfrm>
              <a:off x="2758318" y="2319947"/>
              <a:ext cx="294290" cy="369332"/>
            </a:xfrm>
            <a:prstGeom prst="rect">
              <a:avLst/>
            </a:prstGeom>
            <a:noFill/>
          </p:spPr>
          <p:txBody>
            <a:bodyPr wrap="square" rtlCol="0">
              <a:spAutoFit/>
            </a:bodyPr>
            <a:lstStyle/>
            <a:p>
              <a:r>
                <a:rPr lang="en-US" dirty="0"/>
                <a:t>x</a:t>
              </a:r>
            </a:p>
          </p:txBody>
        </p:sp>
        <p:sp>
          <p:nvSpPr>
            <p:cNvPr id="88" name="TextBox 87">
              <a:extLst>
                <a:ext uri="{FF2B5EF4-FFF2-40B4-BE49-F238E27FC236}">
                  <a16:creationId xmlns:a16="http://schemas.microsoft.com/office/drawing/2014/main" id="{D6022671-5692-BA42-9746-F1136B9643D1}"/>
                </a:ext>
              </a:extLst>
            </p:cNvPr>
            <p:cNvSpPr txBox="1"/>
            <p:nvPr/>
          </p:nvSpPr>
          <p:spPr>
            <a:xfrm>
              <a:off x="3037762" y="2408339"/>
              <a:ext cx="294290" cy="369332"/>
            </a:xfrm>
            <a:prstGeom prst="rect">
              <a:avLst/>
            </a:prstGeom>
            <a:noFill/>
          </p:spPr>
          <p:txBody>
            <a:bodyPr wrap="square" rtlCol="0">
              <a:spAutoFit/>
            </a:bodyPr>
            <a:lstStyle/>
            <a:p>
              <a:r>
                <a:rPr lang="en-US" dirty="0"/>
                <a:t>x</a:t>
              </a:r>
            </a:p>
          </p:txBody>
        </p:sp>
        <p:sp>
          <p:nvSpPr>
            <p:cNvPr id="89" name="TextBox 88">
              <a:extLst>
                <a:ext uri="{FF2B5EF4-FFF2-40B4-BE49-F238E27FC236}">
                  <a16:creationId xmlns:a16="http://schemas.microsoft.com/office/drawing/2014/main" id="{C4DF90C3-3A82-C541-B63C-77CEE176C3F4}"/>
                </a:ext>
              </a:extLst>
            </p:cNvPr>
            <p:cNvSpPr txBox="1"/>
            <p:nvPr/>
          </p:nvSpPr>
          <p:spPr>
            <a:xfrm>
              <a:off x="2055045" y="1872524"/>
              <a:ext cx="294290" cy="369332"/>
            </a:xfrm>
            <a:prstGeom prst="rect">
              <a:avLst/>
            </a:prstGeom>
            <a:noFill/>
          </p:spPr>
          <p:txBody>
            <a:bodyPr wrap="square" rtlCol="0">
              <a:spAutoFit/>
            </a:bodyPr>
            <a:lstStyle/>
            <a:p>
              <a:r>
                <a:rPr lang="en-US" dirty="0"/>
                <a:t>x</a:t>
              </a:r>
            </a:p>
          </p:txBody>
        </p:sp>
        <p:sp>
          <p:nvSpPr>
            <p:cNvPr id="90" name="TextBox 89">
              <a:extLst>
                <a:ext uri="{FF2B5EF4-FFF2-40B4-BE49-F238E27FC236}">
                  <a16:creationId xmlns:a16="http://schemas.microsoft.com/office/drawing/2014/main" id="{B3160670-285A-C94F-81C4-4ECAFA7045EA}"/>
                </a:ext>
              </a:extLst>
            </p:cNvPr>
            <p:cNvSpPr txBox="1"/>
            <p:nvPr/>
          </p:nvSpPr>
          <p:spPr>
            <a:xfrm>
              <a:off x="3232067" y="1918873"/>
              <a:ext cx="284052" cy="369332"/>
            </a:xfrm>
            <a:prstGeom prst="rect">
              <a:avLst/>
            </a:prstGeom>
            <a:noFill/>
          </p:spPr>
          <p:txBody>
            <a:bodyPr wrap="none" rtlCol="0">
              <a:spAutoFit/>
            </a:bodyPr>
            <a:lstStyle/>
            <a:p>
              <a:r>
                <a:rPr lang="en-US" dirty="0"/>
                <a:t>x</a:t>
              </a:r>
            </a:p>
          </p:txBody>
        </p:sp>
        <p:sp>
          <p:nvSpPr>
            <p:cNvPr id="91" name="TextBox 90">
              <a:extLst>
                <a:ext uri="{FF2B5EF4-FFF2-40B4-BE49-F238E27FC236}">
                  <a16:creationId xmlns:a16="http://schemas.microsoft.com/office/drawing/2014/main" id="{EFE70BAC-5869-304E-9702-7BAD29A39F4D}"/>
                </a:ext>
              </a:extLst>
            </p:cNvPr>
            <p:cNvSpPr txBox="1"/>
            <p:nvPr/>
          </p:nvSpPr>
          <p:spPr>
            <a:xfrm>
              <a:off x="2927267" y="1483429"/>
              <a:ext cx="284052" cy="369332"/>
            </a:xfrm>
            <a:prstGeom prst="rect">
              <a:avLst/>
            </a:prstGeom>
            <a:noFill/>
          </p:spPr>
          <p:txBody>
            <a:bodyPr wrap="square" rtlCol="0">
              <a:spAutoFit/>
            </a:bodyPr>
            <a:lstStyle/>
            <a:p>
              <a:r>
                <a:rPr lang="en-US" dirty="0"/>
                <a:t>x</a:t>
              </a:r>
            </a:p>
          </p:txBody>
        </p:sp>
        <p:sp>
          <p:nvSpPr>
            <p:cNvPr id="92" name="TextBox 91">
              <a:extLst>
                <a:ext uri="{FF2B5EF4-FFF2-40B4-BE49-F238E27FC236}">
                  <a16:creationId xmlns:a16="http://schemas.microsoft.com/office/drawing/2014/main" id="{F6D6CE8A-E1F9-5D43-9389-81168C136436}"/>
                </a:ext>
              </a:extLst>
            </p:cNvPr>
            <p:cNvSpPr txBox="1"/>
            <p:nvPr/>
          </p:nvSpPr>
          <p:spPr>
            <a:xfrm>
              <a:off x="3263598" y="1638247"/>
              <a:ext cx="284052" cy="369332"/>
            </a:xfrm>
            <a:prstGeom prst="rect">
              <a:avLst/>
            </a:prstGeom>
            <a:noFill/>
          </p:spPr>
          <p:txBody>
            <a:bodyPr wrap="none" rtlCol="0">
              <a:spAutoFit/>
            </a:bodyPr>
            <a:lstStyle/>
            <a:p>
              <a:r>
                <a:rPr lang="en-US" dirty="0"/>
                <a:t>x</a:t>
              </a:r>
            </a:p>
          </p:txBody>
        </p:sp>
        <p:sp>
          <p:nvSpPr>
            <p:cNvPr id="93" name="TextBox 92">
              <a:extLst>
                <a:ext uri="{FF2B5EF4-FFF2-40B4-BE49-F238E27FC236}">
                  <a16:creationId xmlns:a16="http://schemas.microsoft.com/office/drawing/2014/main" id="{E6AE1870-237D-4B4E-908F-21B709BECD19}"/>
                </a:ext>
              </a:extLst>
            </p:cNvPr>
            <p:cNvSpPr txBox="1"/>
            <p:nvPr/>
          </p:nvSpPr>
          <p:spPr>
            <a:xfrm>
              <a:off x="2335515" y="2451851"/>
              <a:ext cx="284052" cy="369332"/>
            </a:xfrm>
            <a:prstGeom prst="rect">
              <a:avLst/>
            </a:prstGeom>
            <a:noFill/>
          </p:spPr>
          <p:txBody>
            <a:bodyPr wrap="none" rtlCol="0">
              <a:spAutoFit/>
            </a:bodyPr>
            <a:lstStyle/>
            <a:p>
              <a:r>
                <a:rPr lang="en-US" dirty="0"/>
                <a:t>x</a:t>
              </a:r>
            </a:p>
          </p:txBody>
        </p:sp>
        <p:sp>
          <p:nvSpPr>
            <p:cNvPr id="108" name="TextBox 107">
              <a:extLst>
                <a:ext uri="{FF2B5EF4-FFF2-40B4-BE49-F238E27FC236}">
                  <a16:creationId xmlns:a16="http://schemas.microsoft.com/office/drawing/2014/main" id="{75A4B27F-ABF5-004E-BE43-A52D8183EF61}"/>
                </a:ext>
              </a:extLst>
            </p:cNvPr>
            <p:cNvSpPr txBox="1"/>
            <p:nvPr/>
          </p:nvSpPr>
          <p:spPr>
            <a:xfrm>
              <a:off x="2727434" y="2028286"/>
              <a:ext cx="284052" cy="369332"/>
            </a:xfrm>
            <a:prstGeom prst="rect">
              <a:avLst/>
            </a:prstGeom>
            <a:noFill/>
          </p:spPr>
          <p:txBody>
            <a:bodyPr wrap="none" rtlCol="0">
              <a:spAutoFit/>
            </a:bodyPr>
            <a:lstStyle/>
            <a:p>
              <a:r>
                <a:rPr lang="en-US" dirty="0"/>
                <a:t>x</a:t>
              </a:r>
            </a:p>
          </p:txBody>
        </p:sp>
        <p:sp>
          <p:nvSpPr>
            <p:cNvPr id="109" name="TextBox 108">
              <a:extLst>
                <a:ext uri="{FF2B5EF4-FFF2-40B4-BE49-F238E27FC236}">
                  <a16:creationId xmlns:a16="http://schemas.microsoft.com/office/drawing/2014/main" id="{5EB605C7-A526-974B-8918-4707CDD3338D}"/>
                </a:ext>
              </a:extLst>
            </p:cNvPr>
            <p:cNvSpPr txBox="1"/>
            <p:nvPr/>
          </p:nvSpPr>
          <p:spPr>
            <a:xfrm>
              <a:off x="2181270" y="2138011"/>
              <a:ext cx="284052" cy="369332"/>
            </a:xfrm>
            <a:prstGeom prst="rect">
              <a:avLst/>
            </a:prstGeom>
            <a:noFill/>
          </p:spPr>
          <p:txBody>
            <a:bodyPr wrap="none" rtlCol="0">
              <a:spAutoFit/>
            </a:bodyPr>
            <a:lstStyle/>
            <a:p>
              <a:r>
                <a:rPr lang="en-US" dirty="0"/>
                <a:t>x</a:t>
              </a:r>
            </a:p>
          </p:txBody>
        </p:sp>
        <p:sp>
          <p:nvSpPr>
            <p:cNvPr id="110" name="Oval 109">
              <a:extLst>
                <a:ext uri="{FF2B5EF4-FFF2-40B4-BE49-F238E27FC236}">
                  <a16:creationId xmlns:a16="http://schemas.microsoft.com/office/drawing/2014/main" id="{A8DD1AF6-B53A-614C-B6B5-EBABE53A3F17}"/>
                </a:ext>
              </a:extLst>
            </p:cNvPr>
            <p:cNvSpPr/>
            <p:nvPr/>
          </p:nvSpPr>
          <p:spPr>
            <a:xfrm>
              <a:off x="2031861" y="1522463"/>
              <a:ext cx="1665618" cy="1576553"/>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11" name="Group 110">
            <a:extLst>
              <a:ext uri="{FF2B5EF4-FFF2-40B4-BE49-F238E27FC236}">
                <a16:creationId xmlns:a16="http://schemas.microsoft.com/office/drawing/2014/main" id="{1AE7AFB5-18A3-8544-9300-CDBAECA353FD}"/>
              </a:ext>
            </a:extLst>
          </p:cNvPr>
          <p:cNvGrpSpPr/>
          <p:nvPr/>
        </p:nvGrpSpPr>
        <p:grpSpPr>
          <a:xfrm>
            <a:off x="4723175" y="1368865"/>
            <a:ext cx="796570" cy="786695"/>
            <a:chOff x="2036652" y="1429407"/>
            <a:chExt cx="1665617" cy="1644971"/>
          </a:xfrm>
        </p:grpSpPr>
        <p:sp>
          <p:nvSpPr>
            <p:cNvPr id="112" name="TextBox 111">
              <a:extLst>
                <a:ext uri="{FF2B5EF4-FFF2-40B4-BE49-F238E27FC236}">
                  <a16:creationId xmlns:a16="http://schemas.microsoft.com/office/drawing/2014/main" id="{9631FB1A-3E78-D041-B1C7-39727D1F5B79}"/>
                </a:ext>
              </a:extLst>
            </p:cNvPr>
            <p:cNvSpPr txBox="1"/>
            <p:nvPr/>
          </p:nvSpPr>
          <p:spPr>
            <a:xfrm>
              <a:off x="2448910" y="1429407"/>
              <a:ext cx="284052" cy="369332"/>
            </a:xfrm>
            <a:prstGeom prst="rect">
              <a:avLst/>
            </a:prstGeom>
            <a:noFill/>
          </p:spPr>
          <p:txBody>
            <a:bodyPr wrap="none" rtlCol="0">
              <a:spAutoFit/>
            </a:bodyPr>
            <a:lstStyle/>
            <a:p>
              <a:r>
                <a:rPr lang="en-US" dirty="0">
                  <a:solidFill>
                    <a:srgbClr val="FF0000"/>
                  </a:solidFill>
                </a:rPr>
                <a:t>x</a:t>
              </a:r>
            </a:p>
          </p:txBody>
        </p:sp>
        <p:sp>
          <p:nvSpPr>
            <p:cNvPr id="113" name="TextBox 112">
              <a:extLst>
                <a:ext uri="{FF2B5EF4-FFF2-40B4-BE49-F238E27FC236}">
                  <a16:creationId xmlns:a16="http://schemas.microsoft.com/office/drawing/2014/main" id="{F1BDE6E5-60A1-7A42-8156-216AFB0F9B69}"/>
                </a:ext>
              </a:extLst>
            </p:cNvPr>
            <p:cNvSpPr txBox="1"/>
            <p:nvPr/>
          </p:nvSpPr>
          <p:spPr>
            <a:xfrm>
              <a:off x="2601310" y="1581807"/>
              <a:ext cx="284052" cy="369332"/>
            </a:xfrm>
            <a:prstGeom prst="rect">
              <a:avLst/>
            </a:prstGeom>
            <a:noFill/>
          </p:spPr>
          <p:txBody>
            <a:bodyPr wrap="none" rtlCol="0">
              <a:spAutoFit/>
            </a:bodyPr>
            <a:lstStyle/>
            <a:p>
              <a:r>
                <a:rPr lang="en-US" dirty="0">
                  <a:solidFill>
                    <a:srgbClr val="FF0000"/>
                  </a:solidFill>
                </a:rPr>
                <a:t>x</a:t>
              </a:r>
            </a:p>
          </p:txBody>
        </p:sp>
        <p:sp>
          <p:nvSpPr>
            <p:cNvPr id="114" name="TextBox 113">
              <a:extLst>
                <a:ext uri="{FF2B5EF4-FFF2-40B4-BE49-F238E27FC236}">
                  <a16:creationId xmlns:a16="http://schemas.microsoft.com/office/drawing/2014/main" id="{341AFCAD-9A4B-1A47-88B1-0AC64AA62994}"/>
                </a:ext>
              </a:extLst>
            </p:cNvPr>
            <p:cNvSpPr txBox="1"/>
            <p:nvPr/>
          </p:nvSpPr>
          <p:spPr>
            <a:xfrm>
              <a:off x="2753710" y="1734207"/>
              <a:ext cx="284052" cy="369332"/>
            </a:xfrm>
            <a:prstGeom prst="rect">
              <a:avLst/>
            </a:prstGeom>
            <a:noFill/>
          </p:spPr>
          <p:txBody>
            <a:bodyPr wrap="none" rtlCol="0">
              <a:spAutoFit/>
            </a:bodyPr>
            <a:lstStyle/>
            <a:p>
              <a:r>
                <a:rPr lang="en-US" dirty="0">
                  <a:solidFill>
                    <a:srgbClr val="FF0000"/>
                  </a:solidFill>
                </a:rPr>
                <a:t>x</a:t>
              </a:r>
            </a:p>
          </p:txBody>
        </p:sp>
        <p:sp>
          <p:nvSpPr>
            <p:cNvPr id="115" name="TextBox 114">
              <a:extLst>
                <a:ext uri="{FF2B5EF4-FFF2-40B4-BE49-F238E27FC236}">
                  <a16:creationId xmlns:a16="http://schemas.microsoft.com/office/drawing/2014/main" id="{07A844D1-B197-ED49-96D0-6BD59AB7D98A}"/>
                </a:ext>
              </a:extLst>
            </p:cNvPr>
            <p:cNvSpPr txBox="1"/>
            <p:nvPr/>
          </p:nvSpPr>
          <p:spPr>
            <a:xfrm>
              <a:off x="2948015" y="1822913"/>
              <a:ext cx="284052" cy="369332"/>
            </a:xfrm>
            <a:prstGeom prst="rect">
              <a:avLst/>
            </a:prstGeom>
            <a:noFill/>
          </p:spPr>
          <p:txBody>
            <a:bodyPr wrap="none" rtlCol="0">
              <a:spAutoFit/>
            </a:bodyPr>
            <a:lstStyle/>
            <a:p>
              <a:r>
                <a:rPr lang="en-US" dirty="0">
                  <a:solidFill>
                    <a:srgbClr val="FF0000"/>
                  </a:solidFill>
                </a:rPr>
                <a:t>x</a:t>
              </a:r>
            </a:p>
          </p:txBody>
        </p:sp>
        <p:sp>
          <p:nvSpPr>
            <p:cNvPr id="116" name="TextBox 115">
              <a:extLst>
                <a:ext uri="{FF2B5EF4-FFF2-40B4-BE49-F238E27FC236}">
                  <a16:creationId xmlns:a16="http://schemas.microsoft.com/office/drawing/2014/main" id="{5C2C1C83-FFCA-B54C-B7D7-16D39482F118}"/>
                </a:ext>
              </a:extLst>
            </p:cNvPr>
            <p:cNvSpPr txBox="1"/>
            <p:nvPr/>
          </p:nvSpPr>
          <p:spPr>
            <a:xfrm>
              <a:off x="3058510" y="2039007"/>
              <a:ext cx="284052" cy="369332"/>
            </a:xfrm>
            <a:prstGeom prst="rect">
              <a:avLst/>
            </a:prstGeom>
            <a:noFill/>
          </p:spPr>
          <p:txBody>
            <a:bodyPr wrap="none" rtlCol="0">
              <a:spAutoFit/>
            </a:bodyPr>
            <a:lstStyle/>
            <a:p>
              <a:r>
                <a:rPr lang="en-US" dirty="0">
                  <a:solidFill>
                    <a:srgbClr val="FF0000"/>
                  </a:solidFill>
                </a:rPr>
                <a:t>x</a:t>
              </a:r>
            </a:p>
          </p:txBody>
        </p:sp>
        <p:sp>
          <p:nvSpPr>
            <p:cNvPr id="117" name="TextBox 116">
              <a:extLst>
                <a:ext uri="{FF2B5EF4-FFF2-40B4-BE49-F238E27FC236}">
                  <a16:creationId xmlns:a16="http://schemas.microsoft.com/office/drawing/2014/main" id="{014C677C-18A0-DC4A-9E82-CA4593B93009}"/>
                </a:ext>
              </a:extLst>
            </p:cNvPr>
            <p:cNvSpPr txBox="1"/>
            <p:nvPr/>
          </p:nvSpPr>
          <p:spPr>
            <a:xfrm>
              <a:off x="3210910" y="2191407"/>
              <a:ext cx="284052" cy="369332"/>
            </a:xfrm>
            <a:prstGeom prst="rect">
              <a:avLst/>
            </a:prstGeom>
            <a:noFill/>
          </p:spPr>
          <p:txBody>
            <a:bodyPr wrap="none" rtlCol="0">
              <a:spAutoFit/>
            </a:bodyPr>
            <a:lstStyle/>
            <a:p>
              <a:r>
                <a:rPr lang="en-US" dirty="0">
                  <a:solidFill>
                    <a:srgbClr val="FF0000"/>
                  </a:solidFill>
                </a:rPr>
                <a:t>x</a:t>
              </a:r>
            </a:p>
          </p:txBody>
        </p:sp>
        <p:sp>
          <p:nvSpPr>
            <p:cNvPr id="118" name="TextBox 117">
              <a:extLst>
                <a:ext uri="{FF2B5EF4-FFF2-40B4-BE49-F238E27FC236}">
                  <a16:creationId xmlns:a16="http://schemas.microsoft.com/office/drawing/2014/main" id="{3B649226-6E74-5541-A240-56198D29B8FC}"/>
                </a:ext>
              </a:extLst>
            </p:cNvPr>
            <p:cNvSpPr txBox="1"/>
            <p:nvPr/>
          </p:nvSpPr>
          <p:spPr>
            <a:xfrm>
              <a:off x="2543640" y="1930854"/>
              <a:ext cx="284052" cy="369332"/>
            </a:xfrm>
            <a:prstGeom prst="rect">
              <a:avLst/>
            </a:prstGeom>
            <a:noFill/>
          </p:spPr>
          <p:txBody>
            <a:bodyPr wrap="none" rtlCol="0">
              <a:spAutoFit/>
            </a:bodyPr>
            <a:lstStyle/>
            <a:p>
              <a:r>
                <a:rPr lang="en-US" dirty="0">
                  <a:solidFill>
                    <a:srgbClr val="FF0000"/>
                  </a:solidFill>
                </a:rPr>
                <a:t>x</a:t>
              </a:r>
            </a:p>
          </p:txBody>
        </p:sp>
        <p:sp>
          <p:nvSpPr>
            <p:cNvPr id="119" name="TextBox 118">
              <a:extLst>
                <a:ext uri="{FF2B5EF4-FFF2-40B4-BE49-F238E27FC236}">
                  <a16:creationId xmlns:a16="http://schemas.microsoft.com/office/drawing/2014/main" id="{F45C09C2-EBB3-A146-B08B-F612173798BD}"/>
                </a:ext>
              </a:extLst>
            </p:cNvPr>
            <p:cNvSpPr txBox="1"/>
            <p:nvPr/>
          </p:nvSpPr>
          <p:spPr>
            <a:xfrm>
              <a:off x="2559677" y="2401192"/>
              <a:ext cx="284052" cy="369332"/>
            </a:xfrm>
            <a:prstGeom prst="rect">
              <a:avLst/>
            </a:prstGeom>
            <a:noFill/>
          </p:spPr>
          <p:txBody>
            <a:bodyPr wrap="none" rtlCol="0">
              <a:spAutoFit/>
            </a:bodyPr>
            <a:lstStyle/>
            <a:p>
              <a:r>
                <a:rPr lang="en-US" dirty="0">
                  <a:solidFill>
                    <a:srgbClr val="FF0000"/>
                  </a:solidFill>
                </a:rPr>
                <a:t>x</a:t>
              </a:r>
            </a:p>
          </p:txBody>
        </p:sp>
        <p:sp>
          <p:nvSpPr>
            <p:cNvPr id="120" name="TextBox 119">
              <a:extLst>
                <a:ext uri="{FF2B5EF4-FFF2-40B4-BE49-F238E27FC236}">
                  <a16:creationId xmlns:a16="http://schemas.microsoft.com/office/drawing/2014/main" id="{93C04443-B4A2-ED49-A510-074FB922EA2A}"/>
                </a:ext>
              </a:extLst>
            </p:cNvPr>
            <p:cNvSpPr txBox="1"/>
            <p:nvPr/>
          </p:nvSpPr>
          <p:spPr>
            <a:xfrm>
              <a:off x="2133803" y="1558684"/>
              <a:ext cx="294290" cy="369332"/>
            </a:xfrm>
            <a:prstGeom prst="rect">
              <a:avLst/>
            </a:prstGeom>
            <a:noFill/>
          </p:spPr>
          <p:txBody>
            <a:bodyPr wrap="square" rtlCol="0">
              <a:spAutoFit/>
            </a:bodyPr>
            <a:lstStyle/>
            <a:p>
              <a:r>
                <a:rPr lang="en-US" dirty="0">
                  <a:solidFill>
                    <a:srgbClr val="FF0000"/>
                  </a:solidFill>
                </a:rPr>
                <a:t>x</a:t>
              </a:r>
            </a:p>
          </p:txBody>
        </p:sp>
        <p:sp>
          <p:nvSpPr>
            <p:cNvPr id="121" name="TextBox 120">
              <a:extLst>
                <a:ext uri="{FF2B5EF4-FFF2-40B4-BE49-F238E27FC236}">
                  <a16:creationId xmlns:a16="http://schemas.microsoft.com/office/drawing/2014/main" id="{F8C56FA6-5065-F34E-AEFA-95910B570D59}"/>
                </a:ext>
              </a:extLst>
            </p:cNvPr>
            <p:cNvSpPr txBox="1"/>
            <p:nvPr/>
          </p:nvSpPr>
          <p:spPr>
            <a:xfrm>
              <a:off x="2244298" y="1794219"/>
              <a:ext cx="294290" cy="369332"/>
            </a:xfrm>
            <a:prstGeom prst="rect">
              <a:avLst/>
            </a:prstGeom>
            <a:noFill/>
          </p:spPr>
          <p:txBody>
            <a:bodyPr wrap="square" rtlCol="0">
              <a:spAutoFit/>
            </a:bodyPr>
            <a:lstStyle/>
            <a:p>
              <a:r>
                <a:rPr lang="en-US" dirty="0">
                  <a:solidFill>
                    <a:srgbClr val="FF0000"/>
                  </a:solidFill>
                </a:rPr>
                <a:t>x</a:t>
              </a:r>
            </a:p>
          </p:txBody>
        </p:sp>
        <p:sp>
          <p:nvSpPr>
            <p:cNvPr id="122" name="TextBox 121">
              <a:extLst>
                <a:ext uri="{FF2B5EF4-FFF2-40B4-BE49-F238E27FC236}">
                  <a16:creationId xmlns:a16="http://schemas.microsoft.com/office/drawing/2014/main" id="{BCCF707B-E52E-274B-A448-07DEA8F88AFC}"/>
                </a:ext>
              </a:extLst>
            </p:cNvPr>
            <p:cNvSpPr txBox="1"/>
            <p:nvPr/>
          </p:nvSpPr>
          <p:spPr>
            <a:xfrm>
              <a:off x="2428162" y="1798739"/>
              <a:ext cx="294290" cy="369332"/>
            </a:xfrm>
            <a:prstGeom prst="rect">
              <a:avLst/>
            </a:prstGeom>
            <a:noFill/>
          </p:spPr>
          <p:txBody>
            <a:bodyPr wrap="square" rtlCol="0">
              <a:spAutoFit/>
            </a:bodyPr>
            <a:lstStyle/>
            <a:p>
              <a:r>
                <a:rPr lang="en-US" dirty="0">
                  <a:solidFill>
                    <a:srgbClr val="FF0000"/>
                  </a:solidFill>
                </a:rPr>
                <a:t>x</a:t>
              </a:r>
            </a:p>
          </p:txBody>
        </p:sp>
        <p:sp>
          <p:nvSpPr>
            <p:cNvPr id="123" name="TextBox 122">
              <a:extLst>
                <a:ext uri="{FF2B5EF4-FFF2-40B4-BE49-F238E27FC236}">
                  <a16:creationId xmlns:a16="http://schemas.microsoft.com/office/drawing/2014/main" id="{F1F15D52-5024-3449-A65E-BD8933E84971}"/>
                </a:ext>
              </a:extLst>
            </p:cNvPr>
            <p:cNvSpPr txBox="1"/>
            <p:nvPr/>
          </p:nvSpPr>
          <p:spPr>
            <a:xfrm>
              <a:off x="2464675" y="2140326"/>
              <a:ext cx="294290" cy="369332"/>
            </a:xfrm>
            <a:prstGeom prst="rect">
              <a:avLst/>
            </a:prstGeom>
            <a:noFill/>
          </p:spPr>
          <p:txBody>
            <a:bodyPr wrap="square" rtlCol="0">
              <a:spAutoFit/>
            </a:bodyPr>
            <a:lstStyle/>
            <a:p>
              <a:r>
                <a:rPr lang="en-US" dirty="0">
                  <a:solidFill>
                    <a:srgbClr val="FF0000"/>
                  </a:solidFill>
                </a:rPr>
                <a:t>x</a:t>
              </a:r>
            </a:p>
          </p:txBody>
        </p:sp>
        <p:sp>
          <p:nvSpPr>
            <p:cNvPr id="124" name="TextBox 123">
              <a:extLst>
                <a:ext uri="{FF2B5EF4-FFF2-40B4-BE49-F238E27FC236}">
                  <a16:creationId xmlns:a16="http://schemas.microsoft.com/office/drawing/2014/main" id="{19D46D63-02CC-3B4D-AFF8-5042C845B28B}"/>
                </a:ext>
              </a:extLst>
            </p:cNvPr>
            <p:cNvSpPr txBox="1"/>
            <p:nvPr/>
          </p:nvSpPr>
          <p:spPr>
            <a:xfrm>
              <a:off x="2911365" y="2101437"/>
              <a:ext cx="294290" cy="369332"/>
            </a:xfrm>
            <a:prstGeom prst="rect">
              <a:avLst/>
            </a:prstGeom>
            <a:noFill/>
          </p:spPr>
          <p:txBody>
            <a:bodyPr wrap="square" rtlCol="0">
              <a:spAutoFit/>
            </a:bodyPr>
            <a:lstStyle/>
            <a:p>
              <a:r>
                <a:rPr lang="en-US" dirty="0">
                  <a:solidFill>
                    <a:srgbClr val="FF0000"/>
                  </a:solidFill>
                </a:rPr>
                <a:t>x</a:t>
              </a:r>
            </a:p>
          </p:txBody>
        </p:sp>
        <p:sp>
          <p:nvSpPr>
            <p:cNvPr id="125" name="TextBox 124">
              <a:extLst>
                <a:ext uri="{FF2B5EF4-FFF2-40B4-BE49-F238E27FC236}">
                  <a16:creationId xmlns:a16="http://schemas.microsoft.com/office/drawing/2014/main" id="{4CA5FBE9-6606-CE46-B2EE-5FB9D0DD032D}"/>
                </a:ext>
              </a:extLst>
            </p:cNvPr>
            <p:cNvSpPr txBox="1"/>
            <p:nvPr/>
          </p:nvSpPr>
          <p:spPr>
            <a:xfrm>
              <a:off x="2758318" y="2319947"/>
              <a:ext cx="294290" cy="369332"/>
            </a:xfrm>
            <a:prstGeom prst="rect">
              <a:avLst/>
            </a:prstGeom>
            <a:noFill/>
          </p:spPr>
          <p:txBody>
            <a:bodyPr wrap="square" rtlCol="0">
              <a:spAutoFit/>
            </a:bodyPr>
            <a:lstStyle/>
            <a:p>
              <a:r>
                <a:rPr lang="en-US" dirty="0">
                  <a:solidFill>
                    <a:srgbClr val="FF0000"/>
                  </a:solidFill>
                </a:rPr>
                <a:t>x</a:t>
              </a:r>
            </a:p>
          </p:txBody>
        </p:sp>
        <p:sp>
          <p:nvSpPr>
            <p:cNvPr id="126" name="TextBox 125">
              <a:extLst>
                <a:ext uri="{FF2B5EF4-FFF2-40B4-BE49-F238E27FC236}">
                  <a16:creationId xmlns:a16="http://schemas.microsoft.com/office/drawing/2014/main" id="{64978CF0-60B4-4041-AF72-A454846BD22F}"/>
                </a:ext>
              </a:extLst>
            </p:cNvPr>
            <p:cNvSpPr txBox="1"/>
            <p:nvPr/>
          </p:nvSpPr>
          <p:spPr>
            <a:xfrm>
              <a:off x="3037762" y="2408339"/>
              <a:ext cx="294290" cy="369332"/>
            </a:xfrm>
            <a:prstGeom prst="rect">
              <a:avLst/>
            </a:prstGeom>
            <a:noFill/>
          </p:spPr>
          <p:txBody>
            <a:bodyPr wrap="square" rtlCol="0">
              <a:spAutoFit/>
            </a:bodyPr>
            <a:lstStyle/>
            <a:p>
              <a:r>
                <a:rPr lang="en-US" dirty="0">
                  <a:solidFill>
                    <a:srgbClr val="FF0000"/>
                  </a:solidFill>
                </a:rPr>
                <a:t>x</a:t>
              </a:r>
            </a:p>
          </p:txBody>
        </p:sp>
        <p:sp>
          <p:nvSpPr>
            <p:cNvPr id="127" name="TextBox 126">
              <a:extLst>
                <a:ext uri="{FF2B5EF4-FFF2-40B4-BE49-F238E27FC236}">
                  <a16:creationId xmlns:a16="http://schemas.microsoft.com/office/drawing/2014/main" id="{F8FC501C-F5DD-8048-93DB-ACEB6089B122}"/>
                </a:ext>
              </a:extLst>
            </p:cNvPr>
            <p:cNvSpPr txBox="1"/>
            <p:nvPr/>
          </p:nvSpPr>
          <p:spPr>
            <a:xfrm>
              <a:off x="2055045" y="1872524"/>
              <a:ext cx="294290" cy="369332"/>
            </a:xfrm>
            <a:prstGeom prst="rect">
              <a:avLst/>
            </a:prstGeom>
            <a:noFill/>
          </p:spPr>
          <p:txBody>
            <a:bodyPr wrap="square" rtlCol="0">
              <a:spAutoFit/>
            </a:bodyPr>
            <a:lstStyle/>
            <a:p>
              <a:r>
                <a:rPr lang="en-US" dirty="0">
                  <a:solidFill>
                    <a:srgbClr val="FF0000"/>
                  </a:solidFill>
                </a:rPr>
                <a:t>x</a:t>
              </a:r>
            </a:p>
          </p:txBody>
        </p:sp>
        <p:sp>
          <p:nvSpPr>
            <p:cNvPr id="128" name="TextBox 127">
              <a:extLst>
                <a:ext uri="{FF2B5EF4-FFF2-40B4-BE49-F238E27FC236}">
                  <a16:creationId xmlns:a16="http://schemas.microsoft.com/office/drawing/2014/main" id="{0FB80A31-4134-244B-8060-EA2B459F382C}"/>
                </a:ext>
              </a:extLst>
            </p:cNvPr>
            <p:cNvSpPr txBox="1"/>
            <p:nvPr/>
          </p:nvSpPr>
          <p:spPr>
            <a:xfrm>
              <a:off x="3232067" y="1918873"/>
              <a:ext cx="284052" cy="369332"/>
            </a:xfrm>
            <a:prstGeom prst="rect">
              <a:avLst/>
            </a:prstGeom>
            <a:noFill/>
          </p:spPr>
          <p:txBody>
            <a:bodyPr wrap="none" rtlCol="0">
              <a:spAutoFit/>
            </a:bodyPr>
            <a:lstStyle/>
            <a:p>
              <a:r>
                <a:rPr lang="en-US" dirty="0">
                  <a:solidFill>
                    <a:srgbClr val="FF0000"/>
                  </a:solidFill>
                </a:rPr>
                <a:t>x</a:t>
              </a:r>
            </a:p>
          </p:txBody>
        </p:sp>
        <p:sp>
          <p:nvSpPr>
            <p:cNvPr id="129" name="TextBox 128">
              <a:extLst>
                <a:ext uri="{FF2B5EF4-FFF2-40B4-BE49-F238E27FC236}">
                  <a16:creationId xmlns:a16="http://schemas.microsoft.com/office/drawing/2014/main" id="{55E23340-2F16-D947-881A-330148BA7159}"/>
                </a:ext>
              </a:extLst>
            </p:cNvPr>
            <p:cNvSpPr txBox="1"/>
            <p:nvPr/>
          </p:nvSpPr>
          <p:spPr>
            <a:xfrm>
              <a:off x="2927267" y="1483429"/>
              <a:ext cx="284052" cy="369332"/>
            </a:xfrm>
            <a:prstGeom prst="rect">
              <a:avLst/>
            </a:prstGeom>
            <a:noFill/>
          </p:spPr>
          <p:txBody>
            <a:bodyPr wrap="square" rtlCol="0">
              <a:spAutoFit/>
            </a:bodyPr>
            <a:lstStyle/>
            <a:p>
              <a:r>
                <a:rPr lang="en-US" dirty="0">
                  <a:solidFill>
                    <a:srgbClr val="FF0000"/>
                  </a:solidFill>
                </a:rPr>
                <a:t>x</a:t>
              </a:r>
            </a:p>
          </p:txBody>
        </p:sp>
        <p:sp>
          <p:nvSpPr>
            <p:cNvPr id="130" name="TextBox 129">
              <a:extLst>
                <a:ext uri="{FF2B5EF4-FFF2-40B4-BE49-F238E27FC236}">
                  <a16:creationId xmlns:a16="http://schemas.microsoft.com/office/drawing/2014/main" id="{6C242477-0EEE-7D4D-BC6B-9A66DFFBA244}"/>
                </a:ext>
              </a:extLst>
            </p:cNvPr>
            <p:cNvSpPr txBox="1"/>
            <p:nvPr/>
          </p:nvSpPr>
          <p:spPr>
            <a:xfrm>
              <a:off x="3263598" y="1638247"/>
              <a:ext cx="284052" cy="369332"/>
            </a:xfrm>
            <a:prstGeom prst="rect">
              <a:avLst/>
            </a:prstGeom>
            <a:noFill/>
          </p:spPr>
          <p:txBody>
            <a:bodyPr wrap="none" rtlCol="0">
              <a:spAutoFit/>
            </a:bodyPr>
            <a:lstStyle/>
            <a:p>
              <a:r>
                <a:rPr lang="en-US" dirty="0">
                  <a:solidFill>
                    <a:srgbClr val="FF0000"/>
                  </a:solidFill>
                </a:rPr>
                <a:t>x</a:t>
              </a:r>
            </a:p>
          </p:txBody>
        </p:sp>
        <p:sp>
          <p:nvSpPr>
            <p:cNvPr id="131" name="TextBox 130">
              <a:extLst>
                <a:ext uri="{FF2B5EF4-FFF2-40B4-BE49-F238E27FC236}">
                  <a16:creationId xmlns:a16="http://schemas.microsoft.com/office/drawing/2014/main" id="{6B1F40F5-A639-D544-94FF-E8C5FFFBA290}"/>
                </a:ext>
              </a:extLst>
            </p:cNvPr>
            <p:cNvSpPr txBox="1"/>
            <p:nvPr/>
          </p:nvSpPr>
          <p:spPr>
            <a:xfrm>
              <a:off x="2335515" y="2451851"/>
              <a:ext cx="284052" cy="369332"/>
            </a:xfrm>
            <a:prstGeom prst="rect">
              <a:avLst/>
            </a:prstGeom>
            <a:noFill/>
          </p:spPr>
          <p:txBody>
            <a:bodyPr wrap="none" rtlCol="0">
              <a:spAutoFit/>
            </a:bodyPr>
            <a:lstStyle/>
            <a:p>
              <a:r>
                <a:rPr lang="en-US" dirty="0">
                  <a:solidFill>
                    <a:srgbClr val="FF0000"/>
                  </a:solidFill>
                </a:rPr>
                <a:t>x</a:t>
              </a:r>
            </a:p>
          </p:txBody>
        </p:sp>
        <p:sp>
          <p:nvSpPr>
            <p:cNvPr id="132" name="TextBox 131">
              <a:extLst>
                <a:ext uri="{FF2B5EF4-FFF2-40B4-BE49-F238E27FC236}">
                  <a16:creationId xmlns:a16="http://schemas.microsoft.com/office/drawing/2014/main" id="{ACB6B27A-3678-3E46-9C75-782BBF978571}"/>
                </a:ext>
              </a:extLst>
            </p:cNvPr>
            <p:cNvSpPr txBox="1"/>
            <p:nvPr/>
          </p:nvSpPr>
          <p:spPr>
            <a:xfrm>
              <a:off x="2727434" y="2028286"/>
              <a:ext cx="284052" cy="369332"/>
            </a:xfrm>
            <a:prstGeom prst="rect">
              <a:avLst/>
            </a:prstGeom>
            <a:noFill/>
          </p:spPr>
          <p:txBody>
            <a:bodyPr wrap="none" rtlCol="0">
              <a:spAutoFit/>
            </a:bodyPr>
            <a:lstStyle/>
            <a:p>
              <a:r>
                <a:rPr lang="en-US" dirty="0">
                  <a:solidFill>
                    <a:srgbClr val="FF0000"/>
                  </a:solidFill>
                </a:rPr>
                <a:t>x</a:t>
              </a:r>
            </a:p>
          </p:txBody>
        </p:sp>
        <p:sp>
          <p:nvSpPr>
            <p:cNvPr id="133" name="TextBox 132">
              <a:extLst>
                <a:ext uri="{FF2B5EF4-FFF2-40B4-BE49-F238E27FC236}">
                  <a16:creationId xmlns:a16="http://schemas.microsoft.com/office/drawing/2014/main" id="{56943266-3C45-EB4B-BC8A-29402AC394D6}"/>
                </a:ext>
              </a:extLst>
            </p:cNvPr>
            <p:cNvSpPr txBox="1"/>
            <p:nvPr/>
          </p:nvSpPr>
          <p:spPr>
            <a:xfrm>
              <a:off x="2181270" y="2138011"/>
              <a:ext cx="284052" cy="369332"/>
            </a:xfrm>
            <a:prstGeom prst="rect">
              <a:avLst/>
            </a:prstGeom>
            <a:noFill/>
          </p:spPr>
          <p:txBody>
            <a:bodyPr wrap="none" rtlCol="0">
              <a:spAutoFit/>
            </a:bodyPr>
            <a:lstStyle/>
            <a:p>
              <a:r>
                <a:rPr lang="en-US" dirty="0">
                  <a:solidFill>
                    <a:srgbClr val="FF0000"/>
                  </a:solidFill>
                </a:rPr>
                <a:t>x</a:t>
              </a:r>
            </a:p>
          </p:txBody>
        </p:sp>
        <p:sp>
          <p:nvSpPr>
            <p:cNvPr id="134" name="Oval 133">
              <a:extLst>
                <a:ext uri="{FF2B5EF4-FFF2-40B4-BE49-F238E27FC236}">
                  <a16:creationId xmlns:a16="http://schemas.microsoft.com/office/drawing/2014/main" id="{69DE15B6-AE41-CC47-9F1C-3EA23ADEBA9E}"/>
                </a:ext>
              </a:extLst>
            </p:cNvPr>
            <p:cNvSpPr/>
            <p:nvPr/>
          </p:nvSpPr>
          <p:spPr>
            <a:xfrm>
              <a:off x="2036652" y="1497826"/>
              <a:ext cx="1665617" cy="1576552"/>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grpSp>
      <p:sp>
        <p:nvSpPr>
          <p:cNvPr id="135" name="TextBox 134">
            <a:extLst>
              <a:ext uri="{FF2B5EF4-FFF2-40B4-BE49-F238E27FC236}">
                <a16:creationId xmlns:a16="http://schemas.microsoft.com/office/drawing/2014/main" id="{9835CDCA-F4C6-C141-9E44-F623EB8C3492}"/>
              </a:ext>
            </a:extLst>
          </p:cNvPr>
          <p:cNvSpPr txBox="1"/>
          <p:nvPr/>
        </p:nvSpPr>
        <p:spPr>
          <a:xfrm>
            <a:off x="165461" y="985219"/>
            <a:ext cx="1006477" cy="325985"/>
          </a:xfrm>
          <a:prstGeom prst="rect">
            <a:avLst/>
          </a:prstGeom>
          <a:noFill/>
        </p:spPr>
        <p:txBody>
          <a:bodyPr wrap="none" rtlCol="0">
            <a:spAutoFit/>
          </a:bodyPr>
          <a:lstStyle/>
          <a:p>
            <a:r>
              <a:rPr lang="en-US" dirty="0"/>
              <a:t>data set A</a:t>
            </a:r>
          </a:p>
        </p:txBody>
      </p:sp>
      <p:sp>
        <p:nvSpPr>
          <p:cNvPr id="136" name="TextBox 135">
            <a:extLst>
              <a:ext uri="{FF2B5EF4-FFF2-40B4-BE49-F238E27FC236}">
                <a16:creationId xmlns:a16="http://schemas.microsoft.com/office/drawing/2014/main" id="{0F05FE6F-8710-2644-BF3E-910239E5DA92}"/>
              </a:ext>
            </a:extLst>
          </p:cNvPr>
          <p:cNvSpPr txBox="1"/>
          <p:nvPr/>
        </p:nvSpPr>
        <p:spPr>
          <a:xfrm>
            <a:off x="4598246" y="976621"/>
            <a:ext cx="1006477" cy="325985"/>
          </a:xfrm>
          <a:prstGeom prst="rect">
            <a:avLst/>
          </a:prstGeom>
          <a:noFill/>
        </p:spPr>
        <p:txBody>
          <a:bodyPr wrap="none" rtlCol="0">
            <a:spAutoFit/>
          </a:bodyPr>
          <a:lstStyle/>
          <a:p>
            <a:r>
              <a:rPr lang="en-US" dirty="0">
                <a:solidFill>
                  <a:srgbClr val="FF0000"/>
                </a:solidFill>
              </a:rPr>
              <a:t>data set B</a:t>
            </a:r>
          </a:p>
        </p:txBody>
      </p:sp>
      <p:grpSp>
        <p:nvGrpSpPr>
          <p:cNvPr id="137" name="Group 136">
            <a:extLst>
              <a:ext uri="{FF2B5EF4-FFF2-40B4-BE49-F238E27FC236}">
                <a16:creationId xmlns:a16="http://schemas.microsoft.com/office/drawing/2014/main" id="{41E06B0F-AD1C-4E47-8022-6D216F135822}"/>
              </a:ext>
            </a:extLst>
          </p:cNvPr>
          <p:cNvGrpSpPr/>
          <p:nvPr/>
        </p:nvGrpSpPr>
        <p:grpSpPr>
          <a:xfrm>
            <a:off x="1256429" y="1592557"/>
            <a:ext cx="2122376" cy="349504"/>
            <a:chOff x="5074022" y="546600"/>
            <a:chExt cx="2404595" cy="395979"/>
          </a:xfrm>
        </p:grpSpPr>
        <p:sp>
          <p:nvSpPr>
            <p:cNvPr id="138" name="Rectangle 137">
              <a:extLst>
                <a:ext uri="{FF2B5EF4-FFF2-40B4-BE49-F238E27FC236}">
                  <a16:creationId xmlns:a16="http://schemas.microsoft.com/office/drawing/2014/main" id="{F0E4CAC4-BDAA-9A4F-AF7E-7DD07B5CE6BC}"/>
                </a:ext>
              </a:extLst>
            </p:cNvPr>
            <p:cNvSpPr/>
            <p:nvPr/>
          </p:nvSpPr>
          <p:spPr>
            <a:xfrm>
              <a:off x="5127813" y="615846"/>
              <a:ext cx="2283658" cy="311842"/>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139" name="TextBox 138">
                  <a:extLst>
                    <a:ext uri="{FF2B5EF4-FFF2-40B4-BE49-F238E27FC236}">
                      <a16:creationId xmlns:a16="http://schemas.microsoft.com/office/drawing/2014/main" id="{46E57D24-0C61-F442-B195-B4164A680396}"/>
                    </a:ext>
                  </a:extLst>
                </p:cNvPr>
                <p:cNvSpPr txBox="1"/>
                <p:nvPr/>
              </p:nvSpPr>
              <p:spPr>
                <a:xfrm>
                  <a:off x="5074022" y="546600"/>
                  <a:ext cx="46609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𝑥</m:t>
                            </m:r>
                          </m:e>
                          <m:sub>
                            <m:r>
                              <a:rPr lang="en-US" b="0" i="1" dirty="0" smtClean="0">
                                <a:latin typeface="Cambria Math" panose="02040503050406030204" pitchFamily="18" charset="0"/>
                              </a:rPr>
                              <m:t>0</m:t>
                            </m:r>
                          </m:sub>
                        </m:sSub>
                      </m:oMath>
                    </m:oMathPara>
                  </a14:m>
                  <a:endParaRPr lang="en-US" dirty="0"/>
                </a:p>
              </p:txBody>
            </p:sp>
          </mc:Choice>
          <mc:Fallback>
            <p:sp>
              <p:nvSpPr>
                <p:cNvPr id="139" name="TextBox 138">
                  <a:extLst>
                    <a:ext uri="{FF2B5EF4-FFF2-40B4-BE49-F238E27FC236}">
                      <a16:creationId xmlns:a16="http://schemas.microsoft.com/office/drawing/2014/main" id="{46E57D24-0C61-F442-B195-B4164A680396}"/>
                    </a:ext>
                  </a:extLst>
                </p:cNvPr>
                <p:cNvSpPr txBox="1">
                  <a:spLocks noRot="1" noChangeAspect="1" noMove="1" noResize="1" noEditPoints="1" noAdjustHandles="1" noChangeArrowheads="1" noChangeShapeType="1" noTextEdit="1"/>
                </p:cNvSpPr>
                <p:nvPr/>
              </p:nvSpPr>
              <p:spPr>
                <a:xfrm>
                  <a:off x="5074022" y="546600"/>
                  <a:ext cx="466090" cy="369332"/>
                </a:xfrm>
                <a:prstGeom prst="rect">
                  <a:avLst/>
                </a:prstGeom>
                <a:blipFill>
                  <a:blip r:embed="rId3"/>
                  <a:stretch>
                    <a:fillRect b="-1111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40" name="TextBox 139">
                  <a:extLst>
                    <a:ext uri="{FF2B5EF4-FFF2-40B4-BE49-F238E27FC236}">
                      <a16:creationId xmlns:a16="http://schemas.microsoft.com/office/drawing/2014/main" id="{DF3AE099-6B51-8D4B-8EA2-D5ADE9FF16FA}"/>
                    </a:ext>
                  </a:extLst>
                </p:cNvPr>
                <p:cNvSpPr txBox="1"/>
                <p:nvPr/>
              </p:nvSpPr>
              <p:spPr>
                <a:xfrm>
                  <a:off x="5424640" y="546600"/>
                  <a:ext cx="46609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𝑥</m:t>
                            </m:r>
                          </m:e>
                          <m:sub>
                            <m:r>
                              <a:rPr lang="en-US" b="0" i="1" dirty="0" smtClean="0">
                                <a:latin typeface="Cambria Math" panose="02040503050406030204" pitchFamily="18" charset="0"/>
                              </a:rPr>
                              <m:t>1</m:t>
                            </m:r>
                          </m:sub>
                        </m:sSub>
                      </m:oMath>
                    </m:oMathPara>
                  </a14:m>
                  <a:endParaRPr lang="en-US" dirty="0"/>
                </a:p>
              </p:txBody>
            </p:sp>
          </mc:Choice>
          <mc:Fallback>
            <p:sp>
              <p:nvSpPr>
                <p:cNvPr id="140" name="TextBox 139">
                  <a:extLst>
                    <a:ext uri="{FF2B5EF4-FFF2-40B4-BE49-F238E27FC236}">
                      <a16:creationId xmlns:a16="http://schemas.microsoft.com/office/drawing/2014/main" id="{DF3AE099-6B51-8D4B-8EA2-D5ADE9FF16FA}"/>
                    </a:ext>
                  </a:extLst>
                </p:cNvPr>
                <p:cNvSpPr txBox="1">
                  <a:spLocks noRot="1" noChangeAspect="1" noMove="1" noResize="1" noEditPoints="1" noAdjustHandles="1" noChangeArrowheads="1" noChangeShapeType="1" noTextEdit="1"/>
                </p:cNvSpPr>
                <p:nvPr/>
              </p:nvSpPr>
              <p:spPr>
                <a:xfrm>
                  <a:off x="5424640" y="546600"/>
                  <a:ext cx="466090" cy="369332"/>
                </a:xfrm>
                <a:prstGeom prst="rect">
                  <a:avLst/>
                </a:prstGeom>
                <a:blipFill>
                  <a:blip r:embed="rId4"/>
                  <a:stretch>
                    <a:fillRect b="-1111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41" name="TextBox 140">
                  <a:extLst>
                    <a:ext uri="{FF2B5EF4-FFF2-40B4-BE49-F238E27FC236}">
                      <a16:creationId xmlns:a16="http://schemas.microsoft.com/office/drawing/2014/main" id="{B77FC52E-0A27-5843-AA7E-9C5901C81E22}"/>
                    </a:ext>
                  </a:extLst>
                </p:cNvPr>
                <p:cNvSpPr txBox="1"/>
                <p:nvPr/>
              </p:nvSpPr>
              <p:spPr>
                <a:xfrm>
                  <a:off x="5775258" y="546600"/>
                  <a:ext cx="46609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𝑥</m:t>
                            </m:r>
                          </m:e>
                          <m:sub>
                            <m:r>
                              <a:rPr lang="en-US" b="0" i="1" dirty="0" smtClean="0">
                                <a:latin typeface="Cambria Math" panose="02040503050406030204" pitchFamily="18" charset="0"/>
                              </a:rPr>
                              <m:t>2</m:t>
                            </m:r>
                          </m:sub>
                        </m:sSub>
                      </m:oMath>
                    </m:oMathPara>
                  </a14:m>
                  <a:endParaRPr lang="en-US" dirty="0"/>
                </a:p>
              </p:txBody>
            </p:sp>
          </mc:Choice>
          <mc:Fallback>
            <p:sp>
              <p:nvSpPr>
                <p:cNvPr id="141" name="TextBox 140">
                  <a:extLst>
                    <a:ext uri="{FF2B5EF4-FFF2-40B4-BE49-F238E27FC236}">
                      <a16:creationId xmlns:a16="http://schemas.microsoft.com/office/drawing/2014/main" id="{B77FC52E-0A27-5843-AA7E-9C5901C81E22}"/>
                    </a:ext>
                  </a:extLst>
                </p:cNvPr>
                <p:cNvSpPr txBox="1">
                  <a:spLocks noRot="1" noChangeAspect="1" noMove="1" noResize="1" noEditPoints="1" noAdjustHandles="1" noChangeArrowheads="1" noChangeShapeType="1" noTextEdit="1"/>
                </p:cNvSpPr>
                <p:nvPr/>
              </p:nvSpPr>
              <p:spPr>
                <a:xfrm>
                  <a:off x="5775258" y="546600"/>
                  <a:ext cx="466090" cy="369332"/>
                </a:xfrm>
                <a:prstGeom prst="rect">
                  <a:avLst/>
                </a:prstGeom>
                <a:blipFill>
                  <a:blip r:embed="rId5"/>
                  <a:stretch>
                    <a:fillRect b="-1111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42" name="TextBox 141">
                  <a:extLst>
                    <a:ext uri="{FF2B5EF4-FFF2-40B4-BE49-F238E27FC236}">
                      <a16:creationId xmlns:a16="http://schemas.microsoft.com/office/drawing/2014/main" id="{67906A18-41B2-C649-9586-B9EB4366D67F}"/>
                    </a:ext>
                  </a:extLst>
                </p:cNvPr>
                <p:cNvSpPr txBox="1"/>
                <p:nvPr/>
              </p:nvSpPr>
              <p:spPr>
                <a:xfrm>
                  <a:off x="6760151" y="546600"/>
                  <a:ext cx="71846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𝑥</m:t>
                            </m:r>
                          </m:e>
                          <m:sub>
                            <m:r>
                              <a:rPr lang="en-US" b="0" i="1" dirty="0" smtClean="0">
                                <a:latin typeface="Cambria Math" panose="02040503050406030204" pitchFamily="18" charset="0"/>
                              </a:rPr>
                              <m:t>𝑁</m:t>
                            </m:r>
                            <m:r>
                              <a:rPr lang="en-US" b="0" i="1" dirty="0" smtClean="0">
                                <a:latin typeface="Cambria Math" panose="02040503050406030204" pitchFamily="18" charset="0"/>
                              </a:rPr>
                              <m:t>−1</m:t>
                            </m:r>
                          </m:sub>
                        </m:sSub>
                      </m:oMath>
                    </m:oMathPara>
                  </a14:m>
                  <a:endParaRPr lang="en-US" dirty="0"/>
                </a:p>
              </p:txBody>
            </p:sp>
          </mc:Choice>
          <mc:Fallback>
            <p:sp>
              <p:nvSpPr>
                <p:cNvPr id="142" name="TextBox 141">
                  <a:extLst>
                    <a:ext uri="{FF2B5EF4-FFF2-40B4-BE49-F238E27FC236}">
                      <a16:creationId xmlns:a16="http://schemas.microsoft.com/office/drawing/2014/main" id="{67906A18-41B2-C649-9586-B9EB4366D67F}"/>
                    </a:ext>
                  </a:extLst>
                </p:cNvPr>
                <p:cNvSpPr txBox="1">
                  <a:spLocks noRot="1" noChangeAspect="1" noMove="1" noResize="1" noEditPoints="1" noAdjustHandles="1" noChangeArrowheads="1" noChangeShapeType="1" noTextEdit="1"/>
                </p:cNvSpPr>
                <p:nvPr/>
              </p:nvSpPr>
              <p:spPr>
                <a:xfrm>
                  <a:off x="6760151" y="546600"/>
                  <a:ext cx="718466" cy="369332"/>
                </a:xfrm>
                <a:prstGeom prst="rect">
                  <a:avLst/>
                </a:prstGeom>
                <a:blipFill>
                  <a:blip r:embed="rId6"/>
                  <a:stretch>
                    <a:fillRect b="-1111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43" name="TextBox 142">
                  <a:extLst>
                    <a:ext uri="{FF2B5EF4-FFF2-40B4-BE49-F238E27FC236}">
                      <a16:creationId xmlns:a16="http://schemas.microsoft.com/office/drawing/2014/main" id="{19E405EE-A3A0-804A-983E-08AA069C9171}"/>
                    </a:ext>
                  </a:extLst>
                </p:cNvPr>
                <p:cNvSpPr txBox="1"/>
                <p:nvPr/>
              </p:nvSpPr>
              <p:spPr>
                <a:xfrm>
                  <a:off x="6266154" y="573247"/>
                  <a:ext cx="43473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m:t>
                        </m:r>
                      </m:oMath>
                    </m:oMathPara>
                  </a14:m>
                  <a:endParaRPr lang="en-US" dirty="0"/>
                </a:p>
              </p:txBody>
            </p:sp>
          </mc:Choice>
          <mc:Fallback>
            <p:sp>
              <p:nvSpPr>
                <p:cNvPr id="143" name="TextBox 142">
                  <a:extLst>
                    <a:ext uri="{FF2B5EF4-FFF2-40B4-BE49-F238E27FC236}">
                      <a16:creationId xmlns:a16="http://schemas.microsoft.com/office/drawing/2014/main" id="{19E405EE-A3A0-804A-983E-08AA069C9171}"/>
                    </a:ext>
                  </a:extLst>
                </p:cNvPr>
                <p:cNvSpPr txBox="1">
                  <a:spLocks noRot="1" noChangeAspect="1" noMove="1" noResize="1" noEditPoints="1" noAdjustHandles="1" noChangeArrowheads="1" noChangeShapeType="1" noTextEdit="1"/>
                </p:cNvSpPr>
                <p:nvPr/>
              </p:nvSpPr>
              <p:spPr>
                <a:xfrm>
                  <a:off x="6266154" y="573247"/>
                  <a:ext cx="434734" cy="369332"/>
                </a:xfrm>
                <a:prstGeom prst="rect">
                  <a:avLst/>
                </a:prstGeom>
                <a:blipFill>
                  <a:blip r:embed="rId7"/>
                  <a:stretch>
                    <a:fillRect/>
                  </a:stretch>
                </a:blipFill>
              </p:spPr>
              <p:txBody>
                <a:bodyPr/>
                <a:lstStyle/>
                <a:p>
                  <a:r>
                    <a:rPr lang="en-US">
                      <a:noFill/>
                    </a:rPr>
                    <a:t> </a:t>
                  </a:r>
                </a:p>
              </p:txBody>
            </p:sp>
          </mc:Fallback>
        </mc:AlternateContent>
      </p:grpSp>
      <p:grpSp>
        <p:nvGrpSpPr>
          <p:cNvPr id="144" name="Group 143">
            <a:extLst>
              <a:ext uri="{FF2B5EF4-FFF2-40B4-BE49-F238E27FC236}">
                <a16:creationId xmlns:a16="http://schemas.microsoft.com/office/drawing/2014/main" id="{1A0FE534-0254-C24E-BFF5-F7FB7009FCB2}"/>
              </a:ext>
            </a:extLst>
          </p:cNvPr>
          <p:cNvGrpSpPr/>
          <p:nvPr/>
        </p:nvGrpSpPr>
        <p:grpSpPr>
          <a:xfrm>
            <a:off x="5662674" y="1608678"/>
            <a:ext cx="2122376" cy="369332"/>
            <a:chOff x="5074022" y="546600"/>
            <a:chExt cx="2404595" cy="418444"/>
          </a:xfrm>
        </p:grpSpPr>
        <p:sp>
          <p:nvSpPr>
            <p:cNvPr id="145" name="Rectangle 144">
              <a:extLst>
                <a:ext uri="{FF2B5EF4-FFF2-40B4-BE49-F238E27FC236}">
                  <a16:creationId xmlns:a16="http://schemas.microsoft.com/office/drawing/2014/main" id="{F194B8E0-C5DD-A94B-8CFB-E76C7CF3D537}"/>
                </a:ext>
              </a:extLst>
            </p:cNvPr>
            <p:cNvSpPr/>
            <p:nvPr/>
          </p:nvSpPr>
          <p:spPr>
            <a:xfrm>
              <a:off x="5127813" y="615846"/>
              <a:ext cx="2283658" cy="31184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mc:AlternateContent xmlns:mc="http://schemas.openxmlformats.org/markup-compatibility/2006">
          <mc:Choice xmlns:a14="http://schemas.microsoft.com/office/drawing/2010/main" Requires="a14">
            <p:sp>
              <p:nvSpPr>
                <p:cNvPr id="146" name="TextBox 145">
                  <a:extLst>
                    <a:ext uri="{FF2B5EF4-FFF2-40B4-BE49-F238E27FC236}">
                      <a16:creationId xmlns:a16="http://schemas.microsoft.com/office/drawing/2014/main" id="{6F6A4A03-89EE-FC46-8FDE-A97A8093CC70}"/>
                    </a:ext>
                  </a:extLst>
                </p:cNvPr>
                <p:cNvSpPr txBox="1"/>
                <p:nvPr/>
              </p:nvSpPr>
              <p:spPr>
                <a:xfrm>
                  <a:off x="5074022" y="546600"/>
                  <a:ext cx="528066" cy="4184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solidFill>
                                  <a:srgbClr val="FF0000"/>
                                </a:solidFill>
                                <a:latin typeface="Cambria Math" panose="02040503050406030204" pitchFamily="18" charset="0"/>
                              </a:rPr>
                            </m:ctrlPr>
                          </m:sSubPr>
                          <m:e>
                            <m:r>
                              <a:rPr lang="en-US" b="0" i="1" dirty="0" smtClean="0">
                                <a:solidFill>
                                  <a:srgbClr val="FF0000"/>
                                </a:solidFill>
                                <a:latin typeface="Cambria Math" panose="02040503050406030204" pitchFamily="18" charset="0"/>
                              </a:rPr>
                              <m:t>𝑥</m:t>
                            </m:r>
                          </m:e>
                          <m:sub>
                            <m:r>
                              <a:rPr lang="en-US" b="0" i="1" dirty="0" smtClean="0">
                                <a:solidFill>
                                  <a:srgbClr val="FF0000"/>
                                </a:solidFill>
                                <a:latin typeface="Cambria Math" panose="02040503050406030204" pitchFamily="18" charset="0"/>
                              </a:rPr>
                              <m:t>0</m:t>
                            </m:r>
                          </m:sub>
                        </m:sSub>
                      </m:oMath>
                    </m:oMathPara>
                  </a14:m>
                  <a:endParaRPr lang="en-US" dirty="0">
                    <a:solidFill>
                      <a:srgbClr val="FF0000"/>
                    </a:solidFill>
                  </a:endParaRPr>
                </a:p>
              </p:txBody>
            </p:sp>
          </mc:Choice>
          <mc:Fallback>
            <p:sp>
              <p:nvSpPr>
                <p:cNvPr id="146" name="TextBox 145">
                  <a:extLst>
                    <a:ext uri="{FF2B5EF4-FFF2-40B4-BE49-F238E27FC236}">
                      <a16:creationId xmlns:a16="http://schemas.microsoft.com/office/drawing/2014/main" id="{6F6A4A03-89EE-FC46-8FDE-A97A8093CC70}"/>
                    </a:ext>
                  </a:extLst>
                </p:cNvPr>
                <p:cNvSpPr txBox="1">
                  <a:spLocks noRot="1" noChangeAspect="1" noMove="1" noResize="1" noEditPoints="1" noAdjustHandles="1" noChangeArrowheads="1" noChangeShapeType="1" noTextEdit="1"/>
                </p:cNvSpPr>
                <p:nvPr/>
              </p:nvSpPr>
              <p:spPr>
                <a:xfrm>
                  <a:off x="5074022" y="546600"/>
                  <a:ext cx="528066" cy="418444"/>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47" name="TextBox 146">
                  <a:extLst>
                    <a:ext uri="{FF2B5EF4-FFF2-40B4-BE49-F238E27FC236}">
                      <a16:creationId xmlns:a16="http://schemas.microsoft.com/office/drawing/2014/main" id="{14DCE4A1-8553-3247-B03C-EF6CC7FB19E7}"/>
                    </a:ext>
                  </a:extLst>
                </p:cNvPr>
                <p:cNvSpPr txBox="1"/>
                <p:nvPr/>
              </p:nvSpPr>
              <p:spPr>
                <a:xfrm>
                  <a:off x="5424640" y="546600"/>
                  <a:ext cx="522037" cy="4184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solidFill>
                                  <a:srgbClr val="FF0000"/>
                                </a:solidFill>
                                <a:latin typeface="Cambria Math" panose="02040503050406030204" pitchFamily="18" charset="0"/>
                              </a:rPr>
                            </m:ctrlPr>
                          </m:sSubPr>
                          <m:e>
                            <m:r>
                              <a:rPr lang="en-US" b="0" i="1" dirty="0" smtClean="0">
                                <a:solidFill>
                                  <a:srgbClr val="FF0000"/>
                                </a:solidFill>
                                <a:latin typeface="Cambria Math" panose="02040503050406030204" pitchFamily="18" charset="0"/>
                              </a:rPr>
                              <m:t>𝑥</m:t>
                            </m:r>
                          </m:e>
                          <m:sub>
                            <m:r>
                              <a:rPr lang="en-US" b="0" i="1" dirty="0" smtClean="0">
                                <a:solidFill>
                                  <a:srgbClr val="FF0000"/>
                                </a:solidFill>
                                <a:latin typeface="Cambria Math" panose="02040503050406030204" pitchFamily="18" charset="0"/>
                              </a:rPr>
                              <m:t>1</m:t>
                            </m:r>
                          </m:sub>
                        </m:sSub>
                      </m:oMath>
                    </m:oMathPara>
                  </a14:m>
                  <a:endParaRPr lang="en-US" dirty="0">
                    <a:solidFill>
                      <a:srgbClr val="FF0000"/>
                    </a:solidFill>
                  </a:endParaRPr>
                </a:p>
              </p:txBody>
            </p:sp>
          </mc:Choice>
          <mc:Fallback>
            <p:sp>
              <p:nvSpPr>
                <p:cNvPr id="147" name="TextBox 146">
                  <a:extLst>
                    <a:ext uri="{FF2B5EF4-FFF2-40B4-BE49-F238E27FC236}">
                      <a16:creationId xmlns:a16="http://schemas.microsoft.com/office/drawing/2014/main" id="{14DCE4A1-8553-3247-B03C-EF6CC7FB19E7}"/>
                    </a:ext>
                  </a:extLst>
                </p:cNvPr>
                <p:cNvSpPr txBox="1">
                  <a:spLocks noRot="1" noChangeAspect="1" noMove="1" noResize="1" noEditPoints="1" noAdjustHandles="1" noChangeArrowheads="1" noChangeShapeType="1" noTextEdit="1"/>
                </p:cNvSpPr>
                <p:nvPr/>
              </p:nvSpPr>
              <p:spPr>
                <a:xfrm>
                  <a:off x="5424640" y="546600"/>
                  <a:ext cx="522037" cy="418444"/>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48" name="TextBox 147">
                  <a:extLst>
                    <a:ext uri="{FF2B5EF4-FFF2-40B4-BE49-F238E27FC236}">
                      <a16:creationId xmlns:a16="http://schemas.microsoft.com/office/drawing/2014/main" id="{2B58BF99-1B16-7740-9F27-C6C63E813C94}"/>
                    </a:ext>
                  </a:extLst>
                </p:cNvPr>
                <p:cNvSpPr txBox="1"/>
                <p:nvPr/>
              </p:nvSpPr>
              <p:spPr>
                <a:xfrm>
                  <a:off x="5775258" y="546600"/>
                  <a:ext cx="46609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solidFill>
                                  <a:srgbClr val="FF0000"/>
                                </a:solidFill>
                                <a:latin typeface="Cambria Math" panose="02040503050406030204" pitchFamily="18" charset="0"/>
                              </a:rPr>
                            </m:ctrlPr>
                          </m:sSubPr>
                          <m:e>
                            <m:r>
                              <a:rPr lang="en-US" b="0" i="1" dirty="0" smtClean="0">
                                <a:solidFill>
                                  <a:srgbClr val="FF0000"/>
                                </a:solidFill>
                                <a:latin typeface="Cambria Math" panose="02040503050406030204" pitchFamily="18" charset="0"/>
                              </a:rPr>
                              <m:t>𝑥</m:t>
                            </m:r>
                          </m:e>
                          <m:sub>
                            <m:r>
                              <a:rPr lang="en-US" b="0" i="1" dirty="0" smtClean="0">
                                <a:solidFill>
                                  <a:srgbClr val="FF0000"/>
                                </a:solidFill>
                                <a:latin typeface="Cambria Math" panose="02040503050406030204" pitchFamily="18" charset="0"/>
                              </a:rPr>
                              <m:t>2</m:t>
                            </m:r>
                          </m:sub>
                        </m:sSub>
                      </m:oMath>
                    </m:oMathPara>
                  </a14:m>
                  <a:endParaRPr lang="en-US" dirty="0">
                    <a:solidFill>
                      <a:srgbClr val="FF0000"/>
                    </a:solidFill>
                  </a:endParaRPr>
                </a:p>
              </p:txBody>
            </p:sp>
          </mc:Choice>
          <mc:Fallback>
            <p:sp>
              <p:nvSpPr>
                <p:cNvPr id="148" name="TextBox 147">
                  <a:extLst>
                    <a:ext uri="{FF2B5EF4-FFF2-40B4-BE49-F238E27FC236}">
                      <a16:creationId xmlns:a16="http://schemas.microsoft.com/office/drawing/2014/main" id="{2B58BF99-1B16-7740-9F27-C6C63E813C94}"/>
                    </a:ext>
                  </a:extLst>
                </p:cNvPr>
                <p:cNvSpPr txBox="1">
                  <a:spLocks noRot="1" noChangeAspect="1" noMove="1" noResize="1" noEditPoints="1" noAdjustHandles="1" noChangeArrowheads="1" noChangeShapeType="1" noTextEdit="1"/>
                </p:cNvSpPr>
                <p:nvPr/>
              </p:nvSpPr>
              <p:spPr>
                <a:xfrm>
                  <a:off x="5775258" y="546600"/>
                  <a:ext cx="466090" cy="369332"/>
                </a:xfrm>
                <a:prstGeom prst="rect">
                  <a:avLst/>
                </a:prstGeom>
                <a:blipFill>
                  <a:blip r:embed="rId10"/>
                  <a:stretch>
                    <a:fillRect b="-1111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49" name="TextBox 148">
                  <a:extLst>
                    <a:ext uri="{FF2B5EF4-FFF2-40B4-BE49-F238E27FC236}">
                      <a16:creationId xmlns:a16="http://schemas.microsoft.com/office/drawing/2014/main" id="{80F44BA3-96F4-494C-9C50-C756AD0D63F6}"/>
                    </a:ext>
                  </a:extLst>
                </p:cNvPr>
                <p:cNvSpPr txBox="1"/>
                <p:nvPr/>
              </p:nvSpPr>
              <p:spPr>
                <a:xfrm>
                  <a:off x="6760151" y="546600"/>
                  <a:ext cx="71846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solidFill>
                                  <a:srgbClr val="FF0000"/>
                                </a:solidFill>
                                <a:latin typeface="Cambria Math" panose="02040503050406030204" pitchFamily="18" charset="0"/>
                              </a:rPr>
                            </m:ctrlPr>
                          </m:sSubPr>
                          <m:e>
                            <m:r>
                              <a:rPr lang="en-US" b="0" i="1" dirty="0" smtClean="0">
                                <a:solidFill>
                                  <a:srgbClr val="FF0000"/>
                                </a:solidFill>
                                <a:latin typeface="Cambria Math" panose="02040503050406030204" pitchFamily="18" charset="0"/>
                              </a:rPr>
                              <m:t>𝑥</m:t>
                            </m:r>
                          </m:e>
                          <m:sub>
                            <m:r>
                              <a:rPr lang="en-US" b="0" i="1" dirty="0" smtClean="0">
                                <a:solidFill>
                                  <a:srgbClr val="FF0000"/>
                                </a:solidFill>
                                <a:latin typeface="Cambria Math" panose="02040503050406030204" pitchFamily="18" charset="0"/>
                              </a:rPr>
                              <m:t>𝑁</m:t>
                            </m:r>
                            <m:r>
                              <a:rPr lang="en-US" b="0" i="1" dirty="0" smtClean="0">
                                <a:solidFill>
                                  <a:srgbClr val="FF0000"/>
                                </a:solidFill>
                                <a:latin typeface="Cambria Math" panose="02040503050406030204" pitchFamily="18" charset="0"/>
                              </a:rPr>
                              <m:t>−1</m:t>
                            </m:r>
                          </m:sub>
                        </m:sSub>
                      </m:oMath>
                    </m:oMathPara>
                  </a14:m>
                  <a:endParaRPr lang="en-US" dirty="0">
                    <a:solidFill>
                      <a:srgbClr val="FF0000"/>
                    </a:solidFill>
                  </a:endParaRPr>
                </a:p>
              </p:txBody>
            </p:sp>
          </mc:Choice>
          <mc:Fallback>
            <p:sp>
              <p:nvSpPr>
                <p:cNvPr id="149" name="TextBox 148">
                  <a:extLst>
                    <a:ext uri="{FF2B5EF4-FFF2-40B4-BE49-F238E27FC236}">
                      <a16:creationId xmlns:a16="http://schemas.microsoft.com/office/drawing/2014/main" id="{80F44BA3-96F4-494C-9C50-C756AD0D63F6}"/>
                    </a:ext>
                  </a:extLst>
                </p:cNvPr>
                <p:cNvSpPr txBox="1">
                  <a:spLocks noRot="1" noChangeAspect="1" noMove="1" noResize="1" noEditPoints="1" noAdjustHandles="1" noChangeArrowheads="1" noChangeShapeType="1" noTextEdit="1"/>
                </p:cNvSpPr>
                <p:nvPr/>
              </p:nvSpPr>
              <p:spPr>
                <a:xfrm>
                  <a:off x="6760151" y="546600"/>
                  <a:ext cx="718466" cy="369332"/>
                </a:xfrm>
                <a:prstGeom prst="rect">
                  <a:avLst/>
                </a:prstGeom>
                <a:blipFill>
                  <a:blip r:embed="rId11"/>
                  <a:stretch>
                    <a:fillRect b="-1111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50" name="TextBox 149">
                  <a:extLst>
                    <a:ext uri="{FF2B5EF4-FFF2-40B4-BE49-F238E27FC236}">
                      <a16:creationId xmlns:a16="http://schemas.microsoft.com/office/drawing/2014/main" id="{7E906E72-4682-6642-B2C3-FE609987D581}"/>
                    </a:ext>
                  </a:extLst>
                </p:cNvPr>
                <p:cNvSpPr txBox="1"/>
                <p:nvPr/>
              </p:nvSpPr>
              <p:spPr>
                <a:xfrm>
                  <a:off x="6266154" y="573247"/>
                  <a:ext cx="43473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solidFill>
                              <a:srgbClr val="FF0000"/>
                            </a:solidFill>
                            <a:latin typeface="Cambria Math" panose="02040503050406030204" pitchFamily="18" charset="0"/>
                          </a:rPr>
                          <m:t>⋯</m:t>
                        </m:r>
                      </m:oMath>
                    </m:oMathPara>
                  </a14:m>
                  <a:endParaRPr lang="en-US" dirty="0">
                    <a:solidFill>
                      <a:srgbClr val="FF0000"/>
                    </a:solidFill>
                  </a:endParaRPr>
                </a:p>
              </p:txBody>
            </p:sp>
          </mc:Choice>
          <mc:Fallback>
            <p:sp>
              <p:nvSpPr>
                <p:cNvPr id="150" name="TextBox 149">
                  <a:extLst>
                    <a:ext uri="{FF2B5EF4-FFF2-40B4-BE49-F238E27FC236}">
                      <a16:creationId xmlns:a16="http://schemas.microsoft.com/office/drawing/2014/main" id="{7E906E72-4682-6642-B2C3-FE609987D581}"/>
                    </a:ext>
                  </a:extLst>
                </p:cNvPr>
                <p:cNvSpPr txBox="1">
                  <a:spLocks noRot="1" noChangeAspect="1" noMove="1" noResize="1" noEditPoints="1" noAdjustHandles="1" noChangeArrowheads="1" noChangeShapeType="1" noTextEdit="1"/>
                </p:cNvSpPr>
                <p:nvPr/>
              </p:nvSpPr>
              <p:spPr>
                <a:xfrm>
                  <a:off x="6266154" y="573247"/>
                  <a:ext cx="434734" cy="369332"/>
                </a:xfrm>
                <a:prstGeom prst="rect">
                  <a:avLst/>
                </a:prstGeom>
                <a:blipFill>
                  <a:blip r:embed="rId12"/>
                  <a:stretch>
                    <a:fillRect/>
                  </a:stretch>
                </a:blipFill>
              </p:spPr>
              <p:txBody>
                <a:bodyPr/>
                <a:lstStyle/>
                <a:p>
                  <a:r>
                    <a:rPr lang="en-US">
                      <a:noFill/>
                    </a:rPr>
                    <a:t> </a:t>
                  </a:r>
                </a:p>
              </p:txBody>
            </p:sp>
          </mc:Fallback>
        </mc:AlternateContent>
      </p:grpSp>
      <p:grpSp>
        <p:nvGrpSpPr>
          <p:cNvPr id="152" name="Group 151">
            <a:extLst>
              <a:ext uri="{FF2B5EF4-FFF2-40B4-BE49-F238E27FC236}">
                <a16:creationId xmlns:a16="http://schemas.microsoft.com/office/drawing/2014/main" id="{C13C04C6-5366-8C43-8BB2-8D84D8E3AAFA}"/>
              </a:ext>
            </a:extLst>
          </p:cNvPr>
          <p:cNvGrpSpPr/>
          <p:nvPr/>
        </p:nvGrpSpPr>
        <p:grpSpPr>
          <a:xfrm>
            <a:off x="348806" y="2611176"/>
            <a:ext cx="795443" cy="797350"/>
            <a:chOff x="2031861" y="1429407"/>
            <a:chExt cx="1665618" cy="1669609"/>
          </a:xfrm>
        </p:grpSpPr>
        <p:sp>
          <p:nvSpPr>
            <p:cNvPr id="153" name="TextBox 152">
              <a:extLst>
                <a:ext uri="{FF2B5EF4-FFF2-40B4-BE49-F238E27FC236}">
                  <a16:creationId xmlns:a16="http://schemas.microsoft.com/office/drawing/2014/main" id="{C48AD48F-C319-2243-AD66-73418FC4A5CA}"/>
                </a:ext>
              </a:extLst>
            </p:cNvPr>
            <p:cNvSpPr txBox="1"/>
            <p:nvPr/>
          </p:nvSpPr>
          <p:spPr>
            <a:xfrm>
              <a:off x="2448910" y="1429407"/>
              <a:ext cx="284052" cy="369332"/>
            </a:xfrm>
            <a:prstGeom prst="rect">
              <a:avLst/>
            </a:prstGeom>
            <a:noFill/>
          </p:spPr>
          <p:txBody>
            <a:bodyPr wrap="none" rtlCol="0">
              <a:spAutoFit/>
            </a:bodyPr>
            <a:lstStyle/>
            <a:p>
              <a:r>
                <a:rPr lang="en-US" dirty="0"/>
                <a:t>x</a:t>
              </a:r>
            </a:p>
          </p:txBody>
        </p:sp>
        <p:sp>
          <p:nvSpPr>
            <p:cNvPr id="154" name="TextBox 153">
              <a:extLst>
                <a:ext uri="{FF2B5EF4-FFF2-40B4-BE49-F238E27FC236}">
                  <a16:creationId xmlns:a16="http://schemas.microsoft.com/office/drawing/2014/main" id="{321BA151-5394-F14F-9117-8590C1EF8645}"/>
                </a:ext>
              </a:extLst>
            </p:cNvPr>
            <p:cNvSpPr txBox="1"/>
            <p:nvPr/>
          </p:nvSpPr>
          <p:spPr>
            <a:xfrm>
              <a:off x="2601310" y="1581807"/>
              <a:ext cx="284052" cy="369332"/>
            </a:xfrm>
            <a:prstGeom prst="rect">
              <a:avLst/>
            </a:prstGeom>
            <a:noFill/>
          </p:spPr>
          <p:txBody>
            <a:bodyPr wrap="none" rtlCol="0">
              <a:spAutoFit/>
            </a:bodyPr>
            <a:lstStyle/>
            <a:p>
              <a:r>
                <a:rPr lang="en-US" dirty="0"/>
                <a:t>x</a:t>
              </a:r>
            </a:p>
          </p:txBody>
        </p:sp>
        <p:sp>
          <p:nvSpPr>
            <p:cNvPr id="155" name="TextBox 154">
              <a:extLst>
                <a:ext uri="{FF2B5EF4-FFF2-40B4-BE49-F238E27FC236}">
                  <a16:creationId xmlns:a16="http://schemas.microsoft.com/office/drawing/2014/main" id="{C0B185A8-EB86-B446-A441-5DF94DE82863}"/>
                </a:ext>
              </a:extLst>
            </p:cNvPr>
            <p:cNvSpPr txBox="1"/>
            <p:nvPr/>
          </p:nvSpPr>
          <p:spPr>
            <a:xfrm>
              <a:off x="2753710" y="1734207"/>
              <a:ext cx="284052" cy="369332"/>
            </a:xfrm>
            <a:prstGeom prst="rect">
              <a:avLst/>
            </a:prstGeom>
            <a:noFill/>
          </p:spPr>
          <p:txBody>
            <a:bodyPr wrap="none" rtlCol="0">
              <a:spAutoFit/>
            </a:bodyPr>
            <a:lstStyle/>
            <a:p>
              <a:r>
                <a:rPr lang="en-US" dirty="0"/>
                <a:t>x</a:t>
              </a:r>
            </a:p>
          </p:txBody>
        </p:sp>
        <p:sp>
          <p:nvSpPr>
            <p:cNvPr id="156" name="TextBox 155">
              <a:extLst>
                <a:ext uri="{FF2B5EF4-FFF2-40B4-BE49-F238E27FC236}">
                  <a16:creationId xmlns:a16="http://schemas.microsoft.com/office/drawing/2014/main" id="{82A0F2BC-FF0A-1543-ADD5-9C21E5C53B8E}"/>
                </a:ext>
              </a:extLst>
            </p:cNvPr>
            <p:cNvSpPr txBox="1"/>
            <p:nvPr/>
          </p:nvSpPr>
          <p:spPr>
            <a:xfrm>
              <a:off x="2948015" y="1822913"/>
              <a:ext cx="284052" cy="369332"/>
            </a:xfrm>
            <a:prstGeom prst="rect">
              <a:avLst/>
            </a:prstGeom>
            <a:noFill/>
          </p:spPr>
          <p:txBody>
            <a:bodyPr wrap="none" rtlCol="0">
              <a:spAutoFit/>
            </a:bodyPr>
            <a:lstStyle/>
            <a:p>
              <a:r>
                <a:rPr lang="en-US" dirty="0"/>
                <a:t>x</a:t>
              </a:r>
            </a:p>
          </p:txBody>
        </p:sp>
        <p:sp>
          <p:nvSpPr>
            <p:cNvPr id="157" name="TextBox 156">
              <a:extLst>
                <a:ext uri="{FF2B5EF4-FFF2-40B4-BE49-F238E27FC236}">
                  <a16:creationId xmlns:a16="http://schemas.microsoft.com/office/drawing/2014/main" id="{C5BB8A92-B5FD-B049-9004-28EFBB12E638}"/>
                </a:ext>
              </a:extLst>
            </p:cNvPr>
            <p:cNvSpPr txBox="1"/>
            <p:nvPr/>
          </p:nvSpPr>
          <p:spPr>
            <a:xfrm>
              <a:off x="3058510" y="2039007"/>
              <a:ext cx="284052" cy="369332"/>
            </a:xfrm>
            <a:prstGeom prst="rect">
              <a:avLst/>
            </a:prstGeom>
            <a:noFill/>
          </p:spPr>
          <p:txBody>
            <a:bodyPr wrap="none" rtlCol="0">
              <a:spAutoFit/>
            </a:bodyPr>
            <a:lstStyle/>
            <a:p>
              <a:r>
                <a:rPr lang="en-US" dirty="0"/>
                <a:t>x</a:t>
              </a:r>
            </a:p>
          </p:txBody>
        </p:sp>
        <p:sp>
          <p:nvSpPr>
            <p:cNvPr id="158" name="TextBox 157">
              <a:extLst>
                <a:ext uri="{FF2B5EF4-FFF2-40B4-BE49-F238E27FC236}">
                  <a16:creationId xmlns:a16="http://schemas.microsoft.com/office/drawing/2014/main" id="{F6F46B24-07D3-1F4F-A00E-68AE6FE8C123}"/>
                </a:ext>
              </a:extLst>
            </p:cNvPr>
            <p:cNvSpPr txBox="1"/>
            <p:nvPr/>
          </p:nvSpPr>
          <p:spPr>
            <a:xfrm>
              <a:off x="3210910" y="2191407"/>
              <a:ext cx="284052" cy="369332"/>
            </a:xfrm>
            <a:prstGeom prst="rect">
              <a:avLst/>
            </a:prstGeom>
            <a:noFill/>
          </p:spPr>
          <p:txBody>
            <a:bodyPr wrap="none" rtlCol="0">
              <a:spAutoFit/>
            </a:bodyPr>
            <a:lstStyle/>
            <a:p>
              <a:r>
                <a:rPr lang="en-US" dirty="0"/>
                <a:t>x</a:t>
              </a:r>
            </a:p>
          </p:txBody>
        </p:sp>
        <p:sp>
          <p:nvSpPr>
            <p:cNvPr id="159" name="TextBox 158">
              <a:extLst>
                <a:ext uri="{FF2B5EF4-FFF2-40B4-BE49-F238E27FC236}">
                  <a16:creationId xmlns:a16="http://schemas.microsoft.com/office/drawing/2014/main" id="{490B0455-08E9-B244-8006-13C7C4281C5C}"/>
                </a:ext>
              </a:extLst>
            </p:cNvPr>
            <p:cNvSpPr txBox="1"/>
            <p:nvPr/>
          </p:nvSpPr>
          <p:spPr>
            <a:xfrm>
              <a:off x="2543640" y="1930854"/>
              <a:ext cx="284052" cy="369332"/>
            </a:xfrm>
            <a:prstGeom prst="rect">
              <a:avLst/>
            </a:prstGeom>
            <a:noFill/>
          </p:spPr>
          <p:txBody>
            <a:bodyPr wrap="none" rtlCol="0">
              <a:spAutoFit/>
            </a:bodyPr>
            <a:lstStyle/>
            <a:p>
              <a:r>
                <a:rPr lang="en-US" dirty="0"/>
                <a:t>x</a:t>
              </a:r>
            </a:p>
          </p:txBody>
        </p:sp>
        <p:sp>
          <p:nvSpPr>
            <p:cNvPr id="160" name="TextBox 159">
              <a:extLst>
                <a:ext uri="{FF2B5EF4-FFF2-40B4-BE49-F238E27FC236}">
                  <a16:creationId xmlns:a16="http://schemas.microsoft.com/office/drawing/2014/main" id="{33521030-B663-C341-9E5B-BA59D588FE4C}"/>
                </a:ext>
              </a:extLst>
            </p:cNvPr>
            <p:cNvSpPr txBox="1"/>
            <p:nvPr/>
          </p:nvSpPr>
          <p:spPr>
            <a:xfrm>
              <a:off x="2559677" y="2401192"/>
              <a:ext cx="284052" cy="369332"/>
            </a:xfrm>
            <a:prstGeom prst="rect">
              <a:avLst/>
            </a:prstGeom>
            <a:noFill/>
          </p:spPr>
          <p:txBody>
            <a:bodyPr wrap="none" rtlCol="0">
              <a:spAutoFit/>
            </a:bodyPr>
            <a:lstStyle/>
            <a:p>
              <a:r>
                <a:rPr lang="en-US" dirty="0"/>
                <a:t>x</a:t>
              </a:r>
            </a:p>
          </p:txBody>
        </p:sp>
        <p:sp>
          <p:nvSpPr>
            <p:cNvPr id="161" name="TextBox 160">
              <a:extLst>
                <a:ext uri="{FF2B5EF4-FFF2-40B4-BE49-F238E27FC236}">
                  <a16:creationId xmlns:a16="http://schemas.microsoft.com/office/drawing/2014/main" id="{911217F6-D7AA-5647-A06A-696F544909DC}"/>
                </a:ext>
              </a:extLst>
            </p:cNvPr>
            <p:cNvSpPr txBox="1"/>
            <p:nvPr/>
          </p:nvSpPr>
          <p:spPr>
            <a:xfrm>
              <a:off x="2133803" y="1558684"/>
              <a:ext cx="294290" cy="369332"/>
            </a:xfrm>
            <a:prstGeom prst="rect">
              <a:avLst/>
            </a:prstGeom>
            <a:noFill/>
          </p:spPr>
          <p:txBody>
            <a:bodyPr wrap="square" rtlCol="0">
              <a:spAutoFit/>
            </a:bodyPr>
            <a:lstStyle/>
            <a:p>
              <a:r>
                <a:rPr lang="en-US" dirty="0"/>
                <a:t>x</a:t>
              </a:r>
            </a:p>
          </p:txBody>
        </p:sp>
        <p:sp>
          <p:nvSpPr>
            <p:cNvPr id="162" name="TextBox 161">
              <a:extLst>
                <a:ext uri="{FF2B5EF4-FFF2-40B4-BE49-F238E27FC236}">
                  <a16:creationId xmlns:a16="http://schemas.microsoft.com/office/drawing/2014/main" id="{C1A32DCB-5884-8749-83E4-AEF0902FFD4E}"/>
                </a:ext>
              </a:extLst>
            </p:cNvPr>
            <p:cNvSpPr txBox="1"/>
            <p:nvPr/>
          </p:nvSpPr>
          <p:spPr>
            <a:xfrm>
              <a:off x="2244297" y="1794219"/>
              <a:ext cx="294291" cy="682595"/>
            </a:xfrm>
            <a:prstGeom prst="rect">
              <a:avLst/>
            </a:prstGeom>
            <a:noFill/>
          </p:spPr>
          <p:txBody>
            <a:bodyPr wrap="square" rtlCol="0">
              <a:spAutoFit/>
            </a:bodyPr>
            <a:lstStyle/>
            <a:p>
              <a:r>
                <a:rPr lang="en-US" dirty="0">
                  <a:solidFill>
                    <a:srgbClr val="FF0000"/>
                  </a:solidFill>
                </a:rPr>
                <a:t>x</a:t>
              </a:r>
            </a:p>
          </p:txBody>
        </p:sp>
        <p:sp>
          <p:nvSpPr>
            <p:cNvPr id="163" name="TextBox 162">
              <a:extLst>
                <a:ext uri="{FF2B5EF4-FFF2-40B4-BE49-F238E27FC236}">
                  <a16:creationId xmlns:a16="http://schemas.microsoft.com/office/drawing/2014/main" id="{DAB784A3-D4D3-004E-B7B5-47490365CA43}"/>
                </a:ext>
              </a:extLst>
            </p:cNvPr>
            <p:cNvSpPr txBox="1"/>
            <p:nvPr/>
          </p:nvSpPr>
          <p:spPr>
            <a:xfrm>
              <a:off x="2428162" y="1798739"/>
              <a:ext cx="294290" cy="369332"/>
            </a:xfrm>
            <a:prstGeom prst="rect">
              <a:avLst/>
            </a:prstGeom>
            <a:noFill/>
          </p:spPr>
          <p:txBody>
            <a:bodyPr wrap="square" rtlCol="0">
              <a:spAutoFit/>
            </a:bodyPr>
            <a:lstStyle/>
            <a:p>
              <a:r>
                <a:rPr lang="en-US" dirty="0"/>
                <a:t>x</a:t>
              </a:r>
            </a:p>
          </p:txBody>
        </p:sp>
        <p:sp>
          <p:nvSpPr>
            <p:cNvPr id="164" name="TextBox 163">
              <a:extLst>
                <a:ext uri="{FF2B5EF4-FFF2-40B4-BE49-F238E27FC236}">
                  <a16:creationId xmlns:a16="http://schemas.microsoft.com/office/drawing/2014/main" id="{561C3DC2-2374-834C-8110-7A37DFAE51CD}"/>
                </a:ext>
              </a:extLst>
            </p:cNvPr>
            <p:cNvSpPr txBox="1"/>
            <p:nvPr/>
          </p:nvSpPr>
          <p:spPr>
            <a:xfrm>
              <a:off x="2464676" y="2140326"/>
              <a:ext cx="294291" cy="682595"/>
            </a:xfrm>
            <a:prstGeom prst="rect">
              <a:avLst/>
            </a:prstGeom>
            <a:noFill/>
          </p:spPr>
          <p:txBody>
            <a:bodyPr wrap="square" rtlCol="0">
              <a:spAutoFit/>
            </a:bodyPr>
            <a:lstStyle/>
            <a:p>
              <a:r>
                <a:rPr lang="en-US" dirty="0">
                  <a:solidFill>
                    <a:srgbClr val="FF0000"/>
                  </a:solidFill>
                </a:rPr>
                <a:t>x</a:t>
              </a:r>
            </a:p>
          </p:txBody>
        </p:sp>
        <p:sp>
          <p:nvSpPr>
            <p:cNvPr id="165" name="TextBox 164">
              <a:extLst>
                <a:ext uri="{FF2B5EF4-FFF2-40B4-BE49-F238E27FC236}">
                  <a16:creationId xmlns:a16="http://schemas.microsoft.com/office/drawing/2014/main" id="{92EC582B-4133-C047-AF4C-49F74E4A53FE}"/>
                </a:ext>
              </a:extLst>
            </p:cNvPr>
            <p:cNvSpPr txBox="1"/>
            <p:nvPr/>
          </p:nvSpPr>
          <p:spPr>
            <a:xfrm>
              <a:off x="2911365" y="2101438"/>
              <a:ext cx="294291" cy="682595"/>
            </a:xfrm>
            <a:prstGeom prst="rect">
              <a:avLst/>
            </a:prstGeom>
            <a:noFill/>
          </p:spPr>
          <p:txBody>
            <a:bodyPr wrap="square" rtlCol="0">
              <a:spAutoFit/>
            </a:bodyPr>
            <a:lstStyle/>
            <a:p>
              <a:r>
                <a:rPr lang="en-US" dirty="0">
                  <a:solidFill>
                    <a:srgbClr val="FF0000"/>
                  </a:solidFill>
                </a:rPr>
                <a:t>x</a:t>
              </a:r>
            </a:p>
          </p:txBody>
        </p:sp>
        <p:sp>
          <p:nvSpPr>
            <p:cNvPr id="166" name="TextBox 165">
              <a:extLst>
                <a:ext uri="{FF2B5EF4-FFF2-40B4-BE49-F238E27FC236}">
                  <a16:creationId xmlns:a16="http://schemas.microsoft.com/office/drawing/2014/main" id="{C513AA82-7327-7443-8392-D3A8BE77B130}"/>
                </a:ext>
              </a:extLst>
            </p:cNvPr>
            <p:cNvSpPr txBox="1"/>
            <p:nvPr/>
          </p:nvSpPr>
          <p:spPr>
            <a:xfrm>
              <a:off x="2758318" y="2319947"/>
              <a:ext cx="294290" cy="369332"/>
            </a:xfrm>
            <a:prstGeom prst="rect">
              <a:avLst/>
            </a:prstGeom>
            <a:noFill/>
          </p:spPr>
          <p:txBody>
            <a:bodyPr wrap="square" rtlCol="0">
              <a:spAutoFit/>
            </a:bodyPr>
            <a:lstStyle/>
            <a:p>
              <a:r>
                <a:rPr lang="en-US" dirty="0"/>
                <a:t>x</a:t>
              </a:r>
            </a:p>
          </p:txBody>
        </p:sp>
        <p:sp>
          <p:nvSpPr>
            <p:cNvPr id="167" name="TextBox 166">
              <a:extLst>
                <a:ext uri="{FF2B5EF4-FFF2-40B4-BE49-F238E27FC236}">
                  <a16:creationId xmlns:a16="http://schemas.microsoft.com/office/drawing/2014/main" id="{07943C68-13DB-BF48-B75D-1DFE579750E1}"/>
                </a:ext>
              </a:extLst>
            </p:cNvPr>
            <p:cNvSpPr txBox="1"/>
            <p:nvPr/>
          </p:nvSpPr>
          <p:spPr>
            <a:xfrm>
              <a:off x="3037762" y="2408339"/>
              <a:ext cx="294290" cy="369332"/>
            </a:xfrm>
            <a:prstGeom prst="rect">
              <a:avLst/>
            </a:prstGeom>
            <a:noFill/>
          </p:spPr>
          <p:txBody>
            <a:bodyPr wrap="square" rtlCol="0">
              <a:spAutoFit/>
            </a:bodyPr>
            <a:lstStyle/>
            <a:p>
              <a:r>
                <a:rPr lang="en-US" dirty="0"/>
                <a:t>x</a:t>
              </a:r>
            </a:p>
          </p:txBody>
        </p:sp>
        <p:sp>
          <p:nvSpPr>
            <p:cNvPr id="168" name="TextBox 167">
              <a:extLst>
                <a:ext uri="{FF2B5EF4-FFF2-40B4-BE49-F238E27FC236}">
                  <a16:creationId xmlns:a16="http://schemas.microsoft.com/office/drawing/2014/main" id="{C52D759A-51E7-A84C-A3CD-3B0F9B41D93F}"/>
                </a:ext>
              </a:extLst>
            </p:cNvPr>
            <p:cNvSpPr txBox="1"/>
            <p:nvPr/>
          </p:nvSpPr>
          <p:spPr>
            <a:xfrm>
              <a:off x="2055045" y="1872524"/>
              <a:ext cx="294290" cy="369332"/>
            </a:xfrm>
            <a:prstGeom prst="rect">
              <a:avLst/>
            </a:prstGeom>
            <a:noFill/>
          </p:spPr>
          <p:txBody>
            <a:bodyPr wrap="square" rtlCol="0">
              <a:spAutoFit/>
            </a:bodyPr>
            <a:lstStyle/>
            <a:p>
              <a:r>
                <a:rPr lang="en-US" dirty="0"/>
                <a:t>x</a:t>
              </a:r>
            </a:p>
          </p:txBody>
        </p:sp>
        <p:sp>
          <p:nvSpPr>
            <p:cNvPr id="169" name="TextBox 168">
              <a:extLst>
                <a:ext uri="{FF2B5EF4-FFF2-40B4-BE49-F238E27FC236}">
                  <a16:creationId xmlns:a16="http://schemas.microsoft.com/office/drawing/2014/main" id="{C3C6B815-CDEA-8C4F-A8CB-DA1D776770B6}"/>
                </a:ext>
              </a:extLst>
            </p:cNvPr>
            <p:cNvSpPr txBox="1"/>
            <p:nvPr/>
          </p:nvSpPr>
          <p:spPr>
            <a:xfrm>
              <a:off x="3232067" y="1918873"/>
              <a:ext cx="284052" cy="369332"/>
            </a:xfrm>
            <a:prstGeom prst="rect">
              <a:avLst/>
            </a:prstGeom>
            <a:noFill/>
          </p:spPr>
          <p:txBody>
            <a:bodyPr wrap="none" rtlCol="0">
              <a:spAutoFit/>
            </a:bodyPr>
            <a:lstStyle/>
            <a:p>
              <a:r>
                <a:rPr lang="en-US" dirty="0"/>
                <a:t>x</a:t>
              </a:r>
            </a:p>
          </p:txBody>
        </p:sp>
        <p:sp>
          <p:nvSpPr>
            <p:cNvPr id="170" name="TextBox 169">
              <a:extLst>
                <a:ext uri="{FF2B5EF4-FFF2-40B4-BE49-F238E27FC236}">
                  <a16:creationId xmlns:a16="http://schemas.microsoft.com/office/drawing/2014/main" id="{B0A68C28-D40E-DD44-AE24-C4AEA65082B7}"/>
                </a:ext>
              </a:extLst>
            </p:cNvPr>
            <p:cNvSpPr txBox="1"/>
            <p:nvPr/>
          </p:nvSpPr>
          <p:spPr>
            <a:xfrm>
              <a:off x="2927266" y="1483430"/>
              <a:ext cx="284052" cy="682595"/>
            </a:xfrm>
            <a:prstGeom prst="rect">
              <a:avLst/>
            </a:prstGeom>
            <a:noFill/>
          </p:spPr>
          <p:txBody>
            <a:bodyPr wrap="square" rtlCol="0">
              <a:spAutoFit/>
            </a:bodyPr>
            <a:lstStyle/>
            <a:p>
              <a:r>
                <a:rPr lang="en-US" dirty="0">
                  <a:solidFill>
                    <a:srgbClr val="FF0000"/>
                  </a:solidFill>
                </a:rPr>
                <a:t>x</a:t>
              </a:r>
            </a:p>
          </p:txBody>
        </p:sp>
        <p:sp>
          <p:nvSpPr>
            <p:cNvPr id="171" name="TextBox 170">
              <a:extLst>
                <a:ext uri="{FF2B5EF4-FFF2-40B4-BE49-F238E27FC236}">
                  <a16:creationId xmlns:a16="http://schemas.microsoft.com/office/drawing/2014/main" id="{16228D3F-140E-F241-996D-6C76E688615B}"/>
                </a:ext>
              </a:extLst>
            </p:cNvPr>
            <p:cNvSpPr txBox="1"/>
            <p:nvPr/>
          </p:nvSpPr>
          <p:spPr>
            <a:xfrm>
              <a:off x="3263598" y="1638247"/>
              <a:ext cx="284052" cy="369332"/>
            </a:xfrm>
            <a:prstGeom prst="rect">
              <a:avLst/>
            </a:prstGeom>
            <a:noFill/>
          </p:spPr>
          <p:txBody>
            <a:bodyPr wrap="none" rtlCol="0">
              <a:spAutoFit/>
            </a:bodyPr>
            <a:lstStyle/>
            <a:p>
              <a:r>
                <a:rPr lang="en-US" dirty="0"/>
                <a:t>x</a:t>
              </a:r>
            </a:p>
          </p:txBody>
        </p:sp>
        <p:sp>
          <p:nvSpPr>
            <p:cNvPr id="172" name="TextBox 171">
              <a:extLst>
                <a:ext uri="{FF2B5EF4-FFF2-40B4-BE49-F238E27FC236}">
                  <a16:creationId xmlns:a16="http://schemas.microsoft.com/office/drawing/2014/main" id="{0F1E195D-5D83-9842-AF24-4534D2786BEB}"/>
                </a:ext>
              </a:extLst>
            </p:cNvPr>
            <p:cNvSpPr txBox="1"/>
            <p:nvPr/>
          </p:nvSpPr>
          <p:spPr>
            <a:xfrm>
              <a:off x="2335515" y="2451851"/>
              <a:ext cx="284052" cy="369332"/>
            </a:xfrm>
            <a:prstGeom prst="rect">
              <a:avLst/>
            </a:prstGeom>
            <a:noFill/>
          </p:spPr>
          <p:txBody>
            <a:bodyPr wrap="none" rtlCol="0">
              <a:spAutoFit/>
            </a:bodyPr>
            <a:lstStyle/>
            <a:p>
              <a:r>
                <a:rPr lang="en-US" dirty="0"/>
                <a:t>x</a:t>
              </a:r>
            </a:p>
          </p:txBody>
        </p:sp>
        <p:sp>
          <p:nvSpPr>
            <p:cNvPr id="173" name="TextBox 172">
              <a:extLst>
                <a:ext uri="{FF2B5EF4-FFF2-40B4-BE49-F238E27FC236}">
                  <a16:creationId xmlns:a16="http://schemas.microsoft.com/office/drawing/2014/main" id="{657D41E9-9923-524A-BE56-AF72CF9254E3}"/>
                </a:ext>
              </a:extLst>
            </p:cNvPr>
            <p:cNvSpPr txBox="1"/>
            <p:nvPr/>
          </p:nvSpPr>
          <p:spPr>
            <a:xfrm>
              <a:off x="2727434" y="2028286"/>
              <a:ext cx="284052" cy="369332"/>
            </a:xfrm>
            <a:prstGeom prst="rect">
              <a:avLst/>
            </a:prstGeom>
            <a:noFill/>
          </p:spPr>
          <p:txBody>
            <a:bodyPr wrap="none" rtlCol="0">
              <a:spAutoFit/>
            </a:bodyPr>
            <a:lstStyle/>
            <a:p>
              <a:r>
                <a:rPr lang="en-US" dirty="0"/>
                <a:t>x</a:t>
              </a:r>
            </a:p>
          </p:txBody>
        </p:sp>
        <p:sp>
          <p:nvSpPr>
            <p:cNvPr id="174" name="TextBox 173">
              <a:extLst>
                <a:ext uri="{FF2B5EF4-FFF2-40B4-BE49-F238E27FC236}">
                  <a16:creationId xmlns:a16="http://schemas.microsoft.com/office/drawing/2014/main" id="{07E262E9-433B-5747-A2D7-3A6A58C4C5BD}"/>
                </a:ext>
              </a:extLst>
            </p:cNvPr>
            <p:cNvSpPr txBox="1"/>
            <p:nvPr/>
          </p:nvSpPr>
          <p:spPr>
            <a:xfrm>
              <a:off x="2181270" y="2138011"/>
              <a:ext cx="284052" cy="369332"/>
            </a:xfrm>
            <a:prstGeom prst="rect">
              <a:avLst/>
            </a:prstGeom>
            <a:noFill/>
          </p:spPr>
          <p:txBody>
            <a:bodyPr wrap="none" rtlCol="0">
              <a:spAutoFit/>
            </a:bodyPr>
            <a:lstStyle/>
            <a:p>
              <a:r>
                <a:rPr lang="en-US" dirty="0"/>
                <a:t>x</a:t>
              </a:r>
            </a:p>
          </p:txBody>
        </p:sp>
        <p:sp>
          <p:nvSpPr>
            <p:cNvPr id="175" name="Oval 174">
              <a:extLst>
                <a:ext uri="{FF2B5EF4-FFF2-40B4-BE49-F238E27FC236}">
                  <a16:creationId xmlns:a16="http://schemas.microsoft.com/office/drawing/2014/main" id="{772F6C2D-4757-2D4C-9B1E-18465449CE3F}"/>
                </a:ext>
              </a:extLst>
            </p:cNvPr>
            <p:cNvSpPr/>
            <p:nvPr/>
          </p:nvSpPr>
          <p:spPr>
            <a:xfrm>
              <a:off x="2031861" y="1522463"/>
              <a:ext cx="1665618" cy="1576553"/>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76" name="Group 175">
            <a:extLst>
              <a:ext uri="{FF2B5EF4-FFF2-40B4-BE49-F238E27FC236}">
                <a16:creationId xmlns:a16="http://schemas.microsoft.com/office/drawing/2014/main" id="{25FC0286-9F4C-8B40-A3A0-154CC8723A10}"/>
              </a:ext>
            </a:extLst>
          </p:cNvPr>
          <p:cNvGrpSpPr/>
          <p:nvPr/>
        </p:nvGrpSpPr>
        <p:grpSpPr>
          <a:xfrm>
            <a:off x="4723175" y="2626958"/>
            <a:ext cx="837492" cy="794151"/>
            <a:chOff x="2036652" y="1429407"/>
            <a:chExt cx="1751185" cy="1660562"/>
          </a:xfrm>
        </p:grpSpPr>
        <p:sp>
          <p:nvSpPr>
            <p:cNvPr id="177" name="TextBox 176">
              <a:extLst>
                <a:ext uri="{FF2B5EF4-FFF2-40B4-BE49-F238E27FC236}">
                  <a16:creationId xmlns:a16="http://schemas.microsoft.com/office/drawing/2014/main" id="{971607FB-F13F-8A40-84C2-EAD20DAD7777}"/>
                </a:ext>
              </a:extLst>
            </p:cNvPr>
            <p:cNvSpPr txBox="1"/>
            <p:nvPr/>
          </p:nvSpPr>
          <p:spPr>
            <a:xfrm>
              <a:off x="2448910" y="1429407"/>
              <a:ext cx="284052" cy="369332"/>
            </a:xfrm>
            <a:prstGeom prst="rect">
              <a:avLst/>
            </a:prstGeom>
            <a:noFill/>
          </p:spPr>
          <p:txBody>
            <a:bodyPr wrap="none" rtlCol="0">
              <a:spAutoFit/>
            </a:bodyPr>
            <a:lstStyle/>
            <a:p>
              <a:r>
                <a:rPr lang="en-US" dirty="0">
                  <a:solidFill>
                    <a:srgbClr val="FF0000"/>
                  </a:solidFill>
                </a:rPr>
                <a:t>x</a:t>
              </a:r>
            </a:p>
          </p:txBody>
        </p:sp>
        <p:sp>
          <p:nvSpPr>
            <p:cNvPr id="178" name="TextBox 177">
              <a:extLst>
                <a:ext uri="{FF2B5EF4-FFF2-40B4-BE49-F238E27FC236}">
                  <a16:creationId xmlns:a16="http://schemas.microsoft.com/office/drawing/2014/main" id="{F306BCD2-6E34-9B40-9496-1A5A8BF09FE3}"/>
                </a:ext>
              </a:extLst>
            </p:cNvPr>
            <p:cNvSpPr txBox="1"/>
            <p:nvPr/>
          </p:nvSpPr>
          <p:spPr>
            <a:xfrm>
              <a:off x="2601310" y="1581807"/>
              <a:ext cx="284052" cy="369332"/>
            </a:xfrm>
            <a:prstGeom prst="rect">
              <a:avLst/>
            </a:prstGeom>
            <a:noFill/>
          </p:spPr>
          <p:txBody>
            <a:bodyPr wrap="none" rtlCol="0">
              <a:spAutoFit/>
            </a:bodyPr>
            <a:lstStyle/>
            <a:p>
              <a:r>
                <a:rPr lang="en-US" dirty="0">
                  <a:solidFill>
                    <a:srgbClr val="FF0000"/>
                  </a:solidFill>
                </a:rPr>
                <a:t>x</a:t>
              </a:r>
            </a:p>
          </p:txBody>
        </p:sp>
        <p:sp>
          <p:nvSpPr>
            <p:cNvPr id="179" name="TextBox 178">
              <a:extLst>
                <a:ext uri="{FF2B5EF4-FFF2-40B4-BE49-F238E27FC236}">
                  <a16:creationId xmlns:a16="http://schemas.microsoft.com/office/drawing/2014/main" id="{9263066F-112B-CA44-A06D-70D392B6C5B4}"/>
                </a:ext>
              </a:extLst>
            </p:cNvPr>
            <p:cNvSpPr txBox="1"/>
            <p:nvPr/>
          </p:nvSpPr>
          <p:spPr>
            <a:xfrm>
              <a:off x="2753710" y="1734208"/>
              <a:ext cx="524239" cy="681631"/>
            </a:xfrm>
            <a:prstGeom prst="rect">
              <a:avLst/>
            </a:prstGeom>
            <a:noFill/>
          </p:spPr>
          <p:txBody>
            <a:bodyPr wrap="none" rtlCol="0">
              <a:spAutoFit/>
            </a:bodyPr>
            <a:lstStyle/>
            <a:p>
              <a:r>
                <a:rPr lang="en-US" dirty="0"/>
                <a:t>x</a:t>
              </a:r>
            </a:p>
          </p:txBody>
        </p:sp>
        <p:sp>
          <p:nvSpPr>
            <p:cNvPr id="180" name="TextBox 179">
              <a:extLst>
                <a:ext uri="{FF2B5EF4-FFF2-40B4-BE49-F238E27FC236}">
                  <a16:creationId xmlns:a16="http://schemas.microsoft.com/office/drawing/2014/main" id="{334DD4D6-8314-3947-ACAB-26B0226340B7}"/>
                </a:ext>
              </a:extLst>
            </p:cNvPr>
            <p:cNvSpPr txBox="1"/>
            <p:nvPr/>
          </p:nvSpPr>
          <p:spPr>
            <a:xfrm>
              <a:off x="2948015" y="1822913"/>
              <a:ext cx="284052" cy="369332"/>
            </a:xfrm>
            <a:prstGeom prst="rect">
              <a:avLst/>
            </a:prstGeom>
            <a:noFill/>
          </p:spPr>
          <p:txBody>
            <a:bodyPr wrap="none" rtlCol="0">
              <a:spAutoFit/>
            </a:bodyPr>
            <a:lstStyle/>
            <a:p>
              <a:r>
                <a:rPr lang="en-US" dirty="0">
                  <a:solidFill>
                    <a:srgbClr val="FF0000"/>
                  </a:solidFill>
                </a:rPr>
                <a:t>x</a:t>
              </a:r>
            </a:p>
          </p:txBody>
        </p:sp>
        <p:sp>
          <p:nvSpPr>
            <p:cNvPr id="181" name="TextBox 180">
              <a:extLst>
                <a:ext uri="{FF2B5EF4-FFF2-40B4-BE49-F238E27FC236}">
                  <a16:creationId xmlns:a16="http://schemas.microsoft.com/office/drawing/2014/main" id="{23E618EB-57B5-9D47-A01D-405BE0370640}"/>
                </a:ext>
              </a:extLst>
            </p:cNvPr>
            <p:cNvSpPr txBox="1"/>
            <p:nvPr/>
          </p:nvSpPr>
          <p:spPr>
            <a:xfrm>
              <a:off x="3058510" y="2039007"/>
              <a:ext cx="284052" cy="369332"/>
            </a:xfrm>
            <a:prstGeom prst="rect">
              <a:avLst/>
            </a:prstGeom>
            <a:noFill/>
          </p:spPr>
          <p:txBody>
            <a:bodyPr wrap="none" rtlCol="0">
              <a:spAutoFit/>
            </a:bodyPr>
            <a:lstStyle/>
            <a:p>
              <a:r>
                <a:rPr lang="en-US" dirty="0">
                  <a:solidFill>
                    <a:srgbClr val="FF0000"/>
                  </a:solidFill>
                </a:rPr>
                <a:t>x</a:t>
              </a:r>
            </a:p>
          </p:txBody>
        </p:sp>
        <p:sp>
          <p:nvSpPr>
            <p:cNvPr id="182" name="TextBox 181">
              <a:extLst>
                <a:ext uri="{FF2B5EF4-FFF2-40B4-BE49-F238E27FC236}">
                  <a16:creationId xmlns:a16="http://schemas.microsoft.com/office/drawing/2014/main" id="{B3C0BD46-FFB5-9746-B6BC-858C825D548B}"/>
                </a:ext>
              </a:extLst>
            </p:cNvPr>
            <p:cNvSpPr txBox="1"/>
            <p:nvPr/>
          </p:nvSpPr>
          <p:spPr>
            <a:xfrm>
              <a:off x="3210910" y="2191407"/>
              <a:ext cx="284052" cy="369332"/>
            </a:xfrm>
            <a:prstGeom prst="rect">
              <a:avLst/>
            </a:prstGeom>
            <a:noFill/>
          </p:spPr>
          <p:txBody>
            <a:bodyPr wrap="none" rtlCol="0">
              <a:spAutoFit/>
            </a:bodyPr>
            <a:lstStyle/>
            <a:p>
              <a:r>
                <a:rPr lang="en-US" dirty="0">
                  <a:solidFill>
                    <a:srgbClr val="FF0000"/>
                  </a:solidFill>
                </a:rPr>
                <a:t>x</a:t>
              </a:r>
            </a:p>
          </p:txBody>
        </p:sp>
        <p:sp>
          <p:nvSpPr>
            <p:cNvPr id="183" name="TextBox 182">
              <a:extLst>
                <a:ext uri="{FF2B5EF4-FFF2-40B4-BE49-F238E27FC236}">
                  <a16:creationId xmlns:a16="http://schemas.microsoft.com/office/drawing/2014/main" id="{496F16A6-2952-E04F-88D7-2B4F4B861494}"/>
                </a:ext>
              </a:extLst>
            </p:cNvPr>
            <p:cNvSpPr txBox="1"/>
            <p:nvPr/>
          </p:nvSpPr>
          <p:spPr>
            <a:xfrm>
              <a:off x="2543640" y="1930854"/>
              <a:ext cx="284052" cy="369332"/>
            </a:xfrm>
            <a:prstGeom prst="rect">
              <a:avLst/>
            </a:prstGeom>
            <a:noFill/>
          </p:spPr>
          <p:txBody>
            <a:bodyPr wrap="none" rtlCol="0">
              <a:spAutoFit/>
            </a:bodyPr>
            <a:lstStyle/>
            <a:p>
              <a:r>
                <a:rPr lang="en-US" dirty="0">
                  <a:solidFill>
                    <a:srgbClr val="FF0000"/>
                  </a:solidFill>
                </a:rPr>
                <a:t>x</a:t>
              </a:r>
            </a:p>
          </p:txBody>
        </p:sp>
        <p:sp>
          <p:nvSpPr>
            <p:cNvPr id="184" name="TextBox 183">
              <a:extLst>
                <a:ext uri="{FF2B5EF4-FFF2-40B4-BE49-F238E27FC236}">
                  <a16:creationId xmlns:a16="http://schemas.microsoft.com/office/drawing/2014/main" id="{C34A67C0-F447-0A41-A2B6-FC96E893C8E4}"/>
                </a:ext>
              </a:extLst>
            </p:cNvPr>
            <p:cNvSpPr txBox="1"/>
            <p:nvPr/>
          </p:nvSpPr>
          <p:spPr>
            <a:xfrm>
              <a:off x="2559677" y="2401192"/>
              <a:ext cx="524239" cy="681631"/>
            </a:xfrm>
            <a:prstGeom prst="rect">
              <a:avLst/>
            </a:prstGeom>
            <a:noFill/>
          </p:spPr>
          <p:txBody>
            <a:bodyPr wrap="none" rtlCol="0">
              <a:spAutoFit/>
            </a:bodyPr>
            <a:lstStyle/>
            <a:p>
              <a:r>
                <a:rPr lang="en-US" dirty="0"/>
                <a:t>x</a:t>
              </a:r>
            </a:p>
          </p:txBody>
        </p:sp>
        <p:sp>
          <p:nvSpPr>
            <p:cNvPr id="185" name="TextBox 184">
              <a:extLst>
                <a:ext uri="{FF2B5EF4-FFF2-40B4-BE49-F238E27FC236}">
                  <a16:creationId xmlns:a16="http://schemas.microsoft.com/office/drawing/2014/main" id="{B9624C20-D5D4-F044-8F46-4BF2E9EA1A4A}"/>
                </a:ext>
              </a:extLst>
            </p:cNvPr>
            <p:cNvSpPr txBox="1"/>
            <p:nvPr/>
          </p:nvSpPr>
          <p:spPr>
            <a:xfrm>
              <a:off x="2133803" y="1558684"/>
              <a:ext cx="294290" cy="369332"/>
            </a:xfrm>
            <a:prstGeom prst="rect">
              <a:avLst/>
            </a:prstGeom>
            <a:noFill/>
          </p:spPr>
          <p:txBody>
            <a:bodyPr wrap="square" rtlCol="0">
              <a:spAutoFit/>
            </a:bodyPr>
            <a:lstStyle/>
            <a:p>
              <a:r>
                <a:rPr lang="en-US" dirty="0">
                  <a:solidFill>
                    <a:srgbClr val="FF0000"/>
                  </a:solidFill>
                </a:rPr>
                <a:t>x</a:t>
              </a:r>
            </a:p>
          </p:txBody>
        </p:sp>
        <p:sp>
          <p:nvSpPr>
            <p:cNvPr id="186" name="TextBox 185">
              <a:extLst>
                <a:ext uri="{FF2B5EF4-FFF2-40B4-BE49-F238E27FC236}">
                  <a16:creationId xmlns:a16="http://schemas.microsoft.com/office/drawing/2014/main" id="{8AE476B9-D038-9143-864E-741D69034659}"/>
                </a:ext>
              </a:extLst>
            </p:cNvPr>
            <p:cNvSpPr txBox="1"/>
            <p:nvPr/>
          </p:nvSpPr>
          <p:spPr>
            <a:xfrm>
              <a:off x="2244298" y="1794219"/>
              <a:ext cx="294290" cy="369332"/>
            </a:xfrm>
            <a:prstGeom prst="rect">
              <a:avLst/>
            </a:prstGeom>
            <a:noFill/>
          </p:spPr>
          <p:txBody>
            <a:bodyPr wrap="square" rtlCol="0">
              <a:spAutoFit/>
            </a:bodyPr>
            <a:lstStyle/>
            <a:p>
              <a:r>
                <a:rPr lang="en-US" dirty="0">
                  <a:solidFill>
                    <a:srgbClr val="FF0000"/>
                  </a:solidFill>
                </a:rPr>
                <a:t>x</a:t>
              </a:r>
            </a:p>
          </p:txBody>
        </p:sp>
        <p:sp>
          <p:nvSpPr>
            <p:cNvPr id="187" name="TextBox 186">
              <a:extLst>
                <a:ext uri="{FF2B5EF4-FFF2-40B4-BE49-F238E27FC236}">
                  <a16:creationId xmlns:a16="http://schemas.microsoft.com/office/drawing/2014/main" id="{B18D33DD-12C0-9D4C-905C-7243EEBF21C7}"/>
                </a:ext>
              </a:extLst>
            </p:cNvPr>
            <p:cNvSpPr txBox="1"/>
            <p:nvPr/>
          </p:nvSpPr>
          <p:spPr>
            <a:xfrm>
              <a:off x="2428162" y="1798739"/>
              <a:ext cx="294290" cy="369332"/>
            </a:xfrm>
            <a:prstGeom prst="rect">
              <a:avLst/>
            </a:prstGeom>
            <a:noFill/>
          </p:spPr>
          <p:txBody>
            <a:bodyPr wrap="square" rtlCol="0">
              <a:spAutoFit/>
            </a:bodyPr>
            <a:lstStyle/>
            <a:p>
              <a:r>
                <a:rPr lang="en-US" dirty="0">
                  <a:solidFill>
                    <a:srgbClr val="FF0000"/>
                  </a:solidFill>
                </a:rPr>
                <a:t>x</a:t>
              </a:r>
            </a:p>
          </p:txBody>
        </p:sp>
        <p:sp>
          <p:nvSpPr>
            <p:cNvPr id="188" name="TextBox 187">
              <a:extLst>
                <a:ext uri="{FF2B5EF4-FFF2-40B4-BE49-F238E27FC236}">
                  <a16:creationId xmlns:a16="http://schemas.microsoft.com/office/drawing/2014/main" id="{EB57207E-EE85-8D49-8C84-4FC183C0AE7E}"/>
                </a:ext>
              </a:extLst>
            </p:cNvPr>
            <p:cNvSpPr txBox="1"/>
            <p:nvPr/>
          </p:nvSpPr>
          <p:spPr>
            <a:xfrm>
              <a:off x="2464675" y="2140326"/>
              <a:ext cx="294290" cy="369332"/>
            </a:xfrm>
            <a:prstGeom prst="rect">
              <a:avLst/>
            </a:prstGeom>
            <a:noFill/>
          </p:spPr>
          <p:txBody>
            <a:bodyPr wrap="square" rtlCol="0">
              <a:spAutoFit/>
            </a:bodyPr>
            <a:lstStyle/>
            <a:p>
              <a:r>
                <a:rPr lang="en-US" dirty="0">
                  <a:solidFill>
                    <a:srgbClr val="FF0000"/>
                  </a:solidFill>
                </a:rPr>
                <a:t>x</a:t>
              </a:r>
            </a:p>
          </p:txBody>
        </p:sp>
        <p:sp>
          <p:nvSpPr>
            <p:cNvPr id="189" name="TextBox 188">
              <a:extLst>
                <a:ext uri="{FF2B5EF4-FFF2-40B4-BE49-F238E27FC236}">
                  <a16:creationId xmlns:a16="http://schemas.microsoft.com/office/drawing/2014/main" id="{10151638-19C1-6443-9E2E-427DB7B18D50}"/>
                </a:ext>
              </a:extLst>
            </p:cNvPr>
            <p:cNvSpPr txBox="1"/>
            <p:nvPr/>
          </p:nvSpPr>
          <p:spPr>
            <a:xfrm>
              <a:off x="2911365" y="2101437"/>
              <a:ext cx="294290" cy="369332"/>
            </a:xfrm>
            <a:prstGeom prst="rect">
              <a:avLst/>
            </a:prstGeom>
            <a:noFill/>
          </p:spPr>
          <p:txBody>
            <a:bodyPr wrap="square" rtlCol="0">
              <a:spAutoFit/>
            </a:bodyPr>
            <a:lstStyle/>
            <a:p>
              <a:r>
                <a:rPr lang="en-US" dirty="0">
                  <a:solidFill>
                    <a:srgbClr val="FF0000"/>
                  </a:solidFill>
                </a:rPr>
                <a:t>x</a:t>
              </a:r>
            </a:p>
          </p:txBody>
        </p:sp>
        <p:sp>
          <p:nvSpPr>
            <p:cNvPr id="190" name="TextBox 189">
              <a:extLst>
                <a:ext uri="{FF2B5EF4-FFF2-40B4-BE49-F238E27FC236}">
                  <a16:creationId xmlns:a16="http://schemas.microsoft.com/office/drawing/2014/main" id="{F2CEEEEB-6744-3742-9BD8-C59EE380DD81}"/>
                </a:ext>
              </a:extLst>
            </p:cNvPr>
            <p:cNvSpPr txBox="1"/>
            <p:nvPr/>
          </p:nvSpPr>
          <p:spPr>
            <a:xfrm>
              <a:off x="2758318" y="2319947"/>
              <a:ext cx="294290" cy="369332"/>
            </a:xfrm>
            <a:prstGeom prst="rect">
              <a:avLst/>
            </a:prstGeom>
            <a:noFill/>
          </p:spPr>
          <p:txBody>
            <a:bodyPr wrap="square" rtlCol="0">
              <a:spAutoFit/>
            </a:bodyPr>
            <a:lstStyle/>
            <a:p>
              <a:r>
                <a:rPr lang="en-US" dirty="0">
                  <a:solidFill>
                    <a:srgbClr val="FF0000"/>
                  </a:solidFill>
                </a:rPr>
                <a:t>x</a:t>
              </a:r>
            </a:p>
          </p:txBody>
        </p:sp>
        <p:sp>
          <p:nvSpPr>
            <p:cNvPr id="191" name="TextBox 190">
              <a:extLst>
                <a:ext uri="{FF2B5EF4-FFF2-40B4-BE49-F238E27FC236}">
                  <a16:creationId xmlns:a16="http://schemas.microsoft.com/office/drawing/2014/main" id="{57F8E85F-149E-014B-894B-373B87B84FFD}"/>
                </a:ext>
              </a:extLst>
            </p:cNvPr>
            <p:cNvSpPr txBox="1"/>
            <p:nvPr/>
          </p:nvSpPr>
          <p:spPr>
            <a:xfrm>
              <a:off x="3037762" y="2408338"/>
              <a:ext cx="294290" cy="681631"/>
            </a:xfrm>
            <a:prstGeom prst="rect">
              <a:avLst/>
            </a:prstGeom>
            <a:noFill/>
          </p:spPr>
          <p:txBody>
            <a:bodyPr wrap="square" rtlCol="0">
              <a:spAutoFit/>
            </a:bodyPr>
            <a:lstStyle/>
            <a:p>
              <a:r>
                <a:rPr lang="en-US" dirty="0"/>
                <a:t>x</a:t>
              </a:r>
            </a:p>
          </p:txBody>
        </p:sp>
        <p:sp>
          <p:nvSpPr>
            <p:cNvPr id="192" name="TextBox 191">
              <a:extLst>
                <a:ext uri="{FF2B5EF4-FFF2-40B4-BE49-F238E27FC236}">
                  <a16:creationId xmlns:a16="http://schemas.microsoft.com/office/drawing/2014/main" id="{FEE0E644-3BD2-604B-BAEF-4B8AEED594AA}"/>
                </a:ext>
              </a:extLst>
            </p:cNvPr>
            <p:cNvSpPr txBox="1"/>
            <p:nvPr/>
          </p:nvSpPr>
          <p:spPr>
            <a:xfrm>
              <a:off x="2055045" y="1872525"/>
              <a:ext cx="294290" cy="681631"/>
            </a:xfrm>
            <a:prstGeom prst="rect">
              <a:avLst/>
            </a:prstGeom>
            <a:noFill/>
          </p:spPr>
          <p:txBody>
            <a:bodyPr wrap="square" rtlCol="0">
              <a:spAutoFit/>
            </a:bodyPr>
            <a:lstStyle/>
            <a:p>
              <a:r>
                <a:rPr lang="en-US" dirty="0"/>
                <a:t>x</a:t>
              </a:r>
            </a:p>
          </p:txBody>
        </p:sp>
        <p:sp>
          <p:nvSpPr>
            <p:cNvPr id="193" name="TextBox 192">
              <a:extLst>
                <a:ext uri="{FF2B5EF4-FFF2-40B4-BE49-F238E27FC236}">
                  <a16:creationId xmlns:a16="http://schemas.microsoft.com/office/drawing/2014/main" id="{B4AA2212-68F2-A842-871A-987732552470}"/>
                </a:ext>
              </a:extLst>
            </p:cNvPr>
            <p:cNvSpPr txBox="1"/>
            <p:nvPr/>
          </p:nvSpPr>
          <p:spPr>
            <a:xfrm>
              <a:off x="3232067" y="1918873"/>
              <a:ext cx="284052" cy="369332"/>
            </a:xfrm>
            <a:prstGeom prst="rect">
              <a:avLst/>
            </a:prstGeom>
            <a:noFill/>
          </p:spPr>
          <p:txBody>
            <a:bodyPr wrap="none" rtlCol="0">
              <a:spAutoFit/>
            </a:bodyPr>
            <a:lstStyle/>
            <a:p>
              <a:r>
                <a:rPr lang="en-US" dirty="0">
                  <a:solidFill>
                    <a:srgbClr val="FF0000"/>
                  </a:solidFill>
                </a:rPr>
                <a:t>x</a:t>
              </a:r>
            </a:p>
          </p:txBody>
        </p:sp>
        <p:sp>
          <p:nvSpPr>
            <p:cNvPr id="194" name="TextBox 193">
              <a:extLst>
                <a:ext uri="{FF2B5EF4-FFF2-40B4-BE49-F238E27FC236}">
                  <a16:creationId xmlns:a16="http://schemas.microsoft.com/office/drawing/2014/main" id="{DB9F2A8B-A2DE-B144-82DB-25FA50704A8E}"/>
                </a:ext>
              </a:extLst>
            </p:cNvPr>
            <p:cNvSpPr txBox="1"/>
            <p:nvPr/>
          </p:nvSpPr>
          <p:spPr>
            <a:xfrm>
              <a:off x="2927267" y="1483429"/>
              <a:ext cx="284052" cy="369332"/>
            </a:xfrm>
            <a:prstGeom prst="rect">
              <a:avLst/>
            </a:prstGeom>
            <a:noFill/>
          </p:spPr>
          <p:txBody>
            <a:bodyPr wrap="square" rtlCol="0">
              <a:spAutoFit/>
            </a:bodyPr>
            <a:lstStyle/>
            <a:p>
              <a:r>
                <a:rPr lang="en-US" dirty="0">
                  <a:solidFill>
                    <a:srgbClr val="FF0000"/>
                  </a:solidFill>
                </a:rPr>
                <a:t>x</a:t>
              </a:r>
            </a:p>
          </p:txBody>
        </p:sp>
        <p:sp>
          <p:nvSpPr>
            <p:cNvPr id="195" name="TextBox 194">
              <a:extLst>
                <a:ext uri="{FF2B5EF4-FFF2-40B4-BE49-F238E27FC236}">
                  <a16:creationId xmlns:a16="http://schemas.microsoft.com/office/drawing/2014/main" id="{E0613FC6-C6DD-A040-BEDB-CAEE83E22F77}"/>
                </a:ext>
              </a:extLst>
            </p:cNvPr>
            <p:cNvSpPr txBox="1"/>
            <p:nvPr/>
          </p:nvSpPr>
          <p:spPr>
            <a:xfrm>
              <a:off x="3263598" y="1638247"/>
              <a:ext cx="524239" cy="681631"/>
            </a:xfrm>
            <a:prstGeom prst="rect">
              <a:avLst/>
            </a:prstGeom>
            <a:noFill/>
          </p:spPr>
          <p:txBody>
            <a:bodyPr wrap="none" rtlCol="0">
              <a:spAutoFit/>
            </a:bodyPr>
            <a:lstStyle/>
            <a:p>
              <a:r>
                <a:rPr lang="en-US" dirty="0"/>
                <a:t>x</a:t>
              </a:r>
            </a:p>
          </p:txBody>
        </p:sp>
        <p:sp>
          <p:nvSpPr>
            <p:cNvPr id="196" name="TextBox 195">
              <a:extLst>
                <a:ext uri="{FF2B5EF4-FFF2-40B4-BE49-F238E27FC236}">
                  <a16:creationId xmlns:a16="http://schemas.microsoft.com/office/drawing/2014/main" id="{7535422E-A9CF-6542-963E-0251C68D7BA4}"/>
                </a:ext>
              </a:extLst>
            </p:cNvPr>
            <p:cNvSpPr txBox="1"/>
            <p:nvPr/>
          </p:nvSpPr>
          <p:spPr>
            <a:xfrm>
              <a:off x="2335515" y="2451851"/>
              <a:ext cx="284052" cy="369332"/>
            </a:xfrm>
            <a:prstGeom prst="rect">
              <a:avLst/>
            </a:prstGeom>
            <a:noFill/>
          </p:spPr>
          <p:txBody>
            <a:bodyPr wrap="none" rtlCol="0">
              <a:spAutoFit/>
            </a:bodyPr>
            <a:lstStyle/>
            <a:p>
              <a:r>
                <a:rPr lang="en-US" dirty="0">
                  <a:solidFill>
                    <a:srgbClr val="FF0000"/>
                  </a:solidFill>
                </a:rPr>
                <a:t>x</a:t>
              </a:r>
            </a:p>
          </p:txBody>
        </p:sp>
        <p:sp>
          <p:nvSpPr>
            <p:cNvPr id="197" name="TextBox 196">
              <a:extLst>
                <a:ext uri="{FF2B5EF4-FFF2-40B4-BE49-F238E27FC236}">
                  <a16:creationId xmlns:a16="http://schemas.microsoft.com/office/drawing/2014/main" id="{5067B4E1-9528-8646-A471-C423EC344AE8}"/>
                </a:ext>
              </a:extLst>
            </p:cNvPr>
            <p:cNvSpPr txBox="1"/>
            <p:nvPr/>
          </p:nvSpPr>
          <p:spPr>
            <a:xfrm>
              <a:off x="2727434" y="2028286"/>
              <a:ext cx="284052" cy="369332"/>
            </a:xfrm>
            <a:prstGeom prst="rect">
              <a:avLst/>
            </a:prstGeom>
            <a:noFill/>
          </p:spPr>
          <p:txBody>
            <a:bodyPr wrap="none" rtlCol="0">
              <a:spAutoFit/>
            </a:bodyPr>
            <a:lstStyle/>
            <a:p>
              <a:r>
                <a:rPr lang="en-US" dirty="0">
                  <a:solidFill>
                    <a:srgbClr val="FF0000"/>
                  </a:solidFill>
                </a:rPr>
                <a:t>x</a:t>
              </a:r>
            </a:p>
          </p:txBody>
        </p:sp>
        <p:sp>
          <p:nvSpPr>
            <p:cNvPr id="198" name="TextBox 197">
              <a:extLst>
                <a:ext uri="{FF2B5EF4-FFF2-40B4-BE49-F238E27FC236}">
                  <a16:creationId xmlns:a16="http://schemas.microsoft.com/office/drawing/2014/main" id="{E80B23A5-BA21-0F4F-BFAB-25F7FEB43DB5}"/>
                </a:ext>
              </a:extLst>
            </p:cNvPr>
            <p:cNvSpPr txBox="1"/>
            <p:nvPr/>
          </p:nvSpPr>
          <p:spPr>
            <a:xfrm>
              <a:off x="2181270" y="2138011"/>
              <a:ext cx="284052" cy="369332"/>
            </a:xfrm>
            <a:prstGeom prst="rect">
              <a:avLst/>
            </a:prstGeom>
            <a:noFill/>
          </p:spPr>
          <p:txBody>
            <a:bodyPr wrap="none" rtlCol="0">
              <a:spAutoFit/>
            </a:bodyPr>
            <a:lstStyle/>
            <a:p>
              <a:r>
                <a:rPr lang="en-US" dirty="0">
                  <a:solidFill>
                    <a:srgbClr val="FF0000"/>
                  </a:solidFill>
                </a:rPr>
                <a:t>x</a:t>
              </a:r>
            </a:p>
          </p:txBody>
        </p:sp>
        <p:sp>
          <p:nvSpPr>
            <p:cNvPr id="199" name="Oval 198">
              <a:extLst>
                <a:ext uri="{FF2B5EF4-FFF2-40B4-BE49-F238E27FC236}">
                  <a16:creationId xmlns:a16="http://schemas.microsoft.com/office/drawing/2014/main" id="{A517D0EC-CCA3-5845-80F6-BF9983C859A7}"/>
                </a:ext>
              </a:extLst>
            </p:cNvPr>
            <p:cNvSpPr/>
            <p:nvPr/>
          </p:nvSpPr>
          <p:spPr>
            <a:xfrm>
              <a:off x="2036652" y="1497826"/>
              <a:ext cx="1665617" cy="1576552"/>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grpSp>
      <p:grpSp>
        <p:nvGrpSpPr>
          <p:cNvPr id="200" name="Group 199">
            <a:extLst>
              <a:ext uri="{FF2B5EF4-FFF2-40B4-BE49-F238E27FC236}">
                <a16:creationId xmlns:a16="http://schemas.microsoft.com/office/drawing/2014/main" id="{3D4C20B8-9AA5-7145-A645-5F716EBD0765}"/>
              </a:ext>
            </a:extLst>
          </p:cNvPr>
          <p:cNvGrpSpPr/>
          <p:nvPr/>
        </p:nvGrpSpPr>
        <p:grpSpPr>
          <a:xfrm>
            <a:off x="1256429" y="2850650"/>
            <a:ext cx="2063111" cy="349504"/>
            <a:chOff x="5074022" y="546600"/>
            <a:chExt cx="2337449" cy="395979"/>
          </a:xfrm>
        </p:grpSpPr>
        <p:sp>
          <p:nvSpPr>
            <p:cNvPr id="201" name="Rectangle 200">
              <a:extLst>
                <a:ext uri="{FF2B5EF4-FFF2-40B4-BE49-F238E27FC236}">
                  <a16:creationId xmlns:a16="http://schemas.microsoft.com/office/drawing/2014/main" id="{C0BDE21C-5EED-4843-9CCC-9AE7342DD570}"/>
                </a:ext>
              </a:extLst>
            </p:cNvPr>
            <p:cNvSpPr/>
            <p:nvPr/>
          </p:nvSpPr>
          <p:spPr>
            <a:xfrm>
              <a:off x="5127813" y="615846"/>
              <a:ext cx="2283658" cy="311842"/>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202" name="TextBox 201">
                  <a:extLst>
                    <a:ext uri="{FF2B5EF4-FFF2-40B4-BE49-F238E27FC236}">
                      <a16:creationId xmlns:a16="http://schemas.microsoft.com/office/drawing/2014/main" id="{EA8F65D8-E54F-2B46-AFE6-E2CF7E350A29}"/>
                    </a:ext>
                  </a:extLst>
                </p:cNvPr>
                <p:cNvSpPr txBox="1"/>
                <p:nvPr/>
              </p:nvSpPr>
              <p:spPr>
                <a:xfrm>
                  <a:off x="5074022" y="546600"/>
                  <a:ext cx="46609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𝑥</m:t>
                            </m:r>
                          </m:e>
                          <m:sub>
                            <m:r>
                              <a:rPr lang="en-US" b="0" i="1" dirty="0" smtClean="0">
                                <a:latin typeface="Cambria Math" panose="02040503050406030204" pitchFamily="18" charset="0"/>
                              </a:rPr>
                              <m:t>9</m:t>
                            </m:r>
                          </m:sub>
                        </m:sSub>
                      </m:oMath>
                    </m:oMathPara>
                  </a14:m>
                  <a:endParaRPr lang="en-US" dirty="0"/>
                </a:p>
              </p:txBody>
            </p:sp>
          </mc:Choice>
          <mc:Fallback>
            <p:sp>
              <p:nvSpPr>
                <p:cNvPr id="202" name="TextBox 201">
                  <a:extLst>
                    <a:ext uri="{FF2B5EF4-FFF2-40B4-BE49-F238E27FC236}">
                      <a16:creationId xmlns:a16="http://schemas.microsoft.com/office/drawing/2014/main" id="{EA8F65D8-E54F-2B46-AFE6-E2CF7E350A29}"/>
                    </a:ext>
                  </a:extLst>
                </p:cNvPr>
                <p:cNvSpPr txBox="1">
                  <a:spLocks noRot="1" noChangeAspect="1" noMove="1" noResize="1" noEditPoints="1" noAdjustHandles="1" noChangeArrowheads="1" noChangeShapeType="1" noTextEdit="1"/>
                </p:cNvSpPr>
                <p:nvPr/>
              </p:nvSpPr>
              <p:spPr>
                <a:xfrm>
                  <a:off x="5074022" y="546600"/>
                  <a:ext cx="466090" cy="369332"/>
                </a:xfrm>
                <a:prstGeom prst="rect">
                  <a:avLst/>
                </a:prstGeom>
                <a:blipFill>
                  <a:blip r:embed="rId13"/>
                  <a:stretch>
                    <a:fillRect b="-740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03" name="TextBox 202">
                  <a:extLst>
                    <a:ext uri="{FF2B5EF4-FFF2-40B4-BE49-F238E27FC236}">
                      <a16:creationId xmlns:a16="http://schemas.microsoft.com/office/drawing/2014/main" id="{E69EC4CF-5089-414A-B2CD-578B326DEC56}"/>
                    </a:ext>
                  </a:extLst>
                </p:cNvPr>
                <p:cNvSpPr txBox="1"/>
                <p:nvPr/>
              </p:nvSpPr>
              <p:spPr>
                <a:xfrm>
                  <a:off x="5424640" y="546600"/>
                  <a:ext cx="46609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solidFill>
                                  <a:srgbClr val="FF0000"/>
                                </a:solidFill>
                                <a:latin typeface="Cambria Math" panose="02040503050406030204" pitchFamily="18" charset="0"/>
                              </a:rPr>
                            </m:ctrlPr>
                          </m:sSubPr>
                          <m:e>
                            <m:r>
                              <a:rPr lang="en-US" b="0" i="1" dirty="0" smtClean="0">
                                <a:solidFill>
                                  <a:srgbClr val="FF0000"/>
                                </a:solidFill>
                                <a:latin typeface="Cambria Math" panose="02040503050406030204" pitchFamily="18" charset="0"/>
                              </a:rPr>
                              <m:t>𝑥</m:t>
                            </m:r>
                          </m:e>
                          <m:sub>
                            <m:r>
                              <a:rPr lang="en-US" b="0" i="1" dirty="0" smtClean="0">
                                <a:solidFill>
                                  <a:srgbClr val="FF0000"/>
                                </a:solidFill>
                                <a:latin typeface="Cambria Math" panose="02040503050406030204" pitchFamily="18" charset="0"/>
                              </a:rPr>
                              <m:t>3</m:t>
                            </m:r>
                          </m:sub>
                        </m:sSub>
                      </m:oMath>
                    </m:oMathPara>
                  </a14:m>
                  <a:endParaRPr lang="en-US" dirty="0"/>
                </a:p>
              </p:txBody>
            </p:sp>
          </mc:Choice>
          <mc:Fallback>
            <p:sp>
              <p:nvSpPr>
                <p:cNvPr id="203" name="TextBox 202">
                  <a:extLst>
                    <a:ext uri="{FF2B5EF4-FFF2-40B4-BE49-F238E27FC236}">
                      <a16:creationId xmlns:a16="http://schemas.microsoft.com/office/drawing/2014/main" id="{E69EC4CF-5089-414A-B2CD-578B326DEC56}"/>
                    </a:ext>
                  </a:extLst>
                </p:cNvPr>
                <p:cNvSpPr txBox="1">
                  <a:spLocks noRot="1" noChangeAspect="1" noMove="1" noResize="1" noEditPoints="1" noAdjustHandles="1" noChangeArrowheads="1" noChangeShapeType="1" noTextEdit="1"/>
                </p:cNvSpPr>
                <p:nvPr/>
              </p:nvSpPr>
              <p:spPr>
                <a:xfrm>
                  <a:off x="5424640" y="546600"/>
                  <a:ext cx="466090" cy="369332"/>
                </a:xfrm>
                <a:prstGeom prst="rect">
                  <a:avLst/>
                </a:prstGeom>
                <a:blipFill>
                  <a:blip r:embed="rId14"/>
                  <a:stretch>
                    <a:fillRect b="-740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04" name="TextBox 203">
                  <a:extLst>
                    <a:ext uri="{FF2B5EF4-FFF2-40B4-BE49-F238E27FC236}">
                      <a16:creationId xmlns:a16="http://schemas.microsoft.com/office/drawing/2014/main" id="{E8D5939A-28DD-6F4D-9971-6F2402332088}"/>
                    </a:ext>
                  </a:extLst>
                </p:cNvPr>
                <p:cNvSpPr txBox="1"/>
                <p:nvPr/>
              </p:nvSpPr>
              <p:spPr>
                <a:xfrm>
                  <a:off x="5775258" y="546600"/>
                  <a:ext cx="46609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𝑥</m:t>
                            </m:r>
                          </m:e>
                          <m:sub>
                            <m:r>
                              <a:rPr lang="en-US" b="0" i="1" dirty="0" smtClean="0">
                                <a:latin typeface="Cambria Math" panose="02040503050406030204" pitchFamily="18" charset="0"/>
                              </a:rPr>
                              <m:t>8</m:t>
                            </m:r>
                          </m:sub>
                        </m:sSub>
                      </m:oMath>
                    </m:oMathPara>
                  </a14:m>
                  <a:endParaRPr lang="en-US" dirty="0"/>
                </a:p>
              </p:txBody>
            </p:sp>
          </mc:Choice>
          <mc:Fallback>
            <p:sp>
              <p:nvSpPr>
                <p:cNvPr id="204" name="TextBox 203">
                  <a:extLst>
                    <a:ext uri="{FF2B5EF4-FFF2-40B4-BE49-F238E27FC236}">
                      <a16:creationId xmlns:a16="http://schemas.microsoft.com/office/drawing/2014/main" id="{E8D5939A-28DD-6F4D-9971-6F2402332088}"/>
                    </a:ext>
                  </a:extLst>
                </p:cNvPr>
                <p:cNvSpPr txBox="1">
                  <a:spLocks noRot="1" noChangeAspect="1" noMove="1" noResize="1" noEditPoints="1" noAdjustHandles="1" noChangeArrowheads="1" noChangeShapeType="1" noTextEdit="1"/>
                </p:cNvSpPr>
                <p:nvPr/>
              </p:nvSpPr>
              <p:spPr>
                <a:xfrm>
                  <a:off x="5775258" y="546600"/>
                  <a:ext cx="466090" cy="369332"/>
                </a:xfrm>
                <a:prstGeom prst="rect">
                  <a:avLst/>
                </a:prstGeom>
                <a:blipFill>
                  <a:blip r:embed="rId15"/>
                  <a:stretch>
                    <a:fillRect b="-740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05" name="TextBox 204">
                  <a:extLst>
                    <a:ext uri="{FF2B5EF4-FFF2-40B4-BE49-F238E27FC236}">
                      <a16:creationId xmlns:a16="http://schemas.microsoft.com/office/drawing/2014/main" id="{442F5F52-EFDF-9445-8121-C5353B5F7CB8}"/>
                    </a:ext>
                  </a:extLst>
                </p:cNvPr>
                <p:cNvSpPr txBox="1"/>
                <p:nvPr/>
              </p:nvSpPr>
              <p:spPr>
                <a:xfrm>
                  <a:off x="6760151" y="546600"/>
                  <a:ext cx="46609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solidFill>
                                  <a:srgbClr val="FF0000"/>
                                </a:solidFill>
                                <a:latin typeface="Cambria Math" panose="02040503050406030204" pitchFamily="18" charset="0"/>
                              </a:rPr>
                            </m:ctrlPr>
                          </m:sSubPr>
                          <m:e>
                            <m:r>
                              <a:rPr lang="en-US" b="0" i="1" dirty="0" smtClean="0">
                                <a:solidFill>
                                  <a:srgbClr val="FF0000"/>
                                </a:solidFill>
                                <a:latin typeface="Cambria Math" panose="02040503050406030204" pitchFamily="18" charset="0"/>
                              </a:rPr>
                              <m:t>𝑥</m:t>
                            </m:r>
                          </m:e>
                          <m:sub>
                            <m:r>
                              <a:rPr lang="en-US" b="0" i="1" dirty="0" smtClean="0">
                                <a:solidFill>
                                  <a:srgbClr val="FF0000"/>
                                </a:solidFill>
                                <a:latin typeface="Cambria Math" panose="02040503050406030204" pitchFamily="18" charset="0"/>
                              </a:rPr>
                              <m:t>7</m:t>
                            </m:r>
                          </m:sub>
                        </m:sSub>
                      </m:oMath>
                    </m:oMathPara>
                  </a14:m>
                  <a:endParaRPr lang="en-US" dirty="0"/>
                </a:p>
              </p:txBody>
            </p:sp>
          </mc:Choice>
          <mc:Fallback>
            <p:sp>
              <p:nvSpPr>
                <p:cNvPr id="205" name="TextBox 204">
                  <a:extLst>
                    <a:ext uri="{FF2B5EF4-FFF2-40B4-BE49-F238E27FC236}">
                      <a16:creationId xmlns:a16="http://schemas.microsoft.com/office/drawing/2014/main" id="{442F5F52-EFDF-9445-8121-C5353B5F7CB8}"/>
                    </a:ext>
                  </a:extLst>
                </p:cNvPr>
                <p:cNvSpPr txBox="1">
                  <a:spLocks noRot="1" noChangeAspect="1" noMove="1" noResize="1" noEditPoints="1" noAdjustHandles="1" noChangeArrowheads="1" noChangeShapeType="1" noTextEdit="1"/>
                </p:cNvSpPr>
                <p:nvPr/>
              </p:nvSpPr>
              <p:spPr>
                <a:xfrm>
                  <a:off x="6760151" y="546600"/>
                  <a:ext cx="466090" cy="369332"/>
                </a:xfrm>
                <a:prstGeom prst="rect">
                  <a:avLst/>
                </a:prstGeom>
                <a:blipFill>
                  <a:blip r:embed="rId16"/>
                  <a:stretch>
                    <a:fillRect b="-740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06" name="TextBox 205">
                  <a:extLst>
                    <a:ext uri="{FF2B5EF4-FFF2-40B4-BE49-F238E27FC236}">
                      <a16:creationId xmlns:a16="http://schemas.microsoft.com/office/drawing/2014/main" id="{F958834B-A949-7145-AB2F-D554C3F9A5D4}"/>
                    </a:ext>
                  </a:extLst>
                </p:cNvPr>
                <p:cNvSpPr txBox="1"/>
                <p:nvPr/>
              </p:nvSpPr>
              <p:spPr>
                <a:xfrm>
                  <a:off x="6266154" y="573247"/>
                  <a:ext cx="43473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m:t>
                        </m:r>
                      </m:oMath>
                    </m:oMathPara>
                  </a14:m>
                  <a:endParaRPr lang="en-US" dirty="0"/>
                </a:p>
              </p:txBody>
            </p:sp>
          </mc:Choice>
          <mc:Fallback>
            <p:sp>
              <p:nvSpPr>
                <p:cNvPr id="206" name="TextBox 205">
                  <a:extLst>
                    <a:ext uri="{FF2B5EF4-FFF2-40B4-BE49-F238E27FC236}">
                      <a16:creationId xmlns:a16="http://schemas.microsoft.com/office/drawing/2014/main" id="{F958834B-A949-7145-AB2F-D554C3F9A5D4}"/>
                    </a:ext>
                  </a:extLst>
                </p:cNvPr>
                <p:cNvSpPr txBox="1">
                  <a:spLocks noRot="1" noChangeAspect="1" noMove="1" noResize="1" noEditPoints="1" noAdjustHandles="1" noChangeArrowheads="1" noChangeShapeType="1" noTextEdit="1"/>
                </p:cNvSpPr>
                <p:nvPr/>
              </p:nvSpPr>
              <p:spPr>
                <a:xfrm>
                  <a:off x="6266154" y="573247"/>
                  <a:ext cx="434734" cy="369332"/>
                </a:xfrm>
                <a:prstGeom prst="rect">
                  <a:avLst/>
                </a:prstGeom>
                <a:blipFill>
                  <a:blip r:embed="rId17"/>
                  <a:stretch>
                    <a:fillRect/>
                  </a:stretch>
                </a:blipFill>
              </p:spPr>
              <p:txBody>
                <a:bodyPr/>
                <a:lstStyle/>
                <a:p>
                  <a:r>
                    <a:rPr lang="en-US">
                      <a:noFill/>
                    </a:rPr>
                    <a:t> </a:t>
                  </a:r>
                </a:p>
              </p:txBody>
            </p:sp>
          </mc:Fallback>
        </mc:AlternateContent>
      </p:grpSp>
      <p:grpSp>
        <p:nvGrpSpPr>
          <p:cNvPr id="207" name="Group 206">
            <a:extLst>
              <a:ext uri="{FF2B5EF4-FFF2-40B4-BE49-F238E27FC236}">
                <a16:creationId xmlns:a16="http://schemas.microsoft.com/office/drawing/2014/main" id="{C23E0017-9F3A-6C40-A6EF-CD8A14AE56F8}"/>
              </a:ext>
            </a:extLst>
          </p:cNvPr>
          <p:cNvGrpSpPr/>
          <p:nvPr/>
        </p:nvGrpSpPr>
        <p:grpSpPr>
          <a:xfrm>
            <a:off x="5662674" y="2866772"/>
            <a:ext cx="2063111" cy="349504"/>
            <a:chOff x="5074022" y="546600"/>
            <a:chExt cx="2337449" cy="395979"/>
          </a:xfrm>
        </p:grpSpPr>
        <p:sp>
          <p:nvSpPr>
            <p:cNvPr id="208" name="Rectangle 207">
              <a:extLst>
                <a:ext uri="{FF2B5EF4-FFF2-40B4-BE49-F238E27FC236}">
                  <a16:creationId xmlns:a16="http://schemas.microsoft.com/office/drawing/2014/main" id="{94BB9E8F-8F92-E04A-9367-635D71BF60EF}"/>
                </a:ext>
              </a:extLst>
            </p:cNvPr>
            <p:cNvSpPr/>
            <p:nvPr/>
          </p:nvSpPr>
          <p:spPr>
            <a:xfrm>
              <a:off x="5127813" y="615846"/>
              <a:ext cx="2283658" cy="31184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mc:AlternateContent xmlns:mc="http://schemas.openxmlformats.org/markup-compatibility/2006">
          <mc:Choice xmlns:a14="http://schemas.microsoft.com/office/drawing/2010/main" Requires="a14">
            <p:sp>
              <p:nvSpPr>
                <p:cNvPr id="209" name="TextBox 208">
                  <a:extLst>
                    <a:ext uri="{FF2B5EF4-FFF2-40B4-BE49-F238E27FC236}">
                      <a16:creationId xmlns:a16="http://schemas.microsoft.com/office/drawing/2014/main" id="{2178A788-9AAC-3D45-8F02-F10D07ED6F9B}"/>
                    </a:ext>
                  </a:extLst>
                </p:cNvPr>
                <p:cNvSpPr txBox="1"/>
                <p:nvPr/>
              </p:nvSpPr>
              <p:spPr>
                <a:xfrm>
                  <a:off x="5074022" y="546600"/>
                  <a:ext cx="46609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solidFill>
                                  <a:srgbClr val="FF0000"/>
                                </a:solidFill>
                                <a:latin typeface="Cambria Math" panose="02040503050406030204" pitchFamily="18" charset="0"/>
                              </a:rPr>
                            </m:ctrlPr>
                          </m:sSubPr>
                          <m:e>
                            <m:r>
                              <a:rPr lang="en-US" b="0" i="1" dirty="0" smtClean="0">
                                <a:solidFill>
                                  <a:srgbClr val="FF0000"/>
                                </a:solidFill>
                                <a:latin typeface="Cambria Math" panose="02040503050406030204" pitchFamily="18" charset="0"/>
                              </a:rPr>
                              <m:t>𝑥</m:t>
                            </m:r>
                          </m:e>
                          <m:sub>
                            <m:r>
                              <a:rPr lang="en-US" b="0" i="1" dirty="0" smtClean="0">
                                <a:solidFill>
                                  <a:srgbClr val="FF0000"/>
                                </a:solidFill>
                                <a:latin typeface="Cambria Math" panose="02040503050406030204" pitchFamily="18" charset="0"/>
                              </a:rPr>
                              <m:t>2</m:t>
                            </m:r>
                          </m:sub>
                        </m:sSub>
                      </m:oMath>
                    </m:oMathPara>
                  </a14:m>
                  <a:endParaRPr lang="en-US" dirty="0">
                    <a:solidFill>
                      <a:srgbClr val="FF0000"/>
                    </a:solidFill>
                  </a:endParaRPr>
                </a:p>
              </p:txBody>
            </p:sp>
          </mc:Choice>
          <mc:Fallback>
            <p:sp>
              <p:nvSpPr>
                <p:cNvPr id="209" name="TextBox 208">
                  <a:extLst>
                    <a:ext uri="{FF2B5EF4-FFF2-40B4-BE49-F238E27FC236}">
                      <a16:creationId xmlns:a16="http://schemas.microsoft.com/office/drawing/2014/main" id="{2178A788-9AAC-3D45-8F02-F10D07ED6F9B}"/>
                    </a:ext>
                  </a:extLst>
                </p:cNvPr>
                <p:cNvSpPr txBox="1">
                  <a:spLocks noRot="1" noChangeAspect="1" noMove="1" noResize="1" noEditPoints="1" noAdjustHandles="1" noChangeArrowheads="1" noChangeShapeType="1" noTextEdit="1"/>
                </p:cNvSpPr>
                <p:nvPr/>
              </p:nvSpPr>
              <p:spPr>
                <a:xfrm>
                  <a:off x="5074022" y="546600"/>
                  <a:ext cx="466090" cy="369332"/>
                </a:xfrm>
                <a:prstGeom prst="rect">
                  <a:avLst/>
                </a:prstGeom>
                <a:blipFill>
                  <a:blip r:embed="rId18"/>
                  <a:stretch>
                    <a:fillRect b="-1111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10" name="TextBox 209">
                  <a:extLst>
                    <a:ext uri="{FF2B5EF4-FFF2-40B4-BE49-F238E27FC236}">
                      <a16:creationId xmlns:a16="http://schemas.microsoft.com/office/drawing/2014/main" id="{C7692342-F081-D946-9BD7-204F3044FF20}"/>
                    </a:ext>
                  </a:extLst>
                </p:cNvPr>
                <p:cNvSpPr txBox="1"/>
                <p:nvPr/>
              </p:nvSpPr>
              <p:spPr>
                <a:xfrm>
                  <a:off x="5424640" y="546600"/>
                  <a:ext cx="46609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solidFill>
                                  <a:srgbClr val="FF0000"/>
                                </a:solidFill>
                                <a:latin typeface="Cambria Math" panose="02040503050406030204" pitchFamily="18" charset="0"/>
                              </a:rPr>
                            </m:ctrlPr>
                          </m:sSubPr>
                          <m:e>
                            <m:r>
                              <a:rPr lang="en-US" b="0" i="1" dirty="0" smtClean="0">
                                <a:solidFill>
                                  <a:srgbClr val="FF0000"/>
                                </a:solidFill>
                                <a:latin typeface="Cambria Math" panose="02040503050406030204" pitchFamily="18" charset="0"/>
                              </a:rPr>
                              <m:t>𝑥</m:t>
                            </m:r>
                          </m:e>
                          <m:sub>
                            <m:r>
                              <a:rPr lang="en-US" b="0" i="1" dirty="0" smtClean="0">
                                <a:solidFill>
                                  <a:srgbClr val="FF0000"/>
                                </a:solidFill>
                                <a:latin typeface="Cambria Math" panose="02040503050406030204" pitchFamily="18" charset="0"/>
                              </a:rPr>
                              <m:t>5</m:t>
                            </m:r>
                          </m:sub>
                        </m:sSub>
                      </m:oMath>
                    </m:oMathPara>
                  </a14:m>
                  <a:endParaRPr lang="en-US" dirty="0">
                    <a:solidFill>
                      <a:srgbClr val="FF0000"/>
                    </a:solidFill>
                  </a:endParaRPr>
                </a:p>
              </p:txBody>
            </p:sp>
          </mc:Choice>
          <mc:Fallback>
            <p:sp>
              <p:nvSpPr>
                <p:cNvPr id="210" name="TextBox 209">
                  <a:extLst>
                    <a:ext uri="{FF2B5EF4-FFF2-40B4-BE49-F238E27FC236}">
                      <a16:creationId xmlns:a16="http://schemas.microsoft.com/office/drawing/2014/main" id="{C7692342-F081-D946-9BD7-204F3044FF20}"/>
                    </a:ext>
                  </a:extLst>
                </p:cNvPr>
                <p:cNvSpPr txBox="1">
                  <a:spLocks noRot="1" noChangeAspect="1" noMove="1" noResize="1" noEditPoints="1" noAdjustHandles="1" noChangeArrowheads="1" noChangeShapeType="1" noTextEdit="1"/>
                </p:cNvSpPr>
                <p:nvPr/>
              </p:nvSpPr>
              <p:spPr>
                <a:xfrm>
                  <a:off x="5424640" y="546600"/>
                  <a:ext cx="466090" cy="369332"/>
                </a:xfrm>
                <a:prstGeom prst="rect">
                  <a:avLst/>
                </a:prstGeom>
                <a:blipFill>
                  <a:blip r:embed="rId19"/>
                  <a:stretch>
                    <a:fillRect b="-1111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11" name="TextBox 210">
                  <a:extLst>
                    <a:ext uri="{FF2B5EF4-FFF2-40B4-BE49-F238E27FC236}">
                      <a16:creationId xmlns:a16="http://schemas.microsoft.com/office/drawing/2014/main" id="{27092879-986E-0048-9CB3-EE830FF7F2EA}"/>
                    </a:ext>
                  </a:extLst>
                </p:cNvPr>
                <p:cNvSpPr txBox="1"/>
                <p:nvPr/>
              </p:nvSpPr>
              <p:spPr>
                <a:xfrm>
                  <a:off x="5775258" y="546600"/>
                  <a:ext cx="46609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solidFill>
                                  <a:schemeClr val="tx1"/>
                                </a:solidFill>
                                <a:latin typeface="Cambria Math" panose="02040503050406030204" pitchFamily="18" charset="0"/>
                              </a:rPr>
                            </m:ctrlPr>
                          </m:sSubPr>
                          <m:e>
                            <m:r>
                              <a:rPr lang="en-US" b="0" i="1" dirty="0" smtClean="0">
                                <a:solidFill>
                                  <a:schemeClr val="tx1"/>
                                </a:solidFill>
                                <a:latin typeface="Cambria Math" panose="02040503050406030204" pitchFamily="18" charset="0"/>
                              </a:rPr>
                              <m:t>𝑥</m:t>
                            </m:r>
                          </m:e>
                          <m:sub>
                            <m:r>
                              <a:rPr lang="en-US" b="0" i="1" dirty="0" smtClean="0">
                                <a:solidFill>
                                  <a:schemeClr val="tx1"/>
                                </a:solidFill>
                                <a:latin typeface="Cambria Math" panose="02040503050406030204" pitchFamily="18" charset="0"/>
                              </a:rPr>
                              <m:t>4</m:t>
                            </m:r>
                          </m:sub>
                        </m:sSub>
                      </m:oMath>
                    </m:oMathPara>
                  </a14:m>
                  <a:endParaRPr lang="en-US" dirty="0">
                    <a:solidFill>
                      <a:srgbClr val="FF0000"/>
                    </a:solidFill>
                  </a:endParaRPr>
                </a:p>
              </p:txBody>
            </p:sp>
          </mc:Choice>
          <mc:Fallback>
            <p:sp>
              <p:nvSpPr>
                <p:cNvPr id="211" name="TextBox 210">
                  <a:extLst>
                    <a:ext uri="{FF2B5EF4-FFF2-40B4-BE49-F238E27FC236}">
                      <a16:creationId xmlns:a16="http://schemas.microsoft.com/office/drawing/2014/main" id="{27092879-986E-0048-9CB3-EE830FF7F2EA}"/>
                    </a:ext>
                  </a:extLst>
                </p:cNvPr>
                <p:cNvSpPr txBox="1">
                  <a:spLocks noRot="1" noChangeAspect="1" noMove="1" noResize="1" noEditPoints="1" noAdjustHandles="1" noChangeArrowheads="1" noChangeShapeType="1" noTextEdit="1"/>
                </p:cNvSpPr>
                <p:nvPr/>
              </p:nvSpPr>
              <p:spPr>
                <a:xfrm>
                  <a:off x="5775258" y="546600"/>
                  <a:ext cx="466090" cy="369332"/>
                </a:xfrm>
                <a:prstGeom prst="rect">
                  <a:avLst/>
                </a:prstGeom>
                <a:blipFill>
                  <a:blip r:embed="rId20"/>
                  <a:stretch>
                    <a:fillRect b="-1111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12" name="TextBox 211">
                  <a:extLst>
                    <a:ext uri="{FF2B5EF4-FFF2-40B4-BE49-F238E27FC236}">
                      <a16:creationId xmlns:a16="http://schemas.microsoft.com/office/drawing/2014/main" id="{479AE48F-3F73-DD4C-9D4A-7DD4422AC56B}"/>
                    </a:ext>
                  </a:extLst>
                </p:cNvPr>
                <p:cNvSpPr txBox="1"/>
                <p:nvPr/>
              </p:nvSpPr>
              <p:spPr>
                <a:xfrm>
                  <a:off x="6760151" y="546600"/>
                  <a:ext cx="46609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solidFill>
                                  <a:schemeClr val="tx1"/>
                                </a:solidFill>
                                <a:latin typeface="Cambria Math" panose="02040503050406030204" pitchFamily="18" charset="0"/>
                              </a:rPr>
                            </m:ctrlPr>
                          </m:sSubPr>
                          <m:e>
                            <m:r>
                              <a:rPr lang="en-US" b="0" i="1" dirty="0" smtClean="0">
                                <a:solidFill>
                                  <a:schemeClr val="tx1"/>
                                </a:solidFill>
                                <a:latin typeface="Cambria Math" panose="02040503050406030204" pitchFamily="18" charset="0"/>
                              </a:rPr>
                              <m:t>𝑥</m:t>
                            </m:r>
                          </m:e>
                          <m:sub>
                            <m:r>
                              <a:rPr lang="en-US" b="0" i="1" dirty="0" smtClean="0">
                                <a:solidFill>
                                  <a:schemeClr val="tx1"/>
                                </a:solidFill>
                                <a:latin typeface="Cambria Math" panose="02040503050406030204" pitchFamily="18" charset="0"/>
                              </a:rPr>
                              <m:t>0</m:t>
                            </m:r>
                          </m:sub>
                        </m:sSub>
                      </m:oMath>
                    </m:oMathPara>
                  </a14:m>
                  <a:endParaRPr lang="en-US" dirty="0">
                    <a:solidFill>
                      <a:srgbClr val="FF0000"/>
                    </a:solidFill>
                  </a:endParaRPr>
                </a:p>
              </p:txBody>
            </p:sp>
          </mc:Choice>
          <mc:Fallback>
            <p:sp>
              <p:nvSpPr>
                <p:cNvPr id="212" name="TextBox 211">
                  <a:extLst>
                    <a:ext uri="{FF2B5EF4-FFF2-40B4-BE49-F238E27FC236}">
                      <a16:creationId xmlns:a16="http://schemas.microsoft.com/office/drawing/2014/main" id="{479AE48F-3F73-DD4C-9D4A-7DD4422AC56B}"/>
                    </a:ext>
                  </a:extLst>
                </p:cNvPr>
                <p:cNvSpPr txBox="1">
                  <a:spLocks noRot="1" noChangeAspect="1" noMove="1" noResize="1" noEditPoints="1" noAdjustHandles="1" noChangeArrowheads="1" noChangeShapeType="1" noTextEdit="1"/>
                </p:cNvSpPr>
                <p:nvPr/>
              </p:nvSpPr>
              <p:spPr>
                <a:xfrm>
                  <a:off x="6760151" y="546600"/>
                  <a:ext cx="466090" cy="369332"/>
                </a:xfrm>
                <a:prstGeom prst="rect">
                  <a:avLst/>
                </a:prstGeom>
                <a:blipFill>
                  <a:blip r:embed="rId21"/>
                  <a:stretch>
                    <a:fillRect b="-1111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13" name="TextBox 212">
                  <a:extLst>
                    <a:ext uri="{FF2B5EF4-FFF2-40B4-BE49-F238E27FC236}">
                      <a16:creationId xmlns:a16="http://schemas.microsoft.com/office/drawing/2014/main" id="{F20D4DCA-2434-B942-AB58-E7EBB809101F}"/>
                    </a:ext>
                  </a:extLst>
                </p:cNvPr>
                <p:cNvSpPr txBox="1"/>
                <p:nvPr/>
              </p:nvSpPr>
              <p:spPr>
                <a:xfrm>
                  <a:off x="6266154" y="573247"/>
                  <a:ext cx="43473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solidFill>
                              <a:srgbClr val="FF0000"/>
                            </a:solidFill>
                            <a:latin typeface="Cambria Math" panose="02040503050406030204" pitchFamily="18" charset="0"/>
                          </a:rPr>
                          <m:t>⋯</m:t>
                        </m:r>
                      </m:oMath>
                    </m:oMathPara>
                  </a14:m>
                  <a:endParaRPr lang="en-US" dirty="0">
                    <a:solidFill>
                      <a:srgbClr val="FF0000"/>
                    </a:solidFill>
                  </a:endParaRPr>
                </a:p>
              </p:txBody>
            </p:sp>
          </mc:Choice>
          <mc:Fallback>
            <p:sp>
              <p:nvSpPr>
                <p:cNvPr id="213" name="TextBox 212">
                  <a:extLst>
                    <a:ext uri="{FF2B5EF4-FFF2-40B4-BE49-F238E27FC236}">
                      <a16:creationId xmlns:a16="http://schemas.microsoft.com/office/drawing/2014/main" id="{F20D4DCA-2434-B942-AB58-E7EBB809101F}"/>
                    </a:ext>
                  </a:extLst>
                </p:cNvPr>
                <p:cNvSpPr txBox="1">
                  <a:spLocks noRot="1" noChangeAspect="1" noMove="1" noResize="1" noEditPoints="1" noAdjustHandles="1" noChangeArrowheads="1" noChangeShapeType="1" noTextEdit="1"/>
                </p:cNvSpPr>
                <p:nvPr/>
              </p:nvSpPr>
              <p:spPr>
                <a:xfrm>
                  <a:off x="6266154" y="573247"/>
                  <a:ext cx="434734" cy="369332"/>
                </a:xfrm>
                <a:prstGeom prst="rect">
                  <a:avLst/>
                </a:prstGeom>
                <a:blipFill>
                  <a:blip r:embed="rId12"/>
                  <a:stretch>
                    <a:fillRect/>
                  </a:stretch>
                </a:blipFill>
              </p:spPr>
              <p:txBody>
                <a:bodyPr/>
                <a:lstStyle/>
                <a:p>
                  <a:r>
                    <a:rPr lang="en-US">
                      <a:noFill/>
                    </a:rPr>
                    <a:t> </a:t>
                  </a:r>
                </a:p>
              </p:txBody>
            </p:sp>
          </mc:Fallback>
        </mc:AlternateContent>
      </p:grpSp>
      <p:grpSp>
        <p:nvGrpSpPr>
          <p:cNvPr id="215" name="Group 214">
            <a:extLst>
              <a:ext uri="{FF2B5EF4-FFF2-40B4-BE49-F238E27FC236}">
                <a16:creationId xmlns:a16="http://schemas.microsoft.com/office/drawing/2014/main" id="{4E050AB2-A6EE-5A4F-8C33-1D5A16A34D8F}"/>
              </a:ext>
            </a:extLst>
          </p:cNvPr>
          <p:cNvGrpSpPr/>
          <p:nvPr/>
        </p:nvGrpSpPr>
        <p:grpSpPr>
          <a:xfrm>
            <a:off x="348806" y="3529062"/>
            <a:ext cx="813788" cy="797350"/>
            <a:chOff x="2031861" y="1429407"/>
            <a:chExt cx="1704031" cy="1669609"/>
          </a:xfrm>
        </p:grpSpPr>
        <p:sp>
          <p:nvSpPr>
            <p:cNvPr id="216" name="TextBox 215">
              <a:extLst>
                <a:ext uri="{FF2B5EF4-FFF2-40B4-BE49-F238E27FC236}">
                  <a16:creationId xmlns:a16="http://schemas.microsoft.com/office/drawing/2014/main" id="{9E5E2CFD-5F52-9D4D-B7A2-3982EA7D5955}"/>
                </a:ext>
              </a:extLst>
            </p:cNvPr>
            <p:cNvSpPr txBox="1"/>
            <p:nvPr/>
          </p:nvSpPr>
          <p:spPr>
            <a:xfrm>
              <a:off x="2448910" y="1429407"/>
              <a:ext cx="284052" cy="369332"/>
            </a:xfrm>
            <a:prstGeom prst="rect">
              <a:avLst/>
            </a:prstGeom>
            <a:noFill/>
          </p:spPr>
          <p:txBody>
            <a:bodyPr wrap="none" rtlCol="0">
              <a:spAutoFit/>
            </a:bodyPr>
            <a:lstStyle/>
            <a:p>
              <a:r>
                <a:rPr lang="en-US" dirty="0"/>
                <a:t>x</a:t>
              </a:r>
            </a:p>
          </p:txBody>
        </p:sp>
        <p:sp>
          <p:nvSpPr>
            <p:cNvPr id="217" name="TextBox 216">
              <a:extLst>
                <a:ext uri="{FF2B5EF4-FFF2-40B4-BE49-F238E27FC236}">
                  <a16:creationId xmlns:a16="http://schemas.microsoft.com/office/drawing/2014/main" id="{08C70ACE-8C7D-C444-971A-04205AD19114}"/>
                </a:ext>
              </a:extLst>
            </p:cNvPr>
            <p:cNvSpPr txBox="1"/>
            <p:nvPr/>
          </p:nvSpPr>
          <p:spPr>
            <a:xfrm>
              <a:off x="2601310" y="1581807"/>
              <a:ext cx="524982" cy="682595"/>
            </a:xfrm>
            <a:prstGeom prst="rect">
              <a:avLst/>
            </a:prstGeom>
            <a:noFill/>
          </p:spPr>
          <p:txBody>
            <a:bodyPr wrap="none" rtlCol="0">
              <a:spAutoFit/>
            </a:bodyPr>
            <a:lstStyle/>
            <a:p>
              <a:r>
                <a:rPr lang="en-US" dirty="0">
                  <a:solidFill>
                    <a:srgbClr val="FF0000"/>
                  </a:solidFill>
                </a:rPr>
                <a:t>x</a:t>
              </a:r>
            </a:p>
          </p:txBody>
        </p:sp>
        <p:sp>
          <p:nvSpPr>
            <p:cNvPr id="218" name="TextBox 217">
              <a:extLst>
                <a:ext uri="{FF2B5EF4-FFF2-40B4-BE49-F238E27FC236}">
                  <a16:creationId xmlns:a16="http://schemas.microsoft.com/office/drawing/2014/main" id="{076A2488-977C-5D4A-BFD1-B22294FAC809}"/>
                </a:ext>
              </a:extLst>
            </p:cNvPr>
            <p:cNvSpPr txBox="1"/>
            <p:nvPr/>
          </p:nvSpPr>
          <p:spPr>
            <a:xfrm>
              <a:off x="2753710" y="1734207"/>
              <a:ext cx="284052" cy="369332"/>
            </a:xfrm>
            <a:prstGeom prst="rect">
              <a:avLst/>
            </a:prstGeom>
            <a:noFill/>
          </p:spPr>
          <p:txBody>
            <a:bodyPr wrap="none" rtlCol="0">
              <a:spAutoFit/>
            </a:bodyPr>
            <a:lstStyle/>
            <a:p>
              <a:r>
                <a:rPr lang="en-US" dirty="0"/>
                <a:t>x</a:t>
              </a:r>
            </a:p>
          </p:txBody>
        </p:sp>
        <p:sp>
          <p:nvSpPr>
            <p:cNvPr id="219" name="TextBox 218">
              <a:extLst>
                <a:ext uri="{FF2B5EF4-FFF2-40B4-BE49-F238E27FC236}">
                  <a16:creationId xmlns:a16="http://schemas.microsoft.com/office/drawing/2014/main" id="{BCF4F73F-78D6-6147-882F-9ECA86995215}"/>
                </a:ext>
              </a:extLst>
            </p:cNvPr>
            <p:cNvSpPr txBox="1"/>
            <p:nvPr/>
          </p:nvSpPr>
          <p:spPr>
            <a:xfrm>
              <a:off x="2948015" y="1822913"/>
              <a:ext cx="284052" cy="369332"/>
            </a:xfrm>
            <a:prstGeom prst="rect">
              <a:avLst/>
            </a:prstGeom>
            <a:noFill/>
          </p:spPr>
          <p:txBody>
            <a:bodyPr wrap="none" rtlCol="0">
              <a:spAutoFit/>
            </a:bodyPr>
            <a:lstStyle/>
            <a:p>
              <a:r>
                <a:rPr lang="en-US" dirty="0"/>
                <a:t>x</a:t>
              </a:r>
            </a:p>
          </p:txBody>
        </p:sp>
        <p:sp>
          <p:nvSpPr>
            <p:cNvPr id="220" name="TextBox 219">
              <a:extLst>
                <a:ext uri="{FF2B5EF4-FFF2-40B4-BE49-F238E27FC236}">
                  <a16:creationId xmlns:a16="http://schemas.microsoft.com/office/drawing/2014/main" id="{3B1ABB8B-411B-6F48-8656-07B3F756ACFE}"/>
                </a:ext>
              </a:extLst>
            </p:cNvPr>
            <p:cNvSpPr txBox="1"/>
            <p:nvPr/>
          </p:nvSpPr>
          <p:spPr>
            <a:xfrm>
              <a:off x="3058510" y="2039007"/>
              <a:ext cx="284052" cy="369332"/>
            </a:xfrm>
            <a:prstGeom prst="rect">
              <a:avLst/>
            </a:prstGeom>
            <a:noFill/>
          </p:spPr>
          <p:txBody>
            <a:bodyPr wrap="none" rtlCol="0">
              <a:spAutoFit/>
            </a:bodyPr>
            <a:lstStyle/>
            <a:p>
              <a:r>
                <a:rPr lang="en-US" dirty="0"/>
                <a:t>x</a:t>
              </a:r>
            </a:p>
          </p:txBody>
        </p:sp>
        <p:sp>
          <p:nvSpPr>
            <p:cNvPr id="221" name="TextBox 220">
              <a:extLst>
                <a:ext uri="{FF2B5EF4-FFF2-40B4-BE49-F238E27FC236}">
                  <a16:creationId xmlns:a16="http://schemas.microsoft.com/office/drawing/2014/main" id="{A7F13FCD-F7BD-0640-868C-3103153F6E52}"/>
                </a:ext>
              </a:extLst>
            </p:cNvPr>
            <p:cNvSpPr txBox="1"/>
            <p:nvPr/>
          </p:nvSpPr>
          <p:spPr>
            <a:xfrm>
              <a:off x="3210910" y="2191408"/>
              <a:ext cx="524982" cy="682595"/>
            </a:xfrm>
            <a:prstGeom prst="rect">
              <a:avLst/>
            </a:prstGeom>
            <a:noFill/>
          </p:spPr>
          <p:txBody>
            <a:bodyPr wrap="none" rtlCol="0">
              <a:spAutoFit/>
            </a:bodyPr>
            <a:lstStyle/>
            <a:p>
              <a:r>
                <a:rPr lang="en-US" dirty="0">
                  <a:solidFill>
                    <a:srgbClr val="FF0000"/>
                  </a:solidFill>
                </a:rPr>
                <a:t>x</a:t>
              </a:r>
            </a:p>
          </p:txBody>
        </p:sp>
        <p:sp>
          <p:nvSpPr>
            <p:cNvPr id="222" name="TextBox 221">
              <a:extLst>
                <a:ext uri="{FF2B5EF4-FFF2-40B4-BE49-F238E27FC236}">
                  <a16:creationId xmlns:a16="http://schemas.microsoft.com/office/drawing/2014/main" id="{C6EBF400-7C22-2540-AE34-54F53507A766}"/>
                </a:ext>
              </a:extLst>
            </p:cNvPr>
            <p:cNvSpPr txBox="1"/>
            <p:nvPr/>
          </p:nvSpPr>
          <p:spPr>
            <a:xfrm>
              <a:off x="2543640" y="1930854"/>
              <a:ext cx="284052" cy="369332"/>
            </a:xfrm>
            <a:prstGeom prst="rect">
              <a:avLst/>
            </a:prstGeom>
            <a:noFill/>
          </p:spPr>
          <p:txBody>
            <a:bodyPr wrap="none" rtlCol="0">
              <a:spAutoFit/>
            </a:bodyPr>
            <a:lstStyle/>
            <a:p>
              <a:r>
                <a:rPr lang="en-US" dirty="0"/>
                <a:t>x</a:t>
              </a:r>
            </a:p>
          </p:txBody>
        </p:sp>
        <p:sp>
          <p:nvSpPr>
            <p:cNvPr id="223" name="TextBox 222">
              <a:extLst>
                <a:ext uri="{FF2B5EF4-FFF2-40B4-BE49-F238E27FC236}">
                  <a16:creationId xmlns:a16="http://schemas.microsoft.com/office/drawing/2014/main" id="{F914C703-14E0-8D4F-A400-0B8B4B3E6975}"/>
                </a:ext>
              </a:extLst>
            </p:cNvPr>
            <p:cNvSpPr txBox="1"/>
            <p:nvPr/>
          </p:nvSpPr>
          <p:spPr>
            <a:xfrm>
              <a:off x="2559677" y="2401192"/>
              <a:ext cx="284052" cy="369332"/>
            </a:xfrm>
            <a:prstGeom prst="rect">
              <a:avLst/>
            </a:prstGeom>
            <a:noFill/>
          </p:spPr>
          <p:txBody>
            <a:bodyPr wrap="none" rtlCol="0">
              <a:spAutoFit/>
            </a:bodyPr>
            <a:lstStyle/>
            <a:p>
              <a:r>
                <a:rPr lang="en-US" dirty="0"/>
                <a:t>x</a:t>
              </a:r>
            </a:p>
          </p:txBody>
        </p:sp>
        <p:sp>
          <p:nvSpPr>
            <p:cNvPr id="224" name="TextBox 223">
              <a:extLst>
                <a:ext uri="{FF2B5EF4-FFF2-40B4-BE49-F238E27FC236}">
                  <a16:creationId xmlns:a16="http://schemas.microsoft.com/office/drawing/2014/main" id="{C15AA7CE-A554-FE4B-8D65-9062435E5474}"/>
                </a:ext>
              </a:extLst>
            </p:cNvPr>
            <p:cNvSpPr txBox="1"/>
            <p:nvPr/>
          </p:nvSpPr>
          <p:spPr>
            <a:xfrm>
              <a:off x="2133803" y="1558684"/>
              <a:ext cx="294289" cy="682595"/>
            </a:xfrm>
            <a:prstGeom prst="rect">
              <a:avLst/>
            </a:prstGeom>
            <a:noFill/>
          </p:spPr>
          <p:txBody>
            <a:bodyPr wrap="square" rtlCol="0">
              <a:spAutoFit/>
            </a:bodyPr>
            <a:lstStyle/>
            <a:p>
              <a:r>
                <a:rPr lang="en-US" dirty="0">
                  <a:solidFill>
                    <a:srgbClr val="FF0000"/>
                  </a:solidFill>
                </a:rPr>
                <a:t>x</a:t>
              </a:r>
            </a:p>
          </p:txBody>
        </p:sp>
        <p:sp>
          <p:nvSpPr>
            <p:cNvPr id="225" name="TextBox 224">
              <a:extLst>
                <a:ext uri="{FF2B5EF4-FFF2-40B4-BE49-F238E27FC236}">
                  <a16:creationId xmlns:a16="http://schemas.microsoft.com/office/drawing/2014/main" id="{6B643F05-E989-4042-BD2D-8579BF08818C}"/>
                </a:ext>
              </a:extLst>
            </p:cNvPr>
            <p:cNvSpPr txBox="1"/>
            <p:nvPr/>
          </p:nvSpPr>
          <p:spPr>
            <a:xfrm>
              <a:off x="2244298" y="1794219"/>
              <a:ext cx="294290" cy="369332"/>
            </a:xfrm>
            <a:prstGeom prst="rect">
              <a:avLst/>
            </a:prstGeom>
            <a:noFill/>
          </p:spPr>
          <p:txBody>
            <a:bodyPr wrap="square" rtlCol="0">
              <a:spAutoFit/>
            </a:bodyPr>
            <a:lstStyle/>
            <a:p>
              <a:r>
                <a:rPr lang="en-US" dirty="0"/>
                <a:t>x</a:t>
              </a:r>
            </a:p>
          </p:txBody>
        </p:sp>
        <p:sp>
          <p:nvSpPr>
            <p:cNvPr id="226" name="TextBox 225">
              <a:extLst>
                <a:ext uri="{FF2B5EF4-FFF2-40B4-BE49-F238E27FC236}">
                  <a16:creationId xmlns:a16="http://schemas.microsoft.com/office/drawing/2014/main" id="{A05D38F0-59A1-1A45-88F3-CCD765FE7A28}"/>
                </a:ext>
              </a:extLst>
            </p:cNvPr>
            <p:cNvSpPr txBox="1"/>
            <p:nvPr/>
          </p:nvSpPr>
          <p:spPr>
            <a:xfrm>
              <a:off x="2428162" y="1798739"/>
              <a:ext cx="294290" cy="369332"/>
            </a:xfrm>
            <a:prstGeom prst="rect">
              <a:avLst/>
            </a:prstGeom>
            <a:noFill/>
          </p:spPr>
          <p:txBody>
            <a:bodyPr wrap="square" rtlCol="0">
              <a:spAutoFit/>
            </a:bodyPr>
            <a:lstStyle/>
            <a:p>
              <a:r>
                <a:rPr lang="en-US" dirty="0"/>
                <a:t>x</a:t>
              </a:r>
            </a:p>
          </p:txBody>
        </p:sp>
        <p:sp>
          <p:nvSpPr>
            <p:cNvPr id="227" name="TextBox 226">
              <a:extLst>
                <a:ext uri="{FF2B5EF4-FFF2-40B4-BE49-F238E27FC236}">
                  <a16:creationId xmlns:a16="http://schemas.microsoft.com/office/drawing/2014/main" id="{A5218718-041D-1E4E-8012-6F18A3379BCD}"/>
                </a:ext>
              </a:extLst>
            </p:cNvPr>
            <p:cNvSpPr txBox="1"/>
            <p:nvPr/>
          </p:nvSpPr>
          <p:spPr>
            <a:xfrm>
              <a:off x="2464675" y="2140326"/>
              <a:ext cx="294290" cy="369332"/>
            </a:xfrm>
            <a:prstGeom prst="rect">
              <a:avLst/>
            </a:prstGeom>
            <a:noFill/>
          </p:spPr>
          <p:txBody>
            <a:bodyPr wrap="square" rtlCol="0">
              <a:spAutoFit/>
            </a:bodyPr>
            <a:lstStyle/>
            <a:p>
              <a:r>
                <a:rPr lang="en-US" dirty="0"/>
                <a:t>x</a:t>
              </a:r>
            </a:p>
          </p:txBody>
        </p:sp>
        <p:sp>
          <p:nvSpPr>
            <p:cNvPr id="228" name="TextBox 227">
              <a:extLst>
                <a:ext uri="{FF2B5EF4-FFF2-40B4-BE49-F238E27FC236}">
                  <a16:creationId xmlns:a16="http://schemas.microsoft.com/office/drawing/2014/main" id="{9331B5AE-1550-D440-B0A4-AEDB0F2CAD7E}"/>
                </a:ext>
              </a:extLst>
            </p:cNvPr>
            <p:cNvSpPr txBox="1"/>
            <p:nvPr/>
          </p:nvSpPr>
          <p:spPr>
            <a:xfrm>
              <a:off x="2911365" y="2101437"/>
              <a:ext cx="294290" cy="369332"/>
            </a:xfrm>
            <a:prstGeom prst="rect">
              <a:avLst/>
            </a:prstGeom>
            <a:noFill/>
          </p:spPr>
          <p:txBody>
            <a:bodyPr wrap="square" rtlCol="0">
              <a:spAutoFit/>
            </a:bodyPr>
            <a:lstStyle/>
            <a:p>
              <a:r>
                <a:rPr lang="en-US" dirty="0"/>
                <a:t>x</a:t>
              </a:r>
            </a:p>
          </p:txBody>
        </p:sp>
        <p:sp>
          <p:nvSpPr>
            <p:cNvPr id="229" name="TextBox 228">
              <a:extLst>
                <a:ext uri="{FF2B5EF4-FFF2-40B4-BE49-F238E27FC236}">
                  <a16:creationId xmlns:a16="http://schemas.microsoft.com/office/drawing/2014/main" id="{A80845E2-2DDC-7B43-9D68-A9B2D39FA029}"/>
                </a:ext>
              </a:extLst>
            </p:cNvPr>
            <p:cNvSpPr txBox="1"/>
            <p:nvPr/>
          </p:nvSpPr>
          <p:spPr>
            <a:xfrm>
              <a:off x="2758318" y="2319947"/>
              <a:ext cx="294289" cy="682595"/>
            </a:xfrm>
            <a:prstGeom prst="rect">
              <a:avLst/>
            </a:prstGeom>
            <a:noFill/>
          </p:spPr>
          <p:txBody>
            <a:bodyPr wrap="square" rtlCol="0">
              <a:spAutoFit/>
            </a:bodyPr>
            <a:lstStyle/>
            <a:p>
              <a:r>
                <a:rPr lang="en-US" dirty="0">
                  <a:solidFill>
                    <a:srgbClr val="FF0000"/>
                  </a:solidFill>
                </a:rPr>
                <a:t>x</a:t>
              </a:r>
            </a:p>
          </p:txBody>
        </p:sp>
        <p:sp>
          <p:nvSpPr>
            <p:cNvPr id="230" name="TextBox 229">
              <a:extLst>
                <a:ext uri="{FF2B5EF4-FFF2-40B4-BE49-F238E27FC236}">
                  <a16:creationId xmlns:a16="http://schemas.microsoft.com/office/drawing/2014/main" id="{150310A2-6DC4-8748-8440-3D5780959235}"/>
                </a:ext>
              </a:extLst>
            </p:cNvPr>
            <p:cNvSpPr txBox="1"/>
            <p:nvPr/>
          </p:nvSpPr>
          <p:spPr>
            <a:xfrm>
              <a:off x="3037762" y="2408339"/>
              <a:ext cx="294290" cy="369332"/>
            </a:xfrm>
            <a:prstGeom prst="rect">
              <a:avLst/>
            </a:prstGeom>
            <a:noFill/>
          </p:spPr>
          <p:txBody>
            <a:bodyPr wrap="square" rtlCol="0">
              <a:spAutoFit/>
            </a:bodyPr>
            <a:lstStyle/>
            <a:p>
              <a:r>
                <a:rPr lang="en-US" dirty="0"/>
                <a:t>x</a:t>
              </a:r>
            </a:p>
          </p:txBody>
        </p:sp>
        <p:sp>
          <p:nvSpPr>
            <p:cNvPr id="231" name="TextBox 230">
              <a:extLst>
                <a:ext uri="{FF2B5EF4-FFF2-40B4-BE49-F238E27FC236}">
                  <a16:creationId xmlns:a16="http://schemas.microsoft.com/office/drawing/2014/main" id="{9F4AAFB3-B5E2-6747-B6DD-88AF417321E9}"/>
                </a:ext>
              </a:extLst>
            </p:cNvPr>
            <p:cNvSpPr txBox="1"/>
            <p:nvPr/>
          </p:nvSpPr>
          <p:spPr>
            <a:xfrm>
              <a:off x="2055045" y="1872524"/>
              <a:ext cx="294290" cy="369332"/>
            </a:xfrm>
            <a:prstGeom prst="rect">
              <a:avLst/>
            </a:prstGeom>
            <a:noFill/>
          </p:spPr>
          <p:txBody>
            <a:bodyPr wrap="square" rtlCol="0">
              <a:spAutoFit/>
            </a:bodyPr>
            <a:lstStyle/>
            <a:p>
              <a:r>
                <a:rPr lang="en-US" dirty="0"/>
                <a:t>x</a:t>
              </a:r>
            </a:p>
          </p:txBody>
        </p:sp>
        <p:sp>
          <p:nvSpPr>
            <p:cNvPr id="232" name="TextBox 231">
              <a:extLst>
                <a:ext uri="{FF2B5EF4-FFF2-40B4-BE49-F238E27FC236}">
                  <a16:creationId xmlns:a16="http://schemas.microsoft.com/office/drawing/2014/main" id="{8FDB9452-3673-1B43-BA90-E4008663085F}"/>
                </a:ext>
              </a:extLst>
            </p:cNvPr>
            <p:cNvSpPr txBox="1"/>
            <p:nvPr/>
          </p:nvSpPr>
          <p:spPr>
            <a:xfrm>
              <a:off x="3232067" y="1918873"/>
              <a:ext cx="284052" cy="369332"/>
            </a:xfrm>
            <a:prstGeom prst="rect">
              <a:avLst/>
            </a:prstGeom>
            <a:noFill/>
          </p:spPr>
          <p:txBody>
            <a:bodyPr wrap="none" rtlCol="0">
              <a:spAutoFit/>
            </a:bodyPr>
            <a:lstStyle/>
            <a:p>
              <a:r>
                <a:rPr lang="en-US" dirty="0"/>
                <a:t>x</a:t>
              </a:r>
            </a:p>
          </p:txBody>
        </p:sp>
        <p:sp>
          <p:nvSpPr>
            <p:cNvPr id="233" name="TextBox 232">
              <a:extLst>
                <a:ext uri="{FF2B5EF4-FFF2-40B4-BE49-F238E27FC236}">
                  <a16:creationId xmlns:a16="http://schemas.microsoft.com/office/drawing/2014/main" id="{F09D1544-CA52-E546-8786-3C993C103202}"/>
                </a:ext>
              </a:extLst>
            </p:cNvPr>
            <p:cNvSpPr txBox="1"/>
            <p:nvPr/>
          </p:nvSpPr>
          <p:spPr>
            <a:xfrm>
              <a:off x="2927267" y="1483429"/>
              <a:ext cx="284052" cy="369332"/>
            </a:xfrm>
            <a:prstGeom prst="rect">
              <a:avLst/>
            </a:prstGeom>
            <a:noFill/>
          </p:spPr>
          <p:txBody>
            <a:bodyPr wrap="square" rtlCol="0">
              <a:spAutoFit/>
            </a:bodyPr>
            <a:lstStyle/>
            <a:p>
              <a:r>
                <a:rPr lang="en-US" dirty="0"/>
                <a:t>x</a:t>
              </a:r>
            </a:p>
          </p:txBody>
        </p:sp>
        <p:sp>
          <p:nvSpPr>
            <p:cNvPr id="234" name="TextBox 233">
              <a:extLst>
                <a:ext uri="{FF2B5EF4-FFF2-40B4-BE49-F238E27FC236}">
                  <a16:creationId xmlns:a16="http://schemas.microsoft.com/office/drawing/2014/main" id="{A1A2657C-6675-6C40-9477-A32171E990FF}"/>
                </a:ext>
              </a:extLst>
            </p:cNvPr>
            <p:cNvSpPr txBox="1"/>
            <p:nvPr/>
          </p:nvSpPr>
          <p:spPr>
            <a:xfrm>
              <a:off x="3263598" y="1638247"/>
              <a:ext cx="284052" cy="369332"/>
            </a:xfrm>
            <a:prstGeom prst="rect">
              <a:avLst/>
            </a:prstGeom>
            <a:noFill/>
          </p:spPr>
          <p:txBody>
            <a:bodyPr wrap="none" rtlCol="0">
              <a:spAutoFit/>
            </a:bodyPr>
            <a:lstStyle/>
            <a:p>
              <a:r>
                <a:rPr lang="en-US" dirty="0"/>
                <a:t>x</a:t>
              </a:r>
            </a:p>
          </p:txBody>
        </p:sp>
        <p:sp>
          <p:nvSpPr>
            <p:cNvPr id="235" name="TextBox 234">
              <a:extLst>
                <a:ext uri="{FF2B5EF4-FFF2-40B4-BE49-F238E27FC236}">
                  <a16:creationId xmlns:a16="http://schemas.microsoft.com/office/drawing/2014/main" id="{F56EA1C8-7530-1E4B-9AEA-FA35D46D112C}"/>
                </a:ext>
              </a:extLst>
            </p:cNvPr>
            <p:cNvSpPr txBox="1"/>
            <p:nvPr/>
          </p:nvSpPr>
          <p:spPr>
            <a:xfrm>
              <a:off x="2335515" y="2451851"/>
              <a:ext cx="284052" cy="369332"/>
            </a:xfrm>
            <a:prstGeom prst="rect">
              <a:avLst/>
            </a:prstGeom>
            <a:noFill/>
          </p:spPr>
          <p:txBody>
            <a:bodyPr wrap="none" rtlCol="0">
              <a:spAutoFit/>
            </a:bodyPr>
            <a:lstStyle/>
            <a:p>
              <a:r>
                <a:rPr lang="en-US" dirty="0"/>
                <a:t>x</a:t>
              </a:r>
            </a:p>
          </p:txBody>
        </p:sp>
        <p:sp>
          <p:nvSpPr>
            <p:cNvPr id="236" name="TextBox 235">
              <a:extLst>
                <a:ext uri="{FF2B5EF4-FFF2-40B4-BE49-F238E27FC236}">
                  <a16:creationId xmlns:a16="http://schemas.microsoft.com/office/drawing/2014/main" id="{DF78E8AB-8882-6445-B897-6503CA159BB0}"/>
                </a:ext>
              </a:extLst>
            </p:cNvPr>
            <p:cNvSpPr txBox="1"/>
            <p:nvPr/>
          </p:nvSpPr>
          <p:spPr>
            <a:xfrm>
              <a:off x="2727434" y="2028286"/>
              <a:ext cx="284052" cy="369332"/>
            </a:xfrm>
            <a:prstGeom prst="rect">
              <a:avLst/>
            </a:prstGeom>
            <a:noFill/>
          </p:spPr>
          <p:txBody>
            <a:bodyPr wrap="none" rtlCol="0">
              <a:spAutoFit/>
            </a:bodyPr>
            <a:lstStyle/>
            <a:p>
              <a:r>
                <a:rPr lang="en-US" dirty="0"/>
                <a:t>x</a:t>
              </a:r>
            </a:p>
          </p:txBody>
        </p:sp>
        <p:sp>
          <p:nvSpPr>
            <p:cNvPr id="237" name="TextBox 236">
              <a:extLst>
                <a:ext uri="{FF2B5EF4-FFF2-40B4-BE49-F238E27FC236}">
                  <a16:creationId xmlns:a16="http://schemas.microsoft.com/office/drawing/2014/main" id="{45309235-5D2C-C84F-95D2-C13B293075A5}"/>
                </a:ext>
              </a:extLst>
            </p:cNvPr>
            <p:cNvSpPr txBox="1"/>
            <p:nvPr/>
          </p:nvSpPr>
          <p:spPr>
            <a:xfrm>
              <a:off x="2181271" y="2138012"/>
              <a:ext cx="524982" cy="682595"/>
            </a:xfrm>
            <a:prstGeom prst="rect">
              <a:avLst/>
            </a:prstGeom>
            <a:noFill/>
          </p:spPr>
          <p:txBody>
            <a:bodyPr wrap="none" rtlCol="0">
              <a:spAutoFit/>
            </a:bodyPr>
            <a:lstStyle/>
            <a:p>
              <a:r>
                <a:rPr lang="en-US" dirty="0">
                  <a:solidFill>
                    <a:srgbClr val="FF0000"/>
                  </a:solidFill>
                </a:rPr>
                <a:t>x</a:t>
              </a:r>
            </a:p>
          </p:txBody>
        </p:sp>
        <p:sp>
          <p:nvSpPr>
            <p:cNvPr id="238" name="Oval 237">
              <a:extLst>
                <a:ext uri="{FF2B5EF4-FFF2-40B4-BE49-F238E27FC236}">
                  <a16:creationId xmlns:a16="http://schemas.microsoft.com/office/drawing/2014/main" id="{F43F1F49-74C9-0146-8A2C-4CC8274D070F}"/>
                </a:ext>
              </a:extLst>
            </p:cNvPr>
            <p:cNvSpPr/>
            <p:nvPr/>
          </p:nvSpPr>
          <p:spPr>
            <a:xfrm>
              <a:off x="2031861" y="1522463"/>
              <a:ext cx="1665618" cy="1576553"/>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39" name="Group 238">
            <a:extLst>
              <a:ext uri="{FF2B5EF4-FFF2-40B4-BE49-F238E27FC236}">
                <a16:creationId xmlns:a16="http://schemas.microsoft.com/office/drawing/2014/main" id="{690EECC6-5001-5142-9B22-192EA331D6A8}"/>
              </a:ext>
            </a:extLst>
          </p:cNvPr>
          <p:cNvGrpSpPr/>
          <p:nvPr/>
        </p:nvGrpSpPr>
        <p:grpSpPr>
          <a:xfrm>
            <a:off x="4723175" y="3544844"/>
            <a:ext cx="822412" cy="786695"/>
            <a:chOff x="2036652" y="1429407"/>
            <a:chExt cx="1719653" cy="1644971"/>
          </a:xfrm>
        </p:grpSpPr>
        <p:sp>
          <p:nvSpPr>
            <p:cNvPr id="240" name="TextBox 239">
              <a:extLst>
                <a:ext uri="{FF2B5EF4-FFF2-40B4-BE49-F238E27FC236}">
                  <a16:creationId xmlns:a16="http://schemas.microsoft.com/office/drawing/2014/main" id="{DF8248A6-0137-084E-81A9-07C945708B79}"/>
                </a:ext>
              </a:extLst>
            </p:cNvPr>
            <p:cNvSpPr txBox="1"/>
            <p:nvPr/>
          </p:nvSpPr>
          <p:spPr>
            <a:xfrm>
              <a:off x="2448910" y="1429407"/>
              <a:ext cx="284052" cy="369332"/>
            </a:xfrm>
            <a:prstGeom prst="rect">
              <a:avLst/>
            </a:prstGeom>
            <a:noFill/>
          </p:spPr>
          <p:txBody>
            <a:bodyPr wrap="none" rtlCol="0">
              <a:spAutoFit/>
            </a:bodyPr>
            <a:lstStyle/>
            <a:p>
              <a:r>
                <a:rPr lang="en-US" dirty="0">
                  <a:solidFill>
                    <a:srgbClr val="FF0000"/>
                  </a:solidFill>
                </a:rPr>
                <a:t>x</a:t>
              </a:r>
            </a:p>
          </p:txBody>
        </p:sp>
        <p:sp>
          <p:nvSpPr>
            <p:cNvPr id="241" name="TextBox 240">
              <a:extLst>
                <a:ext uri="{FF2B5EF4-FFF2-40B4-BE49-F238E27FC236}">
                  <a16:creationId xmlns:a16="http://schemas.microsoft.com/office/drawing/2014/main" id="{FAFCFD69-8B5E-D741-8427-DA832A43C5A6}"/>
                </a:ext>
              </a:extLst>
            </p:cNvPr>
            <p:cNvSpPr txBox="1"/>
            <p:nvPr/>
          </p:nvSpPr>
          <p:spPr>
            <a:xfrm>
              <a:off x="2601310" y="1581807"/>
              <a:ext cx="284052" cy="369332"/>
            </a:xfrm>
            <a:prstGeom prst="rect">
              <a:avLst/>
            </a:prstGeom>
            <a:noFill/>
          </p:spPr>
          <p:txBody>
            <a:bodyPr wrap="none" rtlCol="0">
              <a:spAutoFit/>
            </a:bodyPr>
            <a:lstStyle/>
            <a:p>
              <a:r>
                <a:rPr lang="en-US" dirty="0">
                  <a:solidFill>
                    <a:srgbClr val="FF0000"/>
                  </a:solidFill>
                </a:rPr>
                <a:t>x</a:t>
              </a:r>
            </a:p>
          </p:txBody>
        </p:sp>
        <p:sp>
          <p:nvSpPr>
            <p:cNvPr id="242" name="TextBox 241">
              <a:extLst>
                <a:ext uri="{FF2B5EF4-FFF2-40B4-BE49-F238E27FC236}">
                  <a16:creationId xmlns:a16="http://schemas.microsoft.com/office/drawing/2014/main" id="{911F9BDC-2F79-FE45-9310-5F62F1BFEE1F}"/>
                </a:ext>
              </a:extLst>
            </p:cNvPr>
            <p:cNvSpPr txBox="1"/>
            <p:nvPr/>
          </p:nvSpPr>
          <p:spPr>
            <a:xfrm>
              <a:off x="2753710" y="1734207"/>
              <a:ext cx="284052" cy="369332"/>
            </a:xfrm>
            <a:prstGeom prst="rect">
              <a:avLst/>
            </a:prstGeom>
            <a:noFill/>
          </p:spPr>
          <p:txBody>
            <a:bodyPr wrap="none" rtlCol="0">
              <a:spAutoFit/>
            </a:bodyPr>
            <a:lstStyle/>
            <a:p>
              <a:r>
                <a:rPr lang="en-US" dirty="0">
                  <a:solidFill>
                    <a:srgbClr val="FF0000"/>
                  </a:solidFill>
                </a:rPr>
                <a:t>x</a:t>
              </a:r>
            </a:p>
          </p:txBody>
        </p:sp>
        <p:sp>
          <p:nvSpPr>
            <p:cNvPr id="243" name="TextBox 242">
              <a:extLst>
                <a:ext uri="{FF2B5EF4-FFF2-40B4-BE49-F238E27FC236}">
                  <a16:creationId xmlns:a16="http://schemas.microsoft.com/office/drawing/2014/main" id="{5C1BBDC6-37A6-154B-8CFC-10AF8833408E}"/>
                </a:ext>
              </a:extLst>
            </p:cNvPr>
            <p:cNvSpPr txBox="1"/>
            <p:nvPr/>
          </p:nvSpPr>
          <p:spPr>
            <a:xfrm>
              <a:off x="2948015" y="1822913"/>
              <a:ext cx="284052" cy="369332"/>
            </a:xfrm>
            <a:prstGeom prst="rect">
              <a:avLst/>
            </a:prstGeom>
            <a:noFill/>
          </p:spPr>
          <p:txBody>
            <a:bodyPr wrap="none" rtlCol="0">
              <a:spAutoFit/>
            </a:bodyPr>
            <a:lstStyle/>
            <a:p>
              <a:r>
                <a:rPr lang="en-US" dirty="0">
                  <a:solidFill>
                    <a:srgbClr val="FF0000"/>
                  </a:solidFill>
                </a:rPr>
                <a:t>x</a:t>
              </a:r>
            </a:p>
          </p:txBody>
        </p:sp>
        <p:sp>
          <p:nvSpPr>
            <p:cNvPr id="244" name="TextBox 243">
              <a:extLst>
                <a:ext uri="{FF2B5EF4-FFF2-40B4-BE49-F238E27FC236}">
                  <a16:creationId xmlns:a16="http://schemas.microsoft.com/office/drawing/2014/main" id="{6BDD9066-707D-B549-BC6B-3274C3D80BD5}"/>
                </a:ext>
              </a:extLst>
            </p:cNvPr>
            <p:cNvSpPr txBox="1"/>
            <p:nvPr/>
          </p:nvSpPr>
          <p:spPr>
            <a:xfrm>
              <a:off x="3058510" y="2039007"/>
              <a:ext cx="284052" cy="369332"/>
            </a:xfrm>
            <a:prstGeom prst="rect">
              <a:avLst/>
            </a:prstGeom>
            <a:noFill/>
          </p:spPr>
          <p:txBody>
            <a:bodyPr wrap="none" rtlCol="0">
              <a:spAutoFit/>
            </a:bodyPr>
            <a:lstStyle/>
            <a:p>
              <a:r>
                <a:rPr lang="en-US" dirty="0">
                  <a:solidFill>
                    <a:srgbClr val="FF0000"/>
                  </a:solidFill>
                </a:rPr>
                <a:t>x</a:t>
              </a:r>
            </a:p>
          </p:txBody>
        </p:sp>
        <p:sp>
          <p:nvSpPr>
            <p:cNvPr id="245" name="TextBox 244">
              <a:extLst>
                <a:ext uri="{FF2B5EF4-FFF2-40B4-BE49-F238E27FC236}">
                  <a16:creationId xmlns:a16="http://schemas.microsoft.com/office/drawing/2014/main" id="{7D613AFC-209F-034F-A769-60396D415AA2}"/>
                </a:ext>
              </a:extLst>
            </p:cNvPr>
            <p:cNvSpPr txBox="1"/>
            <p:nvPr/>
          </p:nvSpPr>
          <p:spPr>
            <a:xfrm>
              <a:off x="3210910" y="2191407"/>
              <a:ext cx="284052" cy="369332"/>
            </a:xfrm>
            <a:prstGeom prst="rect">
              <a:avLst/>
            </a:prstGeom>
            <a:noFill/>
          </p:spPr>
          <p:txBody>
            <a:bodyPr wrap="none" rtlCol="0">
              <a:spAutoFit/>
            </a:bodyPr>
            <a:lstStyle/>
            <a:p>
              <a:r>
                <a:rPr lang="en-US" dirty="0">
                  <a:solidFill>
                    <a:srgbClr val="FF0000"/>
                  </a:solidFill>
                </a:rPr>
                <a:t>x</a:t>
              </a:r>
            </a:p>
          </p:txBody>
        </p:sp>
        <p:sp>
          <p:nvSpPr>
            <p:cNvPr id="246" name="TextBox 245">
              <a:extLst>
                <a:ext uri="{FF2B5EF4-FFF2-40B4-BE49-F238E27FC236}">
                  <a16:creationId xmlns:a16="http://schemas.microsoft.com/office/drawing/2014/main" id="{CC0364B4-66C3-5040-A9CE-0E0CD1855A01}"/>
                </a:ext>
              </a:extLst>
            </p:cNvPr>
            <p:cNvSpPr txBox="1"/>
            <p:nvPr/>
          </p:nvSpPr>
          <p:spPr>
            <a:xfrm>
              <a:off x="2543640" y="1930854"/>
              <a:ext cx="284052" cy="369332"/>
            </a:xfrm>
            <a:prstGeom prst="rect">
              <a:avLst/>
            </a:prstGeom>
            <a:noFill/>
          </p:spPr>
          <p:txBody>
            <a:bodyPr wrap="none" rtlCol="0">
              <a:spAutoFit/>
            </a:bodyPr>
            <a:lstStyle/>
            <a:p>
              <a:r>
                <a:rPr lang="en-US" dirty="0">
                  <a:solidFill>
                    <a:srgbClr val="FF0000"/>
                  </a:solidFill>
                </a:rPr>
                <a:t>x</a:t>
              </a:r>
            </a:p>
          </p:txBody>
        </p:sp>
        <p:sp>
          <p:nvSpPr>
            <p:cNvPr id="247" name="TextBox 246">
              <a:extLst>
                <a:ext uri="{FF2B5EF4-FFF2-40B4-BE49-F238E27FC236}">
                  <a16:creationId xmlns:a16="http://schemas.microsoft.com/office/drawing/2014/main" id="{140E04A9-D42A-8749-9A1A-A7F82027FC3C}"/>
                </a:ext>
              </a:extLst>
            </p:cNvPr>
            <p:cNvSpPr txBox="1"/>
            <p:nvPr/>
          </p:nvSpPr>
          <p:spPr>
            <a:xfrm>
              <a:off x="2559677" y="2401192"/>
              <a:ext cx="284052" cy="369332"/>
            </a:xfrm>
            <a:prstGeom prst="rect">
              <a:avLst/>
            </a:prstGeom>
            <a:noFill/>
          </p:spPr>
          <p:txBody>
            <a:bodyPr wrap="none" rtlCol="0">
              <a:spAutoFit/>
            </a:bodyPr>
            <a:lstStyle/>
            <a:p>
              <a:r>
                <a:rPr lang="en-US" dirty="0">
                  <a:solidFill>
                    <a:srgbClr val="FF0000"/>
                  </a:solidFill>
                </a:rPr>
                <a:t>x</a:t>
              </a:r>
            </a:p>
          </p:txBody>
        </p:sp>
        <p:sp>
          <p:nvSpPr>
            <p:cNvPr id="248" name="TextBox 247">
              <a:extLst>
                <a:ext uri="{FF2B5EF4-FFF2-40B4-BE49-F238E27FC236}">
                  <a16:creationId xmlns:a16="http://schemas.microsoft.com/office/drawing/2014/main" id="{A97389FF-DBB4-984D-A306-2BA7E82AAAA1}"/>
                </a:ext>
              </a:extLst>
            </p:cNvPr>
            <p:cNvSpPr txBox="1"/>
            <p:nvPr/>
          </p:nvSpPr>
          <p:spPr>
            <a:xfrm>
              <a:off x="2133803" y="1558684"/>
              <a:ext cx="294290" cy="369332"/>
            </a:xfrm>
            <a:prstGeom prst="rect">
              <a:avLst/>
            </a:prstGeom>
            <a:noFill/>
          </p:spPr>
          <p:txBody>
            <a:bodyPr wrap="square" rtlCol="0">
              <a:spAutoFit/>
            </a:bodyPr>
            <a:lstStyle/>
            <a:p>
              <a:r>
                <a:rPr lang="en-US" dirty="0">
                  <a:solidFill>
                    <a:srgbClr val="FF0000"/>
                  </a:solidFill>
                </a:rPr>
                <a:t>x</a:t>
              </a:r>
            </a:p>
          </p:txBody>
        </p:sp>
        <p:sp>
          <p:nvSpPr>
            <p:cNvPr id="249" name="TextBox 248">
              <a:extLst>
                <a:ext uri="{FF2B5EF4-FFF2-40B4-BE49-F238E27FC236}">
                  <a16:creationId xmlns:a16="http://schemas.microsoft.com/office/drawing/2014/main" id="{82C6362B-A0AC-9744-AE07-06262357C644}"/>
                </a:ext>
              </a:extLst>
            </p:cNvPr>
            <p:cNvSpPr txBox="1"/>
            <p:nvPr/>
          </p:nvSpPr>
          <p:spPr>
            <a:xfrm>
              <a:off x="2244298" y="1794219"/>
              <a:ext cx="294290" cy="369332"/>
            </a:xfrm>
            <a:prstGeom prst="rect">
              <a:avLst/>
            </a:prstGeom>
            <a:noFill/>
          </p:spPr>
          <p:txBody>
            <a:bodyPr wrap="square" rtlCol="0">
              <a:spAutoFit/>
            </a:bodyPr>
            <a:lstStyle/>
            <a:p>
              <a:r>
                <a:rPr lang="en-US" dirty="0">
                  <a:solidFill>
                    <a:srgbClr val="FF0000"/>
                  </a:solidFill>
                </a:rPr>
                <a:t>x</a:t>
              </a:r>
            </a:p>
          </p:txBody>
        </p:sp>
        <p:sp>
          <p:nvSpPr>
            <p:cNvPr id="250" name="TextBox 249">
              <a:extLst>
                <a:ext uri="{FF2B5EF4-FFF2-40B4-BE49-F238E27FC236}">
                  <a16:creationId xmlns:a16="http://schemas.microsoft.com/office/drawing/2014/main" id="{D39A6FAF-48CA-DD40-86BB-30F6ED11E345}"/>
                </a:ext>
              </a:extLst>
            </p:cNvPr>
            <p:cNvSpPr txBox="1"/>
            <p:nvPr/>
          </p:nvSpPr>
          <p:spPr>
            <a:xfrm>
              <a:off x="2428161" y="1798739"/>
              <a:ext cx="294290" cy="681631"/>
            </a:xfrm>
            <a:prstGeom prst="rect">
              <a:avLst/>
            </a:prstGeom>
            <a:noFill/>
          </p:spPr>
          <p:txBody>
            <a:bodyPr wrap="square" rtlCol="0">
              <a:spAutoFit/>
            </a:bodyPr>
            <a:lstStyle/>
            <a:p>
              <a:r>
                <a:rPr lang="en-US" dirty="0"/>
                <a:t>x</a:t>
              </a:r>
            </a:p>
          </p:txBody>
        </p:sp>
        <p:sp>
          <p:nvSpPr>
            <p:cNvPr id="251" name="TextBox 250">
              <a:extLst>
                <a:ext uri="{FF2B5EF4-FFF2-40B4-BE49-F238E27FC236}">
                  <a16:creationId xmlns:a16="http://schemas.microsoft.com/office/drawing/2014/main" id="{70D5F55E-EFB9-FE43-807E-9FA6ED93D86E}"/>
                </a:ext>
              </a:extLst>
            </p:cNvPr>
            <p:cNvSpPr txBox="1"/>
            <p:nvPr/>
          </p:nvSpPr>
          <p:spPr>
            <a:xfrm>
              <a:off x="2464674" y="2140325"/>
              <a:ext cx="294290" cy="681631"/>
            </a:xfrm>
            <a:prstGeom prst="rect">
              <a:avLst/>
            </a:prstGeom>
            <a:noFill/>
          </p:spPr>
          <p:txBody>
            <a:bodyPr wrap="square" rtlCol="0">
              <a:spAutoFit/>
            </a:bodyPr>
            <a:lstStyle/>
            <a:p>
              <a:r>
                <a:rPr lang="en-US" dirty="0"/>
                <a:t>x</a:t>
              </a:r>
            </a:p>
          </p:txBody>
        </p:sp>
        <p:sp>
          <p:nvSpPr>
            <p:cNvPr id="252" name="TextBox 251">
              <a:extLst>
                <a:ext uri="{FF2B5EF4-FFF2-40B4-BE49-F238E27FC236}">
                  <a16:creationId xmlns:a16="http://schemas.microsoft.com/office/drawing/2014/main" id="{11818148-3E6E-854B-A1E9-A06DC8B465A6}"/>
                </a:ext>
              </a:extLst>
            </p:cNvPr>
            <p:cNvSpPr txBox="1"/>
            <p:nvPr/>
          </p:nvSpPr>
          <p:spPr>
            <a:xfrm>
              <a:off x="2911364" y="2101437"/>
              <a:ext cx="294290" cy="681631"/>
            </a:xfrm>
            <a:prstGeom prst="rect">
              <a:avLst/>
            </a:prstGeom>
            <a:noFill/>
          </p:spPr>
          <p:txBody>
            <a:bodyPr wrap="square" rtlCol="0">
              <a:spAutoFit/>
            </a:bodyPr>
            <a:lstStyle/>
            <a:p>
              <a:r>
                <a:rPr lang="en-US" dirty="0"/>
                <a:t>x</a:t>
              </a:r>
            </a:p>
          </p:txBody>
        </p:sp>
        <p:sp>
          <p:nvSpPr>
            <p:cNvPr id="253" name="TextBox 252">
              <a:extLst>
                <a:ext uri="{FF2B5EF4-FFF2-40B4-BE49-F238E27FC236}">
                  <a16:creationId xmlns:a16="http://schemas.microsoft.com/office/drawing/2014/main" id="{F07D64BC-8ED2-8A46-A7FD-CFF29F878A02}"/>
                </a:ext>
              </a:extLst>
            </p:cNvPr>
            <p:cNvSpPr txBox="1"/>
            <p:nvPr/>
          </p:nvSpPr>
          <p:spPr>
            <a:xfrm>
              <a:off x="2758318" y="2319947"/>
              <a:ext cx="294290" cy="369332"/>
            </a:xfrm>
            <a:prstGeom prst="rect">
              <a:avLst/>
            </a:prstGeom>
            <a:noFill/>
          </p:spPr>
          <p:txBody>
            <a:bodyPr wrap="square" rtlCol="0">
              <a:spAutoFit/>
            </a:bodyPr>
            <a:lstStyle/>
            <a:p>
              <a:r>
                <a:rPr lang="en-US" dirty="0">
                  <a:solidFill>
                    <a:srgbClr val="FF0000"/>
                  </a:solidFill>
                </a:rPr>
                <a:t>x</a:t>
              </a:r>
            </a:p>
          </p:txBody>
        </p:sp>
        <p:sp>
          <p:nvSpPr>
            <p:cNvPr id="254" name="TextBox 253">
              <a:extLst>
                <a:ext uri="{FF2B5EF4-FFF2-40B4-BE49-F238E27FC236}">
                  <a16:creationId xmlns:a16="http://schemas.microsoft.com/office/drawing/2014/main" id="{66F27198-282A-4043-AAB7-9FD9C0BC1EB2}"/>
                </a:ext>
              </a:extLst>
            </p:cNvPr>
            <p:cNvSpPr txBox="1"/>
            <p:nvPr/>
          </p:nvSpPr>
          <p:spPr>
            <a:xfrm>
              <a:off x="3037762" y="2408339"/>
              <a:ext cx="294290" cy="369332"/>
            </a:xfrm>
            <a:prstGeom prst="rect">
              <a:avLst/>
            </a:prstGeom>
            <a:noFill/>
          </p:spPr>
          <p:txBody>
            <a:bodyPr wrap="square" rtlCol="0">
              <a:spAutoFit/>
            </a:bodyPr>
            <a:lstStyle/>
            <a:p>
              <a:r>
                <a:rPr lang="en-US" dirty="0">
                  <a:solidFill>
                    <a:srgbClr val="FF0000"/>
                  </a:solidFill>
                </a:rPr>
                <a:t>x</a:t>
              </a:r>
            </a:p>
          </p:txBody>
        </p:sp>
        <p:sp>
          <p:nvSpPr>
            <p:cNvPr id="255" name="TextBox 254">
              <a:extLst>
                <a:ext uri="{FF2B5EF4-FFF2-40B4-BE49-F238E27FC236}">
                  <a16:creationId xmlns:a16="http://schemas.microsoft.com/office/drawing/2014/main" id="{71B0CDDE-FEF6-B948-BAD2-DD2859A61BC6}"/>
                </a:ext>
              </a:extLst>
            </p:cNvPr>
            <p:cNvSpPr txBox="1"/>
            <p:nvPr/>
          </p:nvSpPr>
          <p:spPr>
            <a:xfrm>
              <a:off x="2055045" y="1872524"/>
              <a:ext cx="294290" cy="369332"/>
            </a:xfrm>
            <a:prstGeom prst="rect">
              <a:avLst/>
            </a:prstGeom>
            <a:noFill/>
          </p:spPr>
          <p:txBody>
            <a:bodyPr wrap="square" rtlCol="0">
              <a:spAutoFit/>
            </a:bodyPr>
            <a:lstStyle/>
            <a:p>
              <a:r>
                <a:rPr lang="en-US" dirty="0">
                  <a:solidFill>
                    <a:srgbClr val="FF0000"/>
                  </a:solidFill>
                </a:rPr>
                <a:t>x</a:t>
              </a:r>
            </a:p>
          </p:txBody>
        </p:sp>
        <p:sp>
          <p:nvSpPr>
            <p:cNvPr id="256" name="TextBox 255">
              <a:extLst>
                <a:ext uri="{FF2B5EF4-FFF2-40B4-BE49-F238E27FC236}">
                  <a16:creationId xmlns:a16="http://schemas.microsoft.com/office/drawing/2014/main" id="{A15B5084-3E69-624C-BFCE-77FA197E624D}"/>
                </a:ext>
              </a:extLst>
            </p:cNvPr>
            <p:cNvSpPr txBox="1"/>
            <p:nvPr/>
          </p:nvSpPr>
          <p:spPr>
            <a:xfrm>
              <a:off x="3232066" y="1918873"/>
              <a:ext cx="524239" cy="681631"/>
            </a:xfrm>
            <a:prstGeom prst="rect">
              <a:avLst/>
            </a:prstGeom>
            <a:noFill/>
          </p:spPr>
          <p:txBody>
            <a:bodyPr wrap="none" rtlCol="0">
              <a:spAutoFit/>
            </a:bodyPr>
            <a:lstStyle/>
            <a:p>
              <a:r>
                <a:rPr lang="en-US" dirty="0"/>
                <a:t>x</a:t>
              </a:r>
            </a:p>
          </p:txBody>
        </p:sp>
        <p:sp>
          <p:nvSpPr>
            <p:cNvPr id="257" name="TextBox 256">
              <a:extLst>
                <a:ext uri="{FF2B5EF4-FFF2-40B4-BE49-F238E27FC236}">
                  <a16:creationId xmlns:a16="http://schemas.microsoft.com/office/drawing/2014/main" id="{A830812E-843A-3741-A2A9-55B5C65C5822}"/>
                </a:ext>
              </a:extLst>
            </p:cNvPr>
            <p:cNvSpPr txBox="1"/>
            <p:nvPr/>
          </p:nvSpPr>
          <p:spPr>
            <a:xfrm>
              <a:off x="2927268" y="1483429"/>
              <a:ext cx="284053" cy="681631"/>
            </a:xfrm>
            <a:prstGeom prst="rect">
              <a:avLst/>
            </a:prstGeom>
            <a:noFill/>
          </p:spPr>
          <p:txBody>
            <a:bodyPr wrap="square" rtlCol="0">
              <a:spAutoFit/>
            </a:bodyPr>
            <a:lstStyle/>
            <a:p>
              <a:r>
                <a:rPr lang="en-US" dirty="0"/>
                <a:t>x</a:t>
              </a:r>
            </a:p>
          </p:txBody>
        </p:sp>
        <p:sp>
          <p:nvSpPr>
            <p:cNvPr id="258" name="TextBox 257">
              <a:extLst>
                <a:ext uri="{FF2B5EF4-FFF2-40B4-BE49-F238E27FC236}">
                  <a16:creationId xmlns:a16="http://schemas.microsoft.com/office/drawing/2014/main" id="{19570A70-C6DB-7D44-9180-91EC1A17F84A}"/>
                </a:ext>
              </a:extLst>
            </p:cNvPr>
            <p:cNvSpPr txBox="1"/>
            <p:nvPr/>
          </p:nvSpPr>
          <p:spPr>
            <a:xfrm>
              <a:off x="3263598" y="1638247"/>
              <a:ext cx="284052" cy="369332"/>
            </a:xfrm>
            <a:prstGeom prst="rect">
              <a:avLst/>
            </a:prstGeom>
            <a:noFill/>
          </p:spPr>
          <p:txBody>
            <a:bodyPr wrap="none" rtlCol="0">
              <a:spAutoFit/>
            </a:bodyPr>
            <a:lstStyle/>
            <a:p>
              <a:r>
                <a:rPr lang="en-US" dirty="0">
                  <a:solidFill>
                    <a:srgbClr val="FF0000"/>
                  </a:solidFill>
                </a:rPr>
                <a:t>x</a:t>
              </a:r>
            </a:p>
          </p:txBody>
        </p:sp>
        <p:sp>
          <p:nvSpPr>
            <p:cNvPr id="259" name="TextBox 258">
              <a:extLst>
                <a:ext uri="{FF2B5EF4-FFF2-40B4-BE49-F238E27FC236}">
                  <a16:creationId xmlns:a16="http://schemas.microsoft.com/office/drawing/2014/main" id="{64704D75-4268-134B-BEE7-CDCF659A74EF}"/>
                </a:ext>
              </a:extLst>
            </p:cNvPr>
            <p:cNvSpPr txBox="1"/>
            <p:nvPr/>
          </p:nvSpPr>
          <p:spPr>
            <a:xfrm>
              <a:off x="2335515" y="2451851"/>
              <a:ext cx="284052" cy="369332"/>
            </a:xfrm>
            <a:prstGeom prst="rect">
              <a:avLst/>
            </a:prstGeom>
            <a:noFill/>
          </p:spPr>
          <p:txBody>
            <a:bodyPr wrap="none" rtlCol="0">
              <a:spAutoFit/>
            </a:bodyPr>
            <a:lstStyle/>
            <a:p>
              <a:r>
                <a:rPr lang="en-US" dirty="0">
                  <a:solidFill>
                    <a:srgbClr val="FF0000"/>
                  </a:solidFill>
                </a:rPr>
                <a:t>x</a:t>
              </a:r>
            </a:p>
          </p:txBody>
        </p:sp>
        <p:sp>
          <p:nvSpPr>
            <p:cNvPr id="260" name="TextBox 259">
              <a:extLst>
                <a:ext uri="{FF2B5EF4-FFF2-40B4-BE49-F238E27FC236}">
                  <a16:creationId xmlns:a16="http://schemas.microsoft.com/office/drawing/2014/main" id="{FDD1BAFC-09E1-0646-84A0-4B15697E0129}"/>
                </a:ext>
              </a:extLst>
            </p:cNvPr>
            <p:cNvSpPr txBox="1"/>
            <p:nvPr/>
          </p:nvSpPr>
          <p:spPr>
            <a:xfrm>
              <a:off x="2727434" y="2028286"/>
              <a:ext cx="284052" cy="369332"/>
            </a:xfrm>
            <a:prstGeom prst="rect">
              <a:avLst/>
            </a:prstGeom>
            <a:noFill/>
          </p:spPr>
          <p:txBody>
            <a:bodyPr wrap="none" rtlCol="0">
              <a:spAutoFit/>
            </a:bodyPr>
            <a:lstStyle/>
            <a:p>
              <a:r>
                <a:rPr lang="en-US" dirty="0">
                  <a:solidFill>
                    <a:srgbClr val="FF0000"/>
                  </a:solidFill>
                </a:rPr>
                <a:t>x</a:t>
              </a:r>
            </a:p>
          </p:txBody>
        </p:sp>
        <p:sp>
          <p:nvSpPr>
            <p:cNvPr id="261" name="TextBox 260">
              <a:extLst>
                <a:ext uri="{FF2B5EF4-FFF2-40B4-BE49-F238E27FC236}">
                  <a16:creationId xmlns:a16="http://schemas.microsoft.com/office/drawing/2014/main" id="{16273492-1D7A-994F-94F7-30143519DA84}"/>
                </a:ext>
              </a:extLst>
            </p:cNvPr>
            <p:cNvSpPr txBox="1"/>
            <p:nvPr/>
          </p:nvSpPr>
          <p:spPr>
            <a:xfrm>
              <a:off x="2181270" y="2138011"/>
              <a:ext cx="284052" cy="369332"/>
            </a:xfrm>
            <a:prstGeom prst="rect">
              <a:avLst/>
            </a:prstGeom>
            <a:noFill/>
          </p:spPr>
          <p:txBody>
            <a:bodyPr wrap="none" rtlCol="0">
              <a:spAutoFit/>
            </a:bodyPr>
            <a:lstStyle/>
            <a:p>
              <a:r>
                <a:rPr lang="en-US" dirty="0">
                  <a:solidFill>
                    <a:srgbClr val="FF0000"/>
                  </a:solidFill>
                </a:rPr>
                <a:t>x</a:t>
              </a:r>
            </a:p>
          </p:txBody>
        </p:sp>
        <p:sp>
          <p:nvSpPr>
            <p:cNvPr id="262" name="Oval 261">
              <a:extLst>
                <a:ext uri="{FF2B5EF4-FFF2-40B4-BE49-F238E27FC236}">
                  <a16:creationId xmlns:a16="http://schemas.microsoft.com/office/drawing/2014/main" id="{B77C2385-CE01-B548-876A-314FEC2E28A3}"/>
                </a:ext>
              </a:extLst>
            </p:cNvPr>
            <p:cNvSpPr/>
            <p:nvPr/>
          </p:nvSpPr>
          <p:spPr>
            <a:xfrm>
              <a:off x="2036652" y="1497826"/>
              <a:ext cx="1665617" cy="1576552"/>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grpSp>
      <p:grpSp>
        <p:nvGrpSpPr>
          <p:cNvPr id="263" name="Group 262">
            <a:extLst>
              <a:ext uri="{FF2B5EF4-FFF2-40B4-BE49-F238E27FC236}">
                <a16:creationId xmlns:a16="http://schemas.microsoft.com/office/drawing/2014/main" id="{08031EBA-EB5C-2446-AA4E-128FE0C4A18E}"/>
              </a:ext>
            </a:extLst>
          </p:cNvPr>
          <p:cNvGrpSpPr/>
          <p:nvPr/>
        </p:nvGrpSpPr>
        <p:grpSpPr>
          <a:xfrm>
            <a:off x="1256429" y="3768536"/>
            <a:ext cx="2063111" cy="349504"/>
            <a:chOff x="5074022" y="546600"/>
            <a:chExt cx="2337449" cy="395979"/>
          </a:xfrm>
        </p:grpSpPr>
        <p:sp>
          <p:nvSpPr>
            <p:cNvPr id="264" name="Rectangle 263">
              <a:extLst>
                <a:ext uri="{FF2B5EF4-FFF2-40B4-BE49-F238E27FC236}">
                  <a16:creationId xmlns:a16="http://schemas.microsoft.com/office/drawing/2014/main" id="{FE15DAA9-9E30-CB42-9B0F-E19B10EB85B8}"/>
                </a:ext>
              </a:extLst>
            </p:cNvPr>
            <p:cNvSpPr/>
            <p:nvPr/>
          </p:nvSpPr>
          <p:spPr>
            <a:xfrm>
              <a:off x="5127813" y="615846"/>
              <a:ext cx="2283658" cy="311842"/>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265" name="TextBox 264">
                  <a:extLst>
                    <a:ext uri="{FF2B5EF4-FFF2-40B4-BE49-F238E27FC236}">
                      <a16:creationId xmlns:a16="http://schemas.microsoft.com/office/drawing/2014/main" id="{D41DE7C6-70AC-9049-8579-5446A8E495E2}"/>
                    </a:ext>
                  </a:extLst>
                </p:cNvPr>
                <p:cNvSpPr txBox="1"/>
                <p:nvPr/>
              </p:nvSpPr>
              <p:spPr>
                <a:xfrm>
                  <a:off x="5074022" y="546600"/>
                  <a:ext cx="46609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𝑥</m:t>
                            </m:r>
                          </m:e>
                          <m:sub>
                            <m:r>
                              <a:rPr lang="en-US" b="0" i="1" dirty="0" smtClean="0">
                                <a:latin typeface="Cambria Math" panose="02040503050406030204" pitchFamily="18" charset="0"/>
                              </a:rPr>
                              <m:t>5</m:t>
                            </m:r>
                          </m:sub>
                        </m:sSub>
                      </m:oMath>
                    </m:oMathPara>
                  </a14:m>
                  <a:endParaRPr lang="en-US" dirty="0"/>
                </a:p>
              </p:txBody>
            </p:sp>
          </mc:Choice>
          <mc:Fallback>
            <p:sp>
              <p:nvSpPr>
                <p:cNvPr id="265" name="TextBox 264">
                  <a:extLst>
                    <a:ext uri="{FF2B5EF4-FFF2-40B4-BE49-F238E27FC236}">
                      <a16:creationId xmlns:a16="http://schemas.microsoft.com/office/drawing/2014/main" id="{D41DE7C6-70AC-9049-8579-5446A8E495E2}"/>
                    </a:ext>
                  </a:extLst>
                </p:cNvPr>
                <p:cNvSpPr txBox="1">
                  <a:spLocks noRot="1" noChangeAspect="1" noMove="1" noResize="1" noEditPoints="1" noAdjustHandles="1" noChangeArrowheads="1" noChangeShapeType="1" noTextEdit="1"/>
                </p:cNvSpPr>
                <p:nvPr/>
              </p:nvSpPr>
              <p:spPr>
                <a:xfrm>
                  <a:off x="5074022" y="546600"/>
                  <a:ext cx="466090" cy="369332"/>
                </a:xfrm>
                <a:prstGeom prst="rect">
                  <a:avLst/>
                </a:prstGeom>
                <a:blipFill>
                  <a:blip r:embed="rId22"/>
                  <a:stretch>
                    <a:fillRect b="-1111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66" name="TextBox 265">
                  <a:extLst>
                    <a:ext uri="{FF2B5EF4-FFF2-40B4-BE49-F238E27FC236}">
                      <a16:creationId xmlns:a16="http://schemas.microsoft.com/office/drawing/2014/main" id="{49FEE8BA-2760-FB48-9601-2864D9469032}"/>
                    </a:ext>
                  </a:extLst>
                </p:cNvPr>
                <p:cNvSpPr txBox="1"/>
                <p:nvPr/>
              </p:nvSpPr>
              <p:spPr>
                <a:xfrm>
                  <a:off x="5424640" y="546600"/>
                  <a:ext cx="46609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𝑥</m:t>
                            </m:r>
                          </m:e>
                          <m:sub>
                            <m:r>
                              <a:rPr lang="en-US" b="0" i="1" dirty="0" smtClean="0">
                                <a:latin typeface="Cambria Math" panose="02040503050406030204" pitchFamily="18" charset="0"/>
                              </a:rPr>
                              <m:t>2</m:t>
                            </m:r>
                          </m:sub>
                        </m:sSub>
                      </m:oMath>
                    </m:oMathPara>
                  </a14:m>
                  <a:endParaRPr lang="en-US" dirty="0"/>
                </a:p>
              </p:txBody>
            </p:sp>
          </mc:Choice>
          <mc:Fallback>
            <p:sp>
              <p:nvSpPr>
                <p:cNvPr id="266" name="TextBox 265">
                  <a:extLst>
                    <a:ext uri="{FF2B5EF4-FFF2-40B4-BE49-F238E27FC236}">
                      <a16:creationId xmlns:a16="http://schemas.microsoft.com/office/drawing/2014/main" id="{49FEE8BA-2760-FB48-9601-2864D9469032}"/>
                    </a:ext>
                  </a:extLst>
                </p:cNvPr>
                <p:cNvSpPr txBox="1">
                  <a:spLocks noRot="1" noChangeAspect="1" noMove="1" noResize="1" noEditPoints="1" noAdjustHandles="1" noChangeArrowheads="1" noChangeShapeType="1" noTextEdit="1"/>
                </p:cNvSpPr>
                <p:nvPr/>
              </p:nvSpPr>
              <p:spPr>
                <a:xfrm>
                  <a:off x="5424640" y="546600"/>
                  <a:ext cx="466090" cy="369332"/>
                </a:xfrm>
                <a:prstGeom prst="rect">
                  <a:avLst/>
                </a:prstGeom>
                <a:blipFill>
                  <a:blip r:embed="rId23"/>
                  <a:stretch>
                    <a:fillRect b="-1111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67" name="TextBox 266">
                  <a:extLst>
                    <a:ext uri="{FF2B5EF4-FFF2-40B4-BE49-F238E27FC236}">
                      <a16:creationId xmlns:a16="http://schemas.microsoft.com/office/drawing/2014/main" id="{AFF6969A-F745-AE48-B6AB-F010E52AA38F}"/>
                    </a:ext>
                  </a:extLst>
                </p:cNvPr>
                <p:cNvSpPr txBox="1"/>
                <p:nvPr/>
              </p:nvSpPr>
              <p:spPr>
                <a:xfrm>
                  <a:off x="5775258" y="546600"/>
                  <a:ext cx="46609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solidFill>
                                  <a:srgbClr val="FF0000"/>
                                </a:solidFill>
                                <a:latin typeface="Cambria Math" panose="02040503050406030204" pitchFamily="18" charset="0"/>
                              </a:rPr>
                            </m:ctrlPr>
                          </m:sSubPr>
                          <m:e>
                            <m:r>
                              <a:rPr lang="en-US" b="0" i="1" dirty="0" smtClean="0">
                                <a:solidFill>
                                  <a:srgbClr val="FF0000"/>
                                </a:solidFill>
                                <a:latin typeface="Cambria Math" panose="02040503050406030204" pitchFamily="18" charset="0"/>
                              </a:rPr>
                              <m:t>𝑥</m:t>
                            </m:r>
                          </m:e>
                          <m:sub>
                            <m:r>
                              <a:rPr lang="en-US" b="0" i="1" dirty="0" smtClean="0">
                                <a:solidFill>
                                  <a:srgbClr val="FF0000"/>
                                </a:solidFill>
                                <a:latin typeface="Cambria Math" panose="02040503050406030204" pitchFamily="18" charset="0"/>
                              </a:rPr>
                              <m:t>6</m:t>
                            </m:r>
                          </m:sub>
                        </m:sSub>
                      </m:oMath>
                    </m:oMathPara>
                  </a14:m>
                  <a:endParaRPr lang="en-US" dirty="0"/>
                </a:p>
              </p:txBody>
            </p:sp>
          </mc:Choice>
          <mc:Fallback>
            <p:sp>
              <p:nvSpPr>
                <p:cNvPr id="267" name="TextBox 266">
                  <a:extLst>
                    <a:ext uri="{FF2B5EF4-FFF2-40B4-BE49-F238E27FC236}">
                      <a16:creationId xmlns:a16="http://schemas.microsoft.com/office/drawing/2014/main" id="{AFF6969A-F745-AE48-B6AB-F010E52AA38F}"/>
                    </a:ext>
                  </a:extLst>
                </p:cNvPr>
                <p:cNvSpPr txBox="1">
                  <a:spLocks noRot="1" noChangeAspect="1" noMove="1" noResize="1" noEditPoints="1" noAdjustHandles="1" noChangeArrowheads="1" noChangeShapeType="1" noTextEdit="1"/>
                </p:cNvSpPr>
                <p:nvPr/>
              </p:nvSpPr>
              <p:spPr>
                <a:xfrm>
                  <a:off x="5775258" y="546600"/>
                  <a:ext cx="466090" cy="369332"/>
                </a:xfrm>
                <a:prstGeom prst="rect">
                  <a:avLst/>
                </a:prstGeom>
                <a:blipFill>
                  <a:blip r:embed="rId24"/>
                  <a:stretch>
                    <a:fillRect b="-1111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68" name="TextBox 267">
                  <a:extLst>
                    <a:ext uri="{FF2B5EF4-FFF2-40B4-BE49-F238E27FC236}">
                      <a16:creationId xmlns:a16="http://schemas.microsoft.com/office/drawing/2014/main" id="{A8D54342-B34F-2245-8B11-D1C399DF24F2}"/>
                    </a:ext>
                  </a:extLst>
                </p:cNvPr>
                <p:cNvSpPr txBox="1"/>
                <p:nvPr/>
              </p:nvSpPr>
              <p:spPr>
                <a:xfrm>
                  <a:off x="6760151" y="546600"/>
                  <a:ext cx="46609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𝑥</m:t>
                            </m:r>
                          </m:e>
                          <m:sub>
                            <m:r>
                              <a:rPr lang="en-US" b="0" i="1" dirty="0" smtClean="0">
                                <a:latin typeface="Cambria Math" panose="02040503050406030204" pitchFamily="18" charset="0"/>
                              </a:rPr>
                              <m:t>8</m:t>
                            </m:r>
                          </m:sub>
                        </m:sSub>
                      </m:oMath>
                    </m:oMathPara>
                  </a14:m>
                  <a:endParaRPr lang="en-US" dirty="0"/>
                </a:p>
              </p:txBody>
            </p:sp>
          </mc:Choice>
          <mc:Fallback>
            <p:sp>
              <p:nvSpPr>
                <p:cNvPr id="268" name="TextBox 267">
                  <a:extLst>
                    <a:ext uri="{FF2B5EF4-FFF2-40B4-BE49-F238E27FC236}">
                      <a16:creationId xmlns:a16="http://schemas.microsoft.com/office/drawing/2014/main" id="{A8D54342-B34F-2245-8B11-D1C399DF24F2}"/>
                    </a:ext>
                  </a:extLst>
                </p:cNvPr>
                <p:cNvSpPr txBox="1">
                  <a:spLocks noRot="1" noChangeAspect="1" noMove="1" noResize="1" noEditPoints="1" noAdjustHandles="1" noChangeArrowheads="1" noChangeShapeType="1" noTextEdit="1"/>
                </p:cNvSpPr>
                <p:nvPr/>
              </p:nvSpPr>
              <p:spPr>
                <a:xfrm>
                  <a:off x="6760151" y="546600"/>
                  <a:ext cx="466090" cy="369332"/>
                </a:xfrm>
                <a:prstGeom prst="rect">
                  <a:avLst/>
                </a:prstGeom>
                <a:blipFill>
                  <a:blip r:embed="rId25"/>
                  <a:stretch>
                    <a:fillRect b="-1111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69" name="TextBox 268">
                  <a:extLst>
                    <a:ext uri="{FF2B5EF4-FFF2-40B4-BE49-F238E27FC236}">
                      <a16:creationId xmlns:a16="http://schemas.microsoft.com/office/drawing/2014/main" id="{17AFB946-C6BA-5947-ADC4-79472FEAFF7C}"/>
                    </a:ext>
                  </a:extLst>
                </p:cNvPr>
                <p:cNvSpPr txBox="1"/>
                <p:nvPr/>
              </p:nvSpPr>
              <p:spPr>
                <a:xfrm>
                  <a:off x="6266154" y="573247"/>
                  <a:ext cx="43473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m:t>
                        </m:r>
                      </m:oMath>
                    </m:oMathPara>
                  </a14:m>
                  <a:endParaRPr lang="en-US" dirty="0"/>
                </a:p>
              </p:txBody>
            </p:sp>
          </mc:Choice>
          <mc:Fallback>
            <p:sp>
              <p:nvSpPr>
                <p:cNvPr id="269" name="TextBox 268">
                  <a:extLst>
                    <a:ext uri="{FF2B5EF4-FFF2-40B4-BE49-F238E27FC236}">
                      <a16:creationId xmlns:a16="http://schemas.microsoft.com/office/drawing/2014/main" id="{17AFB946-C6BA-5947-ADC4-79472FEAFF7C}"/>
                    </a:ext>
                  </a:extLst>
                </p:cNvPr>
                <p:cNvSpPr txBox="1">
                  <a:spLocks noRot="1" noChangeAspect="1" noMove="1" noResize="1" noEditPoints="1" noAdjustHandles="1" noChangeArrowheads="1" noChangeShapeType="1" noTextEdit="1"/>
                </p:cNvSpPr>
                <p:nvPr/>
              </p:nvSpPr>
              <p:spPr>
                <a:xfrm>
                  <a:off x="6266154" y="573247"/>
                  <a:ext cx="434734" cy="369332"/>
                </a:xfrm>
                <a:prstGeom prst="rect">
                  <a:avLst/>
                </a:prstGeom>
                <a:blipFill>
                  <a:blip r:embed="rId17"/>
                  <a:stretch>
                    <a:fillRect/>
                  </a:stretch>
                </a:blipFill>
              </p:spPr>
              <p:txBody>
                <a:bodyPr/>
                <a:lstStyle/>
                <a:p>
                  <a:r>
                    <a:rPr lang="en-US">
                      <a:noFill/>
                    </a:rPr>
                    <a:t> </a:t>
                  </a:r>
                </a:p>
              </p:txBody>
            </p:sp>
          </mc:Fallback>
        </mc:AlternateContent>
      </p:grpSp>
      <p:grpSp>
        <p:nvGrpSpPr>
          <p:cNvPr id="270" name="Group 269">
            <a:extLst>
              <a:ext uri="{FF2B5EF4-FFF2-40B4-BE49-F238E27FC236}">
                <a16:creationId xmlns:a16="http://schemas.microsoft.com/office/drawing/2014/main" id="{1108809A-D7DE-4240-A521-11F32E995798}"/>
              </a:ext>
            </a:extLst>
          </p:cNvPr>
          <p:cNvGrpSpPr/>
          <p:nvPr/>
        </p:nvGrpSpPr>
        <p:grpSpPr>
          <a:xfrm>
            <a:off x="5662674" y="3784657"/>
            <a:ext cx="2063111" cy="349504"/>
            <a:chOff x="5074022" y="546600"/>
            <a:chExt cx="2337449" cy="395979"/>
          </a:xfrm>
        </p:grpSpPr>
        <p:sp>
          <p:nvSpPr>
            <p:cNvPr id="271" name="Rectangle 270">
              <a:extLst>
                <a:ext uri="{FF2B5EF4-FFF2-40B4-BE49-F238E27FC236}">
                  <a16:creationId xmlns:a16="http://schemas.microsoft.com/office/drawing/2014/main" id="{8BBCD4F5-A823-1145-AC0C-7E2446C8CC96}"/>
                </a:ext>
              </a:extLst>
            </p:cNvPr>
            <p:cNvSpPr/>
            <p:nvPr/>
          </p:nvSpPr>
          <p:spPr>
            <a:xfrm>
              <a:off x="5127813" y="615846"/>
              <a:ext cx="2283658" cy="31184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mc:AlternateContent xmlns:mc="http://schemas.openxmlformats.org/markup-compatibility/2006">
          <mc:Choice xmlns:a14="http://schemas.microsoft.com/office/drawing/2010/main" Requires="a14">
            <p:sp>
              <p:nvSpPr>
                <p:cNvPr id="272" name="TextBox 271">
                  <a:extLst>
                    <a:ext uri="{FF2B5EF4-FFF2-40B4-BE49-F238E27FC236}">
                      <a16:creationId xmlns:a16="http://schemas.microsoft.com/office/drawing/2014/main" id="{5DC7D66D-D09A-1048-B0DA-5E4E8610043C}"/>
                    </a:ext>
                  </a:extLst>
                </p:cNvPr>
                <p:cNvSpPr txBox="1"/>
                <p:nvPr/>
              </p:nvSpPr>
              <p:spPr>
                <a:xfrm>
                  <a:off x="5074022" y="546600"/>
                  <a:ext cx="46609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solidFill>
                                  <a:schemeClr val="tx1"/>
                                </a:solidFill>
                                <a:latin typeface="Cambria Math" panose="02040503050406030204" pitchFamily="18" charset="0"/>
                              </a:rPr>
                            </m:ctrlPr>
                          </m:sSubPr>
                          <m:e>
                            <m:r>
                              <a:rPr lang="en-US" b="0" i="1" dirty="0" smtClean="0">
                                <a:solidFill>
                                  <a:schemeClr val="tx1"/>
                                </a:solidFill>
                                <a:latin typeface="Cambria Math" panose="02040503050406030204" pitchFamily="18" charset="0"/>
                              </a:rPr>
                              <m:t>𝑥</m:t>
                            </m:r>
                          </m:e>
                          <m:sub>
                            <m:r>
                              <a:rPr lang="en-US" b="0" i="1" dirty="0" smtClean="0">
                                <a:solidFill>
                                  <a:schemeClr val="tx1"/>
                                </a:solidFill>
                                <a:latin typeface="Cambria Math" panose="02040503050406030204" pitchFamily="18" charset="0"/>
                              </a:rPr>
                              <m:t>6</m:t>
                            </m:r>
                          </m:sub>
                        </m:sSub>
                      </m:oMath>
                    </m:oMathPara>
                  </a14:m>
                  <a:endParaRPr lang="en-US" dirty="0">
                    <a:solidFill>
                      <a:srgbClr val="FF0000"/>
                    </a:solidFill>
                  </a:endParaRPr>
                </a:p>
              </p:txBody>
            </p:sp>
          </mc:Choice>
          <mc:Fallback>
            <p:sp>
              <p:nvSpPr>
                <p:cNvPr id="272" name="TextBox 271">
                  <a:extLst>
                    <a:ext uri="{FF2B5EF4-FFF2-40B4-BE49-F238E27FC236}">
                      <a16:creationId xmlns:a16="http://schemas.microsoft.com/office/drawing/2014/main" id="{5DC7D66D-D09A-1048-B0DA-5E4E8610043C}"/>
                    </a:ext>
                  </a:extLst>
                </p:cNvPr>
                <p:cNvSpPr txBox="1">
                  <a:spLocks noRot="1" noChangeAspect="1" noMove="1" noResize="1" noEditPoints="1" noAdjustHandles="1" noChangeArrowheads="1" noChangeShapeType="1" noTextEdit="1"/>
                </p:cNvSpPr>
                <p:nvPr/>
              </p:nvSpPr>
              <p:spPr>
                <a:xfrm>
                  <a:off x="5074022" y="546600"/>
                  <a:ext cx="466090" cy="369332"/>
                </a:xfrm>
                <a:prstGeom prst="rect">
                  <a:avLst/>
                </a:prstGeom>
                <a:blipFill>
                  <a:blip r:embed="rId26"/>
                  <a:stretch>
                    <a:fillRect b="-1153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73" name="TextBox 272">
                  <a:extLst>
                    <a:ext uri="{FF2B5EF4-FFF2-40B4-BE49-F238E27FC236}">
                      <a16:creationId xmlns:a16="http://schemas.microsoft.com/office/drawing/2014/main" id="{2F5B674C-051B-FC48-B6F2-376628B23E3B}"/>
                    </a:ext>
                  </a:extLst>
                </p:cNvPr>
                <p:cNvSpPr txBox="1"/>
                <p:nvPr/>
              </p:nvSpPr>
              <p:spPr>
                <a:xfrm>
                  <a:off x="5424640" y="546600"/>
                  <a:ext cx="46609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solidFill>
                                  <a:srgbClr val="FF0000"/>
                                </a:solidFill>
                                <a:latin typeface="Cambria Math" panose="02040503050406030204" pitchFamily="18" charset="0"/>
                              </a:rPr>
                            </m:ctrlPr>
                          </m:sSubPr>
                          <m:e>
                            <m:r>
                              <a:rPr lang="en-US" b="0" i="1" dirty="0" smtClean="0">
                                <a:solidFill>
                                  <a:srgbClr val="FF0000"/>
                                </a:solidFill>
                                <a:latin typeface="Cambria Math" panose="02040503050406030204" pitchFamily="18" charset="0"/>
                              </a:rPr>
                              <m:t>𝑥</m:t>
                            </m:r>
                          </m:e>
                          <m:sub>
                            <m:r>
                              <a:rPr lang="en-US" b="0" i="1" dirty="0" smtClean="0">
                                <a:solidFill>
                                  <a:srgbClr val="FF0000"/>
                                </a:solidFill>
                                <a:latin typeface="Cambria Math" panose="02040503050406030204" pitchFamily="18" charset="0"/>
                              </a:rPr>
                              <m:t>3</m:t>
                            </m:r>
                          </m:sub>
                        </m:sSub>
                      </m:oMath>
                    </m:oMathPara>
                  </a14:m>
                  <a:endParaRPr lang="en-US" dirty="0">
                    <a:solidFill>
                      <a:srgbClr val="FF0000"/>
                    </a:solidFill>
                  </a:endParaRPr>
                </a:p>
              </p:txBody>
            </p:sp>
          </mc:Choice>
          <mc:Fallback>
            <p:sp>
              <p:nvSpPr>
                <p:cNvPr id="273" name="TextBox 272">
                  <a:extLst>
                    <a:ext uri="{FF2B5EF4-FFF2-40B4-BE49-F238E27FC236}">
                      <a16:creationId xmlns:a16="http://schemas.microsoft.com/office/drawing/2014/main" id="{2F5B674C-051B-FC48-B6F2-376628B23E3B}"/>
                    </a:ext>
                  </a:extLst>
                </p:cNvPr>
                <p:cNvSpPr txBox="1">
                  <a:spLocks noRot="1" noChangeAspect="1" noMove="1" noResize="1" noEditPoints="1" noAdjustHandles="1" noChangeArrowheads="1" noChangeShapeType="1" noTextEdit="1"/>
                </p:cNvSpPr>
                <p:nvPr/>
              </p:nvSpPr>
              <p:spPr>
                <a:xfrm>
                  <a:off x="5424640" y="546600"/>
                  <a:ext cx="466090" cy="369332"/>
                </a:xfrm>
                <a:prstGeom prst="rect">
                  <a:avLst/>
                </a:prstGeom>
                <a:blipFill>
                  <a:blip r:embed="rId27"/>
                  <a:stretch>
                    <a:fillRect b="-1153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74" name="TextBox 273">
                  <a:extLst>
                    <a:ext uri="{FF2B5EF4-FFF2-40B4-BE49-F238E27FC236}">
                      <a16:creationId xmlns:a16="http://schemas.microsoft.com/office/drawing/2014/main" id="{168CC628-060E-8B49-BD51-1EF33A7FDF47}"/>
                    </a:ext>
                  </a:extLst>
                </p:cNvPr>
                <p:cNvSpPr txBox="1"/>
                <p:nvPr/>
              </p:nvSpPr>
              <p:spPr>
                <a:xfrm>
                  <a:off x="5775258" y="546600"/>
                  <a:ext cx="46128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solidFill>
                                  <a:srgbClr val="FF0000"/>
                                </a:solidFill>
                                <a:latin typeface="Cambria Math" panose="02040503050406030204" pitchFamily="18" charset="0"/>
                              </a:rPr>
                            </m:ctrlPr>
                          </m:sSubPr>
                          <m:e>
                            <m:r>
                              <a:rPr lang="en-US" b="0" i="1" dirty="0" smtClean="0">
                                <a:solidFill>
                                  <a:srgbClr val="FF0000"/>
                                </a:solidFill>
                                <a:latin typeface="Cambria Math" panose="02040503050406030204" pitchFamily="18" charset="0"/>
                              </a:rPr>
                              <m:t>𝑥</m:t>
                            </m:r>
                          </m:e>
                          <m:sub>
                            <m:r>
                              <a:rPr lang="en-US" b="0" i="1" dirty="0" smtClean="0">
                                <a:solidFill>
                                  <a:srgbClr val="FF0000"/>
                                </a:solidFill>
                                <a:latin typeface="Cambria Math" panose="02040503050406030204" pitchFamily="18" charset="0"/>
                              </a:rPr>
                              <m:t>9</m:t>
                            </m:r>
                          </m:sub>
                        </m:sSub>
                      </m:oMath>
                    </m:oMathPara>
                  </a14:m>
                  <a:endParaRPr lang="en-US" dirty="0">
                    <a:solidFill>
                      <a:srgbClr val="FF0000"/>
                    </a:solidFill>
                  </a:endParaRPr>
                </a:p>
              </p:txBody>
            </p:sp>
          </mc:Choice>
          <mc:Fallback>
            <p:sp>
              <p:nvSpPr>
                <p:cNvPr id="274" name="TextBox 273">
                  <a:extLst>
                    <a:ext uri="{FF2B5EF4-FFF2-40B4-BE49-F238E27FC236}">
                      <a16:creationId xmlns:a16="http://schemas.microsoft.com/office/drawing/2014/main" id="{168CC628-060E-8B49-BD51-1EF33A7FDF47}"/>
                    </a:ext>
                  </a:extLst>
                </p:cNvPr>
                <p:cNvSpPr txBox="1">
                  <a:spLocks noRot="1" noChangeAspect="1" noMove="1" noResize="1" noEditPoints="1" noAdjustHandles="1" noChangeArrowheads="1" noChangeShapeType="1" noTextEdit="1"/>
                </p:cNvSpPr>
                <p:nvPr/>
              </p:nvSpPr>
              <p:spPr>
                <a:xfrm>
                  <a:off x="5775258" y="546600"/>
                  <a:ext cx="461280" cy="369332"/>
                </a:xfrm>
                <a:prstGeom prst="rect">
                  <a:avLst/>
                </a:prstGeom>
                <a:blipFill>
                  <a:blip r:embed="rId28"/>
                  <a:stretch>
                    <a:fillRect b="-1153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75" name="TextBox 274">
                  <a:extLst>
                    <a:ext uri="{FF2B5EF4-FFF2-40B4-BE49-F238E27FC236}">
                      <a16:creationId xmlns:a16="http://schemas.microsoft.com/office/drawing/2014/main" id="{D73CC659-9C07-694A-BFB6-32163E6833C1}"/>
                    </a:ext>
                  </a:extLst>
                </p:cNvPr>
                <p:cNvSpPr txBox="1"/>
                <p:nvPr/>
              </p:nvSpPr>
              <p:spPr>
                <a:xfrm>
                  <a:off x="6760151" y="546600"/>
                  <a:ext cx="46609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solidFill>
                                  <a:schemeClr val="tx1"/>
                                </a:solidFill>
                                <a:latin typeface="Cambria Math" panose="02040503050406030204" pitchFamily="18" charset="0"/>
                              </a:rPr>
                            </m:ctrlPr>
                          </m:sSubPr>
                          <m:e>
                            <m:r>
                              <a:rPr lang="en-US" b="0" i="1" dirty="0" smtClean="0">
                                <a:solidFill>
                                  <a:schemeClr val="tx1"/>
                                </a:solidFill>
                                <a:latin typeface="Cambria Math" panose="02040503050406030204" pitchFamily="18" charset="0"/>
                              </a:rPr>
                              <m:t>𝑥</m:t>
                            </m:r>
                          </m:e>
                          <m:sub>
                            <m:r>
                              <a:rPr lang="en-US" b="0" i="1" dirty="0" smtClean="0">
                                <a:solidFill>
                                  <a:schemeClr val="tx1"/>
                                </a:solidFill>
                                <a:latin typeface="Cambria Math" panose="02040503050406030204" pitchFamily="18" charset="0"/>
                              </a:rPr>
                              <m:t>3</m:t>
                            </m:r>
                          </m:sub>
                        </m:sSub>
                      </m:oMath>
                    </m:oMathPara>
                  </a14:m>
                  <a:endParaRPr lang="en-US" dirty="0">
                    <a:solidFill>
                      <a:srgbClr val="FF0000"/>
                    </a:solidFill>
                  </a:endParaRPr>
                </a:p>
              </p:txBody>
            </p:sp>
          </mc:Choice>
          <mc:Fallback>
            <p:sp>
              <p:nvSpPr>
                <p:cNvPr id="275" name="TextBox 274">
                  <a:extLst>
                    <a:ext uri="{FF2B5EF4-FFF2-40B4-BE49-F238E27FC236}">
                      <a16:creationId xmlns:a16="http://schemas.microsoft.com/office/drawing/2014/main" id="{D73CC659-9C07-694A-BFB6-32163E6833C1}"/>
                    </a:ext>
                  </a:extLst>
                </p:cNvPr>
                <p:cNvSpPr txBox="1">
                  <a:spLocks noRot="1" noChangeAspect="1" noMove="1" noResize="1" noEditPoints="1" noAdjustHandles="1" noChangeArrowheads="1" noChangeShapeType="1" noTextEdit="1"/>
                </p:cNvSpPr>
                <p:nvPr/>
              </p:nvSpPr>
              <p:spPr>
                <a:xfrm>
                  <a:off x="6760151" y="546600"/>
                  <a:ext cx="466090" cy="369332"/>
                </a:xfrm>
                <a:prstGeom prst="rect">
                  <a:avLst/>
                </a:prstGeom>
                <a:blipFill>
                  <a:blip r:embed="rId29"/>
                  <a:stretch>
                    <a:fillRect b="-1153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76" name="TextBox 275">
                  <a:extLst>
                    <a:ext uri="{FF2B5EF4-FFF2-40B4-BE49-F238E27FC236}">
                      <a16:creationId xmlns:a16="http://schemas.microsoft.com/office/drawing/2014/main" id="{BE7FABD7-EA72-AF48-840B-672817CD6FBC}"/>
                    </a:ext>
                  </a:extLst>
                </p:cNvPr>
                <p:cNvSpPr txBox="1"/>
                <p:nvPr/>
              </p:nvSpPr>
              <p:spPr>
                <a:xfrm>
                  <a:off x="6266154" y="573247"/>
                  <a:ext cx="43473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solidFill>
                              <a:srgbClr val="FF0000"/>
                            </a:solidFill>
                            <a:latin typeface="Cambria Math" panose="02040503050406030204" pitchFamily="18" charset="0"/>
                          </a:rPr>
                          <m:t>⋯</m:t>
                        </m:r>
                      </m:oMath>
                    </m:oMathPara>
                  </a14:m>
                  <a:endParaRPr lang="en-US" dirty="0">
                    <a:solidFill>
                      <a:srgbClr val="FF0000"/>
                    </a:solidFill>
                  </a:endParaRPr>
                </a:p>
              </p:txBody>
            </p:sp>
          </mc:Choice>
          <mc:Fallback>
            <p:sp>
              <p:nvSpPr>
                <p:cNvPr id="276" name="TextBox 275">
                  <a:extLst>
                    <a:ext uri="{FF2B5EF4-FFF2-40B4-BE49-F238E27FC236}">
                      <a16:creationId xmlns:a16="http://schemas.microsoft.com/office/drawing/2014/main" id="{BE7FABD7-EA72-AF48-840B-672817CD6FBC}"/>
                    </a:ext>
                  </a:extLst>
                </p:cNvPr>
                <p:cNvSpPr txBox="1">
                  <a:spLocks noRot="1" noChangeAspect="1" noMove="1" noResize="1" noEditPoints="1" noAdjustHandles="1" noChangeArrowheads="1" noChangeShapeType="1" noTextEdit="1"/>
                </p:cNvSpPr>
                <p:nvPr/>
              </p:nvSpPr>
              <p:spPr>
                <a:xfrm>
                  <a:off x="6266154" y="573247"/>
                  <a:ext cx="434734" cy="369332"/>
                </a:xfrm>
                <a:prstGeom prst="rect">
                  <a:avLst/>
                </a:prstGeom>
                <a:blipFill>
                  <a:blip r:embed="rId30"/>
                  <a:stretch>
                    <a:fillRect/>
                  </a:stretch>
                </a:blipFill>
              </p:spPr>
              <p:txBody>
                <a:bodyPr/>
                <a:lstStyle/>
                <a:p>
                  <a:r>
                    <a:rPr lang="en-US">
                      <a:noFill/>
                    </a:rPr>
                    <a:t> </a:t>
                  </a:r>
                </a:p>
              </p:txBody>
            </p:sp>
          </mc:Fallback>
        </mc:AlternateContent>
      </p:grpSp>
      <p:grpSp>
        <p:nvGrpSpPr>
          <p:cNvPr id="278" name="Group 277">
            <a:extLst>
              <a:ext uri="{FF2B5EF4-FFF2-40B4-BE49-F238E27FC236}">
                <a16:creationId xmlns:a16="http://schemas.microsoft.com/office/drawing/2014/main" id="{ADCFB437-343D-3343-A49C-0638760500B5}"/>
              </a:ext>
            </a:extLst>
          </p:cNvPr>
          <p:cNvGrpSpPr/>
          <p:nvPr/>
        </p:nvGrpSpPr>
        <p:grpSpPr>
          <a:xfrm>
            <a:off x="348806" y="4463069"/>
            <a:ext cx="795443" cy="797350"/>
            <a:chOff x="2031861" y="1429407"/>
            <a:chExt cx="1665618" cy="1669609"/>
          </a:xfrm>
        </p:grpSpPr>
        <p:sp>
          <p:nvSpPr>
            <p:cNvPr id="279" name="TextBox 278">
              <a:extLst>
                <a:ext uri="{FF2B5EF4-FFF2-40B4-BE49-F238E27FC236}">
                  <a16:creationId xmlns:a16="http://schemas.microsoft.com/office/drawing/2014/main" id="{2E8839DE-67EF-4647-97C2-8CEB5AF5EB95}"/>
                </a:ext>
              </a:extLst>
            </p:cNvPr>
            <p:cNvSpPr txBox="1"/>
            <p:nvPr/>
          </p:nvSpPr>
          <p:spPr>
            <a:xfrm>
              <a:off x="2448910" y="1429407"/>
              <a:ext cx="284052" cy="369332"/>
            </a:xfrm>
            <a:prstGeom prst="rect">
              <a:avLst/>
            </a:prstGeom>
            <a:noFill/>
          </p:spPr>
          <p:txBody>
            <a:bodyPr wrap="none" rtlCol="0">
              <a:spAutoFit/>
            </a:bodyPr>
            <a:lstStyle/>
            <a:p>
              <a:r>
                <a:rPr lang="en-US" dirty="0"/>
                <a:t>x</a:t>
              </a:r>
            </a:p>
          </p:txBody>
        </p:sp>
        <p:sp>
          <p:nvSpPr>
            <p:cNvPr id="280" name="TextBox 279">
              <a:extLst>
                <a:ext uri="{FF2B5EF4-FFF2-40B4-BE49-F238E27FC236}">
                  <a16:creationId xmlns:a16="http://schemas.microsoft.com/office/drawing/2014/main" id="{77DB45EF-9BEE-BA45-9A64-F78F307B9FA5}"/>
                </a:ext>
              </a:extLst>
            </p:cNvPr>
            <p:cNvSpPr txBox="1"/>
            <p:nvPr/>
          </p:nvSpPr>
          <p:spPr>
            <a:xfrm>
              <a:off x="2601310" y="1581807"/>
              <a:ext cx="284052" cy="369332"/>
            </a:xfrm>
            <a:prstGeom prst="rect">
              <a:avLst/>
            </a:prstGeom>
            <a:noFill/>
          </p:spPr>
          <p:txBody>
            <a:bodyPr wrap="none" rtlCol="0">
              <a:spAutoFit/>
            </a:bodyPr>
            <a:lstStyle/>
            <a:p>
              <a:r>
                <a:rPr lang="en-US" dirty="0"/>
                <a:t>x</a:t>
              </a:r>
            </a:p>
          </p:txBody>
        </p:sp>
        <p:sp>
          <p:nvSpPr>
            <p:cNvPr id="281" name="TextBox 280">
              <a:extLst>
                <a:ext uri="{FF2B5EF4-FFF2-40B4-BE49-F238E27FC236}">
                  <a16:creationId xmlns:a16="http://schemas.microsoft.com/office/drawing/2014/main" id="{77D82976-380D-1142-8E69-8A513BA443D7}"/>
                </a:ext>
              </a:extLst>
            </p:cNvPr>
            <p:cNvSpPr txBox="1"/>
            <p:nvPr/>
          </p:nvSpPr>
          <p:spPr>
            <a:xfrm>
              <a:off x="2753710" y="1734207"/>
              <a:ext cx="524982" cy="682595"/>
            </a:xfrm>
            <a:prstGeom prst="rect">
              <a:avLst/>
            </a:prstGeom>
            <a:noFill/>
          </p:spPr>
          <p:txBody>
            <a:bodyPr wrap="none" rtlCol="0">
              <a:spAutoFit/>
            </a:bodyPr>
            <a:lstStyle/>
            <a:p>
              <a:r>
                <a:rPr lang="en-US" dirty="0">
                  <a:solidFill>
                    <a:srgbClr val="FF0000"/>
                  </a:solidFill>
                </a:rPr>
                <a:t>x</a:t>
              </a:r>
            </a:p>
          </p:txBody>
        </p:sp>
        <p:sp>
          <p:nvSpPr>
            <p:cNvPr id="282" name="TextBox 281">
              <a:extLst>
                <a:ext uri="{FF2B5EF4-FFF2-40B4-BE49-F238E27FC236}">
                  <a16:creationId xmlns:a16="http://schemas.microsoft.com/office/drawing/2014/main" id="{3F09BD04-59C5-EE44-9022-DF9FC75F0ACB}"/>
                </a:ext>
              </a:extLst>
            </p:cNvPr>
            <p:cNvSpPr txBox="1"/>
            <p:nvPr/>
          </p:nvSpPr>
          <p:spPr>
            <a:xfrm>
              <a:off x="2948015" y="1822913"/>
              <a:ext cx="284052" cy="369332"/>
            </a:xfrm>
            <a:prstGeom prst="rect">
              <a:avLst/>
            </a:prstGeom>
            <a:noFill/>
          </p:spPr>
          <p:txBody>
            <a:bodyPr wrap="none" rtlCol="0">
              <a:spAutoFit/>
            </a:bodyPr>
            <a:lstStyle/>
            <a:p>
              <a:r>
                <a:rPr lang="en-US" dirty="0"/>
                <a:t>x</a:t>
              </a:r>
            </a:p>
          </p:txBody>
        </p:sp>
        <p:sp>
          <p:nvSpPr>
            <p:cNvPr id="283" name="TextBox 282">
              <a:extLst>
                <a:ext uri="{FF2B5EF4-FFF2-40B4-BE49-F238E27FC236}">
                  <a16:creationId xmlns:a16="http://schemas.microsoft.com/office/drawing/2014/main" id="{EFFD1604-ECB5-AF48-B102-5C2C42415229}"/>
                </a:ext>
              </a:extLst>
            </p:cNvPr>
            <p:cNvSpPr txBox="1"/>
            <p:nvPr/>
          </p:nvSpPr>
          <p:spPr>
            <a:xfrm>
              <a:off x="3058510" y="2039007"/>
              <a:ext cx="284052" cy="369332"/>
            </a:xfrm>
            <a:prstGeom prst="rect">
              <a:avLst/>
            </a:prstGeom>
            <a:noFill/>
          </p:spPr>
          <p:txBody>
            <a:bodyPr wrap="none" rtlCol="0">
              <a:spAutoFit/>
            </a:bodyPr>
            <a:lstStyle/>
            <a:p>
              <a:r>
                <a:rPr lang="en-US" dirty="0"/>
                <a:t>x</a:t>
              </a:r>
            </a:p>
          </p:txBody>
        </p:sp>
        <p:sp>
          <p:nvSpPr>
            <p:cNvPr id="284" name="TextBox 283">
              <a:extLst>
                <a:ext uri="{FF2B5EF4-FFF2-40B4-BE49-F238E27FC236}">
                  <a16:creationId xmlns:a16="http://schemas.microsoft.com/office/drawing/2014/main" id="{2736FDC5-B8D5-7A41-8F72-C43014A67C98}"/>
                </a:ext>
              </a:extLst>
            </p:cNvPr>
            <p:cNvSpPr txBox="1"/>
            <p:nvPr/>
          </p:nvSpPr>
          <p:spPr>
            <a:xfrm>
              <a:off x="3210910" y="2191407"/>
              <a:ext cx="284052" cy="369332"/>
            </a:xfrm>
            <a:prstGeom prst="rect">
              <a:avLst/>
            </a:prstGeom>
            <a:noFill/>
          </p:spPr>
          <p:txBody>
            <a:bodyPr wrap="none" rtlCol="0">
              <a:spAutoFit/>
            </a:bodyPr>
            <a:lstStyle/>
            <a:p>
              <a:r>
                <a:rPr lang="en-US" dirty="0"/>
                <a:t>x</a:t>
              </a:r>
            </a:p>
          </p:txBody>
        </p:sp>
        <p:sp>
          <p:nvSpPr>
            <p:cNvPr id="285" name="TextBox 284">
              <a:extLst>
                <a:ext uri="{FF2B5EF4-FFF2-40B4-BE49-F238E27FC236}">
                  <a16:creationId xmlns:a16="http://schemas.microsoft.com/office/drawing/2014/main" id="{77A0FACC-43B7-F445-B94D-6BB35F2B1DA3}"/>
                </a:ext>
              </a:extLst>
            </p:cNvPr>
            <p:cNvSpPr txBox="1"/>
            <p:nvPr/>
          </p:nvSpPr>
          <p:spPr>
            <a:xfrm>
              <a:off x="2543640" y="1930854"/>
              <a:ext cx="284052" cy="369332"/>
            </a:xfrm>
            <a:prstGeom prst="rect">
              <a:avLst/>
            </a:prstGeom>
            <a:noFill/>
          </p:spPr>
          <p:txBody>
            <a:bodyPr wrap="none" rtlCol="0">
              <a:spAutoFit/>
            </a:bodyPr>
            <a:lstStyle/>
            <a:p>
              <a:r>
                <a:rPr lang="en-US" dirty="0"/>
                <a:t>x</a:t>
              </a:r>
            </a:p>
          </p:txBody>
        </p:sp>
        <p:sp>
          <p:nvSpPr>
            <p:cNvPr id="286" name="TextBox 285">
              <a:extLst>
                <a:ext uri="{FF2B5EF4-FFF2-40B4-BE49-F238E27FC236}">
                  <a16:creationId xmlns:a16="http://schemas.microsoft.com/office/drawing/2014/main" id="{D1F39256-C19C-B04F-8637-6DD3A36C007F}"/>
                </a:ext>
              </a:extLst>
            </p:cNvPr>
            <p:cNvSpPr txBox="1"/>
            <p:nvPr/>
          </p:nvSpPr>
          <p:spPr>
            <a:xfrm>
              <a:off x="2559677" y="2401192"/>
              <a:ext cx="284052" cy="369332"/>
            </a:xfrm>
            <a:prstGeom prst="rect">
              <a:avLst/>
            </a:prstGeom>
            <a:noFill/>
          </p:spPr>
          <p:txBody>
            <a:bodyPr wrap="none" rtlCol="0">
              <a:spAutoFit/>
            </a:bodyPr>
            <a:lstStyle/>
            <a:p>
              <a:r>
                <a:rPr lang="en-US" dirty="0"/>
                <a:t>x</a:t>
              </a:r>
            </a:p>
          </p:txBody>
        </p:sp>
        <p:sp>
          <p:nvSpPr>
            <p:cNvPr id="287" name="TextBox 286">
              <a:extLst>
                <a:ext uri="{FF2B5EF4-FFF2-40B4-BE49-F238E27FC236}">
                  <a16:creationId xmlns:a16="http://schemas.microsoft.com/office/drawing/2014/main" id="{9D26D6D0-7D01-BB44-B2CE-98AC956C1F39}"/>
                </a:ext>
              </a:extLst>
            </p:cNvPr>
            <p:cNvSpPr txBox="1"/>
            <p:nvPr/>
          </p:nvSpPr>
          <p:spPr>
            <a:xfrm>
              <a:off x="2133803" y="1558684"/>
              <a:ext cx="294290" cy="369332"/>
            </a:xfrm>
            <a:prstGeom prst="rect">
              <a:avLst/>
            </a:prstGeom>
            <a:noFill/>
          </p:spPr>
          <p:txBody>
            <a:bodyPr wrap="square" rtlCol="0">
              <a:spAutoFit/>
            </a:bodyPr>
            <a:lstStyle/>
            <a:p>
              <a:r>
                <a:rPr lang="en-US" dirty="0"/>
                <a:t>x</a:t>
              </a:r>
            </a:p>
          </p:txBody>
        </p:sp>
        <p:sp>
          <p:nvSpPr>
            <p:cNvPr id="288" name="TextBox 287">
              <a:extLst>
                <a:ext uri="{FF2B5EF4-FFF2-40B4-BE49-F238E27FC236}">
                  <a16:creationId xmlns:a16="http://schemas.microsoft.com/office/drawing/2014/main" id="{6B7B714D-B287-D140-B27B-F1877EB441AB}"/>
                </a:ext>
              </a:extLst>
            </p:cNvPr>
            <p:cNvSpPr txBox="1"/>
            <p:nvPr/>
          </p:nvSpPr>
          <p:spPr>
            <a:xfrm>
              <a:off x="2244298" y="1794219"/>
              <a:ext cx="294290" cy="369332"/>
            </a:xfrm>
            <a:prstGeom prst="rect">
              <a:avLst/>
            </a:prstGeom>
            <a:noFill/>
          </p:spPr>
          <p:txBody>
            <a:bodyPr wrap="square" rtlCol="0">
              <a:spAutoFit/>
            </a:bodyPr>
            <a:lstStyle/>
            <a:p>
              <a:r>
                <a:rPr lang="en-US" dirty="0"/>
                <a:t>x</a:t>
              </a:r>
            </a:p>
          </p:txBody>
        </p:sp>
        <p:sp>
          <p:nvSpPr>
            <p:cNvPr id="289" name="TextBox 288">
              <a:extLst>
                <a:ext uri="{FF2B5EF4-FFF2-40B4-BE49-F238E27FC236}">
                  <a16:creationId xmlns:a16="http://schemas.microsoft.com/office/drawing/2014/main" id="{412BE6E8-7610-D942-ABB8-110347F285A3}"/>
                </a:ext>
              </a:extLst>
            </p:cNvPr>
            <p:cNvSpPr txBox="1"/>
            <p:nvPr/>
          </p:nvSpPr>
          <p:spPr>
            <a:xfrm>
              <a:off x="2428163" y="1798740"/>
              <a:ext cx="294291" cy="682595"/>
            </a:xfrm>
            <a:prstGeom prst="rect">
              <a:avLst/>
            </a:prstGeom>
            <a:noFill/>
          </p:spPr>
          <p:txBody>
            <a:bodyPr wrap="square" rtlCol="0">
              <a:spAutoFit/>
            </a:bodyPr>
            <a:lstStyle/>
            <a:p>
              <a:r>
                <a:rPr lang="en-US" dirty="0">
                  <a:solidFill>
                    <a:srgbClr val="FF0000"/>
                  </a:solidFill>
                </a:rPr>
                <a:t>x</a:t>
              </a:r>
            </a:p>
          </p:txBody>
        </p:sp>
        <p:sp>
          <p:nvSpPr>
            <p:cNvPr id="290" name="TextBox 289">
              <a:extLst>
                <a:ext uri="{FF2B5EF4-FFF2-40B4-BE49-F238E27FC236}">
                  <a16:creationId xmlns:a16="http://schemas.microsoft.com/office/drawing/2014/main" id="{0F876C0B-E7BE-5A45-8B6E-4BE6D744C05A}"/>
                </a:ext>
              </a:extLst>
            </p:cNvPr>
            <p:cNvSpPr txBox="1"/>
            <p:nvPr/>
          </p:nvSpPr>
          <p:spPr>
            <a:xfrm>
              <a:off x="2464675" y="2140326"/>
              <a:ext cx="294290" cy="369332"/>
            </a:xfrm>
            <a:prstGeom prst="rect">
              <a:avLst/>
            </a:prstGeom>
            <a:noFill/>
          </p:spPr>
          <p:txBody>
            <a:bodyPr wrap="square" rtlCol="0">
              <a:spAutoFit/>
            </a:bodyPr>
            <a:lstStyle/>
            <a:p>
              <a:r>
                <a:rPr lang="en-US" dirty="0"/>
                <a:t>x</a:t>
              </a:r>
            </a:p>
          </p:txBody>
        </p:sp>
        <p:sp>
          <p:nvSpPr>
            <p:cNvPr id="291" name="TextBox 290">
              <a:extLst>
                <a:ext uri="{FF2B5EF4-FFF2-40B4-BE49-F238E27FC236}">
                  <a16:creationId xmlns:a16="http://schemas.microsoft.com/office/drawing/2014/main" id="{8425F865-8D33-0242-A67F-B7AF6340586C}"/>
                </a:ext>
              </a:extLst>
            </p:cNvPr>
            <p:cNvSpPr txBox="1"/>
            <p:nvPr/>
          </p:nvSpPr>
          <p:spPr>
            <a:xfrm>
              <a:off x="2911365" y="2101437"/>
              <a:ext cx="294290" cy="369332"/>
            </a:xfrm>
            <a:prstGeom prst="rect">
              <a:avLst/>
            </a:prstGeom>
            <a:noFill/>
          </p:spPr>
          <p:txBody>
            <a:bodyPr wrap="square" rtlCol="0">
              <a:spAutoFit/>
            </a:bodyPr>
            <a:lstStyle/>
            <a:p>
              <a:r>
                <a:rPr lang="en-US" dirty="0"/>
                <a:t>x</a:t>
              </a:r>
            </a:p>
          </p:txBody>
        </p:sp>
        <p:sp>
          <p:nvSpPr>
            <p:cNvPr id="292" name="TextBox 291">
              <a:extLst>
                <a:ext uri="{FF2B5EF4-FFF2-40B4-BE49-F238E27FC236}">
                  <a16:creationId xmlns:a16="http://schemas.microsoft.com/office/drawing/2014/main" id="{EA1DC942-FC4D-974B-A024-FB10FCD2B746}"/>
                </a:ext>
              </a:extLst>
            </p:cNvPr>
            <p:cNvSpPr txBox="1"/>
            <p:nvPr/>
          </p:nvSpPr>
          <p:spPr>
            <a:xfrm>
              <a:off x="2758318" y="2319947"/>
              <a:ext cx="294290" cy="369332"/>
            </a:xfrm>
            <a:prstGeom prst="rect">
              <a:avLst/>
            </a:prstGeom>
            <a:noFill/>
          </p:spPr>
          <p:txBody>
            <a:bodyPr wrap="square" rtlCol="0">
              <a:spAutoFit/>
            </a:bodyPr>
            <a:lstStyle/>
            <a:p>
              <a:r>
                <a:rPr lang="en-US" dirty="0"/>
                <a:t>x</a:t>
              </a:r>
            </a:p>
          </p:txBody>
        </p:sp>
        <p:sp>
          <p:nvSpPr>
            <p:cNvPr id="293" name="TextBox 292">
              <a:extLst>
                <a:ext uri="{FF2B5EF4-FFF2-40B4-BE49-F238E27FC236}">
                  <a16:creationId xmlns:a16="http://schemas.microsoft.com/office/drawing/2014/main" id="{EC085CB7-D3A3-2D47-A3D7-611BF5012C32}"/>
                </a:ext>
              </a:extLst>
            </p:cNvPr>
            <p:cNvSpPr txBox="1"/>
            <p:nvPr/>
          </p:nvSpPr>
          <p:spPr>
            <a:xfrm>
              <a:off x="3037762" y="2408339"/>
              <a:ext cx="294291" cy="682595"/>
            </a:xfrm>
            <a:prstGeom prst="rect">
              <a:avLst/>
            </a:prstGeom>
            <a:noFill/>
          </p:spPr>
          <p:txBody>
            <a:bodyPr wrap="square" rtlCol="0">
              <a:spAutoFit/>
            </a:bodyPr>
            <a:lstStyle/>
            <a:p>
              <a:r>
                <a:rPr lang="en-US" dirty="0">
                  <a:solidFill>
                    <a:srgbClr val="FF0000"/>
                  </a:solidFill>
                </a:rPr>
                <a:t>x</a:t>
              </a:r>
            </a:p>
          </p:txBody>
        </p:sp>
        <p:sp>
          <p:nvSpPr>
            <p:cNvPr id="294" name="TextBox 293">
              <a:extLst>
                <a:ext uri="{FF2B5EF4-FFF2-40B4-BE49-F238E27FC236}">
                  <a16:creationId xmlns:a16="http://schemas.microsoft.com/office/drawing/2014/main" id="{51F08F67-065B-294A-A7F6-5A675702F276}"/>
                </a:ext>
              </a:extLst>
            </p:cNvPr>
            <p:cNvSpPr txBox="1"/>
            <p:nvPr/>
          </p:nvSpPr>
          <p:spPr>
            <a:xfrm>
              <a:off x="2055045" y="1872524"/>
              <a:ext cx="294290" cy="369332"/>
            </a:xfrm>
            <a:prstGeom prst="rect">
              <a:avLst/>
            </a:prstGeom>
            <a:noFill/>
          </p:spPr>
          <p:txBody>
            <a:bodyPr wrap="square" rtlCol="0">
              <a:spAutoFit/>
            </a:bodyPr>
            <a:lstStyle/>
            <a:p>
              <a:r>
                <a:rPr lang="en-US" dirty="0"/>
                <a:t>x</a:t>
              </a:r>
            </a:p>
          </p:txBody>
        </p:sp>
        <p:sp>
          <p:nvSpPr>
            <p:cNvPr id="295" name="TextBox 294">
              <a:extLst>
                <a:ext uri="{FF2B5EF4-FFF2-40B4-BE49-F238E27FC236}">
                  <a16:creationId xmlns:a16="http://schemas.microsoft.com/office/drawing/2014/main" id="{3F4F2057-5353-4447-8514-CA0D2CFCDB3E}"/>
                </a:ext>
              </a:extLst>
            </p:cNvPr>
            <p:cNvSpPr txBox="1"/>
            <p:nvPr/>
          </p:nvSpPr>
          <p:spPr>
            <a:xfrm>
              <a:off x="3232067" y="1918873"/>
              <a:ext cx="284052" cy="369332"/>
            </a:xfrm>
            <a:prstGeom prst="rect">
              <a:avLst/>
            </a:prstGeom>
            <a:noFill/>
          </p:spPr>
          <p:txBody>
            <a:bodyPr wrap="none" rtlCol="0">
              <a:spAutoFit/>
            </a:bodyPr>
            <a:lstStyle/>
            <a:p>
              <a:r>
                <a:rPr lang="en-US" dirty="0"/>
                <a:t>x</a:t>
              </a:r>
            </a:p>
          </p:txBody>
        </p:sp>
        <p:sp>
          <p:nvSpPr>
            <p:cNvPr id="296" name="TextBox 295">
              <a:extLst>
                <a:ext uri="{FF2B5EF4-FFF2-40B4-BE49-F238E27FC236}">
                  <a16:creationId xmlns:a16="http://schemas.microsoft.com/office/drawing/2014/main" id="{9420E128-9187-784F-9CAC-DD50318C1196}"/>
                </a:ext>
              </a:extLst>
            </p:cNvPr>
            <p:cNvSpPr txBox="1"/>
            <p:nvPr/>
          </p:nvSpPr>
          <p:spPr>
            <a:xfrm>
              <a:off x="2927267" y="1483429"/>
              <a:ext cx="284052" cy="369332"/>
            </a:xfrm>
            <a:prstGeom prst="rect">
              <a:avLst/>
            </a:prstGeom>
            <a:noFill/>
          </p:spPr>
          <p:txBody>
            <a:bodyPr wrap="square" rtlCol="0">
              <a:spAutoFit/>
            </a:bodyPr>
            <a:lstStyle/>
            <a:p>
              <a:r>
                <a:rPr lang="en-US" dirty="0"/>
                <a:t>x</a:t>
              </a:r>
            </a:p>
          </p:txBody>
        </p:sp>
        <p:sp>
          <p:nvSpPr>
            <p:cNvPr id="297" name="TextBox 296">
              <a:extLst>
                <a:ext uri="{FF2B5EF4-FFF2-40B4-BE49-F238E27FC236}">
                  <a16:creationId xmlns:a16="http://schemas.microsoft.com/office/drawing/2014/main" id="{3D6F44CF-751F-F74F-A562-6124F94DBFC5}"/>
                </a:ext>
              </a:extLst>
            </p:cNvPr>
            <p:cNvSpPr txBox="1"/>
            <p:nvPr/>
          </p:nvSpPr>
          <p:spPr>
            <a:xfrm>
              <a:off x="3263598" y="1638247"/>
              <a:ext cx="284052" cy="369332"/>
            </a:xfrm>
            <a:prstGeom prst="rect">
              <a:avLst/>
            </a:prstGeom>
            <a:noFill/>
          </p:spPr>
          <p:txBody>
            <a:bodyPr wrap="none" rtlCol="0">
              <a:spAutoFit/>
            </a:bodyPr>
            <a:lstStyle/>
            <a:p>
              <a:r>
                <a:rPr lang="en-US" dirty="0"/>
                <a:t>x</a:t>
              </a:r>
            </a:p>
          </p:txBody>
        </p:sp>
        <p:sp>
          <p:nvSpPr>
            <p:cNvPr id="298" name="TextBox 297">
              <a:extLst>
                <a:ext uri="{FF2B5EF4-FFF2-40B4-BE49-F238E27FC236}">
                  <a16:creationId xmlns:a16="http://schemas.microsoft.com/office/drawing/2014/main" id="{3CE48EDE-F824-484E-B88A-7FFD79BA393A}"/>
                </a:ext>
              </a:extLst>
            </p:cNvPr>
            <p:cNvSpPr txBox="1"/>
            <p:nvPr/>
          </p:nvSpPr>
          <p:spPr>
            <a:xfrm>
              <a:off x="2335515" y="2451851"/>
              <a:ext cx="284052" cy="369332"/>
            </a:xfrm>
            <a:prstGeom prst="rect">
              <a:avLst/>
            </a:prstGeom>
            <a:noFill/>
          </p:spPr>
          <p:txBody>
            <a:bodyPr wrap="none" rtlCol="0">
              <a:spAutoFit/>
            </a:bodyPr>
            <a:lstStyle/>
            <a:p>
              <a:r>
                <a:rPr lang="en-US" dirty="0"/>
                <a:t>x</a:t>
              </a:r>
            </a:p>
          </p:txBody>
        </p:sp>
        <p:sp>
          <p:nvSpPr>
            <p:cNvPr id="299" name="TextBox 298">
              <a:extLst>
                <a:ext uri="{FF2B5EF4-FFF2-40B4-BE49-F238E27FC236}">
                  <a16:creationId xmlns:a16="http://schemas.microsoft.com/office/drawing/2014/main" id="{0F1F3866-8262-654A-923A-EBF5211FD970}"/>
                </a:ext>
              </a:extLst>
            </p:cNvPr>
            <p:cNvSpPr txBox="1"/>
            <p:nvPr/>
          </p:nvSpPr>
          <p:spPr>
            <a:xfrm>
              <a:off x="2727435" y="2028287"/>
              <a:ext cx="524982" cy="682595"/>
            </a:xfrm>
            <a:prstGeom prst="rect">
              <a:avLst/>
            </a:prstGeom>
            <a:noFill/>
          </p:spPr>
          <p:txBody>
            <a:bodyPr wrap="none" rtlCol="0">
              <a:spAutoFit/>
            </a:bodyPr>
            <a:lstStyle/>
            <a:p>
              <a:r>
                <a:rPr lang="en-US" dirty="0">
                  <a:solidFill>
                    <a:srgbClr val="FF0000"/>
                  </a:solidFill>
                </a:rPr>
                <a:t>x</a:t>
              </a:r>
            </a:p>
          </p:txBody>
        </p:sp>
        <p:sp>
          <p:nvSpPr>
            <p:cNvPr id="300" name="TextBox 299">
              <a:extLst>
                <a:ext uri="{FF2B5EF4-FFF2-40B4-BE49-F238E27FC236}">
                  <a16:creationId xmlns:a16="http://schemas.microsoft.com/office/drawing/2014/main" id="{5D8997CC-C2F5-7F44-9A4A-5456BA46300C}"/>
                </a:ext>
              </a:extLst>
            </p:cNvPr>
            <p:cNvSpPr txBox="1"/>
            <p:nvPr/>
          </p:nvSpPr>
          <p:spPr>
            <a:xfrm>
              <a:off x="2181270" y="2138012"/>
              <a:ext cx="524982" cy="682595"/>
            </a:xfrm>
            <a:prstGeom prst="rect">
              <a:avLst/>
            </a:prstGeom>
            <a:noFill/>
          </p:spPr>
          <p:txBody>
            <a:bodyPr wrap="none" rtlCol="0">
              <a:spAutoFit/>
            </a:bodyPr>
            <a:lstStyle/>
            <a:p>
              <a:r>
                <a:rPr lang="en-US" dirty="0">
                  <a:solidFill>
                    <a:srgbClr val="FF0000"/>
                  </a:solidFill>
                </a:rPr>
                <a:t>x</a:t>
              </a:r>
            </a:p>
          </p:txBody>
        </p:sp>
        <p:sp>
          <p:nvSpPr>
            <p:cNvPr id="301" name="Oval 300">
              <a:extLst>
                <a:ext uri="{FF2B5EF4-FFF2-40B4-BE49-F238E27FC236}">
                  <a16:creationId xmlns:a16="http://schemas.microsoft.com/office/drawing/2014/main" id="{651310C7-C25E-ED46-B4CF-DB2244E00ADC}"/>
                </a:ext>
              </a:extLst>
            </p:cNvPr>
            <p:cNvSpPr/>
            <p:nvPr/>
          </p:nvSpPr>
          <p:spPr>
            <a:xfrm>
              <a:off x="2031861" y="1522463"/>
              <a:ext cx="1665618" cy="1576553"/>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02" name="Group 301">
            <a:extLst>
              <a:ext uri="{FF2B5EF4-FFF2-40B4-BE49-F238E27FC236}">
                <a16:creationId xmlns:a16="http://schemas.microsoft.com/office/drawing/2014/main" id="{BF73D09D-67EB-B64B-818A-0E4FBCFAD6F8}"/>
              </a:ext>
            </a:extLst>
          </p:cNvPr>
          <p:cNvGrpSpPr/>
          <p:nvPr/>
        </p:nvGrpSpPr>
        <p:grpSpPr>
          <a:xfrm>
            <a:off x="4723176" y="4478851"/>
            <a:ext cx="812295" cy="790734"/>
            <a:chOff x="2036652" y="1429407"/>
            <a:chExt cx="1698497" cy="1653416"/>
          </a:xfrm>
        </p:grpSpPr>
        <p:sp>
          <p:nvSpPr>
            <p:cNvPr id="303" name="TextBox 302">
              <a:extLst>
                <a:ext uri="{FF2B5EF4-FFF2-40B4-BE49-F238E27FC236}">
                  <a16:creationId xmlns:a16="http://schemas.microsoft.com/office/drawing/2014/main" id="{CFE57641-1F6E-334A-B345-54346C549F72}"/>
                </a:ext>
              </a:extLst>
            </p:cNvPr>
            <p:cNvSpPr txBox="1"/>
            <p:nvPr/>
          </p:nvSpPr>
          <p:spPr>
            <a:xfrm>
              <a:off x="2448910" y="1429407"/>
              <a:ext cx="284052" cy="369332"/>
            </a:xfrm>
            <a:prstGeom prst="rect">
              <a:avLst/>
            </a:prstGeom>
            <a:noFill/>
          </p:spPr>
          <p:txBody>
            <a:bodyPr wrap="none" rtlCol="0">
              <a:spAutoFit/>
            </a:bodyPr>
            <a:lstStyle/>
            <a:p>
              <a:r>
                <a:rPr lang="en-US" dirty="0">
                  <a:solidFill>
                    <a:srgbClr val="FF0000"/>
                  </a:solidFill>
                </a:rPr>
                <a:t>x</a:t>
              </a:r>
            </a:p>
          </p:txBody>
        </p:sp>
        <p:sp>
          <p:nvSpPr>
            <p:cNvPr id="304" name="TextBox 303">
              <a:extLst>
                <a:ext uri="{FF2B5EF4-FFF2-40B4-BE49-F238E27FC236}">
                  <a16:creationId xmlns:a16="http://schemas.microsoft.com/office/drawing/2014/main" id="{BE1C7187-B0A4-C24A-8F7A-1ED689CEB3E8}"/>
                </a:ext>
              </a:extLst>
            </p:cNvPr>
            <p:cNvSpPr txBox="1"/>
            <p:nvPr/>
          </p:nvSpPr>
          <p:spPr>
            <a:xfrm>
              <a:off x="2601310" y="1581807"/>
              <a:ext cx="284052" cy="369332"/>
            </a:xfrm>
            <a:prstGeom prst="rect">
              <a:avLst/>
            </a:prstGeom>
            <a:noFill/>
          </p:spPr>
          <p:txBody>
            <a:bodyPr wrap="none" rtlCol="0">
              <a:spAutoFit/>
            </a:bodyPr>
            <a:lstStyle/>
            <a:p>
              <a:r>
                <a:rPr lang="en-US" dirty="0">
                  <a:solidFill>
                    <a:srgbClr val="FF0000"/>
                  </a:solidFill>
                </a:rPr>
                <a:t>x</a:t>
              </a:r>
            </a:p>
          </p:txBody>
        </p:sp>
        <p:sp>
          <p:nvSpPr>
            <p:cNvPr id="305" name="TextBox 304">
              <a:extLst>
                <a:ext uri="{FF2B5EF4-FFF2-40B4-BE49-F238E27FC236}">
                  <a16:creationId xmlns:a16="http://schemas.microsoft.com/office/drawing/2014/main" id="{564D458C-C36C-9841-B491-F9214C89A0D2}"/>
                </a:ext>
              </a:extLst>
            </p:cNvPr>
            <p:cNvSpPr txBox="1"/>
            <p:nvPr/>
          </p:nvSpPr>
          <p:spPr>
            <a:xfrm>
              <a:off x="2753710" y="1734207"/>
              <a:ext cx="284052" cy="369332"/>
            </a:xfrm>
            <a:prstGeom prst="rect">
              <a:avLst/>
            </a:prstGeom>
            <a:noFill/>
          </p:spPr>
          <p:txBody>
            <a:bodyPr wrap="none" rtlCol="0">
              <a:spAutoFit/>
            </a:bodyPr>
            <a:lstStyle/>
            <a:p>
              <a:r>
                <a:rPr lang="en-US" dirty="0">
                  <a:solidFill>
                    <a:srgbClr val="FF0000"/>
                  </a:solidFill>
                </a:rPr>
                <a:t>x</a:t>
              </a:r>
            </a:p>
          </p:txBody>
        </p:sp>
        <p:sp>
          <p:nvSpPr>
            <p:cNvPr id="306" name="TextBox 305">
              <a:extLst>
                <a:ext uri="{FF2B5EF4-FFF2-40B4-BE49-F238E27FC236}">
                  <a16:creationId xmlns:a16="http://schemas.microsoft.com/office/drawing/2014/main" id="{DCC95A60-7975-2F4F-A1FB-1F6D92EC73C6}"/>
                </a:ext>
              </a:extLst>
            </p:cNvPr>
            <p:cNvSpPr txBox="1"/>
            <p:nvPr/>
          </p:nvSpPr>
          <p:spPr>
            <a:xfrm>
              <a:off x="2948015" y="1822913"/>
              <a:ext cx="284052" cy="369332"/>
            </a:xfrm>
            <a:prstGeom prst="rect">
              <a:avLst/>
            </a:prstGeom>
            <a:noFill/>
          </p:spPr>
          <p:txBody>
            <a:bodyPr wrap="none" rtlCol="0">
              <a:spAutoFit/>
            </a:bodyPr>
            <a:lstStyle/>
            <a:p>
              <a:r>
                <a:rPr lang="en-US" dirty="0">
                  <a:solidFill>
                    <a:srgbClr val="FF0000"/>
                  </a:solidFill>
                </a:rPr>
                <a:t>x</a:t>
              </a:r>
            </a:p>
          </p:txBody>
        </p:sp>
        <p:sp>
          <p:nvSpPr>
            <p:cNvPr id="307" name="TextBox 306">
              <a:extLst>
                <a:ext uri="{FF2B5EF4-FFF2-40B4-BE49-F238E27FC236}">
                  <a16:creationId xmlns:a16="http://schemas.microsoft.com/office/drawing/2014/main" id="{44873639-B1E9-1B4A-BBAA-8382AE12B795}"/>
                </a:ext>
              </a:extLst>
            </p:cNvPr>
            <p:cNvSpPr txBox="1"/>
            <p:nvPr/>
          </p:nvSpPr>
          <p:spPr>
            <a:xfrm>
              <a:off x="3058510" y="2039007"/>
              <a:ext cx="284052" cy="369332"/>
            </a:xfrm>
            <a:prstGeom prst="rect">
              <a:avLst/>
            </a:prstGeom>
            <a:noFill/>
          </p:spPr>
          <p:txBody>
            <a:bodyPr wrap="none" rtlCol="0">
              <a:spAutoFit/>
            </a:bodyPr>
            <a:lstStyle/>
            <a:p>
              <a:r>
                <a:rPr lang="en-US" dirty="0">
                  <a:solidFill>
                    <a:srgbClr val="FF0000"/>
                  </a:solidFill>
                </a:rPr>
                <a:t>x</a:t>
              </a:r>
            </a:p>
          </p:txBody>
        </p:sp>
        <p:sp>
          <p:nvSpPr>
            <p:cNvPr id="308" name="TextBox 307">
              <a:extLst>
                <a:ext uri="{FF2B5EF4-FFF2-40B4-BE49-F238E27FC236}">
                  <a16:creationId xmlns:a16="http://schemas.microsoft.com/office/drawing/2014/main" id="{8EE72791-8501-6B41-8054-F16872DB0B6D}"/>
                </a:ext>
              </a:extLst>
            </p:cNvPr>
            <p:cNvSpPr txBox="1"/>
            <p:nvPr/>
          </p:nvSpPr>
          <p:spPr>
            <a:xfrm>
              <a:off x="3210910" y="2191407"/>
              <a:ext cx="524239" cy="681631"/>
            </a:xfrm>
            <a:prstGeom prst="rect">
              <a:avLst/>
            </a:prstGeom>
            <a:noFill/>
          </p:spPr>
          <p:txBody>
            <a:bodyPr wrap="none" rtlCol="0">
              <a:spAutoFit/>
            </a:bodyPr>
            <a:lstStyle/>
            <a:p>
              <a:r>
                <a:rPr lang="en-US" dirty="0"/>
                <a:t>x</a:t>
              </a:r>
            </a:p>
          </p:txBody>
        </p:sp>
        <p:sp>
          <p:nvSpPr>
            <p:cNvPr id="309" name="TextBox 308">
              <a:extLst>
                <a:ext uri="{FF2B5EF4-FFF2-40B4-BE49-F238E27FC236}">
                  <a16:creationId xmlns:a16="http://schemas.microsoft.com/office/drawing/2014/main" id="{3D3CCE05-3046-884C-99B0-297073440B90}"/>
                </a:ext>
              </a:extLst>
            </p:cNvPr>
            <p:cNvSpPr txBox="1"/>
            <p:nvPr/>
          </p:nvSpPr>
          <p:spPr>
            <a:xfrm>
              <a:off x="2543640" y="1930854"/>
              <a:ext cx="284052" cy="369332"/>
            </a:xfrm>
            <a:prstGeom prst="rect">
              <a:avLst/>
            </a:prstGeom>
            <a:noFill/>
          </p:spPr>
          <p:txBody>
            <a:bodyPr wrap="none" rtlCol="0">
              <a:spAutoFit/>
            </a:bodyPr>
            <a:lstStyle/>
            <a:p>
              <a:r>
                <a:rPr lang="en-US" dirty="0">
                  <a:solidFill>
                    <a:srgbClr val="FF0000"/>
                  </a:solidFill>
                </a:rPr>
                <a:t>x</a:t>
              </a:r>
            </a:p>
          </p:txBody>
        </p:sp>
        <p:sp>
          <p:nvSpPr>
            <p:cNvPr id="310" name="TextBox 309">
              <a:extLst>
                <a:ext uri="{FF2B5EF4-FFF2-40B4-BE49-F238E27FC236}">
                  <a16:creationId xmlns:a16="http://schemas.microsoft.com/office/drawing/2014/main" id="{66BE0902-82A1-3345-9C19-4C31C7FE32DB}"/>
                </a:ext>
              </a:extLst>
            </p:cNvPr>
            <p:cNvSpPr txBox="1"/>
            <p:nvPr/>
          </p:nvSpPr>
          <p:spPr>
            <a:xfrm>
              <a:off x="2559677" y="2401192"/>
              <a:ext cx="524239" cy="681631"/>
            </a:xfrm>
            <a:prstGeom prst="rect">
              <a:avLst/>
            </a:prstGeom>
            <a:noFill/>
          </p:spPr>
          <p:txBody>
            <a:bodyPr wrap="none" rtlCol="0">
              <a:spAutoFit/>
            </a:bodyPr>
            <a:lstStyle/>
            <a:p>
              <a:r>
                <a:rPr lang="en-US" dirty="0"/>
                <a:t>x</a:t>
              </a:r>
            </a:p>
          </p:txBody>
        </p:sp>
        <p:sp>
          <p:nvSpPr>
            <p:cNvPr id="311" name="TextBox 310">
              <a:extLst>
                <a:ext uri="{FF2B5EF4-FFF2-40B4-BE49-F238E27FC236}">
                  <a16:creationId xmlns:a16="http://schemas.microsoft.com/office/drawing/2014/main" id="{446593FD-0B10-9649-8A0F-1AF7D7260521}"/>
                </a:ext>
              </a:extLst>
            </p:cNvPr>
            <p:cNvSpPr txBox="1"/>
            <p:nvPr/>
          </p:nvSpPr>
          <p:spPr>
            <a:xfrm>
              <a:off x="2133803" y="1558684"/>
              <a:ext cx="294290" cy="369332"/>
            </a:xfrm>
            <a:prstGeom prst="rect">
              <a:avLst/>
            </a:prstGeom>
            <a:noFill/>
          </p:spPr>
          <p:txBody>
            <a:bodyPr wrap="square" rtlCol="0">
              <a:spAutoFit/>
            </a:bodyPr>
            <a:lstStyle/>
            <a:p>
              <a:r>
                <a:rPr lang="en-US" dirty="0">
                  <a:solidFill>
                    <a:srgbClr val="FF0000"/>
                  </a:solidFill>
                </a:rPr>
                <a:t>x</a:t>
              </a:r>
            </a:p>
          </p:txBody>
        </p:sp>
        <p:sp>
          <p:nvSpPr>
            <p:cNvPr id="312" name="TextBox 311">
              <a:extLst>
                <a:ext uri="{FF2B5EF4-FFF2-40B4-BE49-F238E27FC236}">
                  <a16:creationId xmlns:a16="http://schemas.microsoft.com/office/drawing/2014/main" id="{21FF6472-9706-CC40-AF88-C749C8BEFC8F}"/>
                </a:ext>
              </a:extLst>
            </p:cNvPr>
            <p:cNvSpPr txBox="1"/>
            <p:nvPr/>
          </p:nvSpPr>
          <p:spPr>
            <a:xfrm>
              <a:off x="2244298" y="1794219"/>
              <a:ext cx="294290" cy="369332"/>
            </a:xfrm>
            <a:prstGeom prst="rect">
              <a:avLst/>
            </a:prstGeom>
            <a:noFill/>
          </p:spPr>
          <p:txBody>
            <a:bodyPr wrap="square" rtlCol="0">
              <a:spAutoFit/>
            </a:bodyPr>
            <a:lstStyle/>
            <a:p>
              <a:r>
                <a:rPr lang="en-US" dirty="0">
                  <a:solidFill>
                    <a:srgbClr val="FF0000"/>
                  </a:solidFill>
                </a:rPr>
                <a:t>x</a:t>
              </a:r>
            </a:p>
          </p:txBody>
        </p:sp>
        <p:sp>
          <p:nvSpPr>
            <p:cNvPr id="313" name="TextBox 312">
              <a:extLst>
                <a:ext uri="{FF2B5EF4-FFF2-40B4-BE49-F238E27FC236}">
                  <a16:creationId xmlns:a16="http://schemas.microsoft.com/office/drawing/2014/main" id="{F6DC6982-0DDC-CB4C-AA6F-314CFFFF52D0}"/>
                </a:ext>
              </a:extLst>
            </p:cNvPr>
            <p:cNvSpPr txBox="1"/>
            <p:nvPr/>
          </p:nvSpPr>
          <p:spPr>
            <a:xfrm>
              <a:off x="2428161" y="1798739"/>
              <a:ext cx="294290" cy="681631"/>
            </a:xfrm>
            <a:prstGeom prst="rect">
              <a:avLst/>
            </a:prstGeom>
            <a:noFill/>
          </p:spPr>
          <p:txBody>
            <a:bodyPr wrap="square" rtlCol="0">
              <a:spAutoFit/>
            </a:bodyPr>
            <a:lstStyle/>
            <a:p>
              <a:r>
                <a:rPr lang="en-US" dirty="0"/>
                <a:t>x</a:t>
              </a:r>
            </a:p>
          </p:txBody>
        </p:sp>
        <p:sp>
          <p:nvSpPr>
            <p:cNvPr id="314" name="TextBox 313">
              <a:extLst>
                <a:ext uri="{FF2B5EF4-FFF2-40B4-BE49-F238E27FC236}">
                  <a16:creationId xmlns:a16="http://schemas.microsoft.com/office/drawing/2014/main" id="{918C432B-5607-5B43-8B71-329599A52CEC}"/>
                </a:ext>
              </a:extLst>
            </p:cNvPr>
            <p:cNvSpPr txBox="1"/>
            <p:nvPr/>
          </p:nvSpPr>
          <p:spPr>
            <a:xfrm>
              <a:off x="2464675" y="2140326"/>
              <a:ext cx="294290" cy="369332"/>
            </a:xfrm>
            <a:prstGeom prst="rect">
              <a:avLst/>
            </a:prstGeom>
            <a:noFill/>
          </p:spPr>
          <p:txBody>
            <a:bodyPr wrap="square" rtlCol="0">
              <a:spAutoFit/>
            </a:bodyPr>
            <a:lstStyle/>
            <a:p>
              <a:r>
                <a:rPr lang="en-US" dirty="0">
                  <a:solidFill>
                    <a:srgbClr val="FF0000"/>
                  </a:solidFill>
                </a:rPr>
                <a:t>x</a:t>
              </a:r>
            </a:p>
          </p:txBody>
        </p:sp>
        <p:sp>
          <p:nvSpPr>
            <p:cNvPr id="315" name="TextBox 314">
              <a:extLst>
                <a:ext uri="{FF2B5EF4-FFF2-40B4-BE49-F238E27FC236}">
                  <a16:creationId xmlns:a16="http://schemas.microsoft.com/office/drawing/2014/main" id="{DAC10CA9-EBD0-8E4E-9107-95A7598AB9C7}"/>
                </a:ext>
              </a:extLst>
            </p:cNvPr>
            <p:cNvSpPr txBox="1"/>
            <p:nvPr/>
          </p:nvSpPr>
          <p:spPr>
            <a:xfrm>
              <a:off x="2911365" y="2101437"/>
              <a:ext cx="294290" cy="369332"/>
            </a:xfrm>
            <a:prstGeom prst="rect">
              <a:avLst/>
            </a:prstGeom>
            <a:noFill/>
          </p:spPr>
          <p:txBody>
            <a:bodyPr wrap="square" rtlCol="0">
              <a:spAutoFit/>
            </a:bodyPr>
            <a:lstStyle/>
            <a:p>
              <a:r>
                <a:rPr lang="en-US" dirty="0">
                  <a:solidFill>
                    <a:srgbClr val="FF0000"/>
                  </a:solidFill>
                </a:rPr>
                <a:t>x</a:t>
              </a:r>
            </a:p>
          </p:txBody>
        </p:sp>
        <p:sp>
          <p:nvSpPr>
            <p:cNvPr id="316" name="TextBox 315">
              <a:extLst>
                <a:ext uri="{FF2B5EF4-FFF2-40B4-BE49-F238E27FC236}">
                  <a16:creationId xmlns:a16="http://schemas.microsoft.com/office/drawing/2014/main" id="{CF5672F8-3D5B-EB44-9526-76A09FEAF4BA}"/>
                </a:ext>
              </a:extLst>
            </p:cNvPr>
            <p:cNvSpPr txBox="1"/>
            <p:nvPr/>
          </p:nvSpPr>
          <p:spPr>
            <a:xfrm>
              <a:off x="2758318" y="2319947"/>
              <a:ext cx="294290" cy="369332"/>
            </a:xfrm>
            <a:prstGeom prst="rect">
              <a:avLst/>
            </a:prstGeom>
            <a:noFill/>
          </p:spPr>
          <p:txBody>
            <a:bodyPr wrap="square" rtlCol="0">
              <a:spAutoFit/>
            </a:bodyPr>
            <a:lstStyle/>
            <a:p>
              <a:r>
                <a:rPr lang="en-US" dirty="0">
                  <a:solidFill>
                    <a:srgbClr val="FF0000"/>
                  </a:solidFill>
                </a:rPr>
                <a:t>x</a:t>
              </a:r>
            </a:p>
          </p:txBody>
        </p:sp>
        <p:sp>
          <p:nvSpPr>
            <p:cNvPr id="317" name="TextBox 316">
              <a:extLst>
                <a:ext uri="{FF2B5EF4-FFF2-40B4-BE49-F238E27FC236}">
                  <a16:creationId xmlns:a16="http://schemas.microsoft.com/office/drawing/2014/main" id="{57DBA658-E219-B148-AD44-3EC7C02C8F0D}"/>
                </a:ext>
              </a:extLst>
            </p:cNvPr>
            <p:cNvSpPr txBox="1"/>
            <p:nvPr/>
          </p:nvSpPr>
          <p:spPr>
            <a:xfrm>
              <a:off x="3037762" y="2408339"/>
              <a:ext cx="294290" cy="369332"/>
            </a:xfrm>
            <a:prstGeom prst="rect">
              <a:avLst/>
            </a:prstGeom>
            <a:noFill/>
          </p:spPr>
          <p:txBody>
            <a:bodyPr wrap="square" rtlCol="0">
              <a:spAutoFit/>
            </a:bodyPr>
            <a:lstStyle/>
            <a:p>
              <a:r>
                <a:rPr lang="en-US" dirty="0">
                  <a:solidFill>
                    <a:srgbClr val="FF0000"/>
                  </a:solidFill>
                </a:rPr>
                <a:t>x</a:t>
              </a:r>
            </a:p>
          </p:txBody>
        </p:sp>
        <p:sp>
          <p:nvSpPr>
            <p:cNvPr id="318" name="TextBox 317">
              <a:extLst>
                <a:ext uri="{FF2B5EF4-FFF2-40B4-BE49-F238E27FC236}">
                  <a16:creationId xmlns:a16="http://schemas.microsoft.com/office/drawing/2014/main" id="{8C9FFAC5-C7DE-A942-9C53-3E04350C9BBD}"/>
                </a:ext>
              </a:extLst>
            </p:cNvPr>
            <p:cNvSpPr txBox="1"/>
            <p:nvPr/>
          </p:nvSpPr>
          <p:spPr>
            <a:xfrm>
              <a:off x="2055045" y="1872524"/>
              <a:ext cx="294290" cy="369332"/>
            </a:xfrm>
            <a:prstGeom prst="rect">
              <a:avLst/>
            </a:prstGeom>
            <a:noFill/>
          </p:spPr>
          <p:txBody>
            <a:bodyPr wrap="square" rtlCol="0">
              <a:spAutoFit/>
            </a:bodyPr>
            <a:lstStyle/>
            <a:p>
              <a:r>
                <a:rPr lang="en-US" dirty="0">
                  <a:solidFill>
                    <a:srgbClr val="FF0000"/>
                  </a:solidFill>
                </a:rPr>
                <a:t>x</a:t>
              </a:r>
            </a:p>
          </p:txBody>
        </p:sp>
        <p:sp>
          <p:nvSpPr>
            <p:cNvPr id="319" name="TextBox 318">
              <a:extLst>
                <a:ext uri="{FF2B5EF4-FFF2-40B4-BE49-F238E27FC236}">
                  <a16:creationId xmlns:a16="http://schemas.microsoft.com/office/drawing/2014/main" id="{FF802802-58E3-9C45-97FE-612CE622CA3F}"/>
                </a:ext>
              </a:extLst>
            </p:cNvPr>
            <p:cNvSpPr txBox="1"/>
            <p:nvPr/>
          </p:nvSpPr>
          <p:spPr>
            <a:xfrm>
              <a:off x="3232067" y="1918873"/>
              <a:ext cx="284052" cy="369332"/>
            </a:xfrm>
            <a:prstGeom prst="rect">
              <a:avLst/>
            </a:prstGeom>
            <a:noFill/>
          </p:spPr>
          <p:txBody>
            <a:bodyPr wrap="none" rtlCol="0">
              <a:spAutoFit/>
            </a:bodyPr>
            <a:lstStyle/>
            <a:p>
              <a:r>
                <a:rPr lang="en-US" dirty="0">
                  <a:solidFill>
                    <a:srgbClr val="FF0000"/>
                  </a:solidFill>
                </a:rPr>
                <a:t>x</a:t>
              </a:r>
            </a:p>
          </p:txBody>
        </p:sp>
        <p:sp>
          <p:nvSpPr>
            <p:cNvPr id="320" name="TextBox 319">
              <a:extLst>
                <a:ext uri="{FF2B5EF4-FFF2-40B4-BE49-F238E27FC236}">
                  <a16:creationId xmlns:a16="http://schemas.microsoft.com/office/drawing/2014/main" id="{37E18F98-FF52-3646-88AE-23ED733EC685}"/>
                </a:ext>
              </a:extLst>
            </p:cNvPr>
            <p:cNvSpPr txBox="1"/>
            <p:nvPr/>
          </p:nvSpPr>
          <p:spPr>
            <a:xfrm>
              <a:off x="2927267" y="1483429"/>
              <a:ext cx="284052" cy="369332"/>
            </a:xfrm>
            <a:prstGeom prst="rect">
              <a:avLst/>
            </a:prstGeom>
            <a:noFill/>
          </p:spPr>
          <p:txBody>
            <a:bodyPr wrap="square" rtlCol="0">
              <a:spAutoFit/>
            </a:bodyPr>
            <a:lstStyle/>
            <a:p>
              <a:r>
                <a:rPr lang="en-US" dirty="0">
                  <a:solidFill>
                    <a:srgbClr val="FF0000"/>
                  </a:solidFill>
                </a:rPr>
                <a:t>x</a:t>
              </a:r>
            </a:p>
          </p:txBody>
        </p:sp>
        <p:sp>
          <p:nvSpPr>
            <p:cNvPr id="321" name="TextBox 320">
              <a:extLst>
                <a:ext uri="{FF2B5EF4-FFF2-40B4-BE49-F238E27FC236}">
                  <a16:creationId xmlns:a16="http://schemas.microsoft.com/office/drawing/2014/main" id="{44D775F7-47D5-FE47-A167-F911B90EE285}"/>
                </a:ext>
              </a:extLst>
            </p:cNvPr>
            <p:cNvSpPr txBox="1"/>
            <p:nvPr/>
          </p:nvSpPr>
          <p:spPr>
            <a:xfrm>
              <a:off x="3263598" y="1638247"/>
              <a:ext cx="284052" cy="369332"/>
            </a:xfrm>
            <a:prstGeom prst="rect">
              <a:avLst/>
            </a:prstGeom>
            <a:noFill/>
          </p:spPr>
          <p:txBody>
            <a:bodyPr wrap="none" rtlCol="0">
              <a:spAutoFit/>
            </a:bodyPr>
            <a:lstStyle/>
            <a:p>
              <a:r>
                <a:rPr lang="en-US" dirty="0">
                  <a:solidFill>
                    <a:srgbClr val="FF0000"/>
                  </a:solidFill>
                </a:rPr>
                <a:t>x</a:t>
              </a:r>
            </a:p>
          </p:txBody>
        </p:sp>
        <p:sp>
          <p:nvSpPr>
            <p:cNvPr id="322" name="TextBox 321">
              <a:extLst>
                <a:ext uri="{FF2B5EF4-FFF2-40B4-BE49-F238E27FC236}">
                  <a16:creationId xmlns:a16="http://schemas.microsoft.com/office/drawing/2014/main" id="{DD7BA87B-4C11-CC4B-8FB4-2A7219342630}"/>
                </a:ext>
              </a:extLst>
            </p:cNvPr>
            <p:cNvSpPr txBox="1"/>
            <p:nvPr/>
          </p:nvSpPr>
          <p:spPr>
            <a:xfrm>
              <a:off x="2335515" y="2451851"/>
              <a:ext cx="284052" cy="369332"/>
            </a:xfrm>
            <a:prstGeom prst="rect">
              <a:avLst/>
            </a:prstGeom>
            <a:noFill/>
          </p:spPr>
          <p:txBody>
            <a:bodyPr wrap="none" rtlCol="0">
              <a:spAutoFit/>
            </a:bodyPr>
            <a:lstStyle/>
            <a:p>
              <a:r>
                <a:rPr lang="en-US" dirty="0">
                  <a:solidFill>
                    <a:srgbClr val="FF0000"/>
                  </a:solidFill>
                </a:rPr>
                <a:t>x</a:t>
              </a:r>
            </a:p>
          </p:txBody>
        </p:sp>
        <p:sp>
          <p:nvSpPr>
            <p:cNvPr id="323" name="TextBox 322">
              <a:extLst>
                <a:ext uri="{FF2B5EF4-FFF2-40B4-BE49-F238E27FC236}">
                  <a16:creationId xmlns:a16="http://schemas.microsoft.com/office/drawing/2014/main" id="{999E0A84-3392-8348-A7E6-80617CB8F432}"/>
                </a:ext>
              </a:extLst>
            </p:cNvPr>
            <p:cNvSpPr txBox="1"/>
            <p:nvPr/>
          </p:nvSpPr>
          <p:spPr>
            <a:xfrm>
              <a:off x="2727434" y="2028286"/>
              <a:ext cx="524239" cy="681631"/>
            </a:xfrm>
            <a:prstGeom prst="rect">
              <a:avLst/>
            </a:prstGeom>
            <a:noFill/>
          </p:spPr>
          <p:txBody>
            <a:bodyPr wrap="none" rtlCol="0">
              <a:spAutoFit/>
            </a:bodyPr>
            <a:lstStyle/>
            <a:p>
              <a:r>
                <a:rPr lang="en-US" dirty="0"/>
                <a:t>x</a:t>
              </a:r>
            </a:p>
          </p:txBody>
        </p:sp>
        <p:sp>
          <p:nvSpPr>
            <p:cNvPr id="324" name="TextBox 323">
              <a:extLst>
                <a:ext uri="{FF2B5EF4-FFF2-40B4-BE49-F238E27FC236}">
                  <a16:creationId xmlns:a16="http://schemas.microsoft.com/office/drawing/2014/main" id="{A915EDB9-6696-C447-9A23-4E6AFB82C4BC}"/>
                </a:ext>
              </a:extLst>
            </p:cNvPr>
            <p:cNvSpPr txBox="1"/>
            <p:nvPr/>
          </p:nvSpPr>
          <p:spPr>
            <a:xfrm>
              <a:off x="2181269" y="2138011"/>
              <a:ext cx="524239" cy="681631"/>
            </a:xfrm>
            <a:prstGeom prst="rect">
              <a:avLst/>
            </a:prstGeom>
            <a:noFill/>
          </p:spPr>
          <p:txBody>
            <a:bodyPr wrap="none" rtlCol="0">
              <a:spAutoFit/>
            </a:bodyPr>
            <a:lstStyle/>
            <a:p>
              <a:r>
                <a:rPr lang="en-US" dirty="0"/>
                <a:t>x</a:t>
              </a:r>
            </a:p>
          </p:txBody>
        </p:sp>
        <p:sp>
          <p:nvSpPr>
            <p:cNvPr id="325" name="Oval 324">
              <a:extLst>
                <a:ext uri="{FF2B5EF4-FFF2-40B4-BE49-F238E27FC236}">
                  <a16:creationId xmlns:a16="http://schemas.microsoft.com/office/drawing/2014/main" id="{7D155EFA-35D2-7746-A5D8-2C924FB51500}"/>
                </a:ext>
              </a:extLst>
            </p:cNvPr>
            <p:cNvSpPr/>
            <p:nvPr/>
          </p:nvSpPr>
          <p:spPr>
            <a:xfrm>
              <a:off x="2036652" y="1497826"/>
              <a:ext cx="1665617" cy="1576552"/>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grpSp>
      <p:grpSp>
        <p:nvGrpSpPr>
          <p:cNvPr id="326" name="Group 325">
            <a:extLst>
              <a:ext uri="{FF2B5EF4-FFF2-40B4-BE49-F238E27FC236}">
                <a16:creationId xmlns:a16="http://schemas.microsoft.com/office/drawing/2014/main" id="{90BF7E3B-48C9-D045-8CB5-F41B611DA3AB}"/>
              </a:ext>
            </a:extLst>
          </p:cNvPr>
          <p:cNvGrpSpPr/>
          <p:nvPr/>
        </p:nvGrpSpPr>
        <p:grpSpPr>
          <a:xfrm>
            <a:off x="1256429" y="4702543"/>
            <a:ext cx="2063111" cy="349504"/>
            <a:chOff x="5074022" y="546600"/>
            <a:chExt cx="2337449" cy="395979"/>
          </a:xfrm>
        </p:grpSpPr>
        <p:sp>
          <p:nvSpPr>
            <p:cNvPr id="327" name="Rectangle 326">
              <a:extLst>
                <a:ext uri="{FF2B5EF4-FFF2-40B4-BE49-F238E27FC236}">
                  <a16:creationId xmlns:a16="http://schemas.microsoft.com/office/drawing/2014/main" id="{81AA181F-0798-5B41-B3FE-D46161799601}"/>
                </a:ext>
              </a:extLst>
            </p:cNvPr>
            <p:cNvSpPr/>
            <p:nvPr/>
          </p:nvSpPr>
          <p:spPr>
            <a:xfrm>
              <a:off x="5127813" y="615846"/>
              <a:ext cx="2283658" cy="311842"/>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328" name="TextBox 327">
                  <a:extLst>
                    <a:ext uri="{FF2B5EF4-FFF2-40B4-BE49-F238E27FC236}">
                      <a16:creationId xmlns:a16="http://schemas.microsoft.com/office/drawing/2014/main" id="{CDDB2FB0-7663-7F4A-9B81-1095AB751D29}"/>
                    </a:ext>
                  </a:extLst>
                </p:cNvPr>
                <p:cNvSpPr txBox="1"/>
                <p:nvPr/>
              </p:nvSpPr>
              <p:spPr>
                <a:xfrm>
                  <a:off x="5074022" y="546600"/>
                  <a:ext cx="46609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solidFill>
                                  <a:srgbClr val="FF0000"/>
                                </a:solidFill>
                                <a:latin typeface="Cambria Math" panose="02040503050406030204" pitchFamily="18" charset="0"/>
                              </a:rPr>
                            </m:ctrlPr>
                          </m:sSubPr>
                          <m:e>
                            <m:r>
                              <a:rPr lang="en-US" b="0" i="1" dirty="0" smtClean="0">
                                <a:solidFill>
                                  <a:srgbClr val="FF0000"/>
                                </a:solidFill>
                                <a:latin typeface="Cambria Math" panose="02040503050406030204" pitchFamily="18" charset="0"/>
                              </a:rPr>
                              <m:t>𝑥</m:t>
                            </m:r>
                          </m:e>
                          <m:sub>
                            <m:r>
                              <a:rPr lang="en-US" b="0" i="1" dirty="0" smtClean="0">
                                <a:solidFill>
                                  <a:srgbClr val="FF0000"/>
                                </a:solidFill>
                                <a:latin typeface="Cambria Math" panose="02040503050406030204" pitchFamily="18" charset="0"/>
                              </a:rPr>
                              <m:t>7</m:t>
                            </m:r>
                          </m:sub>
                        </m:sSub>
                      </m:oMath>
                    </m:oMathPara>
                  </a14:m>
                  <a:endParaRPr lang="en-US" dirty="0"/>
                </a:p>
              </p:txBody>
            </p:sp>
          </mc:Choice>
          <mc:Fallback>
            <p:sp>
              <p:nvSpPr>
                <p:cNvPr id="328" name="TextBox 327">
                  <a:extLst>
                    <a:ext uri="{FF2B5EF4-FFF2-40B4-BE49-F238E27FC236}">
                      <a16:creationId xmlns:a16="http://schemas.microsoft.com/office/drawing/2014/main" id="{CDDB2FB0-7663-7F4A-9B81-1095AB751D29}"/>
                    </a:ext>
                  </a:extLst>
                </p:cNvPr>
                <p:cNvSpPr txBox="1">
                  <a:spLocks noRot="1" noChangeAspect="1" noMove="1" noResize="1" noEditPoints="1" noAdjustHandles="1" noChangeArrowheads="1" noChangeShapeType="1" noTextEdit="1"/>
                </p:cNvSpPr>
                <p:nvPr/>
              </p:nvSpPr>
              <p:spPr>
                <a:xfrm>
                  <a:off x="5074022" y="546600"/>
                  <a:ext cx="466090" cy="369332"/>
                </a:xfrm>
                <a:prstGeom prst="rect">
                  <a:avLst/>
                </a:prstGeom>
                <a:blipFill>
                  <a:blip r:embed="rId31"/>
                  <a:stretch>
                    <a:fillRect b="-1153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29" name="TextBox 328">
                  <a:extLst>
                    <a:ext uri="{FF2B5EF4-FFF2-40B4-BE49-F238E27FC236}">
                      <a16:creationId xmlns:a16="http://schemas.microsoft.com/office/drawing/2014/main" id="{297FF24B-DE9F-C44B-8801-EEB02745F4D3}"/>
                    </a:ext>
                  </a:extLst>
                </p:cNvPr>
                <p:cNvSpPr txBox="1"/>
                <p:nvPr/>
              </p:nvSpPr>
              <p:spPr>
                <a:xfrm>
                  <a:off x="5424640" y="546600"/>
                  <a:ext cx="46128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𝑥</m:t>
                            </m:r>
                          </m:e>
                          <m:sub>
                            <m:r>
                              <a:rPr lang="en-US" b="0" i="1" dirty="0" smtClean="0">
                                <a:latin typeface="Cambria Math" panose="02040503050406030204" pitchFamily="18" charset="0"/>
                              </a:rPr>
                              <m:t>9</m:t>
                            </m:r>
                          </m:sub>
                        </m:sSub>
                      </m:oMath>
                    </m:oMathPara>
                  </a14:m>
                  <a:endParaRPr lang="en-US" dirty="0"/>
                </a:p>
              </p:txBody>
            </p:sp>
          </mc:Choice>
          <mc:Fallback>
            <p:sp>
              <p:nvSpPr>
                <p:cNvPr id="329" name="TextBox 328">
                  <a:extLst>
                    <a:ext uri="{FF2B5EF4-FFF2-40B4-BE49-F238E27FC236}">
                      <a16:creationId xmlns:a16="http://schemas.microsoft.com/office/drawing/2014/main" id="{297FF24B-DE9F-C44B-8801-EEB02745F4D3}"/>
                    </a:ext>
                  </a:extLst>
                </p:cNvPr>
                <p:cNvSpPr txBox="1">
                  <a:spLocks noRot="1" noChangeAspect="1" noMove="1" noResize="1" noEditPoints="1" noAdjustHandles="1" noChangeArrowheads="1" noChangeShapeType="1" noTextEdit="1"/>
                </p:cNvSpPr>
                <p:nvPr/>
              </p:nvSpPr>
              <p:spPr>
                <a:xfrm>
                  <a:off x="5424640" y="546600"/>
                  <a:ext cx="461280" cy="369332"/>
                </a:xfrm>
                <a:prstGeom prst="rect">
                  <a:avLst/>
                </a:prstGeom>
                <a:blipFill>
                  <a:blip r:embed="rId32"/>
                  <a:stretch>
                    <a:fillRect b="-1153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30" name="TextBox 329">
                  <a:extLst>
                    <a:ext uri="{FF2B5EF4-FFF2-40B4-BE49-F238E27FC236}">
                      <a16:creationId xmlns:a16="http://schemas.microsoft.com/office/drawing/2014/main" id="{039361D5-54C8-004D-B2D3-A5008BD20A2E}"/>
                    </a:ext>
                  </a:extLst>
                </p:cNvPr>
                <p:cNvSpPr txBox="1"/>
                <p:nvPr/>
              </p:nvSpPr>
              <p:spPr>
                <a:xfrm>
                  <a:off x="5775258" y="546600"/>
                  <a:ext cx="46609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𝑥</m:t>
                            </m:r>
                          </m:e>
                          <m:sub>
                            <m:r>
                              <a:rPr lang="en-US" b="0" i="1" dirty="0" smtClean="0">
                                <a:latin typeface="Cambria Math" panose="02040503050406030204" pitchFamily="18" charset="0"/>
                              </a:rPr>
                              <m:t>3</m:t>
                            </m:r>
                          </m:sub>
                        </m:sSub>
                      </m:oMath>
                    </m:oMathPara>
                  </a14:m>
                  <a:endParaRPr lang="en-US" dirty="0"/>
                </a:p>
              </p:txBody>
            </p:sp>
          </mc:Choice>
          <mc:Fallback>
            <p:sp>
              <p:nvSpPr>
                <p:cNvPr id="330" name="TextBox 329">
                  <a:extLst>
                    <a:ext uri="{FF2B5EF4-FFF2-40B4-BE49-F238E27FC236}">
                      <a16:creationId xmlns:a16="http://schemas.microsoft.com/office/drawing/2014/main" id="{039361D5-54C8-004D-B2D3-A5008BD20A2E}"/>
                    </a:ext>
                  </a:extLst>
                </p:cNvPr>
                <p:cNvSpPr txBox="1">
                  <a:spLocks noRot="1" noChangeAspect="1" noMove="1" noResize="1" noEditPoints="1" noAdjustHandles="1" noChangeArrowheads="1" noChangeShapeType="1" noTextEdit="1"/>
                </p:cNvSpPr>
                <p:nvPr/>
              </p:nvSpPr>
              <p:spPr>
                <a:xfrm>
                  <a:off x="5775258" y="546600"/>
                  <a:ext cx="466090" cy="369332"/>
                </a:xfrm>
                <a:prstGeom prst="rect">
                  <a:avLst/>
                </a:prstGeom>
                <a:blipFill>
                  <a:blip r:embed="rId33"/>
                  <a:stretch>
                    <a:fillRect b="-1153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31" name="TextBox 330">
                  <a:extLst>
                    <a:ext uri="{FF2B5EF4-FFF2-40B4-BE49-F238E27FC236}">
                      <a16:creationId xmlns:a16="http://schemas.microsoft.com/office/drawing/2014/main" id="{C700860E-410D-EB44-95E5-98397C59E1B9}"/>
                    </a:ext>
                  </a:extLst>
                </p:cNvPr>
                <p:cNvSpPr txBox="1"/>
                <p:nvPr/>
              </p:nvSpPr>
              <p:spPr>
                <a:xfrm>
                  <a:off x="6760151" y="546600"/>
                  <a:ext cx="46076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𝑥</m:t>
                            </m:r>
                          </m:e>
                          <m:sub>
                            <m:r>
                              <a:rPr lang="en-US" b="0" i="1" dirty="0" smtClean="0">
                                <a:latin typeface="Cambria Math" panose="02040503050406030204" pitchFamily="18" charset="0"/>
                              </a:rPr>
                              <m:t>1</m:t>
                            </m:r>
                          </m:sub>
                        </m:sSub>
                      </m:oMath>
                    </m:oMathPara>
                  </a14:m>
                  <a:endParaRPr lang="en-US" dirty="0"/>
                </a:p>
              </p:txBody>
            </p:sp>
          </mc:Choice>
          <mc:Fallback>
            <p:sp>
              <p:nvSpPr>
                <p:cNvPr id="331" name="TextBox 330">
                  <a:extLst>
                    <a:ext uri="{FF2B5EF4-FFF2-40B4-BE49-F238E27FC236}">
                      <a16:creationId xmlns:a16="http://schemas.microsoft.com/office/drawing/2014/main" id="{C700860E-410D-EB44-95E5-98397C59E1B9}"/>
                    </a:ext>
                  </a:extLst>
                </p:cNvPr>
                <p:cNvSpPr txBox="1">
                  <a:spLocks noRot="1" noChangeAspect="1" noMove="1" noResize="1" noEditPoints="1" noAdjustHandles="1" noChangeArrowheads="1" noChangeShapeType="1" noTextEdit="1"/>
                </p:cNvSpPr>
                <p:nvPr/>
              </p:nvSpPr>
              <p:spPr>
                <a:xfrm>
                  <a:off x="6760151" y="546600"/>
                  <a:ext cx="460767" cy="369332"/>
                </a:xfrm>
                <a:prstGeom prst="rect">
                  <a:avLst/>
                </a:prstGeom>
                <a:blipFill>
                  <a:blip r:embed="rId34"/>
                  <a:stretch>
                    <a:fillRect b="-1153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32" name="TextBox 331">
                  <a:extLst>
                    <a:ext uri="{FF2B5EF4-FFF2-40B4-BE49-F238E27FC236}">
                      <a16:creationId xmlns:a16="http://schemas.microsoft.com/office/drawing/2014/main" id="{42321748-9F57-E144-8B45-045340A80702}"/>
                    </a:ext>
                  </a:extLst>
                </p:cNvPr>
                <p:cNvSpPr txBox="1"/>
                <p:nvPr/>
              </p:nvSpPr>
              <p:spPr>
                <a:xfrm>
                  <a:off x="6266154" y="573247"/>
                  <a:ext cx="43473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m:t>
                        </m:r>
                      </m:oMath>
                    </m:oMathPara>
                  </a14:m>
                  <a:endParaRPr lang="en-US" dirty="0"/>
                </a:p>
              </p:txBody>
            </p:sp>
          </mc:Choice>
          <mc:Fallback>
            <p:sp>
              <p:nvSpPr>
                <p:cNvPr id="332" name="TextBox 331">
                  <a:extLst>
                    <a:ext uri="{FF2B5EF4-FFF2-40B4-BE49-F238E27FC236}">
                      <a16:creationId xmlns:a16="http://schemas.microsoft.com/office/drawing/2014/main" id="{42321748-9F57-E144-8B45-045340A80702}"/>
                    </a:ext>
                  </a:extLst>
                </p:cNvPr>
                <p:cNvSpPr txBox="1">
                  <a:spLocks noRot="1" noChangeAspect="1" noMove="1" noResize="1" noEditPoints="1" noAdjustHandles="1" noChangeArrowheads="1" noChangeShapeType="1" noTextEdit="1"/>
                </p:cNvSpPr>
                <p:nvPr/>
              </p:nvSpPr>
              <p:spPr>
                <a:xfrm>
                  <a:off x="6266154" y="573247"/>
                  <a:ext cx="434734" cy="369332"/>
                </a:xfrm>
                <a:prstGeom prst="rect">
                  <a:avLst/>
                </a:prstGeom>
                <a:blipFill>
                  <a:blip r:embed="rId35"/>
                  <a:stretch>
                    <a:fillRect/>
                  </a:stretch>
                </a:blipFill>
              </p:spPr>
              <p:txBody>
                <a:bodyPr/>
                <a:lstStyle/>
                <a:p>
                  <a:r>
                    <a:rPr lang="en-US">
                      <a:noFill/>
                    </a:rPr>
                    <a:t> </a:t>
                  </a:r>
                </a:p>
              </p:txBody>
            </p:sp>
          </mc:Fallback>
        </mc:AlternateContent>
      </p:grpSp>
      <p:grpSp>
        <p:nvGrpSpPr>
          <p:cNvPr id="333" name="Group 332">
            <a:extLst>
              <a:ext uri="{FF2B5EF4-FFF2-40B4-BE49-F238E27FC236}">
                <a16:creationId xmlns:a16="http://schemas.microsoft.com/office/drawing/2014/main" id="{6CF9A15D-CA3D-694B-A093-449265E7988A}"/>
              </a:ext>
            </a:extLst>
          </p:cNvPr>
          <p:cNvGrpSpPr/>
          <p:nvPr/>
        </p:nvGrpSpPr>
        <p:grpSpPr>
          <a:xfrm>
            <a:off x="5662674" y="4718664"/>
            <a:ext cx="2063111" cy="349504"/>
            <a:chOff x="5074022" y="546600"/>
            <a:chExt cx="2337449" cy="395979"/>
          </a:xfrm>
        </p:grpSpPr>
        <p:sp>
          <p:nvSpPr>
            <p:cNvPr id="334" name="Rectangle 333">
              <a:extLst>
                <a:ext uri="{FF2B5EF4-FFF2-40B4-BE49-F238E27FC236}">
                  <a16:creationId xmlns:a16="http://schemas.microsoft.com/office/drawing/2014/main" id="{E00C2398-07F0-9944-9B6C-1D4039E9699E}"/>
                </a:ext>
              </a:extLst>
            </p:cNvPr>
            <p:cNvSpPr/>
            <p:nvPr/>
          </p:nvSpPr>
          <p:spPr>
            <a:xfrm>
              <a:off x="5127813" y="615846"/>
              <a:ext cx="2283658" cy="31184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mc:AlternateContent xmlns:mc="http://schemas.openxmlformats.org/markup-compatibility/2006">
          <mc:Choice xmlns:a14="http://schemas.microsoft.com/office/drawing/2010/main" Requires="a14">
            <p:sp>
              <p:nvSpPr>
                <p:cNvPr id="335" name="TextBox 334">
                  <a:extLst>
                    <a:ext uri="{FF2B5EF4-FFF2-40B4-BE49-F238E27FC236}">
                      <a16:creationId xmlns:a16="http://schemas.microsoft.com/office/drawing/2014/main" id="{F72C5061-D276-134B-9A8B-639F68F6FE87}"/>
                    </a:ext>
                  </a:extLst>
                </p:cNvPr>
                <p:cNvSpPr txBox="1"/>
                <p:nvPr/>
              </p:nvSpPr>
              <p:spPr>
                <a:xfrm>
                  <a:off x="5074022" y="546600"/>
                  <a:ext cx="46609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solidFill>
                                  <a:schemeClr val="tx1"/>
                                </a:solidFill>
                                <a:latin typeface="Cambria Math" panose="02040503050406030204" pitchFamily="18" charset="0"/>
                              </a:rPr>
                            </m:ctrlPr>
                          </m:sSubPr>
                          <m:e>
                            <m:r>
                              <a:rPr lang="en-US" b="0" i="1" dirty="0" smtClean="0">
                                <a:solidFill>
                                  <a:schemeClr val="tx1"/>
                                </a:solidFill>
                                <a:latin typeface="Cambria Math" panose="02040503050406030204" pitchFamily="18" charset="0"/>
                              </a:rPr>
                              <m:t>𝑥</m:t>
                            </m:r>
                          </m:e>
                          <m:sub>
                            <m:r>
                              <a:rPr lang="en-US" b="0" i="1" dirty="0" smtClean="0">
                                <a:solidFill>
                                  <a:schemeClr val="tx1"/>
                                </a:solidFill>
                                <a:latin typeface="Cambria Math" panose="02040503050406030204" pitchFamily="18" charset="0"/>
                              </a:rPr>
                              <m:t>7</m:t>
                            </m:r>
                          </m:sub>
                        </m:sSub>
                      </m:oMath>
                    </m:oMathPara>
                  </a14:m>
                  <a:endParaRPr lang="en-US" dirty="0">
                    <a:solidFill>
                      <a:srgbClr val="FF0000"/>
                    </a:solidFill>
                  </a:endParaRPr>
                </a:p>
              </p:txBody>
            </p:sp>
          </mc:Choice>
          <mc:Fallback>
            <p:sp>
              <p:nvSpPr>
                <p:cNvPr id="335" name="TextBox 334">
                  <a:extLst>
                    <a:ext uri="{FF2B5EF4-FFF2-40B4-BE49-F238E27FC236}">
                      <a16:creationId xmlns:a16="http://schemas.microsoft.com/office/drawing/2014/main" id="{F72C5061-D276-134B-9A8B-639F68F6FE87}"/>
                    </a:ext>
                  </a:extLst>
                </p:cNvPr>
                <p:cNvSpPr txBox="1">
                  <a:spLocks noRot="1" noChangeAspect="1" noMove="1" noResize="1" noEditPoints="1" noAdjustHandles="1" noChangeArrowheads="1" noChangeShapeType="1" noTextEdit="1"/>
                </p:cNvSpPr>
                <p:nvPr/>
              </p:nvSpPr>
              <p:spPr>
                <a:xfrm>
                  <a:off x="5074022" y="546600"/>
                  <a:ext cx="466090" cy="369332"/>
                </a:xfrm>
                <a:prstGeom prst="rect">
                  <a:avLst/>
                </a:prstGeom>
                <a:blipFill>
                  <a:blip r:embed="rId36"/>
                  <a:stretch>
                    <a:fillRect b="-740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36" name="TextBox 335">
                  <a:extLst>
                    <a:ext uri="{FF2B5EF4-FFF2-40B4-BE49-F238E27FC236}">
                      <a16:creationId xmlns:a16="http://schemas.microsoft.com/office/drawing/2014/main" id="{019433E3-C29B-204D-B890-E2F6479DE196}"/>
                    </a:ext>
                  </a:extLst>
                </p:cNvPr>
                <p:cNvSpPr txBox="1"/>
                <p:nvPr/>
              </p:nvSpPr>
              <p:spPr>
                <a:xfrm>
                  <a:off x="5424640" y="546600"/>
                  <a:ext cx="46609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solidFill>
                                  <a:srgbClr val="FF0000"/>
                                </a:solidFill>
                                <a:latin typeface="Cambria Math" panose="02040503050406030204" pitchFamily="18" charset="0"/>
                              </a:rPr>
                            </m:ctrlPr>
                          </m:sSubPr>
                          <m:e>
                            <m:r>
                              <a:rPr lang="en-US" b="0" i="1" dirty="0" smtClean="0">
                                <a:solidFill>
                                  <a:srgbClr val="FF0000"/>
                                </a:solidFill>
                                <a:latin typeface="Cambria Math" panose="02040503050406030204" pitchFamily="18" charset="0"/>
                              </a:rPr>
                              <m:t>𝑥</m:t>
                            </m:r>
                          </m:e>
                          <m:sub>
                            <m:r>
                              <a:rPr lang="en-US" b="0" i="1" dirty="0" smtClean="0">
                                <a:solidFill>
                                  <a:srgbClr val="FF0000"/>
                                </a:solidFill>
                                <a:latin typeface="Cambria Math" panose="02040503050406030204" pitchFamily="18" charset="0"/>
                              </a:rPr>
                              <m:t>4</m:t>
                            </m:r>
                          </m:sub>
                        </m:sSub>
                      </m:oMath>
                    </m:oMathPara>
                  </a14:m>
                  <a:endParaRPr lang="en-US" dirty="0">
                    <a:solidFill>
                      <a:srgbClr val="FF0000"/>
                    </a:solidFill>
                  </a:endParaRPr>
                </a:p>
              </p:txBody>
            </p:sp>
          </mc:Choice>
          <mc:Fallback>
            <p:sp>
              <p:nvSpPr>
                <p:cNvPr id="336" name="TextBox 335">
                  <a:extLst>
                    <a:ext uri="{FF2B5EF4-FFF2-40B4-BE49-F238E27FC236}">
                      <a16:creationId xmlns:a16="http://schemas.microsoft.com/office/drawing/2014/main" id="{019433E3-C29B-204D-B890-E2F6479DE196}"/>
                    </a:ext>
                  </a:extLst>
                </p:cNvPr>
                <p:cNvSpPr txBox="1">
                  <a:spLocks noRot="1" noChangeAspect="1" noMove="1" noResize="1" noEditPoints="1" noAdjustHandles="1" noChangeArrowheads="1" noChangeShapeType="1" noTextEdit="1"/>
                </p:cNvSpPr>
                <p:nvPr/>
              </p:nvSpPr>
              <p:spPr>
                <a:xfrm>
                  <a:off x="5424640" y="546600"/>
                  <a:ext cx="466090" cy="369332"/>
                </a:xfrm>
                <a:prstGeom prst="rect">
                  <a:avLst/>
                </a:prstGeom>
                <a:blipFill>
                  <a:blip r:embed="rId37"/>
                  <a:stretch>
                    <a:fillRect b="-740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37" name="TextBox 336">
                  <a:extLst>
                    <a:ext uri="{FF2B5EF4-FFF2-40B4-BE49-F238E27FC236}">
                      <a16:creationId xmlns:a16="http://schemas.microsoft.com/office/drawing/2014/main" id="{A685A55E-F379-BA40-AB5C-2028985CE32F}"/>
                    </a:ext>
                  </a:extLst>
                </p:cNvPr>
                <p:cNvSpPr txBox="1"/>
                <p:nvPr/>
              </p:nvSpPr>
              <p:spPr>
                <a:xfrm>
                  <a:off x="5775258" y="546600"/>
                  <a:ext cx="46609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solidFill>
                                  <a:schemeClr val="tx1"/>
                                </a:solidFill>
                                <a:latin typeface="Cambria Math" panose="02040503050406030204" pitchFamily="18" charset="0"/>
                              </a:rPr>
                            </m:ctrlPr>
                          </m:sSubPr>
                          <m:e>
                            <m:r>
                              <a:rPr lang="en-US" b="0" i="1" dirty="0" smtClean="0">
                                <a:solidFill>
                                  <a:schemeClr val="tx1"/>
                                </a:solidFill>
                                <a:latin typeface="Cambria Math" panose="02040503050406030204" pitchFamily="18" charset="0"/>
                              </a:rPr>
                              <m:t>𝑥</m:t>
                            </m:r>
                          </m:e>
                          <m:sub>
                            <m:r>
                              <a:rPr lang="en-US" b="0" i="1" dirty="0" smtClean="0">
                                <a:solidFill>
                                  <a:schemeClr val="tx1"/>
                                </a:solidFill>
                                <a:latin typeface="Cambria Math" panose="02040503050406030204" pitchFamily="18" charset="0"/>
                              </a:rPr>
                              <m:t>5</m:t>
                            </m:r>
                          </m:sub>
                        </m:sSub>
                      </m:oMath>
                    </m:oMathPara>
                  </a14:m>
                  <a:endParaRPr lang="en-US" dirty="0">
                    <a:solidFill>
                      <a:srgbClr val="FF0000"/>
                    </a:solidFill>
                  </a:endParaRPr>
                </a:p>
              </p:txBody>
            </p:sp>
          </mc:Choice>
          <mc:Fallback>
            <p:sp>
              <p:nvSpPr>
                <p:cNvPr id="337" name="TextBox 336">
                  <a:extLst>
                    <a:ext uri="{FF2B5EF4-FFF2-40B4-BE49-F238E27FC236}">
                      <a16:creationId xmlns:a16="http://schemas.microsoft.com/office/drawing/2014/main" id="{A685A55E-F379-BA40-AB5C-2028985CE32F}"/>
                    </a:ext>
                  </a:extLst>
                </p:cNvPr>
                <p:cNvSpPr txBox="1">
                  <a:spLocks noRot="1" noChangeAspect="1" noMove="1" noResize="1" noEditPoints="1" noAdjustHandles="1" noChangeArrowheads="1" noChangeShapeType="1" noTextEdit="1"/>
                </p:cNvSpPr>
                <p:nvPr/>
              </p:nvSpPr>
              <p:spPr>
                <a:xfrm>
                  <a:off x="5775258" y="546600"/>
                  <a:ext cx="466090" cy="369332"/>
                </a:xfrm>
                <a:prstGeom prst="rect">
                  <a:avLst/>
                </a:prstGeom>
                <a:blipFill>
                  <a:blip r:embed="rId38"/>
                  <a:stretch>
                    <a:fillRect b="-740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38" name="TextBox 337">
                  <a:extLst>
                    <a:ext uri="{FF2B5EF4-FFF2-40B4-BE49-F238E27FC236}">
                      <a16:creationId xmlns:a16="http://schemas.microsoft.com/office/drawing/2014/main" id="{EE9DFE83-1F9F-034C-9305-D5D9D980155C}"/>
                    </a:ext>
                  </a:extLst>
                </p:cNvPr>
                <p:cNvSpPr txBox="1"/>
                <p:nvPr/>
              </p:nvSpPr>
              <p:spPr>
                <a:xfrm>
                  <a:off x="6760151" y="546600"/>
                  <a:ext cx="46609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solidFill>
                                  <a:srgbClr val="FF0000"/>
                                </a:solidFill>
                                <a:latin typeface="Cambria Math" panose="02040503050406030204" pitchFamily="18" charset="0"/>
                              </a:rPr>
                            </m:ctrlPr>
                          </m:sSubPr>
                          <m:e>
                            <m:r>
                              <a:rPr lang="en-US" b="0" i="1" dirty="0" smtClean="0">
                                <a:solidFill>
                                  <a:srgbClr val="FF0000"/>
                                </a:solidFill>
                                <a:latin typeface="Cambria Math" panose="02040503050406030204" pitchFamily="18" charset="0"/>
                              </a:rPr>
                              <m:t>𝑥</m:t>
                            </m:r>
                          </m:e>
                          <m:sub>
                            <m:r>
                              <a:rPr lang="en-US" b="0" i="1" dirty="0" smtClean="0">
                                <a:solidFill>
                                  <a:srgbClr val="FF0000"/>
                                </a:solidFill>
                                <a:latin typeface="Cambria Math" panose="02040503050406030204" pitchFamily="18" charset="0"/>
                              </a:rPr>
                              <m:t>5</m:t>
                            </m:r>
                          </m:sub>
                        </m:sSub>
                      </m:oMath>
                    </m:oMathPara>
                  </a14:m>
                  <a:endParaRPr lang="en-US" dirty="0">
                    <a:solidFill>
                      <a:srgbClr val="FF0000"/>
                    </a:solidFill>
                  </a:endParaRPr>
                </a:p>
              </p:txBody>
            </p:sp>
          </mc:Choice>
          <mc:Fallback>
            <p:sp>
              <p:nvSpPr>
                <p:cNvPr id="338" name="TextBox 337">
                  <a:extLst>
                    <a:ext uri="{FF2B5EF4-FFF2-40B4-BE49-F238E27FC236}">
                      <a16:creationId xmlns:a16="http://schemas.microsoft.com/office/drawing/2014/main" id="{EE9DFE83-1F9F-034C-9305-D5D9D980155C}"/>
                    </a:ext>
                  </a:extLst>
                </p:cNvPr>
                <p:cNvSpPr txBox="1">
                  <a:spLocks noRot="1" noChangeAspect="1" noMove="1" noResize="1" noEditPoints="1" noAdjustHandles="1" noChangeArrowheads="1" noChangeShapeType="1" noTextEdit="1"/>
                </p:cNvSpPr>
                <p:nvPr/>
              </p:nvSpPr>
              <p:spPr>
                <a:xfrm>
                  <a:off x="6760151" y="546600"/>
                  <a:ext cx="466090" cy="369332"/>
                </a:xfrm>
                <a:prstGeom prst="rect">
                  <a:avLst/>
                </a:prstGeom>
                <a:blipFill>
                  <a:blip r:embed="rId39"/>
                  <a:stretch>
                    <a:fillRect b="-740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39" name="TextBox 338">
                  <a:extLst>
                    <a:ext uri="{FF2B5EF4-FFF2-40B4-BE49-F238E27FC236}">
                      <a16:creationId xmlns:a16="http://schemas.microsoft.com/office/drawing/2014/main" id="{6C2BF7EE-9362-7C40-988C-A29A1FDEF056}"/>
                    </a:ext>
                  </a:extLst>
                </p:cNvPr>
                <p:cNvSpPr txBox="1"/>
                <p:nvPr/>
              </p:nvSpPr>
              <p:spPr>
                <a:xfrm>
                  <a:off x="6266154" y="573247"/>
                  <a:ext cx="43473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solidFill>
                              <a:srgbClr val="FF0000"/>
                            </a:solidFill>
                            <a:latin typeface="Cambria Math" panose="02040503050406030204" pitchFamily="18" charset="0"/>
                          </a:rPr>
                          <m:t>⋯</m:t>
                        </m:r>
                      </m:oMath>
                    </m:oMathPara>
                  </a14:m>
                  <a:endParaRPr lang="en-US" dirty="0">
                    <a:solidFill>
                      <a:srgbClr val="FF0000"/>
                    </a:solidFill>
                  </a:endParaRPr>
                </a:p>
              </p:txBody>
            </p:sp>
          </mc:Choice>
          <mc:Fallback>
            <p:sp>
              <p:nvSpPr>
                <p:cNvPr id="339" name="TextBox 338">
                  <a:extLst>
                    <a:ext uri="{FF2B5EF4-FFF2-40B4-BE49-F238E27FC236}">
                      <a16:creationId xmlns:a16="http://schemas.microsoft.com/office/drawing/2014/main" id="{6C2BF7EE-9362-7C40-988C-A29A1FDEF056}"/>
                    </a:ext>
                  </a:extLst>
                </p:cNvPr>
                <p:cNvSpPr txBox="1">
                  <a:spLocks noRot="1" noChangeAspect="1" noMove="1" noResize="1" noEditPoints="1" noAdjustHandles="1" noChangeArrowheads="1" noChangeShapeType="1" noTextEdit="1"/>
                </p:cNvSpPr>
                <p:nvPr/>
              </p:nvSpPr>
              <p:spPr>
                <a:xfrm>
                  <a:off x="6266154" y="573247"/>
                  <a:ext cx="434734" cy="369332"/>
                </a:xfrm>
                <a:prstGeom prst="rect">
                  <a:avLst/>
                </a:prstGeom>
                <a:blipFill>
                  <a:blip r:embed="rId40"/>
                  <a:stretch>
                    <a:fillRect/>
                  </a:stretch>
                </a:blipFill>
              </p:spPr>
              <p:txBody>
                <a:bodyPr/>
                <a:lstStyle/>
                <a:p>
                  <a:r>
                    <a:rPr lang="en-US">
                      <a:noFill/>
                    </a:rPr>
                    <a:t> </a:t>
                  </a:r>
                </a:p>
              </p:txBody>
            </p:sp>
          </mc:Fallback>
        </mc:AlternateContent>
      </p:grpSp>
      <p:grpSp>
        <p:nvGrpSpPr>
          <p:cNvPr id="341" name="Group 340">
            <a:extLst>
              <a:ext uri="{FF2B5EF4-FFF2-40B4-BE49-F238E27FC236}">
                <a16:creationId xmlns:a16="http://schemas.microsoft.com/office/drawing/2014/main" id="{278316AB-6A36-3142-BDC9-6C5F71A52CF6}"/>
              </a:ext>
            </a:extLst>
          </p:cNvPr>
          <p:cNvGrpSpPr/>
          <p:nvPr/>
        </p:nvGrpSpPr>
        <p:grpSpPr>
          <a:xfrm>
            <a:off x="348806" y="5373684"/>
            <a:ext cx="838950" cy="797350"/>
            <a:chOff x="2031861" y="1429407"/>
            <a:chExt cx="1756719" cy="1669609"/>
          </a:xfrm>
        </p:grpSpPr>
        <p:sp>
          <p:nvSpPr>
            <p:cNvPr id="342" name="TextBox 341">
              <a:extLst>
                <a:ext uri="{FF2B5EF4-FFF2-40B4-BE49-F238E27FC236}">
                  <a16:creationId xmlns:a16="http://schemas.microsoft.com/office/drawing/2014/main" id="{E9BA1510-AC1D-BA47-8F3E-0FF1423450B8}"/>
                </a:ext>
              </a:extLst>
            </p:cNvPr>
            <p:cNvSpPr txBox="1"/>
            <p:nvPr/>
          </p:nvSpPr>
          <p:spPr>
            <a:xfrm>
              <a:off x="2448910" y="1429407"/>
              <a:ext cx="284052" cy="369332"/>
            </a:xfrm>
            <a:prstGeom prst="rect">
              <a:avLst/>
            </a:prstGeom>
            <a:noFill/>
          </p:spPr>
          <p:txBody>
            <a:bodyPr wrap="none" rtlCol="0">
              <a:spAutoFit/>
            </a:bodyPr>
            <a:lstStyle/>
            <a:p>
              <a:r>
                <a:rPr lang="en-US" dirty="0"/>
                <a:t>x</a:t>
              </a:r>
            </a:p>
          </p:txBody>
        </p:sp>
        <p:sp>
          <p:nvSpPr>
            <p:cNvPr id="343" name="TextBox 342">
              <a:extLst>
                <a:ext uri="{FF2B5EF4-FFF2-40B4-BE49-F238E27FC236}">
                  <a16:creationId xmlns:a16="http://schemas.microsoft.com/office/drawing/2014/main" id="{5E79E274-0BEF-FE49-AA32-FEC12786E1E0}"/>
                </a:ext>
              </a:extLst>
            </p:cNvPr>
            <p:cNvSpPr txBox="1"/>
            <p:nvPr/>
          </p:nvSpPr>
          <p:spPr>
            <a:xfrm>
              <a:off x="2601310" y="1581807"/>
              <a:ext cx="284052" cy="369332"/>
            </a:xfrm>
            <a:prstGeom prst="rect">
              <a:avLst/>
            </a:prstGeom>
            <a:noFill/>
          </p:spPr>
          <p:txBody>
            <a:bodyPr wrap="none" rtlCol="0">
              <a:spAutoFit/>
            </a:bodyPr>
            <a:lstStyle/>
            <a:p>
              <a:r>
                <a:rPr lang="en-US" dirty="0"/>
                <a:t>x</a:t>
              </a:r>
            </a:p>
          </p:txBody>
        </p:sp>
        <p:sp>
          <p:nvSpPr>
            <p:cNvPr id="344" name="TextBox 343">
              <a:extLst>
                <a:ext uri="{FF2B5EF4-FFF2-40B4-BE49-F238E27FC236}">
                  <a16:creationId xmlns:a16="http://schemas.microsoft.com/office/drawing/2014/main" id="{EC274414-944C-094D-999E-C793817F5BE9}"/>
                </a:ext>
              </a:extLst>
            </p:cNvPr>
            <p:cNvSpPr txBox="1"/>
            <p:nvPr/>
          </p:nvSpPr>
          <p:spPr>
            <a:xfrm>
              <a:off x="2753710" y="1734207"/>
              <a:ext cx="284052" cy="369332"/>
            </a:xfrm>
            <a:prstGeom prst="rect">
              <a:avLst/>
            </a:prstGeom>
            <a:noFill/>
          </p:spPr>
          <p:txBody>
            <a:bodyPr wrap="none" rtlCol="0">
              <a:spAutoFit/>
            </a:bodyPr>
            <a:lstStyle/>
            <a:p>
              <a:r>
                <a:rPr lang="en-US" dirty="0"/>
                <a:t>x</a:t>
              </a:r>
            </a:p>
          </p:txBody>
        </p:sp>
        <p:sp>
          <p:nvSpPr>
            <p:cNvPr id="345" name="TextBox 344">
              <a:extLst>
                <a:ext uri="{FF2B5EF4-FFF2-40B4-BE49-F238E27FC236}">
                  <a16:creationId xmlns:a16="http://schemas.microsoft.com/office/drawing/2014/main" id="{8E117584-43C2-FE48-93FE-D617DDC434D6}"/>
                </a:ext>
              </a:extLst>
            </p:cNvPr>
            <p:cNvSpPr txBox="1"/>
            <p:nvPr/>
          </p:nvSpPr>
          <p:spPr>
            <a:xfrm>
              <a:off x="2948014" y="1822912"/>
              <a:ext cx="524982" cy="682595"/>
            </a:xfrm>
            <a:prstGeom prst="rect">
              <a:avLst/>
            </a:prstGeom>
            <a:noFill/>
          </p:spPr>
          <p:txBody>
            <a:bodyPr wrap="none" rtlCol="0">
              <a:spAutoFit/>
            </a:bodyPr>
            <a:lstStyle/>
            <a:p>
              <a:r>
                <a:rPr lang="en-US" dirty="0">
                  <a:solidFill>
                    <a:srgbClr val="FF0000"/>
                  </a:solidFill>
                </a:rPr>
                <a:t>x</a:t>
              </a:r>
            </a:p>
          </p:txBody>
        </p:sp>
        <p:sp>
          <p:nvSpPr>
            <p:cNvPr id="346" name="TextBox 345">
              <a:extLst>
                <a:ext uri="{FF2B5EF4-FFF2-40B4-BE49-F238E27FC236}">
                  <a16:creationId xmlns:a16="http://schemas.microsoft.com/office/drawing/2014/main" id="{1F4D158B-FA8A-A14A-8DDB-94B63564B4F6}"/>
                </a:ext>
              </a:extLst>
            </p:cNvPr>
            <p:cNvSpPr txBox="1"/>
            <p:nvPr/>
          </p:nvSpPr>
          <p:spPr>
            <a:xfrm>
              <a:off x="3058510" y="2039007"/>
              <a:ext cx="284052" cy="369332"/>
            </a:xfrm>
            <a:prstGeom prst="rect">
              <a:avLst/>
            </a:prstGeom>
            <a:noFill/>
          </p:spPr>
          <p:txBody>
            <a:bodyPr wrap="none" rtlCol="0">
              <a:spAutoFit/>
            </a:bodyPr>
            <a:lstStyle/>
            <a:p>
              <a:r>
                <a:rPr lang="en-US" dirty="0"/>
                <a:t>x</a:t>
              </a:r>
            </a:p>
          </p:txBody>
        </p:sp>
        <p:sp>
          <p:nvSpPr>
            <p:cNvPr id="347" name="TextBox 346">
              <a:extLst>
                <a:ext uri="{FF2B5EF4-FFF2-40B4-BE49-F238E27FC236}">
                  <a16:creationId xmlns:a16="http://schemas.microsoft.com/office/drawing/2014/main" id="{9A214A43-0698-1646-AB75-46CCA37FFFD6}"/>
                </a:ext>
              </a:extLst>
            </p:cNvPr>
            <p:cNvSpPr txBox="1"/>
            <p:nvPr/>
          </p:nvSpPr>
          <p:spPr>
            <a:xfrm>
              <a:off x="3210910" y="2191407"/>
              <a:ext cx="284052" cy="369332"/>
            </a:xfrm>
            <a:prstGeom prst="rect">
              <a:avLst/>
            </a:prstGeom>
            <a:noFill/>
          </p:spPr>
          <p:txBody>
            <a:bodyPr wrap="none" rtlCol="0">
              <a:spAutoFit/>
            </a:bodyPr>
            <a:lstStyle/>
            <a:p>
              <a:r>
                <a:rPr lang="en-US" dirty="0"/>
                <a:t>x</a:t>
              </a:r>
            </a:p>
          </p:txBody>
        </p:sp>
        <p:sp>
          <p:nvSpPr>
            <p:cNvPr id="348" name="TextBox 347">
              <a:extLst>
                <a:ext uri="{FF2B5EF4-FFF2-40B4-BE49-F238E27FC236}">
                  <a16:creationId xmlns:a16="http://schemas.microsoft.com/office/drawing/2014/main" id="{C4D02218-FE03-D843-9D17-4C74701760E9}"/>
                </a:ext>
              </a:extLst>
            </p:cNvPr>
            <p:cNvSpPr txBox="1"/>
            <p:nvPr/>
          </p:nvSpPr>
          <p:spPr>
            <a:xfrm>
              <a:off x="2543640" y="1930854"/>
              <a:ext cx="284052" cy="369332"/>
            </a:xfrm>
            <a:prstGeom prst="rect">
              <a:avLst/>
            </a:prstGeom>
            <a:noFill/>
          </p:spPr>
          <p:txBody>
            <a:bodyPr wrap="none" rtlCol="0">
              <a:spAutoFit/>
            </a:bodyPr>
            <a:lstStyle/>
            <a:p>
              <a:r>
                <a:rPr lang="en-US" dirty="0"/>
                <a:t>x</a:t>
              </a:r>
            </a:p>
          </p:txBody>
        </p:sp>
        <p:sp>
          <p:nvSpPr>
            <p:cNvPr id="349" name="TextBox 348">
              <a:extLst>
                <a:ext uri="{FF2B5EF4-FFF2-40B4-BE49-F238E27FC236}">
                  <a16:creationId xmlns:a16="http://schemas.microsoft.com/office/drawing/2014/main" id="{280AE8FD-41FA-B14B-9095-3AEFB5488028}"/>
                </a:ext>
              </a:extLst>
            </p:cNvPr>
            <p:cNvSpPr txBox="1"/>
            <p:nvPr/>
          </p:nvSpPr>
          <p:spPr>
            <a:xfrm>
              <a:off x="2559677" y="2401192"/>
              <a:ext cx="284052" cy="369332"/>
            </a:xfrm>
            <a:prstGeom prst="rect">
              <a:avLst/>
            </a:prstGeom>
            <a:noFill/>
          </p:spPr>
          <p:txBody>
            <a:bodyPr wrap="none" rtlCol="0">
              <a:spAutoFit/>
            </a:bodyPr>
            <a:lstStyle/>
            <a:p>
              <a:r>
                <a:rPr lang="en-US" dirty="0"/>
                <a:t>x</a:t>
              </a:r>
            </a:p>
          </p:txBody>
        </p:sp>
        <p:sp>
          <p:nvSpPr>
            <p:cNvPr id="350" name="TextBox 349">
              <a:extLst>
                <a:ext uri="{FF2B5EF4-FFF2-40B4-BE49-F238E27FC236}">
                  <a16:creationId xmlns:a16="http://schemas.microsoft.com/office/drawing/2014/main" id="{263AA358-7CA0-9947-8188-8F8F3DD10F44}"/>
                </a:ext>
              </a:extLst>
            </p:cNvPr>
            <p:cNvSpPr txBox="1"/>
            <p:nvPr/>
          </p:nvSpPr>
          <p:spPr>
            <a:xfrm>
              <a:off x="2133803" y="1558684"/>
              <a:ext cx="294290" cy="369332"/>
            </a:xfrm>
            <a:prstGeom prst="rect">
              <a:avLst/>
            </a:prstGeom>
            <a:noFill/>
          </p:spPr>
          <p:txBody>
            <a:bodyPr wrap="square" rtlCol="0">
              <a:spAutoFit/>
            </a:bodyPr>
            <a:lstStyle/>
            <a:p>
              <a:r>
                <a:rPr lang="en-US" dirty="0"/>
                <a:t>x</a:t>
              </a:r>
            </a:p>
          </p:txBody>
        </p:sp>
        <p:sp>
          <p:nvSpPr>
            <p:cNvPr id="351" name="TextBox 350">
              <a:extLst>
                <a:ext uri="{FF2B5EF4-FFF2-40B4-BE49-F238E27FC236}">
                  <a16:creationId xmlns:a16="http://schemas.microsoft.com/office/drawing/2014/main" id="{2D3E4F22-819A-FB44-B16B-E82ADB06342E}"/>
                </a:ext>
              </a:extLst>
            </p:cNvPr>
            <p:cNvSpPr txBox="1"/>
            <p:nvPr/>
          </p:nvSpPr>
          <p:spPr>
            <a:xfrm>
              <a:off x="2244298" y="1794219"/>
              <a:ext cx="294290" cy="369332"/>
            </a:xfrm>
            <a:prstGeom prst="rect">
              <a:avLst/>
            </a:prstGeom>
            <a:noFill/>
          </p:spPr>
          <p:txBody>
            <a:bodyPr wrap="square" rtlCol="0">
              <a:spAutoFit/>
            </a:bodyPr>
            <a:lstStyle/>
            <a:p>
              <a:r>
                <a:rPr lang="en-US" dirty="0"/>
                <a:t>x</a:t>
              </a:r>
            </a:p>
          </p:txBody>
        </p:sp>
        <p:sp>
          <p:nvSpPr>
            <p:cNvPr id="352" name="TextBox 351">
              <a:extLst>
                <a:ext uri="{FF2B5EF4-FFF2-40B4-BE49-F238E27FC236}">
                  <a16:creationId xmlns:a16="http://schemas.microsoft.com/office/drawing/2014/main" id="{A018F48A-846C-9846-BDA8-35D2D00C8512}"/>
                </a:ext>
              </a:extLst>
            </p:cNvPr>
            <p:cNvSpPr txBox="1"/>
            <p:nvPr/>
          </p:nvSpPr>
          <p:spPr>
            <a:xfrm>
              <a:off x="2428162" y="1798739"/>
              <a:ext cx="294290" cy="369332"/>
            </a:xfrm>
            <a:prstGeom prst="rect">
              <a:avLst/>
            </a:prstGeom>
            <a:noFill/>
          </p:spPr>
          <p:txBody>
            <a:bodyPr wrap="square" rtlCol="0">
              <a:spAutoFit/>
            </a:bodyPr>
            <a:lstStyle/>
            <a:p>
              <a:r>
                <a:rPr lang="en-US" dirty="0"/>
                <a:t>x</a:t>
              </a:r>
            </a:p>
          </p:txBody>
        </p:sp>
        <p:sp>
          <p:nvSpPr>
            <p:cNvPr id="353" name="TextBox 352">
              <a:extLst>
                <a:ext uri="{FF2B5EF4-FFF2-40B4-BE49-F238E27FC236}">
                  <a16:creationId xmlns:a16="http://schemas.microsoft.com/office/drawing/2014/main" id="{F91BD99E-462D-A74B-983C-BA46D68B55F9}"/>
                </a:ext>
              </a:extLst>
            </p:cNvPr>
            <p:cNvSpPr txBox="1"/>
            <p:nvPr/>
          </p:nvSpPr>
          <p:spPr>
            <a:xfrm>
              <a:off x="2464676" y="2140326"/>
              <a:ext cx="294289" cy="682595"/>
            </a:xfrm>
            <a:prstGeom prst="rect">
              <a:avLst/>
            </a:prstGeom>
            <a:noFill/>
          </p:spPr>
          <p:txBody>
            <a:bodyPr wrap="square" rtlCol="0">
              <a:spAutoFit/>
            </a:bodyPr>
            <a:lstStyle/>
            <a:p>
              <a:r>
                <a:rPr lang="en-US" dirty="0">
                  <a:solidFill>
                    <a:srgbClr val="FF0000"/>
                  </a:solidFill>
                </a:rPr>
                <a:t>x</a:t>
              </a:r>
            </a:p>
          </p:txBody>
        </p:sp>
        <p:sp>
          <p:nvSpPr>
            <p:cNvPr id="354" name="TextBox 353">
              <a:extLst>
                <a:ext uri="{FF2B5EF4-FFF2-40B4-BE49-F238E27FC236}">
                  <a16:creationId xmlns:a16="http://schemas.microsoft.com/office/drawing/2014/main" id="{E3705653-CA1A-5940-A84E-DD414F32C99E}"/>
                </a:ext>
              </a:extLst>
            </p:cNvPr>
            <p:cNvSpPr txBox="1"/>
            <p:nvPr/>
          </p:nvSpPr>
          <p:spPr>
            <a:xfrm>
              <a:off x="2911365" y="2101437"/>
              <a:ext cx="294290" cy="369332"/>
            </a:xfrm>
            <a:prstGeom prst="rect">
              <a:avLst/>
            </a:prstGeom>
            <a:noFill/>
          </p:spPr>
          <p:txBody>
            <a:bodyPr wrap="square" rtlCol="0">
              <a:spAutoFit/>
            </a:bodyPr>
            <a:lstStyle/>
            <a:p>
              <a:r>
                <a:rPr lang="en-US" dirty="0"/>
                <a:t>x</a:t>
              </a:r>
            </a:p>
          </p:txBody>
        </p:sp>
        <p:sp>
          <p:nvSpPr>
            <p:cNvPr id="355" name="TextBox 354">
              <a:extLst>
                <a:ext uri="{FF2B5EF4-FFF2-40B4-BE49-F238E27FC236}">
                  <a16:creationId xmlns:a16="http://schemas.microsoft.com/office/drawing/2014/main" id="{119C6AC6-2B36-C342-BA8C-8EB4C670E48E}"/>
                </a:ext>
              </a:extLst>
            </p:cNvPr>
            <p:cNvSpPr txBox="1"/>
            <p:nvPr/>
          </p:nvSpPr>
          <p:spPr>
            <a:xfrm>
              <a:off x="2758318" y="2319947"/>
              <a:ext cx="294289" cy="682595"/>
            </a:xfrm>
            <a:prstGeom prst="rect">
              <a:avLst/>
            </a:prstGeom>
            <a:noFill/>
          </p:spPr>
          <p:txBody>
            <a:bodyPr wrap="square" rtlCol="0">
              <a:spAutoFit/>
            </a:bodyPr>
            <a:lstStyle/>
            <a:p>
              <a:r>
                <a:rPr lang="en-US" dirty="0">
                  <a:solidFill>
                    <a:srgbClr val="FF0000"/>
                  </a:solidFill>
                </a:rPr>
                <a:t>x</a:t>
              </a:r>
            </a:p>
          </p:txBody>
        </p:sp>
        <p:sp>
          <p:nvSpPr>
            <p:cNvPr id="356" name="TextBox 355">
              <a:extLst>
                <a:ext uri="{FF2B5EF4-FFF2-40B4-BE49-F238E27FC236}">
                  <a16:creationId xmlns:a16="http://schemas.microsoft.com/office/drawing/2014/main" id="{84686C48-60B5-9C4F-B6A7-B8B1742D4FD4}"/>
                </a:ext>
              </a:extLst>
            </p:cNvPr>
            <p:cNvSpPr txBox="1"/>
            <p:nvPr/>
          </p:nvSpPr>
          <p:spPr>
            <a:xfrm>
              <a:off x="3037762" y="2408339"/>
              <a:ext cx="294290" cy="369332"/>
            </a:xfrm>
            <a:prstGeom prst="rect">
              <a:avLst/>
            </a:prstGeom>
            <a:noFill/>
          </p:spPr>
          <p:txBody>
            <a:bodyPr wrap="square" rtlCol="0">
              <a:spAutoFit/>
            </a:bodyPr>
            <a:lstStyle/>
            <a:p>
              <a:r>
                <a:rPr lang="en-US" dirty="0"/>
                <a:t>x</a:t>
              </a:r>
            </a:p>
          </p:txBody>
        </p:sp>
        <p:sp>
          <p:nvSpPr>
            <p:cNvPr id="357" name="TextBox 356">
              <a:extLst>
                <a:ext uri="{FF2B5EF4-FFF2-40B4-BE49-F238E27FC236}">
                  <a16:creationId xmlns:a16="http://schemas.microsoft.com/office/drawing/2014/main" id="{2967F6B0-19D9-D044-AB81-7D5FEC00E977}"/>
                </a:ext>
              </a:extLst>
            </p:cNvPr>
            <p:cNvSpPr txBox="1"/>
            <p:nvPr/>
          </p:nvSpPr>
          <p:spPr>
            <a:xfrm>
              <a:off x="2055045" y="1872524"/>
              <a:ext cx="294290" cy="369332"/>
            </a:xfrm>
            <a:prstGeom prst="rect">
              <a:avLst/>
            </a:prstGeom>
            <a:noFill/>
          </p:spPr>
          <p:txBody>
            <a:bodyPr wrap="square" rtlCol="0">
              <a:spAutoFit/>
            </a:bodyPr>
            <a:lstStyle/>
            <a:p>
              <a:r>
                <a:rPr lang="en-US" dirty="0"/>
                <a:t>x</a:t>
              </a:r>
            </a:p>
          </p:txBody>
        </p:sp>
        <p:sp>
          <p:nvSpPr>
            <p:cNvPr id="358" name="TextBox 357">
              <a:extLst>
                <a:ext uri="{FF2B5EF4-FFF2-40B4-BE49-F238E27FC236}">
                  <a16:creationId xmlns:a16="http://schemas.microsoft.com/office/drawing/2014/main" id="{847F1276-6606-7747-93C6-6D227498BE86}"/>
                </a:ext>
              </a:extLst>
            </p:cNvPr>
            <p:cNvSpPr txBox="1"/>
            <p:nvPr/>
          </p:nvSpPr>
          <p:spPr>
            <a:xfrm>
              <a:off x="3232067" y="1918873"/>
              <a:ext cx="284052" cy="369332"/>
            </a:xfrm>
            <a:prstGeom prst="rect">
              <a:avLst/>
            </a:prstGeom>
            <a:noFill/>
          </p:spPr>
          <p:txBody>
            <a:bodyPr wrap="none" rtlCol="0">
              <a:spAutoFit/>
            </a:bodyPr>
            <a:lstStyle/>
            <a:p>
              <a:r>
                <a:rPr lang="en-US" dirty="0"/>
                <a:t>x</a:t>
              </a:r>
            </a:p>
          </p:txBody>
        </p:sp>
        <p:sp>
          <p:nvSpPr>
            <p:cNvPr id="359" name="TextBox 358">
              <a:extLst>
                <a:ext uri="{FF2B5EF4-FFF2-40B4-BE49-F238E27FC236}">
                  <a16:creationId xmlns:a16="http://schemas.microsoft.com/office/drawing/2014/main" id="{91902BA9-799C-E740-8EB6-40D00ED54750}"/>
                </a:ext>
              </a:extLst>
            </p:cNvPr>
            <p:cNvSpPr txBox="1"/>
            <p:nvPr/>
          </p:nvSpPr>
          <p:spPr>
            <a:xfrm>
              <a:off x="2927267" y="1483429"/>
              <a:ext cx="284052" cy="369332"/>
            </a:xfrm>
            <a:prstGeom prst="rect">
              <a:avLst/>
            </a:prstGeom>
            <a:noFill/>
          </p:spPr>
          <p:txBody>
            <a:bodyPr wrap="square" rtlCol="0">
              <a:spAutoFit/>
            </a:bodyPr>
            <a:lstStyle/>
            <a:p>
              <a:r>
                <a:rPr lang="en-US" dirty="0"/>
                <a:t>x</a:t>
              </a:r>
            </a:p>
          </p:txBody>
        </p:sp>
        <p:sp>
          <p:nvSpPr>
            <p:cNvPr id="360" name="TextBox 359">
              <a:extLst>
                <a:ext uri="{FF2B5EF4-FFF2-40B4-BE49-F238E27FC236}">
                  <a16:creationId xmlns:a16="http://schemas.microsoft.com/office/drawing/2014/main" id="{F82F2D90-73C6-0349-931B-12E234F546E6}"/>
                </a:ext>
              </a:extLst>
            </p:cNvPr>
            <p:cNvSpPr txBox="1"/>
            <p:nvPr/>
          </p:nvSpPr>
          <p:spPr>
            <a:xfrm>
              <a:off x="3263598" y="1638247"/>
              <a:ext cx="524982" cy="682595"/>
            </a:xfrm>
            <a:prstGeom prst="rect">
              <a:avLst/>
            </a:prstGeom>
            <a:noFill/>
          </p:spPr>
          <p:txBody>
            <a:bodyPr wrap="none" rtlCol="0">
              <a:spAutoFit/>
            </a:bodyPr>
            <a:lstStyle/>
            <a:p>
              <a:r>
                <a:rPr lang="en-US" dirty="0">
                  <a:solidFill>
                    <a:srgbClr val="FF0000"/>
                  </a:solidFill>
                </a:rPr>
                <a:t>x</a:t>
              </a:r>
            </a:p>
          </p:txBody>
        </p:sp>
        <p:sp>
          <p:nvSpPr>
            <p:cNvPr id="361" name="TextBox 360">
              <a:extLst>
                <a:ext uri="{FF2B5EF4-FFF2-40B4-BE49-F238E27FC236}">
                  <a16:creationId xmlns:a16="http://schemas.microsoft.com/office/drawing/2014/main" id="{F69B6DE1-75D9-724E-BCD3-03DE574C541C}"/>
                </a:ext>
              </a:extLst>
            </p:cNvPr>
            <p:cNvSpPr txBox="1"/>
            <p:nvPr/>
          </p:nvSpPr>
          <p:spPr>
            <a:xfrm>
              <a:off x="2335515" y="2451851"/>
              <a:ext cx="284052" cy="369332"/>
            </a:xfrm>
            <a:prstGeom prst="rect">
              <a:avLst/>
            </a:prstGeom>
            <a:noFill/>
          </p:spPr>
          <p:txBody>
            <a:bodyPr wrap="none" rtlCol="0">
              <a:spAutoFit/>
            </a:bodyPr>
            <a:lstStyle/>
            <a:p>
              <a:r>
                <a:rPr lang="en-US" dirty="0"/>
                <a:t>x</a:t>
              </a:r>
            </a:p>
          </p:txBody>
        </p:sp>
        <p:sp>
          <p:nvSpPr>
            <p:cNvPr id="362" name="TextBox 361">
              <a:extLst>
                <a:ext uri="{FF2B5EF4-FFF2-40B4-BE49-F238E27FC236}">
                  <a16:creationId xmlns:a16="http://schemas.microsoft.com/office/drawing/2014/main" id="{39366063-8ECA-5F4C-8E50-F3267E04716C}"/>
                </a:ext>
              </a:extLst>
            </p:cNvPr>
            <p:cNvSpPr txBox="1"/>
            <p:nvPr/>
          </p:nvSpPr>
          <p:spPr>
            <a:xfrm>
              <a:off x="2727434" y="2028286"/>
              <a:ext cx="284052" cy="369332"/>
            </a:xfrm>
            <a:prstGeom prst="rect">
              <a:avLst/>
            </a:prstGeom>
            <a:noFill/>
          </p:spPr>
          <p:txBody>
            <a:bodyPr wrap="none" rtlCol="0">
              <a:spAutoFit/>
            </a:bodyPr>
            <a:lstStyle/>
            <a:p>
              <a:r>
                <a:rPr lang="en-US" dirty="0"/>
                <a:t>x</a:t>
              </a:r>
            </a:p>
          </p:txBody>
        </p:sp>
        <p:sp>
          <p:nvSpPr>
            <p:cNvPr id="363" name="TextBox 362">
              <a:extLst>
                <a:ext uri="{FF2B5EF4-FFF2-40B4-BE49-F238E27FC236}">
                  <a16:creationId xmlns:a16="http://schemas.microsoft.com/office/drawing/2014/main" id="{2D283115-6035-BF41-9042-2100442CBB99}"/>
                </a:ext>
              </a:extLst>
            </p:cNvPr>
            <p:cNvSpPr txBox="1"/>
            <p:nvPr/>
          </p:nvSpPr>
          <p:spPr>
            <a:xfrm>
              <a:off x="2181270" y="2138012"/>
              <a:ext cx="284052" cy="369333"/>
            </a:xfrm>
            <a:prstGeom prst="rect">
              <a:avLst/>
            </a:prstGeom>
            <a:noFill/>
          </p:spPr>
          <p:txBody>
            <a:bodyPr wrap="none" rtlCol="0">
              <a:spAutoFit/>
            </a:bodyPr>
            <a:lstStyle/>
            <a:p>
              <a:r>
                <a:rPr lang="en-US" dirty="0"/>
                <a:t>x</a:t>
              </a:r>
            </a:p>
          </p:txBody>
        </p:sp>
        <p:sp>
          <p:nvSpPr>
            <p:cNvPr id="364" name="Oval 363">
              <a:extLst>
                <a:ext uri="{FF2B5EF4-FFF2-40B4-BE49-F238E27FC236}">
                  <a16:creationId xmlns:a16="http://schemas.microsoft.com/office/drawing/2014/main" id="{BFCDB8D6-2CE4-1547-B09C-8194E5985BD5}"/>
                </a:ext>
              </a:extLst>
            </p:cNvPr>
            <p:cNvSpPr/>
            <p:nvPr/>
          </p:nvSpPr>
          <p:spPr>
            <a:xfrm>
              <a:off x="2031861" y="1522463"/>
              <a:ext cx="1665618" cy="1576553"/>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65" name="Group 364">
            <a:extLst>
              <a:ext uri="{FF2B5EF4-FFF2-40B4-BE49-F238E27FC236}">
                <a16:creationId xmlns:a16="http://schemas.microsoft.com/office/drawing/2014/main" id="{C97458A3-2A56-6547-84C2-DC56BE213700}"/>
              </a:ext>
            </a:extLst>
          </p:cNvPr>
          <p:cNvGrpSpPr/>
          <p:nvPr/>
        </p:nvGrpSpPr>
        <p:grpSpPr>
          <a:xfrm>
            <a:off x="4723176" y="5389467"/>
            <a:ext cx="812295" cy="814961"/>
            <a:chOff x="2036652" y="1429407"/>
            <a:chExt cx="1698497" cy="1704076"/>
          </a:xfrm>
        </p:grpSpPr>
        <p:sp>
          <p:nvSpPr>
            <p:cNvPr id="366" name="TextBox 365">
              <a:extLst>
                <a:ext uri="{FF2B5EF4-FFF2-40B4-BE49-F238E27FC236}">
                  <a16:creationId xmlns:a16="http://schemas.microsoft.com/office/drawing/2014/main" id="{FFDB9983-D8F0-6C45-96A0-9AA8D672E6AE}"/>
                </a:ext>
              </a:extLst>
            </p:cNvPr>
            <p:cNvSpPr txBox="1"/>
            <p:nvPr/>
          </p:nvSpPr>
          <p:spPr>
            <a:xfrm>
              <a:off x="2448910" y="1429407"/>
              <a:ext cx="284052" cy="369332"/>
            </a:xfrm>
            <a:prstGeom prst="rect">
              <a:avLst/>
            </a:prstGeom>
            <a:noFill/>
          </p:spPr>
          <p:txBody>
            <a:bodyPr wrap="none" rtlCol="0">
              <a:spAutoFit/>
            </a:bodyPr>
            <a:lstStyle/>
            <a:p>
              <a:r>
                <a:rPr lang="en-US" dirty="0">
                  <a:solidFill>
                    <a:srgbClr val="FF0000"/>
                  </a:solidFill>
                </a:rPr>
                <a:t>x</a:t>
              </a:r>
            </a:p>
          </p:txBody>
        </p:sp>
        <p:sp>
          <p:nvSpPr>
            <p:cNvPr id="367" name="TextBox 366">
              <a:extLst>
                <a:ext uri="{FF2B5EF4-FFF2-40B4-BE49-F238E27FC236}">
                  <a16:creationId xmlns:a16="http://schemas.microsoft.com/office/drawing/2014/main" id="{9379A255-FC20-8945-9A5D-B23AB34D9DCD}"/>
                </a:ext>
              </a:extLst>
            </p:cNvPr>
            <p:cNvSpPr txBox="1"/>
            <p:nvPr/>
          </p:nvSpPr>
          <p:spPr>
            <a:xfrm>
              <a:off x="2601310" y="1581807"/>
              <a:ext cx="284052" cy="369332"/>
            </a:xfrm>
            <a:prstGeom prst="rect">
              <a:avLst/>
            </a:prstGeom>
            <a:noFill/>
          </p:spPr>
          <p:txBody>
            <a:bodyPr wrap="none" rtlCol="0">
              <a:spAutoFit/>
            </a:bodyPr>
            <a:lstStyle/>
            <a:p>
              <a:r>
                <a:rPr lang="en-US" dirty="0">
                  <a:solidFill>
                    <a:srgbClr val="FF0000"/>
                  </a:solidFill>
                </a:rPr>
                <a:t>x</a:t>
              </a:r>
            </a:p>
          </p:txBody>
        </p:sp>
        <p:sp>
          <p:nvSpPr>
            <p:cNvPr id="368" name="TextBox 367">
              <a:extLst>
                <a:ext uri="{FF2B5EF4-FFF2-40B4-BE49-F238E27FC236}">
                  <a16:creationId xmlns:a16="http://schemas.microsoft.com/office/drawing/2014/main" id="{F848DB81-9420-3943-9B50-D173B165923F}"/>
                </a:ext>
              </a:extLst>
            </p:cNvPr>
            <p:cNvSpPr txBox="1"/>
            <p:nvPr/>
          </p:nvSpPr>
          <p:spPr>
            <a:xfrm>
              <a:off x="2753709" y="1734208"/>
              <a:ext cx="524239" cy="681631"/>
            </a:xfrm>
            <a:prstGeom prst="rect">
              <a:avLst/>
            </a:prstGeom>
            <a:noFill/>
          </p:spPr>
          <p:txBody>
            <a:bodyPr wrap="none" rtlCol="0">
              <a:spAutoFit/>
            </a:bodyPr>
            <a:lstStyle/>
            <a:p>
              <a:r>
                <a:rPr lang="en-US" dirty="0"/>
                <a:t>x</a:t>
              </a:r>
            </a:p>
          </p:txBody>
        </p:sp>
        <p:sp>
          <p:nvSpPr>
            <p:cNvPr id="369" name="TextBox 368">
              <a:extLst>
                <a:ext uri="{FF2B5EF4-FFF2-40B4-BE49-F238E27FC236}">
                  <a16:creationId xmlns:a16="http://schemas.microsoft.com/office/drawing/2014/main" id="{266E2142-315F-0641-8826-0E8EB764D398}"/>
                </a:ext>
              </a:extLst>
            </p:cNvPr>
            <p:cNvSpPr txBox="1"/>
            <p:nvPr/>
          </p:nvSpPr>
          <p:spPr>
            <a:xfrm>
              <a:off x="2948015" y="1822913"/>
              <a:ext cx="284052" cy="369332"/>
            </a:xfrm>
            <a:prstGeom prst="rect">
              <a:avLst/>
            </a:prstGeom>
            <a:noFill/>
          </p:spPr>
          <p:txBody>
            <a:bodyPr wrap="none" rtlCol="0">
              <a:spAutoFit/>
            </a:bodyPr>
            <a:lstStyle/>
            <a:p>
              <a:r>
                <a:rPr lang="en-US" dirty="0">
                  <a:solidFill>
                    <a:srgbClr val="FF0000"/>
                  </a:solidFill>
                </a:rPr>
                <a:t>x</a:t>
              </a:r>
            </a:p>
          </p:txBody>
        </p:sp>
        <p:sp>
          <p:nvSpPr>
            <p:cNvPr id="370" name="TextBox 369">
              <a:extLst>
                <a:ext uri="{FF2B5EF4-FFF2-40B4-BE49-F238E27FC236}">
                  <a16:creationId xmlns:a16="http://schemas.microsoft.com/office/drawing/2014/main" id="{8502CC6B-89FF-1C40-8F3D-5ED49D274A73}"/>
                </a:ext>
              </a:extLst>
            </p:cNvPr>
            <p:cNvSpPr txBox="1"/>
            <p:nvPr/>
          </p:nvSpPr>
          <p:spPr>
            <a:xfrm>
              <a:off x="3058510" y="2039007"/>
              <a:ext cx="284052" cy="369332"/>
            </a:xfrm>
            <a:prstGeom prst="rect">
              <a:avLst/>
            </a:prstGeom>
            <a:noFill/>
          </p:spPr>
          <p:txBody>
            <a:bodyPr wrap="none" rtlCol="0">
              <a:spAutoFit/>
            </a:bodyPr>
            <a:lstStyle/>
            <a:p>
              <a:r>
                <a:rPr lang="en-US" dirty="0">
                  <a:solidFill>
                    <a:srgbClr val="FF0000"/>
                  </a:solidFill>
                </a:rPr>
                <a:t>x</a:t>
              </a:r>
            </a:p>
          </p:txBody>
        </p:sp>
        <p:sp>
          <p:nvSpPr>
            <p:cNvPr id="371" name="TextBox 370">
              <a:extLst>
                <a:ext uri="{FF2B5EF4-FFF2-40B4-BE49-F238E27FC236}">
                  <a16:creationId xmlns:a16="http://schemas.microsoft.com/office/drawing/2014/main" id="{EB7FE8DA-03E4-4F44-940C-DF4D1B1CA763}"/>
                </a:ext>
              </a:extLst>
            </p:cNvPr>
            <p:cNvSpPr txBox="1"/>
            <p:nvPr/>
          </p:nvSpPr>
          <p:spPr>
            <a:xfrm>
              <a:off x="3210910" y="2191407"/>
              <a:ext cx="524239" cy="681631"/>
            </a:xfrm>
            <a:prstGeom prst="rect">
              <a:avLst/>
            </a:prstGeom>
            <a:noFill/>
          </p:spPr>
          <p:txBody>
            <a:bodyPr wrap="none" rtlCol="0">
              <a:spAutoFit/>
            </a:bodyPr>
            <a:lstStyle/>
            <a:p>
              <a:r>
                <a:rPr lang="en-US" dirty="0"/>
                <a:t>x</a:t>
              </a:r>
            </a:p>
          </p:txBody>
        </p:sp>
        <p:sp>
          <p:nvSpPr>
            <p:cNvPr id="372" name="TextBox 371">
              <a:extLst>
                <a:ext uri="{FF2B5EF4-FFF2-40B4-BE49-F238E27FC236}">
                  <a16:creationId xmlns:a16="http://schemas.microsoft.com/office/drawing/2014/main" id="{9E3A3C87-647F-DA46-AA4A-2FE4439AF773}"/>
                </a:ext>
              </a:extLst>
            </p:cNvPr>
            <p:cNvSpPr txBox="1"/>
            <p:nvPr/>
          </p:nvSpPr>
          <p:spPr>
            <a:xfrm>
              <a:off x="2543640" y="1930854"/>
              <a:ext cx="284052" cy="369332"/>
            </a:xfrm>
            <a:prstGeom prst="rect">
              <a:avLst/>
            </a:prstGeom>
            <a:noFill/>
          </p:spPr>
          <p:txBody>
            <a:bodyPr wrap="none" rtlCol="0">
              <a:spAutoFit/>
            </a:bodyPr>
            <a:lstStyle/>
            <a:p>
              <a:r>
                <a:rPr lang="en-US" dirty="0">
                  <a:solidFill>
                    <a:srgbClr val="FF0000"/>
                  </a:solidFill>
                </a:rPr>
                <a:t>x</a:t>
              </a:r>
            </a:p>
          </p:txBody>
        </p:sp>
        <p:sp>
          <p:nvSpPr>
            <p:cNvPr id="373" name="TextBox 372">
              <a:extLst>
                <a:ext uri="{FF2B5EF4-FFF2-40B4-BE49-F238E27FC236}">
                  <a16:creationId xmlns:a16="http://schemas.microsoft.com/office/drawing/2014/main" id="{A2FB682E-8174-FC42-939E-0C61B88BE297}"/>
                </a:ext>
              </a:extLst>
            </p:cNvPr>
            <p:cNvSpPr txBox="1"/>
            <p:nvPr/>
          </p:nvSpPr>
          <p:spPr>
            <a:xfrm>
              <a:off x="2559677" y="2401192"/>
              <a:ext cx="284052" cy="369332"/>
            </a:xfrm>
            <a:prstGeom prst="rect">
              <a:avLst/>
            </a:prstGeom>
            <a:noFill/>
          </p:spPr>
          <p:txBody>
            <a:bodyPr wrap="none" rtlCol="0">
              <a:spAutoFit/>
            </a:bodyPr>
            <a:lstStyle/>
            <a:p>
              <a:r>
                <a:rPr lang="en-US" dirty="0">
                  <a:solidFill>
                    <a:srgbClr val="FF0000"/>
                  </a:solidFill>
                </a:rPr>
                <a:t>x</a:t>
              </a:r>
            </a:p>
          </p:txBody>
        </p:sp>
        <p:sp>
          <p:nvSpPr>
            <p:cNvPr id="374" name="TextBox 373">
              <a:extLst>
                <a:ext uri="{FF2B5EF4-FFF2-40B4-BE49-F238E27FC236}">
                  <a16:creationId xmlns:a16="http://schemas.microsoft.com/office/drawing/2014/main" id="{9773000F-AFEC-2343-BEEC-B6778D83BA2C}"/>
                </a:ext>
              </a:extLst>
            </p:cNvPr>
            <p:cNvSpPr txBox="1"/>
            <p:nvPr/>
          </p:nvSpPr>
          <p:spPr>
            <a:xfrm>
              <a:off x="2133803" y="1558684"/>
              <a:ext cx="294290" cy="369332"/>
            </a:xfrm>
            <a:prstGeom prst="rect">
              <a:avLst/>
            </a:prstGeom>
            <a:noFill/>
          </p:spPr>
          <p:txBody>
            <a:bodyPr wrap="square" rtlCol="0">
              <a:spAutoFit/>
            </a:bodyPr>
            <a:lstStyle/>
            <a:p>
              <a:r>
                <a:rPr lang="en-US" dirty="0">
                  <a:solidFill>
                    <a:srgbClr val="FF0000"/>
                  </a:solidFill>
                </a:rPr>
                <a:t>x</a:t>
              </a:r>
            </a:p>
          </p:txBody>
        </p:sp>
        <p:sp>
          <p:nvSpPr>
            <p:cNvPr id="375" name="TextBox 374">
              <a:extLst>
                <a:ext uri="{FF2B5EF4-FFF2-40B4-BE49-F238E27FC236}">
                  <a16:creationId xmlns:a16="http://schemas.microsoft.com/office/drawing/2014/main" id="{77E505CF-603E-354C-A66B-E91A1073AA54}"/>
                </a:ext>
              </a:extLst>
            </p:cNvPr>
            <p:cNvSpPr txBox="1"/>
            <p:nvPr/>
          </p:nvSpPr>
          <p:spPr>
            <a:xfrm>
              <a:off x="2244298" y="1794219"/>
              <a:ext cx="294290" cy="369332"/>
            </a:xfrm>
            <a:prstGeom prst="rect">
              <a:avLst/>
            </a:prstGeom>
            <a:noFill/>
          </p:spPr>
          <p:txBody>
            <a:bodyPr wrap="square" rtlCol="0">
              <a:spAutoFit/>
            </a:bodyPr>
            <a:lstStyle/>
            <a:p>
              <a:r>
                <a:rPr lang="en-US" dirty="0">
                  <a:solidFill>
                    <a:srgbClr val="FF0000"/>
                  </a:solidFill>
                </a:rPr>
                <a:t>x</a:t>
              </a:r>
            </a:p>
          </p:txBody>
        </p:sp>
        <p:sp>
          <p:nvSpPr>
            <p:cNvPr id="376" name="TextBox 375">
              <a:extLst>
                <a:ext uri="{FF2B5EF4-FFF2-40B4-BE49-F238E27FC236}">
                  <a16:creationId xmlns:a16="http://schemas.microsoft.com/office/drawing/2014/main" id="{5F3CE8A9-D8D5-6F47-93EE-4422BF4CDF36}"/>
                </a:ext>
              </a:extLst>
            </p:cNvPr>
            <p:cNvSpPr txBox="1"/>
            <p:nvPr/>
          </p:nvSpPr>
          <p:spPr>
            <a:xfrm>
              <a:off x="2428162" y="1798739"/>
              <a:ext cx="294290" cy="369332"/>
            </a:xfrm>
            <a:prstGeom prst="rect">
              <a:avLst/>
            </a:prstGeom>
            <a:noFill/>
          </p:spPr>
          <p:txBody>
            <a:bodyPr wrap="square" rtlCol="0">
              <a:spAutoFit/>
            </a:bodyPr>
            <a:lstStyle/>
            <a:p>
              <a:r>
                <a:rPr lang="en-US" dirty="0">
                  <a:solidFill>
                    <a:srgbClr val="FF0000"/>
                  </a:solidFill>
                </a:rPr>
                <a:t>x</a:t>
              </a:r>
            </a:p>
          </p:txBody>
        </p:sp>
        <p:sp>
          <p:nvSpPr>
            <p:cNvPr id="377" name="TextBox 376">
              <a:extLst>
                <a:ext uri="{FF2B5EF4-FFF2-40B4-BE49-F238E27FC236}">
                  <a16:creationId xmlns:a16="http://schemas.microsoft.com/office/drawing/2014/main" id="{227BAD6E-4D8C-564F-9745-976C3D98A08E}"/>
                </a:ext>
              </a:extLst>
            </p:cNvPr>
            <p:cNvSpPr txBox="1"/>
            <p:nvPr/>
          </p:nvSpPr>
          <p:spPr>
            <a:xfrm>
              <a:off x="2464674" y="2140325"/>
              <a:ext cx="294290" cy="681631"/>
            </a:xfrm>
            <a:prstGeom prst="rect">
              <a:avLst/>
            </a:prstGeom>
            <a:noFill/>
          </p:spPr>
          <p:txBody>
            <a:bodyPr wrap="square" rtlCol="0">
              <a:spAutoFit/>
            </a:bodyPr>
            <a:lstStyle/>
            <a:p>
              <a:r>
                <a:rPr lang="en-US" dirty="0"/>
                <a:t>x</a:t>
              </a:r>
            </a:p>
          </p:txBody>
        </p:sp>
        <p:sp>
          <p:nvSpPr>
            <p:cNvPr id="378" name="TextBox 377">
              <a:extLst>
                <a:ext uri="{FF2B5EF4-FFF2-40B4-BE49-F238E27FC236}">
                  <a16:creationId xmlns:a16="http://schemas.microsoft.com/office/drawing/2014/main" id="{31413EB0-3BCD-3B43-986D-6D19A5D0936F}"/>
                </a:ext>
              </a:extLst>
            </p:cNvPr>
            <p:cNvSpPr txBox="1"/>
            <p:nvPr/>
          </p:nvSpPr>
          <p:spPr>
            <a:xfrm>
              <a:off x="2911365" y="2101437"/>
              <a:ext cx="294290" cy="369332"/>
            </a:xfrm>
            <a:prstGeom prst="rect">
              <a:avLst/>
            </a:prstGeom>
            <a:noFill/>
          </p:spPr>
          <p:txBody>
            <a:bodyPr wrap="square" rtlCol="0">
              <a:spAutoFit/>
            </a:bodyPr>
            <a:lstStyle/>
            <a:p>
              <a:r>
                <a:rPr lang="en-US" dirty="0">
                  <a:solidFill>
                    <a:srgbClr val="FF0000"/>
                  </a:solidFill>
                </a:rPr>
                <a:t>x</a:t>
              </a:r>
            </a:p>
          </p:txBody>
        </p:sp>
        <p:sp>
          <p:nvSpPr>
            <p:cNvPr id="379" name="TextBox 378">
              <a:extLst>
                <a:ext uri="{FF2B5EF4-FFF2-40B4-BE49-F238E27FC236}">
                  <a16:creationId xmlns:a16="http://schemas.microsoft.com/office/drawing/2014/main" id="{4DF99EB7-B106-294A-8319-B4025DEF357C}"/>
                </a:ext>
              </a:extLst>
            </p:cNvPr>
            <p:cNvSpPr txBox="1"/>
            <p:nvPr/>
          </p:nvSpPr>
          <p:spPr>
            <a:xfrm>
              <a:off x="2758318" y="2319947"/>
              <a:ext cx="294290" cy="369332"/>
            </a:xfrm>
            <a:prstGeom prst="rect">
              <a:avLst/>
            </a:prstGeom>
            <a:noFill/>
          </p:spPr>
          <p:txBody>
            <a:bodyPr wrap="square" rtlCol="0">
              <a:spAutoFit/>
            </a:bodyPr>
            <a:lstStyle/>
            <a:p>
              <a:r>
                <a:rPr lang="en-US" dirty="0">
                  <a:solidFill>
                    <a:srgbClr val="FF0000"/>
                  </a:solidFill>
                </a:rPr>
                <a:t>x</a:t>
              </a:r>
            </a:p>
          </p:txBody>
        </p:sp>
        <p:sp>
          <p:nvSpPr>
            <p:cNvPr id="380" name="TextBox 379">
              <a:extLst>
                <a:ext uri="{FF2B5EF4-FFF2-40B4-BE49-F238E27FC236}">
                  <a16:creationId xmlns:a16="http://schemas.microsoft.com/office/drawing/2014/main" id="{0AEBE864-8E65-C44E-8297-6D5A42914F02}"/>
                </a:ext>
              </a:extLst>
            </p:cNvPr>
            <p:cNvSpPr txBox="1"/>
            <p:nvPr/>
          </p:nvSpPr>
          <p:spPr>
            <a:xfrm>
              <a:off x="3037762" y="2408339"/>
              <a:ext cx="294290" cy="369332"/>
            </a:xfrm>
            <a:prstGeom prst="rect">
              <a:avLst/>
            </a:prstGeom>
            <a:noFill/>
          </p:spPr>
          <p:txBody>
            <a:bodyPr wrap="square" rtlCol="0">
              <a:spAutoFit/>
            </a:bodyPr>
            <a:lstStyle/>
            <a:p>
              <a:r>
                <a:rPr lang="en-US" dirty="0">
                  <a:solidFill>
                    <a:srgbClr val="FF0000"/>
                  </a:solidFill>
                </a:rPr>
                <a:t>x</a:t>
              </a:r>
            </a:p>
          </p:txBody>
        </p:sp>
        <p:sp>
          <p:nvSpPr>
            <p:cNvPr id="381" name="TextBox 380">
              <a:extLst>
                <a:ext uri="{FF2B5EF4-FFF2-40B4-BE49-F238E27FC236}">
                  <a16:creationId xmlns:a16="http://schemas.microsoft.com/office/drawing/2014/main" id="{E28025EB-1B32-D74C-8B1A-4C042C03383C}"/>
                </a:ext>
              </a:extLst>
            </p:cNvPr>
            <p:cNvSpPr txBox="1"/>
            <p:nvPr/>
          </p:nvSpPr>
          <p:spPr>
            <a:xfrm>
              <a:off x="2055045" y="1872525"/>
              <a:ext cx="294290" cy="681631"/>
            </a:xfrm>
            <a:prstGeom prst="rect">
              <a:avLst/>
            </a:prstGeom>
            <a:noFill/>
          </p:spPr>
          <p:txBody>
            <a:bodyPr wrap="square" rtlCol="0">
              <a:spAutoFit/>
            </a:bodyPr>
            <a:lstStyle/>
            <a:p>
              <a:r>
                <a:rPr lang="en-US" dirty="0"/>
                <a:t>x</a:t>
              </a:r>
            </a:p>
          </p:txBody>
        </p:sp>
        <p:sp>
          <p:nvSpPr>
            <p:cNvPr id="382" name="TextBox 381">
              <a:extLst>
                <a:ext uri="{FF2B5EF4-FFF2-40B4-BE49-F238E27FC236}">
                  <a16:creationId xmlns:a16="http://schemas.microsoft.com/office/drawing/2014/main" id="{2B19E170-A500-6C42-8BCE-88B922B060BF}"/>
                </a:ext>
              </a:extLst>
            </p:cNvPr>
            <p:cNvSpPr txBox="1"/>
            <p:nvPr/>
          </p:nvSpPr>
          <p:spPr>
            <a:xfrm>
              <a:off x="3232067" y="1918873"/>
              <a:ext cx="284052" cy="369332"/>
            </a:xfrm>
            <a:prstGeom prst="rect">
              <a:avLst/>
            </a:prstGeom>
            <a:noFill/>
          </p:spPr>
          <p:txBody>
            <a:bodyPr wrap="none" rtlCol="0">
              <a:spAutoFit/>
            </a:bodyPr>
            <a:lstStyle/>
            <a:p>
              <a:r>
                <a:rPr lang="en-US" dirty="0">
                  <a:solidFill>
                    <a:srgbClr val="FF0000"/>
                  </a:solidFill>
                </a:rPr>
                <a:t>x</a:t>
              </a:r>
            </a:p>
          </p:txBody>
        </p:sp>
        <p:sp>
          <p:nvSpPr>
            <p:cNvPr id="383" name="TextBox 382">
              <a:extLst>
                <a:ext uri="{FF2B5EF4-FFF2-40B4-BE49-F238E27FC236}">
                  <a16:creationId xmlns:a16="http://schemas.microsoft.com/office/drawing/2014/main" id="{0D83C3CD-E455-A640-9CD7-A7F2B8DC227C}"/>
                </a:ext>
              </a:extLst>
            </p:cNvPr>
            <p:cNvSpPr txBox="1"/>
            <p:nvPr/>
          </p:nvSpPr>
          <p:spPr>
            <a:xfrm>
              <a:off x="2927268" y="1483429"/>
              <a:ext cx="284053" cy="681631"/>
            </a:xfrm>
            <a:prstGeom prst="rect">
              <a:avLst/>
            </a:prstGeom>
            <a:noFill/>
          </p:spPr>
          <p:txBody>
            <a:bodyPr wrap="square" rtlCol="0">
              <a:spAutoFit/>
            </a:bodyPr>
            <a:lstStyle/>
            <a:p>
              <a:r>
                <a:rPr lang="en-US" dirty="0"/>
                <a:t>x</a:t>
              </a:r>
            </a:p>
          </p:txBody>
        </p:sp>
        <p:sp>
          <p:nvSpPr>
            <p:cNvPr id="384" name="TextBox 383">
              <a:extLst>
                <a:ext uri="{FF2B5EF4-FFF2-40B4-BE49-F238E27FC236}">
                  <a16:creationId xmlns:a16="http://schemas.microsoft.com/office/drawing/2014/main" id="{0423E281-A055-8E49-B050-867C2A0B0D15}"/>
                </a:ext>
              </a:extLst>
            </p:cNvPr>
            <p:cNvSpPr txBox="1"/>
            <p:nvPr/>
          </p:nvSpPr>
          <p:spPr>
            <a:xfrm>
              <a:off x="3263598" y="1638247"/>
              <a:ext cx="284052" cy="369332"/>
            </a:xfrm>
            <a:prstGeom prst="rect">
              <a:avLst/>
            </a:prstGeom>
            <a:noFill/>
          </p:spPr>
          <p:txBody>
            <a:bodyPr wrap="none" rtlCol="0">
              <a:spAutoFit/>
            </a:bodyPr>
            <a:lstStyle/>
            <a:p>
              <a:r>
                <a:rPr lang="en-US" dirty="0">
                  <a:solidFill>
                    <a:srgbClr val="FF0000"/>
                  </a:solidFill>
                </a:rPr>
                <a:t>x</a:t>
              </a:r>
            </a:p>
          </p:txBody>
        </p:sp>
        <p:sp>
          <p:nvSpPr>
            <p:cNvPr id="385" name="TextBox 384">
              <a:extLst>
                <a:ext uri="{FF2B5EF4-FFF2-40B4-BE49-F238E27FC236}">
                  <a16:creationId xmlns:a16="http://schemas.microsoft.com/office/drawing/2014/main" id="{E62E9167-B46B-3340-A0E8-C3329D505741}"/>
                </a:ext>
              </a:extLst>
            </p:cNvPr>
            <p:cNvSpPr txBox="1"/>
            <p:nvPr/>
          </p:nvSpPr>
          <p:spPr>
            <a:xfrm>
              <a:off x="2335515" y="2451852"/>
              <a:ext cx="524239" cy="681631"/>
            </a:xfrm>
            <a:prstGeom prst="rect">
              <a:avLst/>
            </a:prstGeom>
            <a:noFill/>
          </p:spPr>
          <p:txBody>
            <a:bodyPr wrap="none" rtlCol="0">
              <a:spAutoFit/>
            </a:bodyPr>
            <a:lstStyle/>
            <a:p>
              <a:r>
                <a:rPr lang="en-US" dirty="0"/>
                <a:t>x</a:t>
              </a:r>
            </a:p>
          </p:txBody>
        </p:sp>
        <p:sp>
          <p:nvSpPr>
            <p:cNvPr id="386" name="TextBox 385">
              <a:extLst>
                <a:ext uri="{FF2B5EF4-FFF2-40B4-BE49-F238E27FC236}">
                  <a16:creationId xmlns:a16="http://schemas.microsoft.com/office/drawing/2014/main" id="{3D424E58-7896-AD45-875D-F36A785C45E1}"/>
                </a:ext>
              </a:extLst>
            </p:cNvPr>
            <p:cNvSpPr txBox="1"/>
            <p:nvPr/>
          </p:nvSpPr>
          <p:spPr>
            <a:xfrm>
              <a:off x="2727434" y="2028286"/>
              <a:ext cx="284052" cy="369332"/>
            </a:xfrm>
            <a:prstGeom prst="rect">
              <a:avLst/>
            </a:prstGeom>
            <a:noFill/>
          </p:spPr>
          <p:txBody>
            <a:bodyPr wrap="none" rtlCol="0">
              <a:spAutoFit/>
            </a:bodyPr>
            <a:lstStyle/>
            <a:p>
              <a:r>
                <a:rPr lang="en-US" dirty="0">
                  <a:solidFill>
                    <a:srgbClr val="FF0000"/>
                  </a:solidFill>
                </a:rPr>
                <a:t>x</a:t>
              </a:r>
            </a:p>
          </p:txBody>
        </p:sp>
        <p:sp>
          <p:nvSpPr>
            <p:cNvPr id="387" name="TextBox 386">
              <a:extLst>
                <a:ext uri="{FF2B5EF4-FFF2-40B4-BE49-F238E27FC236}">
                  <a16:creationId xmlns:a16="http://schemas.microsoft.com/office/drawing/2014/main" id="{311CDCB7-DCC6-884D-B34B-8005F0EF6E73}"/>
                </a:ext>
              </a:extLst>
            </p:cNvPr>
            <p:cNvSpPr txBox="1"/>
            <p:nvPr/>
          </p:nvSpPr>
          <p:spPr>
            <a:xfrm>
              <a:off x="2181270" y="2138011"/>
              <a:ext cx="284052" cy="369332"/>
            </a:xfrm>
            <a:prstGeom prst="rect">
              <a:avLst/>
            </a:prstGeom>
            <a:noFill/>
          </p:spPr>
          <p:txBody>
            <a:bodyPr wrap="none" rtlCol="0">
              <a:spAutoFit/>
            </a:bodyPr>
            <a:lstStyle/>
            <a:p>
              <a:r>
                <a:rPr lang="en-US" dirty="0">
                  <a:solidFill>
                    <a:srgbClr val="FF0000"/>
                  </a:solidFill>
                </a:rPr>
                <a:t>x</a:t>
              </a:r>
            </a:p>
          </p:txBody>
        </p:sp>
        <p:sp>
          <p:nvSpPr>
            <p:cNvPr id="388" name="Oval 387">
              <a:extLst>
                <a:ext uri="{FF2B5EF4-FFF2-40B4-BE49-F238E27FC236}">
                  <a16:creationId xmlns:a16="http://schemas.microsoft.com/office/drawing/2014/main" id="{679F89BD-DBCA-4340-B450-2A24E94852F8}"/>
                </a:ext>
              </a:extLst>
            </p:cNvPr>
            <p:cNvSpPr/>
            <p:nvPr/>
          </p:nvSpPr>
          <p:spPr>
            <a:xfrm>
              <a:off x="2036652" y="1497826"/>
              <a:ext cx="1665617" cy="1576552"/>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grpSp>
      <p:grpSp>
        <p:nvGrpSpPr>
          <p:cNvPr id="389" name="Group 388">
            <a:extLst>
              <a:ext uri="{FF2B5EF4-FFF2-40B4-BE49-F238E27FC236}">
                <a16:creationId xmlns:a16="http://schemas.microsoft.com/office/drawing/2014/main" id="{98B7DA92-3FA2-D144-A46E-1497D7CBF991}"/>
              </a:ext>
            </a:extLst>
          </p:cNvPr>
          <p:cNvGrpSpPr/>
          <p:nvPr/>
        </p:nvGrpSpPr>
        <p:grpSpPr>
          <a:xfrm>
            <a:off x="1256429" y="5613159"/>
            <a:ext cx="2063111" cy="349504"/>
            <a:chOff x="5074022" y="546600"/>
            <a:chExt cx="2337449" cy="395979"/>
          </a:xfrm>
        </p:grpSpPr>
        <p:sp>
          <p:nvSpPr>
            <p:cNvPr id="390" name="Rectangle 389">
              <a:extLst>
                <a:ext uri="{FF2B5EF4-FFF2-40B4-BE49-F238E27FC236}">
                  <a16:creationId xmlns:a16="http://schemas.microsoft.com/office/drawing/2014/main" id="{0A3C3A12-CC70-5642-8A72-0691B0E8E9F6}"/>
                </a:ext>
              </a:extLst>
            </p:cNvPr>
            <p:cNvSpPr/>
            <p:nvPr/>
          </p:nvSpPr>
          <p:spPr>
            <a:xfrm>
              <a:off x="5127813" y="615846"/>
              <a:ext cx="2283658" cy="311842"/>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391" name="TextBox 390">
                  <a:extLst>
                    <a:ext uri="{FF2B5EF4-FFF2-40B4-BE49-F238E27FC236}">
                      <a16:creationId xmlns:a16="http://schemas.microsoft.com/office/drawing/2014/main" id="{16A145AC-AC79-6844-9FB0-CCFC79526E3B}"/>
                    </a:ext>
                  </a:extLst>
                </p:cNvPr>
                <p:cNvSpPr txBox="1"/>
                <p:nvPr/>
              </p:nvSpPr>
              <p:spPr>
                <a:xfrm>
                  <a:off x="5074022" y="546600"/>
                  <a:ext cx="46609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𝑥</m:t>
                            </m:r>
                          </m:e>
                          <m:sub>
                            <m:r>
                              <a:rPr lang="en-US" b="0" i="1" dirty="0" smtClean="0">
                                <a:latin typeface="Cambria Math" panose="02040503050406030204" pitchFamily="18" charset="0"/>
                              </a:rPr>
                              <m:t>6</m:t>
                            </m:r>
                          </m:sub>
                        </m:sSub>
                      </m:oMath>
                    </m:oMathPara>
                  </a14:m>
                  <a:endParaRPr lang="en-US" dirty="0"/>
                </a:p>
              </p:txBody>
            </p:sp>
          </mc:Choice>
          <mc:Fallback>
            <p:sp>
              <p:nvSpPr>
                <p:cNvPr id="391" name="TextBox 390">
                  <a:extLst>
                    <a:ext uri="{FF2B5EF4-FFF2-40B4-BE49-F238E27FC236}">
                      <a16:creationId xmlns:a16="http://schemas.microsoft.com/office/drawing/2014/main" id="{16A145AC-AC79-6844-9FB0-CCFC79526E3B}"/>
                    </a:ext>
                  </a:extLst>
                </p:cNvPr>
                <p:cNvSpPr txBox="1">
                  <a:spLocks noRot="1" noChangeAspect="1" noMove="1" noResize="1" noEditPoints="1" noAdjustHandles="1" noChangeArrowheads="1" noChangeShapeType="1" noTextEdit="1"/>
                </p:cNvSpPr>
                <p:nvPr/>
              </p:nvSpPr>
              <p:spPr>
                <a:xfrm>
                  <a:off x="5074022" y="546600"/>
                  <a:ext cx="466090" cy="369332"/>
                </a:xfrm>
                <a:prstGeom prst="rect">
                  <a:avLst/>
                </a:prstGeom>
                <a:blipFill>
                  <a:blip r:embed="rId26"/>
                  <a:stretch>
                    <a:fillRect b="-1153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92" name="TextBox 391">
                  <a:extLst>
                    <a:ext uri="{FF2B5EF4-FFF2-40B4-BE49-F238E27FC236}">
                      <a16:creationId xmlns:a16="http://schemas.microsoft.com/office/drawing/2014/main" id="{E018AD86-CC5F-8B49-B4A9-002AE77A4054}"/>
                    </a:ext>
                  </a:extLst>
                </p:cNvPr>
                <p:cNvSpPr txBox="1"/>
                <p:nvPr/>
              </p:nvSpPr>
              <p:spPr>
                <a:xfrm>
                  <a:off x="5424640" y="546600"/>
                  <a:ext cx="46609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solidFill>
                                  <a:srgbClr val="FF0000"/>
                                </a:solidFill>
                                <a:latin typeface="Cambria Math" panose="02040503050406030204" pitchFamily="18" charset="0"/>
                              </a:rPr>
                            </m:ctrlPr>
                          </m:sSubPr>
                          <m:e>
                            <m:r>
                              <a:rPr lang="en-US" b="0" i="1" dirty="0" smtClean="0">
                                <a:solidFill>
                                  <a:srgbClr val="FF0000"/>
                                </a:solidFill>
                                <a:latin typeface="Cambria Math" panose="02040503050406030204" pitchFamily="18" charset="0"/>
                              </a:rPr>
                              <m:t>𝑥</m:t>
                            </m:r>
                          </m:e>
                          <m:sub>
                            <m:r>
                              <a:rPr lang="en-US" b="0" i="1" dirty="0" smtClean="0">
                                <a:solidFill>
                                  <a:srgbClr val="FF0000"/>
                                </a:solidFill>
                                <a:latin typeface="Cambria Math" panose="02040503050406030204" pitchFamily="18" charset="0"/>
                              </a:rPr>
                              <m:t>4</m:t>
                            </m:r>
                          </m:sub>
                        </m:sSub>
                      </m:oMath>
                    </m:oMathPara>
                  </a14:m>
                  <a:endParaRPr lang="en-US" dirty="0"/>
                </a:p>
              </p:txBody>
            </p:sp>
          </mc:Choice>
          <mc:Fallback>
            <p:sp>
              <p:nvSpPr>
                <p:cNvPr id="392" name="TextBox 391">
                  <a:extLst>
                    <a:ext uri="{FF2B5EF4-FFF2-40B4-BE49-F238E27FC236}">
                      <a16:creationId xmlns:a16="http://schemas.microsoft.com/office/drawing/2014/main" id="{E018AD86-CC5F-8B49-B4A9-002AE77A4054}"/>
                    </a:ext>
                  </a:extLst>
                </p:cNvPr>
                <p:cNvSpPr txBox="1">
                  <a:spLocks noRot="1" noChangeAspect="1" noMove="1" noResize="1" noEditPoints="1" noAdjustHandles="1" noChangeArrowheads="1" noChangeShapeType="1" noTextEdit="1"/>
                </p:cNvSpPr>
                <p:nvPr/>
              </p:nvSpPr>
              <p:spPr>
                <a:xfrm>
                  <a:off x="5424640" y="546600"/>
                  <a:ext cx="466090" cy="369332"/>
                </a:xfrm>
                <a:prstGeom prst="rect">
                  <a:avLst/>
                </a:prstGeom>
                <a:blipFill>
                  <a:blip r:embed="rId41"/>
                  <a:stretch>
                    <a:fillRect b="-1153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93" name="TextBox 392">
                  <a:extLst>
                    <a:ext uri="{FF2B5EF4-FFF2-40B4-BE49-F238E27FC236}">
                      <a16:creationId xmlns:a16="http://schemas.microsoft.com/office/drawing/2014/main" id="{E4FB87FD-521A-1443-BB24-8E21BB2AB638}"/>
                    </a:ext>
                  </a:extLst>
                </p:cNvPr>
                <p:cNvSpPr txBox="1"/>
                <p:nvPr/>
              </p:nvSpPr>
              <p:spPr>
                <a:xfrm>
                  <a:off x="5775258" y="546600"/>
                  <a:ext cx="46609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solidFill>
                                  <a:srgbClr val="FF0000"/>
                                </a:solidFill>
                                <a:latin typeface="Cambria Math" panose="02040503050406030204" pitchFamily="18" charset="0"/>
                              </a:rPr>
                            </m:ctrlPr>
                          </m:sSubPr>
                          <m:e>
                            <m:r>
                              <a:rPr lang="en-US" b="0" i="1" dirty="0" smtClean="0">
                                <a:solidFill>
                                  <a:srgbClr val="FF0000"/>
                                </a:solidFill>
                                <a:latin typeface="Cambria Math" panose="02040503050406030204" pitchFamily="18" charset="0"/>
                              </a:rPr>
                              <m:t>𝑥</m:t>
                            </m:r>
                          </m:e>
                          <m:sub>
                            <m:r>
                              <a:rPr lang="en-US" b="0" i="1" dirty="0" smtClean="0">
                                <a:solidFill>
                                  <a:srgbClr val="FF0000"/>
                                </a:solidFill>
                                <a:latin typeface="Cambria Math" panose="02040503050406030204" pitchFamily="18" charset="0"/>
                              </a:rPr>
                              <m:t>0</m:t>
                            </m:r>
                          </m:sub>
                        </m:sSub>
                      </m:oMath>
                    </m:oMathPara>
                  </a14:m>
                  <a:endParaRPr lang="en-US" dirty="0"/>
                </a:p>
              </p:txBody>
            </p:sp>
          </mc:Choice>
          <mc:Fallback>
            <p:sp>
              <p:nvSpPr>
                <p:cNvPr id="393" name="TextBox 392">
                  <a:extLst>
                    <a:ext uri="{FF2B5EF4-FFF2-40B4-BE49-F238E27FC236}">
                      <a16:creationId xmlns:a16="http://schemas.microsoft.com/office/drawing/2014/main" id="{E4FB87FD-521A-1443-BB24-8E21BB2AB638}"/>
                    </a:ext>
                  </a:extLst>
                </p:cNvPr>
                <p:cNvSpPr txBox="1">
                  <a:spLocks noRot="1" noChangeAspect="1" noMove="1" noResize="1" noEditPoints="1" noAdjustHandles="1" noChangeArrowheads="1" noChangeShapeType="1" noTextEdit="1"/>
                </p:cNvSpPr>
                <p:nvPr/>
              </p:nvSpPr>
              <p:spPr>
                <a:xfrm>
                  <a:off x="5775258" y="546600"/>
                  <a:ext cx="466090" cy="369332"/>
                </a:xfrm>
                <a:prstGeom prst="rect">
                  <a:avLst/>
                </a:prstGeom>
                <a:blipFill>
                  <a:blip r:embed="rId42"/>
                  <a:stretch>
                    <a:fillRect b="-1153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94" name="TextBox 393">
                  <a:extLst>
                    <a:ext uri="{FF2B5EF4-FFF2-40B4-BE49-F238E27FC236}">
                      <a16:creationId xmlns:a16="http://schemas.microsoft.com/office/drawing/2014/main" id="{449FD4F2-9333-6E4B-BFFB-0AEB62BB3DA4}"/>
                    </a:ext>
                  </a:extLst>
                </p:cNvPr>
                <p:cNvSpPr txBox="1"/>
                <p:nvPr/>
              </p:nvSpPr>
              <p:spPr>
                <a:xfrm>
                  <a:off x="6760151" y="546600"/>
                  <a:ext cx="46609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𝑥</m:t>
                            </m:r>
                          </m:e>
                          <m:sub>
                            <m:r>
                              <a:rPr lang="en-US" b="0" i="1" dirty="0" smtClean="0">
                                <a:latin typeface="Cambria Math" panose="02040503050406030204" pitchFamily="18" charset="0"/>
                              </a:rPr>
                              <m:t>0</m:t>
                            </m:r>
                          </m:sub>
                        </m:sSub>
                      </m:oMath>
                    </m:oMathPara>
                  </a14:m>
                  <a:endParaRPr lang="en-US" dirty="0"/>
                </a:p>
              </p:txBody>
            </p:sp>
          </mc:Choice>
          <mc:Fallback>
            <p:sp>
              <p:nvSpPr>
                <p:cNvPr id="394" name="TextBox 393">
                  <a:extLst>
                    <a:ext uri="{FF2B5EF4-FFF2-40B4-BE49-F238E27FC236}">
                      <a16:creationId xmlns:a16="http://schemas.microsoft.com/office/drawing/2014/main" id="{449FD4F2-9333-6E4B-BFFB-0AEB62BB3DA4}"/>
                    </a:ext>
                  </a:extLst>
                </p:cNvPr>
                <p:cNvSpPr txBox="1">
                  <a:spLocks noRot="1" noChangeAspect="1" noMove="1" noResize="1" noEditPoints="1" noAdjustHandles="1" noChangeArrowheads="1" noChangeShapeType="1" noTextEdit="1"/>
                </p:cNvSpPr>
                <p:nvPr/>
              </p:nvSpPr>
              <p:spPr>
                <a:xfrm>
                  <a:off x="6760151" y="546600"/>
                  <a:ext cx="466090" cy="369332"/>
                </a:xfrm>
                <a:prstGeom prst="rect">
                  <a:avLst/>
                </a:prstGeom>
                <a:blipFill>
                  <a:blip r:embed="rId43"/>
                  <a:stretch>
                    <a:fillRect b="-1153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95" name="TextBox 394">
                  <a:extLst>
                    <a:ext uri="{FF2B5EF4-FFF2-40B4-BE49-F238E27FC236}">
                      <a16:creationId xmlns:a16="http://schemas.microsoft.com/office/drawing/2014/main" id="{5FBE0551-D979-9E4F-A94C-B1B8F8577A8C}"/>
                    </a:ext>
                  </a:extLst>
                </p:cNvPr>
                <p:cNvSpPr txBox="1"/>
                <p:nvPr/>
              </p:nvSpPr>
              <p:spPr>
                <a:xfrm>
                  <a:off x="6266154" y="573247"/>
                  <a:ext cx="43473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m:t>
                        </m:r>
                      </m:oMath>
                    </m:oMathPara>
                  </a14:m>
                  <a:endParaRPr lang="en-US" dirty="0"/>
                </a:p>
              </p:txBody>
            </p:sp>
          </mc:Choice>
          <mc:Fallback>
            <p:sp>
              <p:nvSpPr>
                <p:cNvPr id="395" name="TextBox 394">
                  <a:extLst>
                    <a:ext uri="{FF2B5EF4-FFF2-40B4-BE49-F238E27FC236}">
                      <a16:creationId xmlns:a16="http://schemas.microsoft.com/office/drawing/2014/main" id="{5FBE0551-D979-9E4F-A94C-B1B8F8577A8C}"/>
                    </a:ext>
                  </a:extLst>
                </p:cNvPr>
                <p:cNvSpPr txBox="1">
                  <a:spLocks noRot="1" noChangeAspect="1" noMove="1" noResize="1" noEditPoints="1" noAdjustHandles="1" noChangeArrowheads="1" noChangeShapeType="1" noTextEdit="1"/>
                </p:cNvSpPr>
                <p:nvPr/>
              </p:nvSpPr>
              <p:spPr>
                <a:xfrm>
                  <a:off x="6266154" y="573247"/>
                  <a:ext cx="434734" cy="369332"/>
                </a:xfrm>
                <a:prstGeom prst="rect">
                  <a:avLst/>
                </a:prstGeom>
                <a:blipFill>
                  <a:blip r:embed="rId35"/>
                  <a:stretch>
                    <a:fillRect/>
                  </a:stretch>
                </a:blipFill>
              </p:spPr>
              <p:txBody>
                <a:bodyPr/>
                <a:lstStyle/>
                <a:p>
                  <a:r>
                    <a:rPr lang="en-US">
                      <a:noFill/>
                    </a:rPr>
                    <a:t> </a:t>
                  </a:r>
                </a:p>
              </p:txBody>
            </p:sp>
          </mc:Fallback>
        </mc:AlternateContent>
      </p:grpSp>
      <p:grpSp>
        <p:nvGrpSpPr>
          <p:cNvPr id="396" name="Group 395">
            <a:extLst>
              <a:ext uri="{FF2B5EF4-FFF2-40B4-BE49-F238E27FC236}">
                <a16:creationId xmlns:a16="http://schemas.microsoft.com/office/drawing/2014/main" id="{975D0C06-2BED-834C-81A6-90E66CF48063}"/>
              </a:ext>
            </a:extLst>
          </p:cNvPr>
          <p:cNvGrpSpPr/>
          <p:nvPr/>
        </p:nvGrpSpPr>
        <p:grpSpPr>
          <a:xfrm>
            <a:off x="5662674" y="5629280"/>
            <a:ext cx="2063111" cy="349504"/>
            <a:chOff x="5074022" y="546600"/>
            <a:chExt cx="2337449" cy="395979"/>
          </a:xfrm>
        </p:grpSpPr>
        <p:sp>
          <p:nvSpPr>
            <p:cNvPr id="397" name="Rectangle 396">
              <a:extLst>
                <a:ext uri="{FF2B5EF4-FFF2-40B4-BE49-F238E27FC236}">
                  <a16:creationId xmlns:a16="http://schemas.microsoft.com/office/drawing/2014/main" id="{E3ED1F02-9BDC-FC43-8A33-7F0BF6DBFFA8}"/>
                </a:ext>
              </a:extLst>
            </p:cNvPr>
            <p:cNvSpPr/>
            <p:nvPr/>
          </p:nvSpPr>
          <p:spPr>
            <a:xfrm>
              <a:off x="5127813" y="615846"/>
              <a:ext cx="2283658" cy="31184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mc:AlternateContent xmlns:mc="http://schemas.openxmlformats.org/markup-compatibility/2006">
          <mc:Choice xmlns:a14="http://schemas.microsoft.com/office/drawing/2010/main" Requires="a14">
            <p:sp>
              <p:nvSpPr>
                <p:cNvPr id="398" name="TextBox 397">
                  <a:extLst>
                    <a:ext uri="{FF2B5EF4-FFF2-40B4-BE49-F238E27FC236}">
                      <a16:creationId xmlns:a16="http://schemas.microsoft.com/office/drawing/2014/main" id="{2FD43745-69C1-D640-AAEE-253DC70F8771}"/>
                    </a:ext>
                  </a:extLst>
                </p:cNvPr>
                <p:cNvSpPr txBox="1"/>
                <p:nvPr/>
              </p:nvSpPr>
              <p:spPr>
                <a:xfrm>
                  <a:off x="5074022" y="546600"/>
                  <a:ext cx="46128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solidFill>
                                  <a:srgbClr val="FF0000"/>
                                </a:solidFill>
                                <a:latin typeface="Cambria Math" panose="02040503050406030204" pitchFamily="18" charset="0"/>
                              </a:rPr>
                            </m:ctrlPr>
                          </m:sSubPr>
                          <m:e>
                            <m:r>
                              <a:rPr lang="en-US" b="0" i="1" dirty="0" smtClean="0">
                                <a:solidFill>
                                  <a:srgbClr val="FF0000"/>
                                </a:solidFill>
                                <a:latin typeface="Cambria Math" panose="02040503050406030204" pitchFamily="18" charset="0"/>
                              </a:rPr>
                              <m:t>𝑥</m:t>
                            </m:r>
                          </m:e>
                          <m:sub>
                            <m:r>
                              <a:rPr lang="en-US" b="0" i="1" dirty="0" smtClean="0">
                                <a:solidFill>
                                  <a:srgbClr val="FF0000"/>
                                </a:solidFill>
                                <a:latin typeface="Cambria Math" panose="02040503050406030204" pitchFamily="18" charset="0"/>
                              </a:rPr>
                              <m:t>9</m:t>
                            </m:r>
                          </m:sub>
                        </m:sSub>
                      </m:oMath>
                    </m:oMathPara>
                  </a14:m>
                  <a:endParaRPr lang="en-US" dirty="0">
                    <a:solidFill>
                      <a:srgbClr val="FF0000"/>
                    </a:solidFill>
                  </a:endParaRPr>
                </a:p>
              </p:txBody>
            </p:sp>
          </mc:Choice>
          <mc:Fallback>
            <p:sp>
              <p:nvSpPr>
                <p:cNvPr id="398" name="TextBox 397">
                  <a:extLst>
                    <a:ext uri="{FF2B5EF4-FFF2-40B4-BE49-F238E27FC236}">
                      <a16:creationId xmlns:a16="http://schemas.microsoft.com/office/drawing/2014/main" id="{2FD43745-69C1-D640-AAEE-253DC70F8771}"/>
                    </a:ext>
                  </a:extLst>
                </p:cNvPr>
                <p:cNvSpPr txBox="1">
                  <a:spLocks noRot="1" noChangeAspect="1" noMove="1" noResize="1" noEditPoints="1" noAdjustHandles="1" noChangeArrowheads="1" noChangeShapeType="1" noTextEdit="1"/>
                </p:cNvSpPr>
                <p:nvPr/>
              </p:nvSpPr>
              <p:spPr>
                <a:xfrm>
                  <a:off x="5074022" y="546600"/>
                  <a:ext cx="461280" cy="369332"/>
                </a:xfrm>
                <a:prstGeom prst="rect">
                  <a:avLst/>
                </a:prstGeom>
                <a:blipFill>
                  <a:blip r:embed="rId44"/>
                  <a:stretch>
                    <a:fillRect b="-1153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99" name="TextBox 398">
                  <a:extLst>
                    <a:ext uri="{FF2B5EF4-FFF2-40B4-BE49-F238E27FC236}">
                      <a16:creationId xmlns:a16="http://schemas.microsoft.com/office/drawing/2014/main" id="{99B7ACA8-D3B7-B448-BC97-975172481695}"/>
                    </a:ext>
                  </a:extLst>
                </p:cNvPr>
                <p:cNvSpPr txBox="1"/>
                <p:nvPr/>
              </p:nvSpPr>
              <p:spPr>
                <a:xfrm>
                  <a:off x="5424640" y="546600"/>
                  <a:ext cx="46609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solidFill>
                                  <a:schemeClr val="tx1"/>
                                </a:solidFill>
                                <a:latin typeface="Cambria Math" panose="02040503050406030204" pitchFamily="18" charset="0"/>
                              </a:rPr>
                            </m:ctrlPr>
                          </m:sSubPr>
                          <m:e>
                            <m:r>
                              <a:rPr lang="en-US" b="0" i="1" dirty="0" smtClean="0">
                                <a:solidFill>
                                  <a:schemeClr val="tx1"/>
                                </a:solidFill>
                                <a:latin typeface="Cambria Math" panose="02040503050406030204" pitchFamily="18" charset="0"/>
                              </a:rPr>
                              <m:t>𝑥</m:t>
                            </m:r>
                          </m:e>
                          <m:sub>
                            <m:r>
                              <a:rPr lang="en-US" b="0" i="1" dirty="0" smtClean="0">
                                <a:solidFill>
                                  <a:schemeClr val="tx1"/>
                                </a:solidFill>
                                <a:latin typeface="Cambria Math" panose="02040503050406030204" pitchFamily="18" charset="0"/>
                              </a:rPr>
                              <m:t>8</m:t>
                            </m:r>
                          </m:sub>
                        </m:sSub>
                      </m:oMath>
                    </m:oMathPara>
                  </a14:m>
                  <a:endParaRPr lang="en-US" dirty="0">
                    <a:solidFill>
                      <a:srgbClr val="FF0000"/>
                    </a:solidFill>
                  </a:endParaRPr>
                </a:p>
              </p:txBody>
            </p:sp>
          </mc:Choice>
          <mc:Fallback>
            <p:sp>
              <p:nvSpPr>
                <p:cNvPr id="399" name="TextBox 398">
                  <a:extLst>
                    <a:ext uri="{FF2B5EF4-FFF2-40B4-BE49-F238E27FC236}">
                      <a16:creationId xmlns:a16="http://schemas.microsoft.com/office/drawing/2014/main" id="{99B7ACA8-D3B7-B448-BC97-975172481695}"/>
                    </a:ext>
                  </a:extLst>
                </p:cNvPr>
                <p:cNvSpPr txBox="1">
                  <a:spLocks noRot="1" noChangeAspect="1" noMove="1" noResize="1" noEditPoints="1" noAdjustHandles="1" noChangeArrowheads="1" noChangeShapeType="1" noTextEdit="1"/>
                </p:cNvSpPr>
                <p:nvPr/>
              </p:nvSpPr>
              <p:spPr>
                <a:xfrm>
                  <a:off x="5424640" y="546600"/>
                  <a:ext cx="466090" cy="369332"/>
                </a:xfrm>
                <a:prstGeom prst="rect">
                  <a:avLst/>
                </a:prstGeom>
                <a:blipFill>
                  <a:blip r:embed="rId45"/>
                  <a:stretch>
                    <a:fillRect b="-1153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00" name="TextBox 399">
                  <a:extLst>
                    <a:ext uri="{FF2B5EF4-FFF2-40B4-BE49-F238E27FC236}">
                      <a16:creationId xmlns:a16="http://schemas.microsoft.com/office/drawing/2014/main" id="{485A744D-1468-9943-9644-8A0B036785DD}"/>
                    </a:ext>
                  </a:extLst>
                </p:cNvPr>
                <p:cNvSpPr txBox="1"/>
                <p:nvPr/>
              </p:nvSpPr>
              <p:spPr>
                <a:xfrm>
                  <a:off x="5775258" y="546600"/>
                  <a:ext cx="46609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solidFill>
                                  <a:srgbClr val="FF0000"/>
                                </a:solidFill>
                                <a:latin typeface="Cambria Math" panose="02040503050406030204" pitchFamily="18" charset="0"/>
                              </a:rPr>
                            </m:ctrlPr>
                          </m:sSubPr>
                          <m:e>
                            <m:r>
                              <a:rPr lang="en-US" b="0" i="1" dirty="0" smtClean="0">
                                <a:solidFill>
                                  <a:srgbClr val="FF0000"/>
                                </a:solidFill>
                                <a:latin typeface="Cambria Math" panose="02040503050406030204" pitchFamily="18" charset="0"/>
                              </a:rPr>
                              <m:t>𝑥</m:t>
                            </m:r>
                          </m:e>
                          <m:sub>
                            <m:r>
                              <a:rPr lang="en-US" b="0" i="1" dirty="0" smtClean="0">
                                <a:solidFill>
                                  <a:srgbClr val="FF0000"/>
                                </a:solidFill>
                                <a:latin typeface="Cambria Math" panose="02040503050406030204" pitchFamily="18" charset="0"/>
                              </a:rPr>
                              <m:t>5</m:t>
                            </m:r>
                          </m:sub>
                        </m:sSub>
                      </m:oMath>
                    </m:oMathPara>
                  </a14:m>
                  <a:endParaRPr lang="en-US" dirty="0">
                    <a:solidFill>
                      <a:srgbClr val="FF0000"/>
                    </a:solidFill>
                  </a:endParaRPr>
                </a:p>
              </p:txBody>
            </p:sp>
          </mc:Choice>
          <mc:Fallback>
            <p:sp>
              <p:nvSpPr>
                <p:cNvPr id="400" name="TextBox 399">
                  <a:extLst>
                    <a:ext uri="{FF2B5EF4-FFF2-40B4-BE49-F238E27FC236}">
                      <a16:creationId xmlns:a16="http://schemas.microsoft.com/office/drawing/2014/main" id="{485A744D-1468-9943-9644-8A0B036785DD}"/>
                    </a:ext>
                  </a:extLst>
                </p:cNvPr>
                <p:cNvSpPr txBox="1">
                  <a:spLocks noRot="1" noChangeAspect="1" noMove="1" noResize="1" noEditPoints="1" noAdjustHandles="1" noChangeArrowheads="1" noChangeShapeType="1" noTextEdit="1"/>
                </p:cNvSpPr>
                <p:nvPr/>
              </p:nvSpPr>
              <p:spPr>
                <a:xfrm>
                  <a:off x="5775258" y="546600"/>
                  <a:ext cx="466090" cy="369332"/>
                </a:xfrm>
                <a:prstGeom prst="rect">
                  <a:avLst/>
                </a:prstGeom>
                <a:blipFill>
                  <a:blip r:embed="rId46"/>
                  <a:stretch>
                    <a:fillRect b="-1153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01" name="TextBox 400">
                  <a:extLst>
                    <a:ext uri="{FF2B5EF4-FFF2-40B4-BE49-F238E27FC236}">
                      <a16:creationId xmlns:a16="http://schemas.microsoft.com/office/drawing/2014/main" id="{1622D509-DD1A-1944-8F7C-0D7ADD37E845}"/>
                    </a:ext>
                  </a:extLst>
                </p:cNvPr>
                <p:cNvSpPr txBox="1"/>
                <p:nvPr/>
              </p:nvSpPr>
              <p:spPr>
                <a:xfrm>
                  <a:off x="6760151" y="546600"/>
                  <a:ext cx="46076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solidFill>
                                  <a:srgbClr val="FF0000"/>
                                </a:solidFill>
                                <a:latin typeface="Cambria Math" panose="02040503050406030204" pitchFamily="18" charset="0"/>
                              </a:rPr>
                            </m:ctrlPr>
                          </m:sSubPr>
                          <m:e>
                            <m:r>
                              <a:rPr lang="en-US" b="0" i="1" dirty="0" smtClean="0">
                                <a:solidFill>
                                  <a:srgbClr val="FF0000"/>
                                </a:solidFill>
                                <a:latin typeface="Cambria Math" panose="02040503050406030204" pitchFamily="18" charset="0"/>
                              </a:rPr>
                              <m:t>𝑥</m:t>
                            </m:r>
                          </m:e>
                          <m:sub>
                            <m:r>
                              <a:rPr lang="en-US" b="0" i="1" dirty="0" smtClean="0">
                                <a:solidFill>
                                  <a:srgbClr val="FF0000"/>
                                </a:solidFill>
                                <a:latin typeface="Cambria Math" panose="02040503050406030204" pitchFamily="18" charset="0"/>
                              </a:rPr>
                              <m:t>1</m:t>
                            </m:r>
                          </m:sub>
                        </m:sSub>
                      </m:oMath>
                    </m:oMathPara>
                  </a14:m>
                  <a:endParaRPr lang="en-US" dirty="0">
                    <a:solidFill>
                      <a:srgbClr val="FF0000"/>
                    </a:solidFill>
                  </a:endParaRPr>
                </a:p>
              </p:txBody>
            </p:sp>
          </mc:Choice>
          <mc:Fallback>
            <p:sp>
              <p:nvSpPr>
                <p:cNvPr id="401" name="TextBox 400">
                  <a:extLst>
                    <a:ext uri="{FF2B5EF4-FFF2-40B4-BE49-F238E27FC236}">
                      <a16:creationId xmlns:a16="http://schemas.microsoft.com/office/drawing/2014/main" id="{1622D509-DD1A-1944-8F7C-0D7ADD37E845}"/>
                    </a:ext>
                  </a:extLst>
                </p:cNvPr>
                <p:cNvSpPr txBox="1">
                  <a:spLocks noRot="1" noChangeAspect="1" noMove="1" noResize="1" noEditPoints="1" noAdjustHandles="1" noChangeArrowheads="1" noChangeShapeType="1" noTextEdit="1"/>
                </p:cNvSpPr>
                <p:nvPr/>
              </p:nvSpPr>
              <p:spPr>
                <a:xfrm>
                  <a:off x="6760151" y="546600"/>
                  <a:ext cx="460767" cy="369332"/>
                </a:xfrm>
                <a:prstGeom prst="rect">
                  <a:avLst/>
                </a:prstGeom>
                <a:blipFill>
                  <a:blip r:embed="rId47"/>
                  <a:stretch>
                    <a:fillRect b="-1153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02" name="TextBox 401">
                  <a:extLst>
                    <a:ext uri="{FF2B5EF4-FFF2-40B4-BE49-F238E27FC236}">
                      <a16:creationId xmlns:a16="http://schemas.microsoft.com/office/drawing/2014/main" id="{AB7C35B8-8DFB-4D4C-96F5-A0290F74221D}"/>
                    </a:ext>
                  </a:extLst>
                </p:cNvPr>
                <p:cNvSpPr txBox="1"/>
                <p:nvPr/>
              </p:nvSpPr>
              <p:spPr>
                <a:xfrm>
                  <a:off x="6266154" y="573247"/>
                  <a:ext cx="43473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solidFill>
                              <a:srgbClr val="FF0000"/>
                            </a:solidFill>
                            <a:latin typeface="Cambria Math" panose="02040503050406030204" pitchFamily="18" charset="0"/>
                          </a:rPr>
                          <m:t>⋯</m:t>
                        </m:r>
                      </m:oMath>
                    </m:oMathPara>
                  </a14:m>
                  <a:endParaRPr lang="en-US" dirty="0">
                    <a:solidFill>
                      <a:srgbClr val="FF0000"/>
                    </a:solidFill>
                  </a:endParaRPr>
                </a:p>
              </p:txBody>
            </p:sp>
          </mc:Choice>
          <mc:Fallback>
            <p:sp>
              <p:nvSpPr>
                <p:cNvPr id="402" name="TextBox 401">
                  <a:extLst>
                    <a:ext uri="{FF2B5EF4-FFF2-40B4-BE49-F238E27FC236}">
                      <a16:creationId xmlns:a16="http://schemas.microsoft.com/office/drawing/2014/main" id="{AB7C35B8-8DFB-4D4C-96F5-A0290F74221D}"/>
                    </a:ext>
                  </a:extLst>
                </p:cNvPr>
                <p:cNvSpPr txBox="1">
                  <a:spLocks noRot="1" noChangeAspect="1" noMove="1" noResize="1" noEditPoints="1" noAdjustHandles="1" noChangeArrowheads="1" noChangeShapeType="1" noTextEdit="1"/>
                </p:cNvSpPr>
                <p:nvPr/>
              </p:nvSpPr>
              <p:spPr>
                <a:xfrm>
                  <a:off x="6266154" y="573247"/>
                  <a:ext cx="434734" cy="369332"/>
                </a:xfrm>
                <a:prstGeom prst="rect">
                  <a:avLst/>
                </a:prstGeom>
                <a:blipFill>
                  <a:blip r:embed="rId48"/>
                  <a:stretch>
                    <a:fillRect/>
                  </a:stretch>
                </a:blipFill>
              </p:spPr>
              <p:txBody>
                <a:bodyPr/>
                <a:lstStyle/>
                <a:p>
                  <a:r>
                    <a:rPr lang="en-US">
                      <a:noFill/>
                    </a:rPr>
                    <a:t> </a:t>
                  </a:r>
                </a:p>
              </p:txBody>
            </p:sp>
          </mc:Fallback>
        </mc:AlternateContent>
      </p:grpSp>
      <p:sp>
        <p:nvSpPr>
          <p:cNvPr id="404" name="TextBox 403">
            <a:extLst>
              <a:ext uri="{FF2B5EF4-FFF2-40B4-BE49-F238E27FC236}">
                <a16:creationId xmlns:a16="http://schemas.microsoft.com/office/drawing/2014/main" id="{58F04431-97A4-E649-948C-33E90B2317B7}"/>
              </a:ext>
            </a:extLst>
          </p:cNvPr>
          <p:cNvSpPr txBox="1"/>
          <p:nvPr/>
        </p:nvSpPr>
        <p:spPr>
          <a:xfrm>
            <a:off x="165461" y="2243315"/>
            <a:ext cx="1331727" cy="325985"/>
          </a:xfrm>
          <a:prstGeom prst="rect">
            <a:avLst/>
          </a:prstGeom>
          <a:noFill/>
        </p:spPr>
        <p:txBody>
          <a:bodyPr wrap="none" rtlCol="0">
            <a:spAutoFit/>
          </a:bodyPr>
          <a:lstStyle/>
          <a:p>
            <a:r>
              <a:rPr lang="en-US" dirty="0"/>
              <a:t>Permutations:</a:t>
            </a:r>
          </a:p>
        </p:txBody>
      </p:sp>
      <p:grpSp>
        <p:nvGrpSpPr>
          <p:cNvPr id="405" name="Group 404">
            <a:extLst>
              <a:ext uri="{FF2B5EF4-FFF2-40B4-BE49-F238E27FC236}">
                <a16:creationId xmlns:a16="http://schemas.microsoft.com/office/drawing/2014/main" id="{D2B7AA2C-DE95-154B-8685-EDC3911761BC}"/>
              </a:ext>
            </a:extLst>
          </p:cNvPr>
          <p:cNvGrpSpPr/>
          <p:nvPr/>
        </p:nvGrpSpPr>
        <p:grpSpPr>
          <a:xfrm>
            <a:off x="722848" y="6259210"/>
            <a:ext cx="79978" cy="341739"/>
            <a:chOff x="1088361" y="6361130"/>
            <a:chExt cx="90613" cy="387181"/>
          </a:xfrm>
        </p:grpSpPr>
        <p:sp>
          <p:nvSpPr>
            <p:cNvPr id="406" name="Oval 405">
              <a:extLst>
                <a:ext uri="{FF2B5EF4-FFF2-40B4-BE49-F238E27FC236}">
                  <a16:creationId xmlns:a16="http://schemas.microsoft.com/office/drawing/2014/main" id="{C8E01BA4-CE07-7D46-8D97-C6429EFE195A}"/>
                </a:ext>
              </a:extLst>
            </p:cNvPr>
            <p:cNvSpPr/>
            <p:nvPr/>
          </p:nvSpPr>
          <p:spPr>
            <a:xfrm>
              <a:off x="1088361" y="6361130"/>
              <a:ext cx="86497" cy="8649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7" name="Oval 406">
              <a:extLst>
                <a:ext uri="{FF2B5EF4-FFF2-40B4-BE49-F238E27FC236}">
                  <a16:creationId xmlns:a16="http://schemas.microsoft.com/office/drawing/2014/main" id="{5EED82A4-56BD-CF47-977D-E69D7C9709A2}"/>
                </a:ext>
              </a:extLst>
            </p:cNvPr>
            <p:cNvSpPr/>
            <p:nvPr/>
          </p:nvSpPr>
          <p:spPr>
            <a:xfrm>
              <a:off x="1092477" y="6513530"/>
              <a:ext cx="86497" cy="8649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8" name="Oval 407">
              <a:extLst>
                <a:ext uri="{FF2B5EF4-FFF2-40B4-BE49-F238E27FC236}">
                  <a16:creationId xmlns:a16="http://schemas.microsoft.com/office/drawing/2014/main" id="{07C16BB0-1837-E446-AB9E-30DFA95B069A}"/>
                </a:ext>
              </a:extLst>
            </p:cNvPr>
            <p:cNvSpPr/>
            <p:nvPr/>
          </p:nvSpPr>
          <p:spPr>
            <a:xfrm>
              <a:off x="1092477" y="6661814"/>
              <a:ext cx="86497" cy="8649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09" name="Group 408">
            <a:extLst>
              <a:ext uri="{FF2B5EF4-FFF2-40B4-BE49-F238E27FC236}">
                <a16:creationId xmlns:a16="http://schemas.microsoft.com/office/drawing/2014/main" id="{93294798-12D4-AC48-B9AE-6D3A6F8BEF90}"/>
              </a:ext>
            </a:extLst>
          </p:cNvPr>
          <p:cNvGrpSpPr/>
          <p:nvPr/>
        </p:nvGrpSpPr>
        <p:grpSpPr>
          <a:xfrm>
            <a:off x="5101485" y="6254078"/>
            <a:ext cx="79978" cy="341739"/>
            <a:chOff x="1249726" y="6513530"/>
            <a:chExt cx="90613" cy="387181"/>
          </a:xfrm>
        </p:grpSpPr>
        <p:sp>
          <p:nvSpPr>
            <p:cNvPr id="410" name="Oval 409">
              <a:extLst>
                <a:ext uri="{FF2B5EF4-FFF2-40B4-BE49-F238E27FC236}">
                  <a16:creationId xmlns:a16="http://schemas.microsoft.com/office/drawing/2014/main" id="{37AA7E95-815D-AB43-ACE7-0599FBE4CCD9}"/>
                </a:ext>
              </a:extLst>
            </p:cNvPr>
            <p:cNvSpPr/>
            <p:nvPr/>
          </p:nvSpPr>
          <p:spPr>
            <a:xfrm>
              <a:off x="1249726" y="6513530"/>
              <a:ext cx="86497" cy="8649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1" name="Oval 410">
              <a:extLst>
                <a:ext uri="{FF2B5EF4-FFF2-40B4-BE49-F238E27FC236}">
                  <a16:creationId xmlns:a16="http://schemas.microsoft.com/office/drawing/2014/main" id="{03F4B72C-4281-A949-B7C4-1E4D8041A15F}"/>
                </a:ext>
              </a:extLst>
            </p:cNvPr>
            <p:cNvSpPr/>
            <p:nvPr/>
          </p:nvSpPr>
          <p:spPr>
            <a:xfrm>
              <a:off x="1253842" y="6665930"/>
              <a:ext cx="86497" cy="8649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2" name="Oval 411">
              <a:extLst>
                <a:ext uri="{FF2B5EF4-FFF2-40B4-BE49-F238E27FC236}">
                  <a16:creationId xmlns:a16="http://schemas.microsoft.com/office/drawing/2014/main" id="{6F9B48EB-0689-C048-A1AE-169CB9B1AD4D}"/>
                </a:ext>
              </a:extLst>
            </p:cNvPr>
            <p:cNvSpPr/>
            <p:nvPr/>
          </p:nvSpPr>
          <p:spPr>
            <a:xfrm>
              <a:off x="1253842" y="6814214"/>
              <a:ext cx="86497" cy="8649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13" name="Up-Down Arrow 412">
            <a:extLst>
              <a:ext uri="{FF2B5EF4-FFF2-40B4-BE49-F238E27FC236}">
                <a16:creationId xmlns:a16="http://schemas.microsoft.com/office/drawing/2014/main" id="{ED0CE2CF-163B-244D-80EA-46E9A6C8A168}"/>
              </a:ext>
            </a:extLst>
          </p:cNvPr>
          <p:cNvSpPr/>
          <p:nvPr/>
        </p:nvSpPr>
        <p:spPr>
          <a:xfrm>
            <a:off x="2238852" y="2092661"/>
            <a:ext cx="166164" cy="656742"/>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4" name="Up-Down Arrow 413">
            <a:extLst>
              <a:ext uri="{FF2B5EF4-FFF2-40B4-BE49-F238E27FC236}">
                <a16:creationId xmlns:a16="http://schemas.microsoft.com/office/drawing/2014/main" id="{34888D24-DBD8-7A49-A00C-4C1BA2852390}"/>
              </a:ext>
            </a:extLst>
          </p:cNvPr>
          <p:cNvSpPr/>
          <p:nvPr/>
        </p:nvSpPr>
        <p:spPr>
          <a:xfrm>
            <a:off x="6639204" y="2092661"/>
            <a:ext cx="166164" cy="656742"/>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5" name="TextBox 414">
            <a:extLst>
              <a:ext uri="{FF2B5EF4-FFF2-40B4-BE49-F238E27FC236}">
                <a16:creationId xmlns:a16="http://schemas.microsoft.com/office/drawing/2014/main" id="{BF129F98-1E33-EA4E-A4D3-04F58F47A9ED}"/>
              </a:ext>
            </a:extLst>
          </p:cNvPr>
          <p:cNvSpPr txBox="1"/>
          <p:nvPr/>
        </p:nvSpPr>
        <p:spPr>
          <a:xfrm>
            <a:off x="2405016" y="2258039"/>
            <a:ext cx="954977" cy="325985"/>
          </a:xfrm>
          <a:prstGeom prst="rect">
            <a:avLst/>
          </a:prstGeom>
          <a:noFill/>
        </p:spPr>
        <p:txBody>
          <a:bodyPr wrap="none" rtlCol="0">
            <a:spAutoFit/>
          </a:bodyPr>
          <a:lstStyle/>
          <a:p>
            <a:r>
              <a:rPr lang="en-US" dirty="0">
                <a:solidFill>
                  <a:schemeClr val="accent1"/>
                </a:solidFill>
              </a:rPr>
              <a:t>same size</a:t>
            </a:r>
          </a:p>
        </p:txBody>
      </p:sp>
      <p:sp>
        <p:nvSpPr>
          <p:cNvPr id="416" name="TextBox 415">
            <a:extLst>
              <a:ext uri="{FF2B5EF4-FFF2-40B4-BE49-F238E27FC236}">
                <a16:creationId xmlns:a16="http://schemas.microsoft.com/office/drawing/2014/main" id="{57EB4AC3-7437-0144-8A9E-51EE95602623}"/>
              </a:ext>
            </a:extLst>
          </p:cNvPr>
          <p:cNvSpPr txBox="1"/>
          <p:nvPr/>
        </p:nvSpPr>
        <p:spPr>
          <a:xfrm>
            <a:off x="6755156" y="2239601"/>
            <a:ext cx="954977" cy="325985"/>
          </a:xfrm>
          <a:prstGeom prst="rect">
            <a:avLst/>
          </a:prstGeom>
          <a:noFill/>
        </p:spPr>
        <p:txBody>
          <a:bodyPr wrap="none" rtlCol="0">
            <a:spAutoFit/>
          </a:bodyPr>
          <a:lstStyle/>
          <a:p>
            <a:r>
              <a:rPr lang="en-US" dirty="0">
                <a:solidFill>
                  <a:schemeClr val="accent1"/>
                </a:solidFill>
              </a:rPr>
              <a:t>same size</a:t>
            </a:r>
          </a:p>
        </p:txBody>
      </p:sp>
      <mc:AlternateContent xmlns:mc="http://schemas.openxmlformats.org/markup-compatibility/2006">
        <mc:Choice xmlns:a14="http://schemas.microsoft.com/office/drawing/2010/main" Requires="a14">
          <p:sp>
            <p:nvSpPr>
              <p:cNvPr id="428" name="TextBox 427">
                <a:extLst>
                  <a:ext uri="{FF2B5EF4-FFF2-40B4-BE49-F238E27FC236}">
                    <a16:creationId xmlns:a16="http://schemas.microsoft.com/office/drawing/2014/main" id="{A71A9662-1853-0247-943F-4223D541239E}"/>
                  </a:ext>
                </a:extLst>
              </p:cNvPr>
              <p:cNvSpPr txBox="1"/>
              <p:nvPr/>
            </p:nvSpPr>
            <p:spPr>
              <a:xfrm>
                <a:off x="3683271" y="1604178"/>
                <a:ext cx="66159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𝑠</m:t>
                      </m:r>
                      <m:r>
                        <a:rPr lang="en-US" b="0" i="1" dirty="0" smtClean="0">
                          <a:latin typeface="Cambria Math" panose="02040503050406030204" pitchFamily="18" charset="0"/>
                        </a:rPr>
                        <m:t>𝑡𝑎𝑡</m:t>
                      </m:r>
                    </m:oMath>
                  </m:oMathPara>
                </a14:m>
                <a:endParaRPr lang="en-US" dirty="0">
                  <a:solidFill>
                    <a:srgbClr val="FF0000"/>
                  </a:solidFill>
                </a:endParaRPr>
              </a:p>
            </p:txBody>
          </p:sp>
        </mc:Choice>
        <mc:Fallback>
          <p:sp>
            <p:nvSpPr>
              <p:cNvPr id="428" name="TextBox 427">
                <a:extLst>
                  <a:ext uri="{FF2B5EF4-FFF2-40B4-BE49-F238E27FC236}">
                    <a16:creationId xmlns:a16="http://schemas.microsoft.com/office/drawing/2014/main" id="{A71A9662-1853-0247-943F-4223D541239E}"/>
                  </a:ext>
                </a:extLst>
              </p:cNvPr>
              <p:cNvSpPr txBox="1">
                <a:spLocks noRot="1" noChangeAspect="1" noMove="1" noResize="1" noEditPoints="1" noAdjustHandles="1" noChangeArrowheads="1" noChangeShapeType="1" noTextEdit="1"/>
              </p:cNvSpPr>
              <p:nvPr/>
            </p:nvSpPr>
            <p:spPr>
              <a:xfrm>
                <a:off x="3683271" y="1604178"/>
                <a:ext cx="661591" cy="369332"/>
              </a:xfrm>
              <a:prstGeom prst="rect">
                <a:avLst/>
              </a:prstGeom>
              <a:blipFill>
                <a:blip r:embed="rId49"/>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29" name="TextBox 428">
                <a:extLst>
                  <a:ext uri="{FF2B5EF4-FFF2-40B4-BE49-F238E27FC236}">
                    <a16:creationId xmlns:a16="http://schemas.microsoft.com/office/drawing/2014/main" id="{DE3482ED-F26F-9941-9C6C-C7330D7C687A}"/>
                  </a:ext>
                </a:extLst>
              </p:cNvPr>
              <p:cNvSpPr txBox="1"/>
              <p:nvPr/>
            </p:nvSpPr>
            <p:spPr>
              <a:xfrm>
                <a:off x="3683271" y="2862271"/>
                <a:ext cx="768992" cy="36298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𝑠𝑡𝑎𝑡</m:t>
                      </m:r>
                      <m:r>
                        <a:rPr lang="en-US" b="0" i="1" baseline="30000" dirty="0" smtClean="0">
                          <a:latin typeface="Cambria Math" panose="02040503050406030204" pitchFamily="18" charset="0"/>
                        </a:rPr>
                        <m:t>∗</m:t>
                      </m:r>
                    </m:oMath>
                  </m:oMathPara>
                </a14:m>
                <a:endParaRPr lang="en-US" baseline="30000" dirty="0"/>
              </a:p>
            </p:txBody>
          </p:sp>
        </mc:Choice>
        <mc:Fallback>
          <p:sp>
            <p:nvSpPr>
              <p:cNvPr id="429" name="TextBox 428">
                <a:extLst>
                  <a:ext uri="{FF2B5EF4-FFF2-40B4-BE49-F238E27FC236}">
                    <a16:creationId xmlns:a16="http://schemas.microsoft.com/office/drawing/2014/main" id="{DE3482ED-F26F-9941-9C6C-C7330D7C687A}"/>
                  </a:ext>
                </a:extLst>
              </p:cNvPr>
              <p:cNvSpPr txBox="1">
                <a:spLocks noRot="1" noChangeAspect="1" noMove="1" noResize="1" noEditPoints="1" noAdjustHandles="1" noChangeArrowheads="1" noChangeShapeType="1" noTextEdit="1"/>
              </p:cNvSpPr>
              <p:nvPr/>
            </p:nvSpPr>
            <p:spPr>
              <a:xfrm>
                <a:off x="3683271" y="2862271"/>
                <a:ext cx="768992" cy="362984"/>
              </a:xfrm>
              <a:prstGeom prst="rect">
                <a:avLst/>
              </a:prstGeom>
              <a:blipFill>
                <a:blip r:embed="rId50"/>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30" name="TextBox 429">
                <a:extLst>
                  <a:ext uri="{FF2B5EF4-FFF2-40B4-BE49-F238E27FC236}">
                    <a16:creationId xmlns:a16="http://schemas.microsoft.com/office/drawing/2014/main" id="{E0F7516F-3318-8743-BC43-682E54ABBF20}"/>
                  </a:ext>
                </a:extLst>
              </p:cNvPr>
              <p:cNvSpPr txBox="1"/>
              <p:nvPr/>
            </p:nvSpPr>
            <p:spPr>
              <a:xfrm>
                <a:off x="3683271" y="3780157"/>
                <a:ext cx="78662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𝑠𝑡𝑎𝑡</m:t>
                      </m:r>
                      <m:r>
                        <a:rPr lang="en-US" b="0" i="1" baseline="30000" dirty="0" smtClean="0">
                          <a:latin typeface="Cambria Math" panose="02040503050406030204" pitchFamily="18" charset="0"/>
                        </a:rPr>
                        <m:t>∗</m:t>
                      </m:r>
                    </m:oMath>
                  </m:oMathPara>
                </a14:m>
                <a:endParaRPr lang="en-US" dirty="0">
                  <a:solidFill>
                    <a:srgbClr val="FF0000"/>
                  </a:solidFill>
                </a:endParaRPr>
              </a:p>
            </p:txBody>
          </p:sp>
        </mc:Choice>
        <mc:Fallback>
          <p:sp>
            <p:nvSpPr>
              <p:cNvPr id="430" name="TextBox 429">
                <a:extLst>
                  <a:ext uri="{FF2B5EF4-FFF2-40B4-BE49-F238E27FC236}">
                    <a16:creationId xmlns:a16="http://schemas.microsoft.com/office/drawing/2014/main" id="{E0F7516F-3318-8743-BC43-682E54ABBF20}"/>
                  </a:ext>
                </a:extLst>
              </p:cNvPr>
              <p:cNvSpPr txBox="1">
                <a:spLocks noRot="1" noChangeAspect="1" noMove="1" noResize="1" noEditPoints="1" noAdjustHandles="1" noChangeArrowheads="1" noChangeShapeType="1" noTextEdit="1"/>
              </p:cNvSpPr>
              <p:nvPr/>
            </p:nvSpPr>
            <p:spPr>
              <a:xfrm>
                <a:off x="3683271" y="3780157"/>
                <a:ext cx="786626" cy="369332"/>
              </a:xfrm>
              <a:prstGeom prst="rect">
                <a:avLst/>
              </a:prstGeom>
              <a:blipFill>
                <a:blip r:embed="rId51"/>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31" name="TextBox 430">
                <a:extLst>
                  <a:ext uri="{FF2B5EF4-FFF2-40B4-BE49-F238E27FC236}">
                    <a16:creationId xmlns:a16="http://schemas.microsoft.com/office/drawing/2014/main" id="{933311F8-E286-4943-87F7-FDFDCB0CD187}"/>
                  </a:ext>
                </a:extLst>
              </p:cNvPr>
              <p:cNvSpPr txBox="1"/>
              <p:nvPr/>
            </p:nvSpPr>
            <p:spPr>
              <a:xfrm>
                <a:off x="3683271" y="4714164"/>
                <a:ext cx="78662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𝑠𝑡𝑎𝑡</m:t>
                      </m:r>
                      <m:r>
                        <a:rPr lang="en-US" b="0" i="1" baseline="30000" dirty="0" smtClean="0">
                          <a:latin typeface="Cambria Math" panose="02040503050406030204" pitchFamily="18" charset="0"/>
                        </a:rPr>
                        <m:t>∗</m:t>
                      </m:r>
                    </m:oMath>
                  </m:oMathPara>
                </a14:m>
                <a:endParaRPr lang="en-US" dirty="0">
                  <a:solidFill>
                    <a:srgbClr val="FF0000"/>
                  </a:solidFill>
                </a:endParaRPr>
              </a:p>
            </p:txBody>
          </p:sp>
        </mc:Choice>
        <mc:Fallback>
          <p:sp>
            <p:nvSpPr>
              <p:cNvPr id="431" name="TextBox 430">
                <a:extLst>
                  <a:ext uri="{FF2B5EF4-FFF2-40B4-BE49-F238E27FC236}">
                    <a16:creationId xmlns:a16="http://schemas.microsoft.com/office/drawing/2014/main" id="{933311F8-E286-4943-87F7-FDFDCB0CD187}"/>
                  </a:ext>
                </a:extLst>
              </p:cNvPr>
              <p:cNvSpPr txBox="1">
                <a:spLocks noRot="1" noChangeAspect="1" noMove="1" noResize="1" noEditPoints="1" noAdjustHandles="1" noChangeArrowheads="1" noChangeShapeType="1" noTextEdit="1"/>
              </p:cNvSpPr>
              <p:nvPr/>
            </p:nvSpPr>
            <p:spPr>
              <a:xfrm>
                <a:off x="3683271" y="4714164"/>
                <a:ext cx="786626" cy="369332"/>
              </a:xfrm>
              <a:prstGeom prst="rect">
                <a:avLst/>
              </a:prstGeom>
              <a:blipFill>
                <a:blip r:embed="rId52"/>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32" name="TextBox 431">
                <a:extLst>
                  <a:ext uri="{FF2B5EF4-FFF2-40B4-BE49-F238E27FC236}">
                    <a16:creationId xmlns:a16="http://schemas.microsoft.com/office/drawing/2014/main" id="{B192416B-03FA-224C-AB5B-9A71D5C0D6D3}"/>
                  </a:ext>
                </a:extLst>
              </p:cNvPr>
              <p:cNvSpPr txBox="1"/>
              <p:nvPr/>
            </p:nvSpPr>
            <p:spPr>
              <a:xfrm>
                <a:off x="3683271" y="5624779"/>
                <a:ext cx="78662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𝑠𝑡𝑎𝑡</m:t>
                      </m:r>
                      <m:r>
                        <a:rPr lang="en-US" b="0" i="1" baseline="30000" dirty="0" smtClean="0">
                          <a:latin typeface="Cambria Math" panose="02040503050406030204" pitchFamily="18" charset="0"/>
                        </a:rPr>
                        <m:t>∗</m:t>
                      </m:r>
                    </m:oMath>
                  </m:oMathPara>
                </a14:m>
                <a:endParaRPr lang="en-US" dirty="0">
                  <a:solidFill>
                    <a:srgbClr val="FF0000"/>
                  </a:solidFill>
                </a:endParaRPr>
              </a:p>
            </p:txBody>
          </p:sp>
        </mc:Choice>
        <mc:Fallback>
          <p:sp>
            <p:nvSpPr>
              <p:cNvPr id="432" name="TextBox 431">
                <a:extLst>
                  <a:ext uri="{FF2B5EF4-FFF2-40B4-BE49-F238E27FC236}">
                    <a16:creationId xmlns:a16="http://schemas.microsoft.com/office/drawing/2014/main" id="{B192416B-03FA-224C-AB5B-9A71D5C0D6D3}"/>
                  </a:ext>
                </a:extLst>
              </p:cNvPr>
              <p:cNvSpPr txBox="1">
                <a:spLocks noRot="1" noChangeAspect="1" noMove="1" noResize="1" noEditPoints="1" noAdjustHandles="1" noChangeArrowheads="1" noChangeShapeType="1" noTextEdit="1"/>
              </p:cNvSpPr>
              <p:nvPr/>
            </p:nvSpPr>
            <p:spPr>
              <a:xfrm>
                <a:off x="3683271" y="5624779"/>
                <a:ext cx="786626" cy="369332"/>
              </a:xfrm>
              <a:prstGeom prst="rect">
                <a:avLst/>
              </a:prstGeom>
              <a:blipFill>
                <a:blip r:embed="rId53"/>
                <a:stretch>
                  <a:fillRect/>
                </a:stretch>
              </a:blipFill>
            </p:spPr>
            <p:txBody>
              <a:bodyPr/>
              <a:lstStyle/>
              <a:p>
                <a:r>
                  <a:rPr lang="en-US">
                    <a:noFill/>
                  </a:rPr>
                  <a:t> </a:t>
                </a:r>
              </a:p>
            </p:txBody>
          </p:sp>
        </mc:Fallback>
      </mc:AlternateContent>
      <p:sp>
        <p:nvSpPr>
          <p:cNvPr id="433" name="Rectangle 432">
            <a:extLst>
              <a:ext uri="{FF2B5EF4-FFF2-40B4-BE49-F238E27FC236}">
                <a16:creationId xmlns:a16="http://schemas.microsoft.com/office/drawing/2014/main" id="{AB8DBBBC-A71E-4244-ACE1-EE9615A031E2}"/>
              </a:ext>
            </a:extLst>
          </p:cNvPr>
          <p:cNvSpPr/>
          <p:nvPr/>
        </p:nvSpPr>
        <p:spPr>
          <a:xfrm>
            <a:off x="4037524" y="1546695"/>
            <a:ext cx="1335945" cy="490578"/>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4" name="Right Arrow 433">
            <a:extLst>
              <a:ext uri="{FF2B5EF4-FFF2-40B4-BE49-F238E27FC236}">
                <a16:creationId xmlns:a16="http://schemas.microsoft.com/office/drawing/2014/main" id="{1EAC3231-F355-4740-A4C1-BEA923A3E410}"/>
              </a:ext>
            </a:extLst>
          </p:cNvPr>
          <p:cNvSpPr/>
          <p:nvPr/>
        </p:nvSpPr>
        <p:spPr>
          <a:xfrm>
            <a:off x="3418972" y="1700007"/>
            <a:ext cx="278866" cy="170970"/>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5" name="Right Arrow 434">
            <a:extLst>
              <a:ext uri="{FF2B5EF4-FFF2-40B4-BE49-F238E27FC236}">
                <a16:creationId xmlns:a16="http://schemas.microsoft.com/office/drawing/2014/main" id="{0C3C2245-CE2B-E14F-ABF5-CE09636C375C}"/>
              </a:ext>
            </a:extLst>
          </p:cNvPr>
          <p:cNvSpPr/>
          <p:nvPr/>
        </p:nvSpPr>
        <p:spPr>
          <a:xfrm>
            <a:off x="3418971" y="2958749"/>
            <a:ext cx="278866" cy="170970"/>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6" name="Right Arrow 435">
            <a:extLst>
              <a:ext uri="{FF2B5EF4-FFF2-40B4-BE49-F238E27FC236}">
                <a16:creationId xmlns:a16="http://schemas.microsoft.com/office/drawing/2014/main" id="{8D2115A8-0B18-424D-BFEB-45922BD7B6BB}"/>
              </a:ext>
            </a:extLst>
          </p:cNvPr>
          <p:cNvSpPr/>
          <p:nvPr/>
        </p:nvSpPr>
        <p:spPr>
          <a:xfrm>
            <a:off x="3418970" y="3879436"/>
            <a:ext cx="278866" cy="170970"/>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7" name="Right Arrow 436">
            <a:extLst>
              <a:ext uri="{FF2B5EF4-FFF2-40B4-BE49-F238E27FC236}">
                <a16:creationId xmlns:a16="http://schemas.microsoft.com/office/drawing/2014/main" id="{5BFE821E-5AD0-C047-B212-1CD4012A9077}"/>
              </a:ext>
            </a:extLst>
          </p:cNvPr>
          <p:cNvSpPr/>
          <p:nvPr/>
        </p:nvSpPr>
        <p:spPr>
          <a:xfrm>
            <a:off x="3418970" y="4813443"/>
            <a:ext cx="278866" cy="170970"/>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8" name="Right Arrow 437">
            <a:extLst>
              <a:ext uri="{FF2B5EF4-FFF2-40B4-BE49-F238E27FC236}">
                <a16:creationId xmlns:a16="http://schemas.microsoft.com/office/drawing/2014/main" id="{47842D1D-513C-6341-B3AF-BC59D651AD33}"/>
              </a:ext>
            </a:extLst>
          </p:cNvPr>
          <p:cNvSpPr/>
          <p:nvPr/>
        </p:nvSpPr>
        <p:spPr>
          <a:xfrm>
            <a:off x="3418969" y="5724059"/>
            <a:ext cx="278866" cy="170970"/>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439" name="TextBox 438">
                <a:extLst>
                  <a:ext uri="{FF2B5EF4-FFF2-40B4-BE49-F238E27FC236}">
                    <a16:creationId xmlns:a16="http://schemas.microsoft.com/office/drawing/2014/main" id="{B0E0DB17-9764-DF46-B1F2-C936F0EDFF2C}"/>
                  </a:ext>
                </a:extLst>
              </p:cNvPr>
              <p:cNvSpPr txBox="1"/>
              <p:nvPr/>
            </p:nvSpPr>
            <p:spPr>
              <a:xfrm>
                <a:off x="8079717" y="1608557"/>
                <a:ext cx="66159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solidFill>
                            <a:srgbClr val="FF0000"/>
                          </a:solidFill>
                          <a:latin typeface="Cambria Math" panose="02040503050406030204" pitchFamily="18" charset="0"/>
                        </a:rPr>
                        <m:t>𝑠</m:t>
                      </m:r>
                      <m:r>
                        <a:rPr lang="en-US" b="0" i="1" dirty="0" smtClean="0">
                          <a:solidFill>
                            <a:srgbClr val="FF0000"/>
                          </a:solidFill>
                          <a:latin typeface="Cambria Math" panose="02040503050406030204" pitchFamily="18" charset="0"/>
                        </a:rPr>
                        <m:t>𝑡𝑎𝑡</m:t>
                      </m:r>
                    </m:oMath>
                  </m:oMathPara>
                </a14:m>
                <a:endParaRPr lang="en-US" dirty="0">
                  <a:solidFill>
                    <a:srgbClr val="FF0000"/>
                  </a:solidFill>
                </a:endParaRPr>
              </a:p>
            </p:txBody>
          </p:sp>
        </mc:Choice>
        <mc:Fallback>
          <p:sp>
            <p:nvSpPr>
              <p:cNvPr id="439" name="TextBox 438">
                <a:extLst>
                  <a:ext uri="{FF2B5EF4-FFF2-40B4-BE49-F238E27FC236}">
                    <a16:creationId xmlns:a16="http://schemas.microsoft.com/office/drawing/2014/main" id="{B0E0DB17-9764-DF46-B1F2-C936F0EDFF2C}"/>
                  </a:ext>
                </a:extLst>
              </p:cNvPr>
              <p:cNvSpPr txBox="1">
                <a:spLocks noRot="1" noChangeAspect="1" noMove="1" noResize="1" noEditPoints="1" noAdjustHandles="1" noChangeArrowheads="1" noChangeShapeType="1" noTextEdit="1"/>
              </p:cNvSpPr>
              <p:nvPr/>
            </p:nvSpPr>
            <p:spPr>
              <a:xfrm>
                <a:off x="8079717" y="1608557"/>
                <a:ext cx="661591" cy="369332"/>
              </a:xfrm>
              <a:prstGeom prst="rect">
                <a:avLst/>
              </a:prstGeom>
              <a:blipFill>
                <a:blip r:embed="rId5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40" name="TextBox 439">
                <a:extLst>
                  <a:ext uri="{FF2B5EF4-FFF2-40B4-BE49-F238E27FC236}">
                    <a16:creationId xmlns:a16="http://schemas.microsoft.com/office/drawing/2014/main" id="{4A33641B-46DA-3E45-AF25-E85F2FF28579}"/>
                  </a:ext>
                </a:extLst>
              </p:cNvPr>
              <p:cNvSpPr txBox="1"/>
              <p:nvPr/>
            </p:nvSpPr>
            <p:spPr>
              <a:xfrm>
                <a:off x="8079717" y="2866650"/>
                <a:ext cx="768992" cy="36298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dirty="0" smtClean="0">
                          <a:solidFill>
                            <a:srgbClr val="FF0000"/>
                          </a:solidFill>
                          <a:latin typeface="Cambria Math" panose="02040503050406030204" pitchFamily="18" charset="0"/>
                        </a:rPr>
                        <m:t>𝑠𝑡𝑎𝑡</m:t>
                      </m:r>
                      <m:r>
                        <a:rPr lang="en-US" b="0" i="1" baseline="30000" dirty="0" smtClean="0">
                          <a:solidFill>
                            <a:srgbClr val="FF0000"/>
                          </a:solidFill>
                          <a:latin typeface="Cambria Math" panose="02040503050406030204" pitchFamily="18" charset="0"/>
                        </a:rPr>
                        <m:t>∗</m:t>
                      </m:r>
                    </m:oMath>
                  </m:oMathPara>
                </a14:m>
                <a:endParaRPr lang="en-US" baseline="30000" dirty="0">
                  <a:solidFill>
                    <a:srgbClr val="FF0000"/>
                  </a:solidFill>
                </a:endParaRPr>
              </a:p>
            </p:txBody>
          </p:sp>
        </mc:Choice>
        <mc:Fallback>
          <p:sp>
            <p:nvSpPr>
              <p:cNvPr id="440" name="TextBox 439">
                <a:extLst>
                  <a:ext uri="{FF2B5EF4-FFF2-40B4-BE49-F238E27FC236}">
                    <a16:creationId xmlns:a16="http://schemas.microsoft.com/office/drawing/2014/main" id="{4A33641B-46DA-3E45-AF25-E85F2FF28579}"/>
                  </a:ext>
                </a:extLst>
              </p:cNvPr>
              <p:cNvSpPr txBox="1">
                <a:spLocks noRot="1" noChangeAspect="1" noMove="1" noResize="1" noEditPoints="1" noAdjustHandles="1" noChangeArrowheads="1" noChangeShapeType="1" noTextEdit="1"/>
              </p:cNvSpPr>
              <p:nvPr/>
            </p:nvSpPr>
            <p:spPr>
              <a:xfrm>
                <a:off x="8079717" y="2866650"/>
                <a:ext cx="768992" cy="362984"/>
              </a:xfrm>
              <a:prstGeom prst="rect">
                <a:avLst/>
              </a:prstGeom>
              <a:blipFill>
                <a:blip r:embed="rId5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41" name="TextBox 440">
                <a:extLst>
                  <a:ext uri="{FF2B5EF4-FFF2-40B4-BE49-F238E27FC236}">
                    <a16:creationId xmlns:a16="http://schemas.microsoft.com/office/drawing/2014/main" id="{B3B148B4-7BBB-1144-863F-202DD6B868EE}"/>
                  </a:ext>
                </a:extLst>
              </p:cNvPr>
              <p:cNvSpPr txBox="1"/>
              <p:nvPr/>
            </p:nvSpPr>
            <p:spPr>
              <a:xfrm>
                <a:off x="8079717" y="3784536"/>
                <a:ext cx="78662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dirty="0" smtClean="0">
                          <a:solidFill>
                            <a:srgbClr val="FF0000"/>
                          </a:solidFill>
                          <a:latin typeface="Cambria Math" panose="02040503050406030204" pitchFamily="18" charset="0"/>
                        </a:rPr>
                        <m:t>𝑠𝑡𝑎𝑡</m:t>
                      </m:r>
                      <m:r>
                        <a:rPr lang="en-US" b="0" i="1" baseline="30000" dirty="0" smtClean="0">
                          <a:solidFill>
                            <a:srgbClr val="FF0000"/>
                          </a:solidFill>
                          <a:latin typeface="Cambria Math" panose="02040503050406030204" pitchFamily="18" charset="0"/>
                        </a:rPr>
                        <m:t>∗</m:t>
                      </m:r>
                    </m:oMath>
                  </m:oMathPara>
                </a14:m>
                <a:endParaRPr lang="en-US" dirty="0">
                  <a:solidFill>
                    <a:srgbClr val="FF0000"/>
                  </a:solidFill>
                </a:endParaRPr>
              </a:p>
            </p:txBody>
          </p:sp>
        </mc:Choice>
        <mc:Fallback>
          <p:sp>
            <p:nvSpPr>
              <p:cNvPr id="441" name="TextBox 440">
                <a:extLst>
                  <a:ext uri="{FF2B5EF4-FFF2-40B4-BE49-F238E27FC236}">
                    <a16:creationId xmlns:a16="http://schemas.microsoft.com/office/drawing/2014/main" id="{B3B148B4-7BBB-1144-863F-202DD6B868EE}"/>
                  </a:ext>
                </a:extLst>
              </p:cNvPr>
              <p:cNvSpPr txBox="1">
                <a:spLocks noRot="1" noChangeAspect="1" noMove="1" noResize="1" noEditPoints="1" noAdjustHandles="1" noChangeArrowheads="1" noChangeShapeType="1" noTextEdit="1"/>
              </p:cNvSpPr>
              <p:nvPr/>
            </p:nvSpPr>
            <p:spPr>
              <a:xfrm>
                <a:off x="8079717" y="3784536"/>
                <a:ext cx="786626" cy="369332"/>
              </a:xfrm>
              <a:prstGeom prst="rect">
                <a:avLst/>
              </a:prstGeom>
              <a:blipFill>
                <a:blip r:embed="rId56"/>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42" name="TextBox 441">
                <a:extLst>
                  <a:ext uri="{FF2B5EF4-FFF2-40B4-BE49-F238E27FC236}">
                    <a16:creationId xmlns:a16="http://schemas.microsoft.com/office/drawing/2014/main" id="{6CEE2826-5C32-1B4A-B78A-C421CA2FB37E}"/>
                  </a:ext>
                </a:extLst>
              </p:cNvPr>
              <p:cNvSpPr txBox="1"/>
              <p:nvPr/>
            </p:nvSpPr>
            <p:spPr>
              <a:xfrm>
                <a:off x="8079717" y="4718543"/>
                <a:ext cx="78662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dirty="0" smtClean="0">
                          <a:solidFill>
                            <a:srgbClr val="FF0000"/>
                          </a:solidFill>
                          <a:latin typeface="Cambria Math" panose="02040503050406030204" pitchFamily="18" charset="0"/>
                        </a:rPr>
                        <m:t>𝑠𝑡𝑎𝑡</m:t>
                      </m:r>
                      <m:r>
                        <a:rPr lang="en-US" b="0" i="1" baseline="30000" dirty="0" smtClean="0">
                          <a:solidFill>
                            <a:srgbClr val="FF0000"/>
                          </a:solidFill>
                          <a:latin typeface="Cambria Math" panose="02040503050406030204" pitchFamily="18" charset="0"/>
                        </a:rPr>
                        <m:t>∗</m:t>
                      </m:r>
                    </m:oMath>
                  </m:oMathPara>
                </a14:m>
                <a:endParaRPr lang="en-US" dirty="0">
                  <a:solidFill>
                    <a:srgbClr val="FF0000"/>
                  </a:solidFill>
                </a:endParaRPr>
              </a:p>
            </p:txBody>
          </p:sp>
        </mc:Choice>
        <mc:Fallback>
          <p:sp>
            <p:nvSpPr>
              <p:cNvPr id="442" name="TextBox 441">
                <a:extLst>
                  <a:ext uri="{FF2B5EF4-FFF2-40B4-BE49-F238E27FC236}">
                    <a16:creationId xmlns:a16="http://schemas.microsoft.com/office/drawing/2014/main" id="{6CEE2826-5C32-1B4A-B78A-C421CA2FB37E}"/>
                  </a:ext>
                </a:extLst>
              </p:cNvPr>
              <p:cNvSpPr txBox="1">
                <a:spLocks noRot="1" noChangeAspect="1" noMove="1" noResize="1" noEditPoints="1" noAdjustHandles="1" noChangeArrowheads="1" noChangeShapeType="1" noTextEdit="1"/>
              </p:cNvSpPr>
              <p:nvPr/>
            </p:nvSpPr>
            <p:spPr>
              <a:xfrm>
                <a:off x="8079717" y="4718543"/>
                <a:ext cx="786626" cy="369332"/>
              </a:xfrm>
              <a:prstGeom prst="rect">
                <a:avLst/>
              </a:prstGeom>
              <a:blipFill>
                <a:blip r:embed="rId57"/>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43" name="TextBox 442">
                <a:extLst>
                  <a:ext uri="{FF2B5EF4-FFF2-40B4-BE49-F238E27FC236}">
                    <a16:creationId xmlns:a16="http://schemas.microsoft.com/office/drawing/2014/main" id="{952B6B45-57BB-3540-9485-DB0C3E91264E}"/>
                  </a:ext>
                </a:extLst>
              </p:cNvPr>
              <p:cNvSpPr txBox="1"/>
              <p:nvPr/>
            </p:nvSpPr>
            <p:spPr>
              <a:xfrm>
                <a:off x="8079717" y="5629158"/>
                <a:ext cx="78662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dirty="0" smtClean="0">
                          <a:solidFill>
                            <a:srgbClr val="FF0000"/>
                          </a:solidFill>
                          <a:latin typeface="Cambria Math" panose="02040503050406030204" pitchFamily="18" charset="0"/>
                        </a:rPr>
                        <m:t>𝑠𝑡𝑎𝑡</m:t>
                      </m:r>
                      <m:r>
                        <a:rPr lang="en-US" b="0" i="1" baseline="30000" dirty="0" smtClean="0">
                          <a:solidFill>
                            <a:srgbClr val="FF0000"/>
                          </a:solidFill>
                          <a:latin typeface="Cambria Math" panose="02040503050406030204" pitchFamily="18" charset="0"/>
                        </a:rPr>
                        <m:t>∗</m:t>
                      </m:r>
                    </m:oMath>
                  </m:oMathPara>
                </a14:m>
                <a:endParaRPr lang="en-US" dirty="0">
                  <a:solidFill>
                    <a:srgbClr val="FF0000"/>
                  </a:solidFill>
                </a:endParaRPr>
              </a:p>
            </p:txBody>
          </p:sp>
        </mc:Choice>
        <mc:Fallback>
          <p:sp>
            <p:nvSpPr>
              <p:cNvPr id="443" name="TextBox 442">
                <a:extLst>
                  <a:ext uri="{FF2B5EF4-FFF2-40B4-BE49-F238E27FC236}">
                    <a16:creationId xmlns:a16="http://schemas.microsoft.com/office/drawing/2014/main" id="{952B6B45-57BB-3540-9485-DB0C3E91264E}"/>
                  </a:ext>
                </a:extLst>
              </p:cNvPr>
              <p:cNvSpPr txBox="1">
                <a:spLocks noRot="1" noChangeAspect="1" noMove="1" noResize="1" noEditPoints="1" noAdjustHandles="1" noChangeArrowheads="1" noChangeShapeType="1" noTextEdit="1"/>
              </p:cNvSpPr>
              <p:nvPr/>
            </p:nvSpPr>
            <p:spPr>
              <a:xfrm>
                <a:off x="8079717" y="5629158"/>
                <a:ext cx="786626" cy="369332"/>
              </a:xfrm>
              <a:prstGeom prst="rect">
                <a:avLst/>
              </a:prstGeom>
              <a:blipFill>
                <a:blip r:embed="rId58"/>
                <a:stretch>
                  <a:fillRect/>
                </a:stretch>
              </a:blipFill>
            </p:spPr>
            <p:txBody>
              <a:bodyPr/>
              <a:lstStyle/>
              <a:p>
                <a:r>
                  <a:rPr lang="en-US">
                    <a:noFill/>
                  </a:rPr>
                  <a:t> </a:t>
                </a:r>
              </a:p>
            </p:txBody>
          </p:sp>
        </mc:Fallback>
      </mc:AlternateContent>
      <p:sp>
        <p:nvSpPr>
          <p:cNvPr id="444" name="Right Arrow 443">
            <a:extLst>
              <a:ext uri="{FF2B5EF4-FFF2-40B4-BE49-F238E27FC236}">
                <a16:creationId xmlns:a16="http://schemas.microsoft.com/office/drawing/2014/main" id="{90F79843-A2CD-AA47-B9B1-73A7E1F78681}"/>
              </a:ext>
            </a:extLst>
          </p:cNvPr>
          <p:cNvSpPr/>
          <p:nvPr/>
        </p:nvSpPr>
        <p:spPr>
          <a:xfrm>
            <a:off x="7815418" y="1704386"/>
            <a:ext cx="278866" cy="170970"/>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5" name="Right Arrow 444">
            <a:extLst>
              <a:ext uri="{FF2B5EF4-FFF2-40B4-BE49-F238E27FC236}">
                <a16:creationId xmlns:a16="http://schemas.microsoft.com/office/drawing/2014/main" id="{7791E1D9-C2E9-F545-B1E3-DAF1ABE5B767}"/>
              </a:ext>
            </a:extLst>
          </p:cNvPr>
          <p:cNvSpPr/>
          <p:nvPr/>
        </p:nvSpPr>
        <p:spPr>
          <a:xfrm>
            <a:off x="7815417" y="2963128"/>
            <a:ext cx="278866" cy="170970"/>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6" name="Right Arrow 445">
            <a:extLst>
              <a:ext uri="{FF2B5EF4-FFF2-40B4-BE49-F238E27FC236}">
                <a16:creationId xmlns:a16="http://schemas.microsoft.com/office/drawing/2014/main" id="{0863FC5D-5FD2-794B-8D0D-4850BC6CB39B}"/>
              </a:ext>
            </a:extLst>
          </p:cNvPr>
          <p:cNvSpPr/>
          <p:nvPr/>
        </p:nvSpPr>
        <p:spPr>
          <a:xfrm>
            <a:off x="7815416" y="3883815"/>
            <a:ext cx="278866" cy="170970"/>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7" name="Right Arrow 446">
            <a:extLst>
              <a:ext uri="{FF2B5EF4-FFF2-40B4-BE49-F238E27FC236}">
                <a16:creationId xmlns:a16="http://schemas.microsoft.com/office/drawing/2014/main" id="{C28BDD04-21CB-934D-A3C1-CB737C253AE3}"/>
              </a:ext>
            </a:extLst>
          </p:cNvPr>
          <p:cNvSpPr/>
          <p:nvPr/>
        </p:nvSpPr>
        <p:spPr>
          <a:xfrm>
            <a:off x="7815416" y="4817822"/>
            <a:ext cx="278866" cy="170970"/>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8" name="Right Arrow 447">
            <a:extLst>
              <a:ext uri="{FF2B5EF4-FFF2-40B4-BE49-F238E27FC236}">
                <a16:creationId xmlns:a16="http://schemas.microsoft.com/office/drawing/2014/main" id="{C2D37C57-F50D-A945-9605-F08FF07EF563}"/>
              </a:ext>
            </a:extLst>
          </p:cNvPr>
          <p:cNvSpPr/>
          <p:nvPr/>
        </p:nvSpPr>
        <p:spPr>
          <a:xfrm>
            <a:off x="7815415" y="5728438"/>
            <a:ext cx="278866" cy="170970"/>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3" name="TextBox 402">
            <a:extLst>
              <a:ext uri="{FF2B5EF4-FFF2-40B4-BE49-F238E27FC236}">
                <a16:creationId xmlns:a16="http://schemas.microsoft.com/office/drawing/2014/main" id="{6CBEE241-90D8-EF4A-8EB9-DF0DCB32888B}"/>
              </a:ext>
            </a:extLst>
          </p:cNvPr>
          <p:cNvSpPr txBox="1"/>
          <p:nvPr/>
        </p:nvSpPr>
        <p:spPr>
          <a:xfrm>
            <a:off x="1065177" y="2855907"/>
            <a:ext cx="7345335" cy="2031325"/>
          </a:xfrm>
          <a:prstGeom prst="rect">
            <a:avLst/>
          </a:prstGeom>
          <a:solidFill>
            <a:schemeClr val="bg1"/>
          </a:solidFill>
          <a:ln w="76200">
            <a:solidFill>
              <a:schemeClr val="accent1"/>
            </a:solidFill>
          </a:ln>
        </p:spPr>
        <p:txBody>
          <a:bodyPr wrap="square" rtlCol="0" anchor="ctr">
            <a:spAutoFit/>
          </a:bodyPr>
          <a:lstStyle/>
          <a:p>
            <a:pPr marL="285750" indent="-285750">
              <a:buFont typeface="Arial" panose="020B0604020202020204" pitchFamily="34" charset="0"/>
              <a:buChar char="•"/>
            </a:pPr>
            <a:endParaRPr lang="en-US" dirty="0"/>
          </a:p>
          <a:p>
            <a:pPr marL="742950" lvl="1" indent="-285750">
              <a:buFont typeface="Arial" panose="020B0604020202020204" pitchFamily="34" charset="0"/>
              <a:buChar char="•"/>
            </a:pPr>
            <a:r>
              <a:rPr lang="en-US" dirty="0"/>
              <a:t>In principle, should do this for all possible permutations.</a:t>
            </a:r>
          </a:p>
          <a:p>
            <a:endParaRPr lang="en-US" dirty="0"/>
          </a:p>
          <a:p>
            <a:pPr marL="742950" lvl="1" indent="-285750">
              <a:lnSpc>
                <a:spcPct val="150000"/>
              </a:lnSpc>
              <a:buFont typeface="Arial" panose="020B0604020202020204" pitchFamily="34" charset="0"/>
              <a:buChar char="•"/>
            </a:pPr>
            <a:r>
              <a:rPr lang="en-US" dirty="0"/>
              <a:t>In practice, doing this for a large number (e.g. 1000) of random permutations works well (Monte Carlo).</a:t>
            </a:r>
          </a:p>
          <a:p>
            <a:endParaRPr lang="en-US" dirty="0"/>
          </a:p>
        </p:txBody>
      </p:sp>
    </p:spTree>
    <p:extLst>
      <p:ext uri="{BB962C8B-B14F-4D97-AF65-F5344CB8AC3E}">
        <p14:creationId xmlns:p14="http://schemas.microsoft.com/office/powerpoint/2010/main" val="265905410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C33893-C1FD-CF4C-91EC-7A35879269DA}"/>
              </a:ext>
            </a:extLst>
          </p:cNvPr>
          <p:cNvSpPr>
            <a:spLocks noGrp="1"/>
          </p:cNvSpPr>
          <p:nvPr>
            <p:ph type="title"/>
          </p:nvPr>
        </p:nvSpPr>
        <p:spPr>
          <a:xfrm>
            <a:off x="274319" y="317481"/>
            <a:ext cx="8595360" cy="641871"/>
          </a:xfrm>
        </p:spPr>
        <p:txBody>
          <a:bodyPr>
            <a:normAutofit/>
          </a:bodyPr>
          <a:lstStyle/>
          <a:p>
            <a:r>
              <a:rPr lang="en-US" dirty="0"/>
              <a:t>Permutation Test</a:t>
            </a:r>
          </a:p>
        </p:txBody>
      </p:sp>
      <p:sp>
        <p:nvSpPr>
          <p:cNvPr id="4" name="Slide Number Placeholder 3">
            <a:extLst>
              <a:ext uri="{FF2B5EF4-FFF2-40B4-BE49-F238E27FC236}">
                <a16:creationId xmlns:a16="http://schemas.microsoft.com/office/drawing/2014/main" id="{02E00918-68B8-514A-891C-20F177A55ADD}"/>
              </a:ext>
            </a:extLst>
          </p:cNvPr>
          <p:cNvSpPr>
            <a:spLocks noGrp="1"/>
          </p:cNvSpPr>
          <p:nvPr>
            <p:ph type="sldNum" sz="quarter" idx="12"/>
          </p:nvPr>
        </p:nvSpPr>
        <p:spPr>
          <a:xfrm>
            <a:off x="6272888" y="6446520"/>
            <a:ext cx="2366010" cy="274320"/>
          </a:xfrm>
        </p:spPr>
        <p:txBody>
          <a:bodyPr/>
          <a:lstStyle/>
          <a:p>
            <a:fld id="{4F1611B7-9285-1F48-A026-12A07D3EB268}" type="slidenum">
              <a:rPr lang="en-US" smtClean="0"/>
              <a:t>43</a:t>
            </a:fld>
            <a:endParaRPr lang="en-US" dirty="0"/>
          </a:p>
        </p:txBody>
      </p:sp>
      <p:grpSp>
        <p:nvGrpSpPr>
          <p:cNvPr id="70" name="Group 69">
            <a:extLst>
              <a:ext uri="{FF2B5EF4-FFF2-40B4-BE49-F238E27FC236}">
                <a16:creationId xmlns:a16="http://schemas.microsoft.com/office/drawing/2014/main" id="{028CFE06-3628-8749-815A-3D82AA19BD6D}"/>
              </a:ext>
            </a:extLst>
          </p:cNvPr>
          <p:cNvGrpSpPr/>
          <p:nvPr/>
        </p:nvGrpSpPr>
        <p:grpSpPr>
          <a:xfrm>
            <a:off x="348806" y="1353083"/>
            <a:ext cx="795443" cy="797350"/>
            <a:chOff x="2031861" y="1429407"/>
            <a:chExt cx="1665618" cy="1669609"/>
          </a:xfrm>
        </p:grpSpPr>
        <p:sp>
          <p:nvSpPr>
            <p:cNvPr id="71" name="TextBox 70">
              <a:extLst>
                <a:ext uri="{FF2B5EF4-FFF2-40B4-BE49-F238E27FC236}">
                  <a16:creationId xmlns:a16="http://schemas.microsoft.com/office/drawing/2014/main" id="{172FC9F3-793C-4E4F-98B9-F0AECAD8C681}"/>
                </a:ext>
              </a:extLst>
            </p:cNvPr>
            <p:cNvSpPr txBox="1"/>
            <p:nvPr/>
          </p:nvSpPr>
          <p:spPr>
            <a:xfrm>
              <a:off x="2448910" y="1429407"/>
              <a:ext cx="284052" cy="369332"/>
            </a:xfrm>
            <a:prstGeom prst="rect">
              <a:avLst/>
            </a:prstGeom>
            <a:noFill/>
          </p:spPr>
          <p:txBody>
            <a:bodyPr wrap="none" rtlCol="0">
              <a:spAutoFit/>
            </a:bodyPr>
            <a:lstStyle/>
            <a:p>
              <a:r>
                <a:rPr lang="en-US" dirty="0"/>
                <a:t>x</a:t>
              </a:r>
            </a:p>
          </p:txBody>
        </p:sp>
        <p:sp>
          <p:nvSpPr>
            <p:cNvPr id="72" name="TextBox 71">
              <a:extLst>
                <a:ext uri="{FF2B5EF4-FFF2-40B4-BE49-F238E27FC236}">
                  <a16:creationId xmlns:a16="http://schemas.microsoft.com/office/drawing/2014/main" id="{C0FA9A39-1D6E-FA45-A3EC-BAD7841D25C8}"/>
                </a:ext>
              </a:extLst>
            </p:cNvPr>
            <p:cNvSpPr txBox="1"/>
            <p:nvPr/>
          </p:nvSpPr>
          <p:spPr>
            <a:xfrm>
              <a:off x="2601310" y="1581807"/>
              <a:ext cx="284052" cy="369332"/>
            </a:xfrm>
            <a:prstGeom prst="rect">
              <a:avLst/>
            </a:prstGeom>
            <a:noFill/>
          </p:spPr>
          <p:txBody>
            <a:bodyPr wrap="none" rtlCol="0">
              <a:spAutoFit/>
            </a:bodyPr>
            <a:lstStyle/>
            <a:p>
              <a:r>
                <a:rPr lang="en-US" dirty="0"/>
                <a:t>x</a:t>
              </a:r>
            </a:p>
          </p:txBody>
        </p:sp>
        <p:sp>
          <p:nvSpPr>
            <p:cNvPr id="76" name="TextBox 75">
              <a:extLst>
                <a:ext uri="{FF2B5EF4-FFF2-40B4-BE49-F238E27FC236}">
                  <a16:creationId xmlns:a16="http://schemas.microsoft.com/office/drawing/2014/main" id="{9BDF0933-1CF6-934C-9DF1-2868BC860E1A}"/>
                </a:ext>
              </a:extLst>
            </p:cNvPr>
            <p:cNvSpPr txBox="1"/>
            <p:nvPr/>
          </p:nvSpPr>
          <p:spPr>
            <a:xfrm>
              <a:off x="2753710" y="1734207"/>
              <a:ext cx="284052" cy="369332"/>
            </a:xfrm>
            <a:prstGeom prst="rect">
              <a:avLst/>
            </a:prstGeom>
            <a:noFill/>
          </p:spPr>
          <p:txBody>
            <a:bodyPr wrap="none" rtlCol="0">
              <a:spAutoFit/>
            </a:bodyPr>
            <a:lstStyle/>
            <a:p>
              <a:r>
                <a:rPr lang="en-US" dirty="0"/>
                <a:t>x</a:t>
              </a:r>
            </a:p>
          </p:txBody>
        </p:sp>
        <p:sp>
          <p:nvSpPr>
            <p:cNvPr id="77" name="TextBox 76">
              <a:extLst>
                <a:ext uri="{FF2B5EF4-FFF2-40B4-BE49-F238E27FC236}">
                  <a16:creationId xmlns:a16="http://schemas.microsoft.com/office/drawing/2014/main" id="{398CACC0-306E-024A-9231-523B4F9BF2F3}"/>
                </a:ext>
              </a:extLst>
            </p:cNvPr>
            <p:cNvSpPr txBox="1"/>
            <p:nvPr/>
          </p:nvSpPr>
          <p:spPr>
            <a:xfrm>
              <a:off x="2948015" y="1822913"/>
              <a:ext cx="284052" cy="369332"/>
            </a:xfrm>
            <a:prstGeom prst="rect">
              <a:avLst/>
            </a:prstGeom>
            <a:noFill/>
          </p:spPr>
          <p:txBody>
            <a:bodyPr wrap="none" rtlCol="0">
              <a:spAutoFit/>
            </a:bodyPr>
            <a:lstStyle/>
            <a:p>
              <a:r>
                <a:rPr lang="en-US" dirty="0"/>
                <a:t>x</a:t>
              </a:r>
            </a:p>
          </p:txBody>
        </p:sp>
        <p:sp>
          <p:nvSpPr>
            <p:cNvPr id="78" name="TextBox 77">
              <a:extLst>
                <a:ext uri="{FF2B5EF4-FFF2-40B4-BE49-F238E27FC236}">
                  <a16:creationId xmlns:a16="http://schemas.microsoft.com/office/drawing/2014/main" id="{875E5EA8-A3CA-7246-BC57-C1F66226479D}"/>
                </a:ext>
              </a:extLst>
            </p:cNvPr>
            <p:cNvSpPr txBox="1"/>
            <p:nvPr/>
          </p:nvSpPr>
          <p:spPr>
            <a:xfrm>
              <a:off x="3058510" y="2039007"/>
              <a:ext cx="284052" cy="369332"/>
            </a:xfrm>
            <a:prstGeom prst="rect">
              <a:avLst/>
            </a:prstGeom>
            <a:noFill/>
          </p:spPr>
          <p:txBody>
            <a:bodyPr wrap="none" rtlCol="0">
              <a:spAutoFit/>
            </a:bodyPr>
            <a:lstStyle/>
            <a:p>
              <a:r>
                <a:rPr lang="en-US" dirty="0"/>
                <a:t>x</a:t>
              </a:r>
            </a:p>
          </p:txBody>
        </p:sp>
        <p:sp>
          <p:nvSpPr>
            <p:cNvPr id="79" name="TextBox 78">
              <a:extLst>
                <a:ext uri="{FF2B5EF4-FFF2-40B4-BE49-F238E27FC236}">
                  <a16:creationId xmlns:a16="http://schemas.microsoft.com/office/drawing/2014/main" id="{64D28184-0024-DC43-9FB4-26420C852480}"/>
                </a:ext>
              </a:extLst>
            </p:cNvPr>
            <p:cNvSpPr txBox="1"/>
            <p:nvPr/>
          </p:nvSpPr>
          <p:spPr>
            <a:xfrm>
              <a:off x="3210910" y="2191407"/>
              <a:ext cx="284052" cy="369332"/>
            </a:xfrm>
            <a:prstGeom prst="rect">
              <a:avLst/>
            </a:prstGeom>
            <a:noFill/>
          </p:spPr>
          <p:txBody>
            <a:bodyPr wrap="none" rtlCol="0">
              <a:spAutoFit/>
            </a:bodyPr>
            <a:lstStyle/>
            <a:p>
              <a:r>
                <a:rPr lang="en-US" dirty="0"/>
                <a:t>x</a:t>
              </a:r>
            </a:p>
          </p:txBody>
        </p:sp>
        <p:sp>
          <p:nvSpPr>
            <p:cNvPr id="80" name="TextBox 79">
              <a:extLst>
                <a:ext uri="{FF2B5EF4-FFF2-40B4-BE49-F238E27FC236}">
                  <a16:creationId xmlns:a16="http://schemas.microsoft.com/office/drawing/2014/main" id="{3C6DEEC0-153E-F741-ACF6-5231085C6AD6}"/>
                </a:ext>
              </a:extLst>
            </p:cNvPr>
            <p:cNvSpPr txBox="1"/>
            <p:nvPr/>
          </p:nvSpPr>
          <p:spPr>
            <a:xfrm>
              <a:off x="2543640" y="1930854"/>
              <a:ext cx="284052" cy="369332"/>
            </a:xfrm>
            <a:prstGeom prst="rect">
              <a:avLst/>
            </a:prstGeom>
            <a:noFill/>
          </p:spPr>
          <p:txBody>
            <a:bodyPr wrap="none" rtlCol="0">
              <a:spAutoFit/>
            </a:bodyPr>
            <a:lstStyle/>
            <a:p>
              <a:r>
                <a:rPr lang="en-US" dirty="0"/>
                <a:t>x</a:t>
              </a:r>
            </a:p>
          </p:txBody>
        </p:sp>
        <p:sp>
          <p:nvSpPr>
            <p:cNvPr id="81" name="TextBox 80">
              <a:extLst>
                <a:ext uri="{FF2B5EF4-FFF2-40B4-BE49-F238E27FC236}">
                  <a16:creationId xmlns:a16="http://schemas.microsoft.com/office/drawing/2014/main" id="{80981D07-72E7-2D48-84A7-DCFE3CC72305}"/>
                </a:ext>
              </a:extLst>
            </p:cNvPr>
            <p:cNvSpPr txBox="1"/>
            <p:nvPr/>
          </p:nvSpPr>
          <p:spPr>
            <a:xfrm>
              <a:off x="2559677" y="2401192"/>
              <a:ext cx="284052" cy="369332"/>
            </a:xfrm>
            <a:prstGeom prst="rect">
              <a:avLst/>
            </a:prstGeom>
            <a:noFill/>
          </p:spPr>
          <p:txBody>
            <a:bodyPr wrap="none" rtlCol="0">
              <a:spAutoFit/>
            </a:bodyPr>
            <a:lstStyle/>
            <a:p>
              <a:r>
                <a:rPr lang="en-US" dirty="0"/>
                <a:t>x</a:t>
              </a:r>
            </a:p>
          </p:txBody>
        </p:sp>
        <p:sp>
          <p:nvSpPr>
            <p:cNvPr id="82" name="TextBox 81">
              <a:extLst>
                <a:ext uri="{FF2B5EF4-FFF2-40B4-BE49-F238E27FC236}">
                  <a16:creationId xmlns:a16="http://schemas.microsoft.com/office/drawing/2014/main" id="{C61388C3-6B32-0444-A757-E0F94F5BDBBC}"/>
                </a:ext>
              </a:extLst>
            </p:cNvPr>
            <p:cNvSpPr txBox="1"/>
            <p:nvPr/>
          </p:nvSpPr>
          <p:spPr>
            <a:xfrm>
              <a:off x="2133803" y="1558684"/>
              <a:ext cx="294290" cy="369332"/>
            </a:xfrm>
            <a:prstGeom prst="rect">
              <a:avLst/>
            </a:prstGeom>
            <a:noFill/>
          </p:spPr>
          <p:txBody>
            <a:bodyPr wrap="square" rtlCol="0">
              <a:spAutoFit/>
            </a:bodyPr>
            <a:lstStyle/>
            <a:p>
              <a:r>
                <a:rPr lang="en-US" dirty="0"/>
                <a:t>x</a:t>
              </a:r>
            </a:p>
          </p:txBody>
        </p:sp>
        <p:sp>
          <p:nvSpPr>
            <p:cNvPr id="83" name="TextBox 82">
              <a:extLst>
                <a:ext uri="{FF2B5EF4-FFF2-40B4-BE49-F238E27FC236}">
                  <a16:creationId xmlns:a16="http://schemas.microsoft.com/office/drawing/2014/main" id="{4AABA803-4BF4-BB43-BC0E-2688B63B329A}"/>
                </a:ext>
              </a:extLst>
            </p:cNvPr>
            <p:cNvSpPr txBox="1"/>
            <p:nvPr/>
          </p:nvSpPr>
          <p:spPr>
            <a:xfrm>
              <a:off x="2244298" y="1794219"/>
              <a:ext cx="294290" cy="369332"/>
            </a:xfrm>
            <a:prstGeom prst="rect">
              <a:avLst/>
            </a:prstGeom>
            <a:noFill/>
          </p:spPr>
          <p:txBody>
            <a:bodyPr wrap="square" rtlCol="0">
              <a:spAutoFit/>
            </a:bodyPr>
            <a:lstStyle/>
            <a:p>
              <a:r>
                <a:rPr lang="en-US" dirty="0"/>
                <a:t>x</a:t>
              </a:r>
            </a:p>
          </p:txBody>
        </p:sp>
        <p:sp>
          <p:nvSpPr>
            <p:cNvPr id="84" name="TextBox 83">
              <a:extLst>
                <a:ext uri="{FF2B5EF4-FFF2-40B4-BE49-F238E27FC236}">
                  <a16:creationId xmlns:a16="http://schemas.microsoft.com/office/drawing/2014/main" id="{56AD1B02-A9BD-7E4C-963E-E5B125852047}"/>
                </a:ext>
              </a:extLst>
            </p:cNvPr>
            <p:cNvSpPr txBox="1"/>
            <p:nvPr/>
          </p:nvSpPr>
          <p:spPr>
            <a:xfrm>
              <a:off x="2428162" y="1798739"/>
              <a:ext cx="294290" cy="369332"/>
            </a:xfrm>
            <a:prstGeom prst="rect">
              <a:avLst/>
            </a:prstGeom>
            <a:noFill/>
          </p:spPr>
          <p:txBody>
            <a:bodyPr wrap="square" rtlCol="0">
              <a:spAutoFit/>
            </a:bodyPr>
            <a:lstStyle/>
            <a:p>
              <a:r>
                <a:rPr lang="en-US" dirty="0"/>
                <a:t>x</a:t>
              </a:r>
            </a:p>
          </p:txBody>
        </p:sp>
        <p:sp>
          <p:nvSpPr>
            <p:cNvPr id="85" name="TextBox 84">
              <a:extLst>
                <a:ext uri="{FF2B5EF4-FFF2-40B4-BE49-F238E27FC236}">
                  <a16:creationId xmlns:a16="http://schemas.microsoft.com/office/drawing/2014/main" id="{6EB9C4D5-D7D0-8A40-96BE-4351C071024C}"/>
                </a:ext>
              </a:extLst>
            </p:cNvPr>
            <p:cNvSpPr txBox="1"/>
            <p:nvPr/>
          </p:nvSpPr>
          <p:spPr>
            <a:xfrm>
              <a:off x="2464675" y="2140326"/>
              <a:ext cx="294290" cy="369332"/>
            </a:xfrm>
            <a:prstGeom prst="rect">
              <a:avLst/>
            </a:prstGeom>
            <a:noFill/>
          </p:spPr>
          <p:txBody>
            <a:bodyPr wrap="square" rtlCol="0">
              <a:spAutoFit/>
            </a:bodyPr>
            <a:lstStyle/>
            <a:p>
              <a:r>
                <a:rPr lang="en-US" dirty="0"/>
                <a:t>x</a:t>
              </a:r>
            </a:p>
          </p:txBody>
        </p:sp>
        <p:sp>
          <p:nvSpPr>
            <p:cNvPr id="86" name="TextBox 85">
              <a:extLst>
                <a:ext uri="{FF2B5EF4-FFF2-40B4-BE49-F238E27FC236}">
                  <a16:creationId xmlns:a16="http://schemas.microsoft.com/office/drawing/2014/main" id="{E61E5135-5DE7-A94E-9120-131396174AE6}"/>
                </a:ext>
              </a:extLst>
            </p:cNvPr>
            <p:cNvSpPr txBox="1"/>
            <p:nvPr/>
          </p:nvSpPr>
          <p:spPr>
            <a:xfrm>
              <a:off x="2911365" y="2101437"/>
              <a:ext cx="294290" cy="369332"/>
            </a:xfrm>
            <a:prstGeom prst="rect">
              <a:avLst/>
            </a:prstGeom>
            <a:noFill/>
          </p:spPr>
          <p:txBody>
            <a:bodyPr wrap="square" rtlCol="0">
              <a:spAutoFit/>
            </a:bodyPr>
            <a:lstStyle/>
            <a:p>
              <a:r>
                <a:rPr lang="en-US" dirty="0"/>
                <a:t>x</a:t>
              </a:r>
            </a:p>
          </p:txBody>
        </p:sp>
        <p:sp>
          <p:nvSpPr>
            <p:cNvPr id="87" name="TextBox 86">
              <a:extLst>
                <a:ext uri="{FF2B5EF4-FFF2-40B4-BE49-F238E27FC236}">
                  <a16:creationId xmlns:a16="http://schemas.microsoft.com/office/drawing/2014/main" id="{7C62328B-C778-5D46-90E1-81768BD1552B}"/>
                </a:ext>
              </a:extLst>
            </p:cNvPr>
            <p:cNvSpPr txBox="1"/>
            <p:nvPr/>
          </p:nvSpPr>
          <p:spPr>
            <a:xfrm>
              <a:off x="2758318" y="2319947"/>
              <a:ext cx="294290" cy="369332"/>
            </a:xfrm>
            <a:prstGeom prst="rect">
              <a:avLst/>
            </a:prstGeom>
            <a:noFill/>
          </p:spPr>
          <p:txBody>
            <a:bodyPr wrap="square" rtlCol="0">
              <a:spAutoFit/>
            </a:bodyPr>
            <a:lstStyle/>
            <a:p>
              <a:r>
                <a:rPr lang="en-US" dirty="0"/>
                <a:t>x</a:t>
              </a:r>
            </a:p>
          </p:txBody>
        </p:sp>
        <p:sp>
          <p:nvSpPr>
            <p:cNvPr id="88" name="TextBox 87">
              <a:extLst>
                <a:ext uri="{FF2B5EF4-FFF2-40B4-BE49-F238E27FC236}">
                  <a16:creationId xmlns:a16="http://schemas.microsoft.com/office/drawing/2014/main" id="{D6022671-5692-BA42-9746-F1136B9643D1}"/>
                </a:ext>
              </a:extLst>
            </p:cNvPr>
            <p:cNvSpPr txBox="1"/>
            <p:nvPr/>
          </p:nvSpPr>
          <p:spPr>
            <a:xfrm>
              <a:off x="3037762" y="2408339"/>
              <a:ext cx="294290" cy="369332"/>
            </a:xfrm>
            <a:prstGeom prst="rect">
              <a:avLst/>
            </a:prstGeom>
            <a:noFill/>
          </p:spPr>
          <p:txBody>
            <a:bodyPr wrap="square" rtlCol="0">
              <a:spAutoFit/>
            </a:bodyPr>
            <a:lstStyle/>
            <a:p>
              <a:r>
                <a:rPr lang="en-US" dirty="0"/>
                <a:t>x</a:t>
              </a:r>
            </a:p>
          </p:txBody>
        </p:sp>
        <p:sp>
          <p:nvSpPr>
            <p:cNvPr id="89" name="TextBox 88">
              <a:extLst>
                <a:ext uri="{FF2B5EF4-FFF2-40B4-BE49-F238E27FC236}">
                  <a16:creationId xmlns:a16="http://schemas.microsoft.com/office/drawing/2014/main" id="{C4DF90C3-3A82-C541-B63C-77CEE176C3F4}"/>
                </a:ext>
              </a:extLst>
            </p:cNvPr>
            <p:cNvSpPr txBox="1"/>
            <p:nvPr/>
          </p:nvSpPr>
          <p:spPr>
            <a:xfrm>
              <a:off x="2055045" y="1872524"/>
              <a:ext cx="294290" cy="369332"/>
            </a:xfrm>
            <a:prstGeom prst="rect">
              <a:avLst/>
            </a:prstGeom>
            <a:noFill/>
          </p:spPr>
          <p:txBody>
            <a:bodyPr wrap="square" rtlCol="0">
              <a:spAutoFit/>
            </a:bodyPr>
            <a:lstStyle/>
            <a:p>
              <a:r>
                <a:rPr lang="en-US" dirty="0"/>
                <a:t>x</a:t>
              </a:r>
            </a:p>
          </p:txBody>
        </p:sp>
        <p:sp>
          <p:nvSpPr>
            <p:cNvPr id="90" name="TextBox 89">
              <a:extLst>
                <a:ext uri="{FF2B5EF4-FFF2-40B4-BE49-F238E27FC236}">
                  <a16:creationId xmlns:a16="http://schemas.microsoft.com/office/drawing/2014/main" id="{B3160670-285A-C94F-81C4-4ECAFA7045EA}"/>
                </a:ext>
              </a:extLst>
            </p:cNvPr>
            <p:cNvSpPr txBox="1"/>
            <p:nvPr/>
          </p:nvSpPr>
          <p:spPr>
            <a:xfrm>
              <a:off x="3232067" y="1918873"/>
              <a:ext cx="284052" cy="369332"/>
            </a:xfrm>
            <a:prstGeom prst="rect">
              <a:avLst/>
            </a:prstGeom>
            <a:noFill/>
          </p:spPr>
          <p:txBody>
            <a:bodyPr wrap="none" rtlCol="0">
              <a:spAutoFit/>
            </a:bodyPr>
            <a:lstStyle/>
            <a:p>
              <a:r>
                <a:rPr lang="en-US" dirty="0"/>
                <a:t>x</a:t>
              </a:r>
            </a:p>
          </p:txBody>
        </p:sp>
        <p:sp>
          <p:nvSpPr>
            <p:cNvPr id="91" name="TextBox 90">
              <a:extLst>
                <a:ext uri="{FF2B5EF4-FFF2-40B4-BE49-F238E27FC236}">
                  <a16:creationId xmlns:a16="http://schemas.microsoft.com/office/drawing/2014/main" id="{EFE70BAC-5869-304E-9702-7BAD29A39F4D}"/>
                </a:ext>
              </a:extLst>
            </p:cNvPr>
            <p:cNvSpPr txBox="1"/>
            <p:nvPr/>
          </p:nvSpPr>
          <p:spPr>
            <a:xfrm>
              <a:off x="2927267" y="1483429"/>
              <a:ext cx="284052" cy="369332"/>
            </a:xfrm>
            <a:prstGeom prst="rect">
              <a:avLst/>
            </a:prstGeom>
            <a:noFill/>
          </p:spPr>
          <p:txBody>
            <a:bodyPr wrap="square" rtlCol="0">
              <a:spAutoFit/>
            </a:bodyPr>
            <a:lstStyle/>
            <a:p>
              <a:r>
                <a:rPr lang="en-US" dirty="0"/>
                <a:t>x</a:t>
              </a:r>
            </a:p>
          </p:txBody>
        </p:sp>
        <p:sp>
          <p:nvSpPr>
            <p:cNvPr id="92" name="TextBox 91">
              <a:extLst>
                <a:ext uri="{FF2B5EF4-FFF2-40B4-BE49-F238E27FC236}">
                  <a16:creationId xmlns:a16="http://schemas.microsoft.com/office/drawing/2014/main" id="{F6D6CE8A-E1F9-5D43-9389-81168C136436}"/>
                </a:ext>
              </a:extLst>
            </p:cNvPr>
            <p:cNvSpPr txBox="1"/>
            <p:nvPr/>
          </p:nvSpPr>
          <p:spPr>
            <a:xfrm>
              <a:off x="3263598" y="1638247"/>
              <a:ext cx="284052" cy="369332"/>
            </a:xfrm>
            <a:prstGeom prst="rect">
              <a:avLst/>
            </a:prstGeom>
            <a:noFill/>
          </p:spPr>
          <p:txBody>
            <a:bodyPr wrap="none" rtlCol="0">
              <a:spAutoFit/>
            </a:bodyPr>
            <a:lstStyle/>
            <a:p>
              <a:r>
                <a:rPr lang="en-US" dirty="0"/>
                <a:t>x</a:t>
              </a:r>
            </a:p>
          </p:txBody>
        </p:sp>
        <p:sp>
          <p:nvSpPr>
            <p:cNvPr id="93" name="TextBox 92">
              <a:extLst>
                <a:ext uri="{FF2B5EF4-FFF2-40B4-BE49-F238E27FC236}">
                  <a16:creationId xmlns:a16="http://schemas.microsoft.com/office/drawing/2014/main" id="{E6AE1870-237D-4B4E-908F-21B709BECD19}"/>
                </a:ext>
              </a:extLst>
            </p:cNvPr>
            <p:cNvSpPr txBox="1"/>
            <p:nvPr/>
          </p:nvSpPr>
          <p:spPr>
            <a:xfrm>
              <a:off x="2335515" y="2451851"/>
              <a:ext cx="284052" cy="369332"/>
            </a:xfrm>
            <a:prstGeom prst="rect">
              <a:avLst/>
            </a:prstGeom>
            <a:noFill/>
          </p:spPr>
          <p:txBody>
            <a:bodyPr wrap="none" rtlCol="0">
              <a:spAutoFit/>
            </a:bodyPr>
            <a:lstStyle/>
            <a:p>
              <a:r>
                <a:rPr lang="en-US" dirty="0"/>
                <a:t>x</a:t>
              </a:r>
            </a:p>
          </p:txBody>
        </p:sp>
        <p:sp>
          <p:nvSpPr>
            <p:cNvPr id="108" name="TextBox 107">
              <a:extLst>
                <a:ext uri="{FF2B5EF4-FFF2-40B4-BE49-F238E27FC236}">
                  <a16:creationId xmlns:a16="http://schemas.microsoft.com/office/drawing/2014/main" id="{75A4B27F-ABF5-004E-BE43-A52D8183EF61}"/>
                </a:ext>
              </a:extLst>
            </p:cNvPr>
            <p:cNvSpPr txBox="1"/>
            <p:nvPr/>
          </p:nvSpPr>
          <p:spPr>
            <a:xfrm>
              <a:off x="2727434" y="2028286"/>
              <a:ext cx="284052" cy="369332"/>
            </a:xfrm>
            <a:prstGeom prst="rect">
              <a:avLst/>
            </a:prstGeom>
            <a:noFill/>
          </p:spPr>
          <p:txBody>
            <a:bodyPr wrap="none" rtlCol="0">
              <a:spAutoFit/>
            </a:bodyPr>
            <a:lstStyle/>
            <a:p>
              <a:r>
                <a:rPr lang="en-US" dirty="0"/>
                <a:t>x</a:t>
              </a:r>
            </a:p>
          </p:txBody>
        </p:sp>
        <p:sp>
          <p:nvSpPr>
            <p:cNvPr id="109" name="TextBox 108">
              <a:extLst>
                <a:ext uri="{FF2B5EF4-FFF2-40B4-BE49-F238E27FC236}">
                  <a16:creationId xmlns:a16="http://schemas.microsoft.com/office/drawing/2014/main" id="{5EB605C7-A526-974B-8918-4707CDD3338D}"/>
                </a:ext>
              </a:extLst>
            </p:cNvPr>
            <p:cNvSpPr txBox="1"/>
            <p:nvPr/>
          </p:nvSpPr>
          <p:spPr>
            <a:xfrm>
              <a:off x="2181270" y="2138011"/>
              <a:ext cx="284052" cy="369332"/>
            </a:xfrm>
            <a:prstGeom prst="rect">
              <a:avLst/>
            </a:prstGeom>
            <a:noFill/>
          </p:spPr>
          <p:txBody>
            <a:bodyPr wrap="none" rtlCol="0">
              <a:spAutoFit/>
            </a:bodyPr>
            <a:lstStyle/>
            <a:p>
              <a:r>
                <a:rPr lang="en-US" dirty="0"/>
                <a:t>x</a:t>
              </a:r>
            </a:p>
          </p:txBody>
        </p:sp>
        <p:sp>
          <p:nvSpPr>
            <p:cNvPr id="110" name="Oval 109">
              <a:extLst>
                <a:ext uri="{FF2B5EF4-FFF2-40B4-BE49-F238E27FC236}">
                  <a16:creationId xmlns:a16="http://schemas.microsoft.com/office/drawing/2014/main" id="{A8DD1AF6-B53A-614C-B6B5-EBABE53A3F17}"/>
                </a:ext>
              </a:extLst>
            </p:cNvPr>
            <p:cNvSpPr/>
            <p:nvPr/>
          </p:nvSpPr>
          <p:spPr>
            <a:xfrm>
              <a:off x="2031861" y="1522463"/>
              <a:ext cx="1665618" cy="1576553"/>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11" name="Group 110">
            <a:extLst>
              <a:ext uri="{FF2B5EF4-FFF2-40B4-BE49-F238E27FC236}">
                <a16:creationId xmlns:a16="http://schemas.microsoft.com/office/drawing/2014/main" id="{1AE7AFB5-18A3-8544-9300-CDBAECA353FD}"/>
              </a:ext>
            </a:extLst>
          </p:cNvPr>
          <p:cNvGrpSpPr/>
          <p:nvPr/>
        </p:nvGrpSpPr>
        <p:grpSpPr>
          <a:xfrm>
            <a:off x="3877477" y="1368865"/>
            <a:ext cx="796570" cy="786695"/>
            <a:chOff x="2036652" y="1429407"/>
            <a:chExt cx="1665617" cy="1644971"/>
          </a:xfrm>
        </p:grpSpPr>
        <p:sp>
          <p:nvSpPr>
            <p:cNvPr id="112" name="TextBox 111">
              <a:extLst>
                <a:ext uri="{FF2B5EF4-FFF2-40B4-BE49-F238E27FC236}">
                  <a16:creationId xmlns:a16="http://schemas.microsoft.com/office/drawing/2014/main" id="{9631FB1A-3E78-D041-B1C7-39727D1F5B79}"/>
                </a:ext>
              </a:extLst>
            </p:cNvPr>
            <p:cNvSpPr txBox="1"/>
            <p:nvPr/>
          </p:nvSpPr>
          <p:spPr>
            <a:xfrm>
              <a:off x="2448910" y="1429407"/>
              <a:ext cx="284052" cy="369332"/>
            </a:xfrm>
            <a:prstGeom prst="rect">
              <a:avLst/>
            </a:prstGeom>
            <a:noFill/>
          </p:spPr>
          <p:txBody>
            <a:bodyPr wrap="none" rtlCol="0">
              <a:spAutoFit/>
            </a:bodyPr>
            <a:lstStyle/>
            <a:p>
              <a:r>
                <a:rPr lang="en-US" dirty="0">
                  <a:solidFill>
                    <a:srgbClr val="FF0000"/>
                  </a:solidFill>
                </a:rPr>
                <a:t>x</a:t>
              </a:r>
            </a:p>
          </p:txBody>
        </p:sp>
        <p:sp>
          <p:nvSpPr>
            <p:cNvPr id="113" name="TextBox 112">
              <a:extLst>
                <a:ext uri="{FF2B5EF4-FFF2-40B4-BE49-F238E27FC236}">
                  <a16:creationId xmlns:a16="http://schemas.microsoft.com/office/drawing/2014/main" id="{F1BDE6E5-60A1-7A42-8156-216AFB0F9B69}"/>
                </a:ext>
              </a:extLst>
            </p:cNvPr>
            <p:cNvSpPr txBox="1"/>
            <p:nvPr/>
          </p:nvSpPr>
          <p:spPr>
            <a:xfrm>
              <a:off x="2601310" y="1581807"/>
              <a:ext cx="284052" cy="369332"/>
            </a:xfrm>
            <a:prstGeom prst="rect">
              <a:avLst/>
            </a:prstGeom>
            <a:noFill/>
          </p:spPr>
          <p:txBody>
            <a:bodyPr wrap="none" rtlCol="0">
              <a:spAutoFit/>
            </a:bodyPr>
            <a:lstStyle/>
            <a:p>
              <a:r>
                <a:rPr lang="en-US" dirty="0">
                  <a:solidFill>
                    <a:srgbClr val="FF0000"/>
                  </a:solidFill>
                </a:rPr>
                <a:t>x</a:t>
              </a:r>
            </a:p>
          </p:txBody>
        </p:sp>
        <p:sp>
          <p:nvSpPr>
            <p:cNvPr id="114" name="TextBox 113">
              <a:extLst>
                <a:ext uri="{FF2B5EF4-FFF2-40B4-BE49-F238E27FC236}">
                  <a16:creationId xmlns:a16="http://schemas.microsoft.com/office/drawing/2014/main" id="{341AFCAD-9A4B-1A47-88B1-0AC64AA62994}"/>
                </a:ext>
              </a:extLst>
            </p:cNvPr>
            <p:cNvSpPr txBox="1"/>
            <p:nvPr/>
          </p:nvSpPr>
          <p:spPr>
            <a:xfrm>
              <a:off x="2753710" y="1734207"/>
              <a:ext cx="284052" cy="369332"/>
            </a:xfrm>
            <a:prstGeom prst="rect">
              <a:avLst/>
            </a:prstGeom>
            <a:noFill/>
          </p:spPr>
          <p:txBody>
            <a:bodyPr wrap="none" rtlCol="0">
              <a:spAutoFit/>
            </a:bodyPr>
            <a:lstStyle/>
            <a:p>
              <a:r>
                <a:rPr lang="en-US" dirty="0">
                  <a:solidFill>
                    <a:srgbClr val="FF0000"/>
                  </a:solidFill>
                </a:rPr>
                <a:t>x</a:t>
              </a:r>
            </a:p>
          </p:txBody>
        </p:sp>
        <p:sp>
          <p:nvSpPr>
            <p:cNvPr id="115" name="TextBox 114">
              <a:extLst>
                <a:ext uri="{FF2B5EF4-FFF2-40B4-BE49-F238E27FC236}">
                  <a16:creationId xmlns:a16="http://schemas.microsoft.com/office/drawing/2014/main" id="{07A844D1-B197-ED49-96D0-6BD59AB7D98A}"/>
                </a:ext>
              </a:extLst>
            </p:cNvPr>
            <p:cNvSpPr txBox="1"/>
            <p:nvPr/>
          </p:nvSpPr>
          <p:spPr>
            <a:xfrm>
              <a:off x="2948015" y="1822913"/>
              <a:ext cx="284052" cy="369332"/>
            </a:xfrm>
            <a:prstGeom prst="rect">
              <a:avLst/>
            </a:prstGeom>
            <a:noFill/>
          </p:spPr>
          <p:txBody>
            <a:bodyPr wrap="none" rtlCol="0">
              <a:spAutoFit/>
            </a:bodyPr>
            <a:lstStyle/>
            <a:p>
              <a:r>
                <a:rPr lang="en-US" dirty="0">
                  <a:solidFill>
                    <a:srgbClr val="FF0000"/>
                  </a:solidFill>
                </a:rPr>
                <a:t>x</a:t>
              </a:r>
            </a:p>
          </p:txBody>
        </p:sp>
        <p:sp>
          <p:nvSpPr>
            <p:cNvPr id="116" name="TextBox 115">
              <a:extLst>
                <a:ext uri="{FF2B5EF4-FFF2-40B4-BE49-F238E27FC236}">
                  <a16:creationId xmlns:a16="http://schemas.microsoft.com/office/drawing/2014/main" id="{5C2C1C83-FFCA-B54C-B7D7-16D39482F118}"/>
                </a:ext>
              </a:extLst>
            </p:cNvPr>
            <p:cNvSpPr txBox="1"/>
            <p:nvPr/>
          </p:nvSpPr>
          <p:spPr>
            <a:xfrm>
              <a:off x="3058510" y="2039007"/>
              <a:ext cx="284052" cy="369332"/>
            </a:xfrm>
            <a:prstGeom prst="rect">
              <a:avLst/>
            </a:prstGeom>
            <a:noFill/>
          </p:spPr>
          <p:txBody>
            <a:bodyPr wrap="none" rtlCol="0">
              <a:spAutoFit/>
            </a:bodyPr>
            <a:lstStyle/>
            <a:p>
              <a:r>
                <a:rPr lang="en-US" dirty="0">
                  <a:solidFill>
                    <a:srgbClr val="FF0000"/>
                  </a:solidFill>
                </a:rPr>
                <a:t>x</a:t>
              </a:r>
            </a:p>
          </p:txBody>
        </p:sp>
        <p:sp>
          <p:nvSpPr>
            <p:cNvPr id="117" name="TextBox 116">
              <a:extLst>
                <a:ext uri="{FF2B5EF4-FFF2-40B4-BE49-F238E27FC236}">
                  <a16:creationId xmlns:a16="http://schemas.microsoft.com/office/drawing/2014/main" id="{014C677C-18A0-DC4A-9E82-CA4593B93009}"/>
                </a:ext>
              </a:extLst>
            </p:cNvPr>
            <p:cNvSpPr txBox="1"/>
            <p:nvPr/>
          </p:nvSpPr>
          <p:spPr>
            <a:xfrm>
              <a:off x="3210910" y="2191407"/>
              <a:ext cx="284052" cy="369332"/>
            </a:xfrm>
            <a:prstGeom prst="rect">
              <a:avLst/>
            </a:prstGeom>
            <a:noFill/>
          </p:spPr>
          <p:txBody>
            <a:bodyPr wrap="none" rtlCol="0">
              <a:spAutoFit/>
            </a:bodyPr>
            <a:lstStyle/>
            <a:p>
              <a:r>
                <a:rPr lang="en-US" dirty="0">
                  <a:solidFill>
                    <a:srgbClr val="FF0000"/>
                  </a:solidFill>
                </a:rPr>
                <a:t>x</a:t>
              </a:r>
            </a:p>
          </p:txBody>
        </p:sp>
        <p:sp>
          <p:nvSpPr>
            <p:cNvPr id="118" name="TextBox 117">
              <a:extLst>
                <a:ext uri="{FF2B5EF4-FFF2-40B4-BE49-F238E27FC236}">
                  <a16:creationId xmlns:a16="http://schemas.microsoft.com/office/drawing/2014/main" id="{3B649226-6E74-5541-A240-56198D29B8FC}"/>
                </a:ext>
              </a:extLst>
            </p:cNvPr>
            <p:cNvSpPr txBox="1"/>
            <p:nvPr/>
          </p:nvSpPr>
          <p:spPr>
            <a:xfrm>
              <a:off x="2543640" y="1930854"/>
              <a:ext cx="284052" cy="369332"/>
            </a:xfrm>
            <a:prstGeom prst="rect">
              <a:avLst/>
            </a:prstGeom>
            <a:noFill/>
          </p:spPr>
          <p:txBody>
            <a:bodyPr wrap="none" rtlCol="0">
              <a:spAutoFit/>
            </a:bodyPr>
            <a:lstStyle/>
            <a:p>
              <a:r>
                <a:rPr lang="en-US" dirty="0">
                  <a:solidFill>
                    <a:srgbClr val="FF0000"/>
                  </a:solidFill>
                </a:rPr>
                <a:t>x</a:t>
              </a:r>
            </a:p>
          </p:txBody>
        </p:sp>
        <p:sp>
          <p:nvSpPr>
            <p:cNvPr id="119" name="TextBox 118">
              <a:extLst>
                <a:ext uri="{FF2B5EF4-FFF2-40B4-BE49-F238E27FC236}">
                  <a16:creationId xmlns:a16="http://schemas.microsoft.com/office/drawing/2014/main" id="{F45C09C2-EBB3-A146-B08B-F612173798BD}"/>
                </a:ext>
              </a:extLst>
            </p:cNvPr>
            <p:cNvSpPr txBox="1"/>
            <p:nvPr/>
          </p:nvSpPr>
          <p:spPr>
            <a:xfrm>
              <a:off x="2559677" y="2401192"/>
              <a:ext cx="284052" cy="369332"/>
            </a:xfrm>
            <a:prstGeom prst="rect">
              <a:avLst/>
            </a:prstGeom>
            <a:noFill/>
          </p:spPr>
          <p:txBody>
            <a:bodyPr wrap="none" rtlCol="0">
              <a:spAutoFit/>
            </a:bodyPr>
            <a:lstStyle/>
            <a:p>
              <a:r>
                <a:rPr lang="en-US" dirty="0">
                  <a:solidFill>
                    <a:srgbClr val="FF0000"/>
                  </a:solidFill>
                </a:rPr>
                <a:t>x</a:t>
              </a:r>
            </a:p>
          </p:txBody>
        </p:sp>
        <p:sp>
          <p:nvSpPr>
            <p:cNvPr id="120" name="TextBox 119">
              <a:extLst>
                <a:ext uri="{FF2B5EF4-FFF2-40B4-BE49-F238E27FC236}">
                  <a16:creationId xmlns:a16="http://schemas.microsoft.com/office/drawing/2014/main" id="{93C04443-B4A2-ED49-A510-074FB922EA2A}"/>
                </a:ext>
              </a:extLst>
            </p:cNvPr>
            <p:cNvSpPr txBox="1"/>
            <p:nvPr/>
          </p:nvSpPr>
          <p:spPr>
            <a:xfrm>
              <a:off x="2133803" y="1558684"/>
              <a:ext cx="294290" cy="369332"/>
            </a:xfrm>
            <a:prstGeom prst="rect">
              <a:avLst/>
            </a:prstGeom>
            <a:noFill/>
          </p:spPr>
          <p:txBody>
            <a:bodyPr wrap="square" rtlCol="0">
              <a:spAutoFit/>
            </a:bodyPr>
            <a:lstStyle/>
            <a:p>
              <a:r>
                <a:rPr lang="en-US" dirty="0">
                  <a:solidFill>
                    <a:srgbClr val="FF0000"/>
                  </a:solidFill>
                </a:rPr>
                <a:t>x</a:t>
              </a:r>
            </a:p>
          </p:txBody>
        </p:sp>
        <p:sp>
          <p:nvSpPr>
            <p:cNvPr id="121" name="TextBox 120">
              <a:extLst>
                <a:ext uri="{FF2B5EF4-FFF2-40B4-BE49-F238E27FC236}">
                  <a16:creationId xmlns:a16="http://schemas.microsoft.com/office/drawing/2014/main" id="{F8C56FA6-5065-F34E-AEFA-95910B570D59}"/>
                </a:ext>
              </a:extLst>
            </p:cNvPr>
            <p:cNvSpPr txBox="1"/>
            <p:nvPr/>
          </p:nvSpPr>
          <p:spPr>
            <a:xfrm>
              <a:off x="2244298" y="1794219"/>
              <a:ext cx="294290" cy="369332"/>
            </a:xfrm>
            <a:prstGeom prst="rect">
              <a:avLst/>
            </a:prstGeom>
            <a:noFill/>
          </p:spPr>
          <p:txBody>
            <a:bodyPr wrap="square" rtlCol="0">
              <a:spAutoFit/>
            </a:bodyPr>
            <a:lstStyle/>
            <a:p>
              <a:r>
                <a:rPr lang="en-US" dirty="0">
                  <a:solidFill>
                    <a:srgbClr val="FF0000"/>
                  </a:solidFill>
                </a:rPr>
                <a:t>x</a:t>
              </a:r>
            </a:p>
          </p:txBody>
        </p:sp>
        <p:sp>
          <p:nvSpPr>
            <p:cNvPr id="122" name="TextBox 121">
              <a:extLst>
                <a:ext uri="{FF2B5EF4-FFF2-40B4-BE49-F238E27FC236}">
                  <a16:creationId xmlns:a16="http://schemas.microsoft.com/office/drawing/2014/main" id="{BCCF707B-E52E-274B-A448-07DEA8F88AFC}"/>
                </a:ext>
              </a:extLst>
            </p:cNvPr>
            <p:cNvSpPr txBox="1"/>
            <p:nvPr/>
          </p:nvSpPr>
          <p:spPr>
            <a:xfrm>
              <a:off x="2428162" y="1798739"/>
              <a:ext cx="294290" cy="369332"/>
            </a:xfrm>
            <a:prstGeom prst="rect">
              <a:avLst/>
            </a:prstGeom>
            <a:noFill/>
          </p:spPr>
          <p:txBody>
            <a:bodyPr wrap="square" rtlCol="0">
              <a:spAutoFit/>
            </a:bodyPr>
            <a:lstStyle/>
            <a:p>
              <a:r>
                <a:rPr lang="en-US" dirty="0">
                  <a:solidFill>
                    <a:srgbClr val="FF0000"/>
                  </a:solidFill>
                </a:rPr>
                <a:t>x</a:t>
              </a:r>
            </a:p>
          </p:txBody>
        </p:sp>
        <p:sp>
          <p:nvSpPr>
            <p:cNvPr id="123" name="TextBox 122">
              <a:extLst>
                <a:ext uri="{FF2B5EF4-FFF2-40B4-BE49-F238E27FC236}">
                  <a16:creationId xmlns:a16="http://schemas.microsoft.com/office/drawing/2014/main" id="{F1F15D52-5024-3449-A65E-BD8933E84971}"/>
                </a:ext>
              </a:extLst>
            </p:cNvPr>
            <p:cNvSpPr txBox="1"/>
            <p:nvPr/>
          </p:nvSpPr>
          <p:spPr>
            <a:xfrm>
              <a:off x="2464675" y="2140326"/>
              <a:ext cx="294290" cy="369332"/>
            </a:xfrm>
            <a:prstGeom prst="rect">
              <a:avLst/>
            </a:prstGeom>
            <a:noFill/>
          </p:spPr>
          <p:txBody>
            <a:bodyPr wrap="square" rtlCol="0">
              <a:spAutoFit/>
            </a:bodyPr>
            <a:lstStyle/>
            <a:p>
              <a:r>
                <a:rPr lang="en-US" dirty="0">
                  <a:solidFill>
                    <a:srgbClr val="FF0000"/>
                  </a:solidFill>
                </a:rPr>
                <a:t>x</a:t>
              </a:r>
            </a:p>
          </p:txBody>
        </p:sp>
        <p:sp>
          <p:nvSpPr>
            <p:cNvPr id="124" name="TextBox 123">
              <a:extLst>
                <a:ext uri="{FF2B5EF4-FFF2-40B4-BE49-F238E27FC236}">
                  <a16:creationId xmlns:a16="http://schemas.microsoft.com/office/drawing/2014/main" id="{19D46D63-02CC-3B4D-AFF8-5042C845B28B}"/>
                </a:ext>
              </a:extLst>
            </p:cNvPr>
            <p:cNvSpPr txBox="1"/>
            <p:nvPr/>
          </p:nvSpPr>
          <p:spPr>
            <a:xfrm>
              <a:off x="2911365" y="2101437"/>
              <a:ext cx="294290" cy="369332"/>
            </a:xfrm>
            <a:prstGeom prst="rect">
              <a:avLst/>
            </a:prstGeom>
            <a:noFill/>
          </p:spPr>
          <p:txBody>
            <a:bodyPr wrap="square" rtlCol="0">
              <a:spAutoFit/>
            </a:bodyPr>
            <a:lstStyle/>
            <a:p>
              <a:r>
                <a:rPr lang="en-US" dirty="0">
                  <a:solidFill>
                    <a:srgbClr val="FF0000"/>
                  </a:solidFill>
                </a:rPr>
                <a:t>x</a:t>
              </a:r>
            </a:p>
          </p:txBody>
        </p:sp>
        <p:sp>
          <p:nvSpPr>
            <p:cNvPr id="125" name="TextBox 124">
              <a:extLst>
                <a:ext uri="{FF2B5EF4-FFF2-40B4-BE49-F238E27FC236}">
                  <a16:creationId xmlns:a16="http://schemas.microsoft.com/office/drawing/2014/main" id="{4CA5FBE9-6606-CE46-B2EE-5FB9D0DD032D}"/>
                </a:ext>
              </a:extLst>
            </p:cNvPr>
            <p:cNvSpPr txBox="1"/>
            <p:nvPr/>
          </p:nvSpPr>
          <p:spPr>
            <a:xfrm>
              <a:off x="2758318" y="2319947"/>
              <a:ext cx="294290" cy="369332"/>
            </a:xfrm>
            <a:prstGeom prst="rect">
              <a:avLst/>
            </a:prstGeom>
            <a:noFill/>
          </p:spPr>
          <p:txBody>
            <a:bodyPr wrap="square" rtlCol="0">
              <a:spAutoFit/>
            </a:bodyPr>
            <a:lstStyle/>
            <a:p>
              <a:r>
                <a:rPr lang="en-US" dirty="0">
                  <a:solidFill>
                    <a:srgbClr val="FF0000"/>
                  </a:solidFill>
                </a:rPr>
                <a:t>x</a:t>
              </a:r>
            </a:p>
          </p:txBody>
        </p:sp>
        <p:sp>
          <p:nvSpPr>
            <p:cNvPr id="126" name="TextBox 125">
              <a:extLst>
                <a:ext uri="{FF2B5EF4-FFF2-40B4-BE49-F238E27FC236}">
                  <a16:creationId xmlns:a16="http://schemas.microsoft.com/office/drawing/2014/main" id="{64978CF0-60B4-4041-AF72-A454846BD22F}"/>
                </a:ext>
              </a:extLst>
            </p:cNvPr>
            <p:cNvSpPr txBox="1"/>
            <p:nvPr/>
          </p:nvSpPr>
          <p:spPr>
            <a:xfrm>
              <a:off x="3037762" y="2408339"/>
              <a:ext cx="294290" cy="369332"/>
            </a:xfrm>
            <a:prstGeom prst="rect">
              <a:avLst/>
            </a:prstGeom>
            <a:noFill/>
          </p:spPr>
          <p:txBody>
            <a:bodyPr wrap="square" rtlCol="0">
              <a:spAutoFit/>
            </a:bodyPr>
            <a:lstStyle/>
            <a:p>
              <a:r>
                <a:rPr lang="en-US" dirty="0">
                  <a:solidFill>
                    <a:srgbClr val="FF0000"/>
                  </a:solidFill>
                </a:rPr>
                <a:t>x</a:t>
              </a:r>
            </a:p>
          </p:txBody>
        </p:sp>
        <p:sp>
          <p:nvSpPr>
            <p:cNvPr id="127" name="TextBox 126">
              <a:extLst>
                <a:ext uri="{FF2B5EF4-FFF2-40B4-BE49-F238E27FC236}">
                  <a16:creationId xmlns:a16="http://schemas.microsoft.com/office/drawing/2014/main" id="{F8FC501C-F5DD-8048-93DB-ACEB6089B122}"/>
                </a:ext>
              </a:extLst>
            </p:cNvPr>
            <p:cNvSpPr txBox="1"/>
            <p:nvPr/>
          </p:nvSpPr>
          <p:spPr>
            <a:xfrm>
              <a:off x="2055045" y="1872524"/>
              <a:ext cx="294290" cy="369332"/>
            </a:xfrm>
            <a:prstGeom prst="rect">
              <a:avLst/>
            </a:prstGeom>
            <a:noFill/>
          </p:spPr>
          <p:txBody>
            <a:bodyPr wrap="square" rtlCol="0">
              <a:spAutoFit/>
            </a:bodyPr>
            <a:lstStyle/>
            <a:p>
              <a:r>
                <a:rPr lang="en-US" dirty="0">
                  <a:solidFill>
                    <a:srgbClr val="FF0000"/>
                  </a:solidFill>
                </a:rPr>
                <a:t>x</a:t>
              </a:r>
            </a:p>
          </p:txBody>
        </p:sp>
        <p:sp>
          <p:nvSpPr>
            <p:cNvPr id="128" name="TextBox 127">
              <a:extLst>
                <a:ext uri="{FF2B5EF4-FFF2-40B4-BE49-F238E27FC236}">
                  <a16:creationId xmlns:a16="http://schemas.microsoft.com/office/drawing/2014/main" id="{0FB80A31-4134-244B-8060-EA2B459F382C}"/>
                </a:ext>
              </a:extLst>
            </p:cNvPr>
            <p:cNvSpPr txBox="1"/>
            <p:nvPr/>
          </p:nvSpPr>
          <p:spPr>
            <a:xfrm>
              <a:off x="3232067" y="1918873"/>
              <a:ext cx="284052" cy="369332"/>
            </a:xfrm>
            <a:prstGeom prst="rect">
              <a:avLst/>
            </a:prstGeom>
            <a:noFill/>
          </p:spPr>
          <p:txBody>
            <a:bodyPr wrap="none" rtlCol="0">
              <a:spAutoFit/>
            </a:bodyPr>
            <a:lstStyle/>
            <a:p>
              <a:r>
                <a:rPr lang="en-US" dirty="0">
                  <a:solidFill>
                    <a:srgbClr val="FF0000"/>
                  </a:solidFill>
                </a:rPr>
                <a:t>x</a:t>
              </a:r>
            </a:p>
          </p:txBody>
        </p:sp>
        <p:sp>
          <p:nvSpPr>
            <p:cNvPr id="129" name="TextBox 128">
              <a:extLst>
                <a:ext uri="{FF2B5EF4-FFF2-40B4-BE49-F238E27FC236}">
                  <a16:creationId xmlns:a16="http://schemas.microsoft.com/office/drawing/2014/main" id="{55E23340-2F16-D947-881A-330148BA7159}"/>
                </a:ext>
              </a:extLst>
            </p:cNvPr>
            <p:cNvSpPr txBox="1"/>
            <p:nvPr/>
          </p:nvSpPr>
          <p:spPr>
            <a:xfrm>
              <a:off x="2927267" y="1483429"/>
              <a:ext cx="284052" cy="369332"/>
            </a:xfrm>
            <a:prstGeom prst="rect">
              <a:avLst/>
            </a:prstGeom>
            <a:noFill/>
          </p:spPr>
          <p:txBody>
            <a:bodyPr wrap="square" rtlCol="0">
              <a:spAutoFit/>
            </a:bodyPr>
            <a:lstStyle/>
            <a:p>
              <a:r>
                <a:rPr lang="en-US" dirty="0">
                  <a:solidFill>
                    <a:srgbClr val="FF0000"/>
                  </a:solidFill>
                </a:rPr>
                <a:t>x</a:t>
              </a:r>
            </a:p>
          </p:txBody>
        </p:sp>
        <p:sp>
          <p:nvSpPr>
            <p:cNvPr id="130" name="TextBox 129">
              <a:extLst>
                <a:ext uri="{FF2B5EF4-FFF2-40B4-BE49-F238E27FC236}">
                  <a16:creationId xmlns:a16="http://schemas.microsoft.com/office/drawing/2014/main" id="{6C242477-0EEE-7D4D-BC6B-9A66DFFBA244}"/>
                </a:ext>
              </a:extLst>
            </p:cNvPr>
            <p:cNvSpPr txBox="1"/>
            <p:nvPr/>
          </p:nvSpPr>
          <p:spPr>
            <a:xfrm>
              <a:off x="3263598" y="1638247"/>
              <a:ext cx="284052" cy="369332"/>
            </a:xfrm>
            <a:prstGeom prst="rect">
              <a:avLst/>
            </a:prstGeom>
            <a:noFill/>
          </p:spPr>
          <p:txBody>
            <a:bodyPr wrap="none" rtlCol="0">
              <a:spAutoFit/>
            </a:bodyPr>
            <a:lstStyle/>
            <a:p>
              <a:r>
                <a:rPr lang="en-US" dirty="0">
                  <a:solidFill>
                    <a:srgbClr val="FF0000"/>
                  </a:solidFill>
                </a:rPr>
                <a:t>x</a:t>
              </a:r>
            </a:p>
          </p:txBody>
        </p:sp>
        <p:sp>
          <p:nvSpPr>
            <p:cNvPr id="131" name="TextBox 130">
              <a:extLst>
                <a:ext uri="{FF2B5EF4-FFF2-40B4-BE49-F238E27FC236}">
                  <a16:creationId xmlns:a16="http://schemas.microsoft.com/office/drawing/2014/main" id="{6B1F40F5-A639-D544-94FF-E8C5FFFBA290}"/>
                </a:ext>
              </a:extLst>
            </p:cNvPr>
            <p:cNvSpPr txBox="1"/>
            <p:nvPr/>
          </p:nvSpPr>
          <p:spPr>
            <a:xfrm>
              <a:off x="2335515" y="2451851"/>
              <a:ext cx="284052" cy="369332"/>
            </a:xfrm>
            <a:prstGeom prst="rect">
              <a:avLst/>
            </a:prstGeom>
            <a:noFill/>
          </p:spPr>
          <p:txBody>
            <a:bodyPr wrap="none" rtlCol="0">
              <a:spAutoFit/>
            </a:bodyPr>
            <a:lstStyle/>
            <a:p>
              <a:r>
                <a:rPr lang="en-US" dirty="0">
                  <a:solidFill>
                    <a:srgbClr val="FF0000"/>
                  </a:solidFill>
                </a:rPr>
                <a:t>x</a:t>
              </a:r>
            </a:p>
          </p:txBody>
        </p:sp>
        <p:sp>
          <p:nvSpPr>
            <p:cNvPr id="132" name="TextBox 131">
              <a:extLst>
                <a:ext uri="{FF2B5EF4-FFF2-40B4-BE49-F238E27FC236}">
                  <a16:creationId xmlns:a16="http://schemas.microsoft.com/office/drawing/2014/main" id="{ACB6B27A-3678-3E46-9C75-782BBF978571}"/>
                </a:ext>
              </a:extLst>
            </p:cNvPr>
            <p:cNvSpPr txBox="1"/>
            <p:nvPr/>
          </p:nvSpPr>
          <p:spPr>
            <a:xfrm>
              <a:off x="2727434" y="2028286"/>
              <a:ext cx="284052" cy="369332"/>
            </a:xfrm>
            <a:prstGeom prst="rect">
              <a:avLst/>
            </a:prstGeom>
            <a:noFill/>
          </p:spPr>
          <p:txBody>
            <a:bodyPr wrap="none" rtlCol="0">
              <a:spAutoFit/>
            </a:bodyPr>
            <a:lstStyle/>
            <a:p>
              <a:r>
                <a:rPr lang="en-US" dirty="0">
                  <a:solidFill>
                    <a:srgbClr val="FF0000"/>
                  </a:solidFill>
                </a:rPr>
                <a:t>x</a:t>
              </a:r>
            </a:p>
          </p:txBody>
        </p:sp>
        <p:sp>
          <p:nvSpPr>
            <p:cNvPr id="133" name="TextBox 132">
              <a:extLst>
                <a:ext uri="{FF2B5EF4-FFF2-40B4-BE49-F238E27FC236}">
                  <a16:creationId xmlns:a16="http://schemas.microsoft.com/office/drawing/2014/main" id="{56943266-3C45-EB4B-BC8A-29402AC394D6}"/>
                </a:ext>
              </a:extLst>
            </p:cNvPr>
            <p:cNvSpPr txBox="1"/>
            <p:nvPr/>
          </p:nvSpPr>
          <p:spPr>
            <a:xfrm>
              <a:off x="2181270" y="2138011"/>
              <a:ext cx="284052" cy="369332"/>
            </a:xfrm>
            <a:prstGeom prst="rect">
              <a:avLst/>
            </a:prstGeom>
            <a:noFill/>
          </p:spPr>
          <p:txBody>
            <a:bodyPr wrap="none" rtlCol="0">
              <a:spAutoFit/>
            </a:bodyPr>
            <a:lstStyle/>
            <a:p>
              <a:r>
                <a:rPr lang="en-US" dirty="0">
                  <a:solidFill>
                    <a:srgbClr val="FF0000"/>
                  </a:solidFill>
                </a:rPr>
                <a:t>x</a:t>
              </a:r>
            </a:p>
          </p:txBody>
        </p:sp>
        <p:sp>
          <p:nvSpPr>
            <p:cNvPr id="134" name="Oval 133">
              <a:extLst>
                <a:ext uri="{FF2B5EF4-FFF2-40B4-BE49-F238E27FC236}">
                  <a16:creationId xmlns:a16="http://schemas.microsoft.com/office/drawing/2014/main" id="{69DE15B6-AE41-CC47-9F1C-3EA23ADEBA9E}"/>
                </a:ext>
              </a:extLst>
            </p:cNvPr>
            <p:cNvSpPr/>
            <p:nvPr/>
          </p:nvSpPr>
          <p:spPr>
            <a:xfrm>
              <a:off x="2036652" y="1497826"/>
              <a:ext cx="1665617" cy="1576552"/>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grpSp>
      <p:sp>
        <p:nvSpPr>
          <p:cNvPr id="135" name="TextBox 134">
            <a:extLst>
              <a:ext uri="{FF2B5EF4-FFF2-40B4-BE49-F238E27FC236}">
                <a16:creationId xmlns:a16="http://schemas.microsoft.com/office/drawing/2014/main" id="{9835CDCA-F4C6-C141-9E44-F623EB8C3492}"/>
              </a:ext>
            </a:extLst>
          </p:cNvPr>
          <p:cNvSpPr txBox="1"/>
          <p:nvPr/>
        </p:nvSpPr>
        <p:spPr>
          <a:xfrm>
            <a:off x="165461" y="985219"/>
            <a:ext cx="1006477" cy="325985"/>
          </a:xfrm>
          <a:prstGeom prst="rect">
            <a:avLst/>
          </a:prstGeom>
          <a:noFill/>
        </p:spPr>
        <p:txBody>
          <a:bodyPr wrap="none" rtlCol="0">
            <a:spAutoFit/>
          </a:bodyPr>
          <a:lstStyle/>
          <a:p>
            <a:r>
              <a:rPr lang="en-US" dirty="0"/>
              <a:t>data set A</a:t>
            </a:r>
          </a:p>
        </p:txBody>
      </p:sp>
      <p:sp>
        <p:nvSpPr>
          <p:cNvPr id="136" name="TextBox 135">
            <a:extLst>
              <a:ext uri="{FF2B5EF4-FFF2-40B4-BE49-F238E27FC236}">
                <a16:creationId xmlns:a16="http://schemas.microsoft.com/office/drawing/2014/main" id="{0F05FE6F-8710-2644-BF3E-910239E5DA92}"/>
              </a:ext>
            </a:extLst>
          </p:cNvPr>
          <p:cNvSpPr txBox="1"/>
          <p:nvPr/>
        </p:nvSpPr>
        <p:spPr>
          <a:xfrm>
            <a:off x="3752548" y="976621"/>
            <a:ext cx="1006477" cy="325985"/>
          </a:xfrm>
          <a:prstGeom prst="rect">
            <a:avLst/>
          </a:prstGeom>
          <a:noFill/>
        </p:spPr>
        <p:txBody>
          <a:bodyPr wrap="none" rtlCol="0">
            <a:spAutoFit/>
          </a:bodyPr>
          <a:lstStyle/>
          <a:p>
            <a:r>
              <a:rPr lang="en-US" dirty="0">
                <a:solidFill>
                  <a:srgbClr val="FF0000"/>
                </a:solidFill>
              </a:rPr>
              <a:t>data set B</a:t>
            </a:r>
          </a:p>
        </p:txBody>
      </p:sp>
      <p:grpSp>
        <p:nvGrpSpPr>
          <p:cNvPr id="137" name="Group 136">
            <a:extLst>
              <a:ext uri="{FF2B5EF4-FFF2-40B4-BE49-F238E27FC236}">
                <a16:creationId xmlns:a16="http://schemas.microsoft.com/office/drawing/2014/main" id="{41E06B0F-AD1C-4E47-8022-6D216F135822}"/>
              </a:ext>
            </a:extLst>
          </p:cNvPr>
          <p:cNvGrpSpPr/>
          <p:nvPr/>
        </p:nvGrpSpPr>
        <p:grpSpPr>
          <a:xfrm>
            <a:off x="1256429" y="1592557"/>
            <a:ext cx="2122376" cy="349504"/>
            <a:chOff x="5074022" y="546600"/>
            <a:chExt cx="2404595" cy="395979"/>
          </a:xfrm>
        </p:grpSpPr>
        <p:sp>
          <p:nvSpPr>
            <p:cNvPr id="138" name="Rectangle 137">
              <a:extLst>
                <a:ext uri="{FF2B5EF4-FFF2-40B4-BE49-F238E27FC236}">
                  <a16:creationId xmlns:a16="http://schemas.microsoft.com/office/drawing/2014/main" id="{F0E4CAC4-BDAA-9A4F-AF7E-7DD07B5CE6BC}"/>
                </a:ext>
              </a:extLst>
            </p:cNvPr>
            <p:cNvSpPr/>
            <p:nvPr/>
          </p:nvSpPr>
          <p:spPr>
            <a:xfrm>
              <a:off x="5127813" y="615846"/>
              <a:ext cx="2283658" cy="311842"/>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139" name="TextBox 138">
                  <a:extLst>
                    <a:ext uri="{FF2B5EF4-FFF2-40B4-BE49-F238E27FC236}">
                      <a16:creationId xmlns:a16="http://schemas.microsoft.com/office/drawing/2014/main" id="{46E57D24-0C61-F442-B195-B4164A680396}"/>
                    </a:ext>
                  </a:extLst>
                </p:cNvPr>
                <p:cNvSpPr txBox="1"/>
                <p:nvPr/>
              </p:nvSpPr>
              <p:spPr>
                <a:xfrm>
                  <a:off x="5074022" y="546600"/>
                  <a:ext cx="46609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𝑥</m:t>
                            </m:r>
                          </m:e>
                          <m:sub>
                            <m:r>
                              <a:rPr lang="en-US" b="0" i="1" dirty="0" smtClean="0">
                                <a:latin typeface="Cambria Math" panose="02040503050406030204" pitchFamily="18" charset="0"/>
                              </a:rPr>
                              <m:t>0</m:t>
                            </m:r>
                          </m:sub>
                        </m:sSub>
                      </m:oMath>
                    </m:oMathPara>
                  </a14:m>
                  <a:endParaRPr lang="en-US" dirty="0"/>
                </a:p>
              </p:txBody>
            </p:sp>
          </mc:Choice>
          <mc:Fallback>
            <p:sp>
              <p:nvSpPr>
                <p:cNvPr id="139" name="TextBox 138">
                  <a:extLst>
                    <a:ext uri="{FF2B5EF4-FFF2-40B4-BE49-F238E27FC236}">
                      <a16:creationId xmlns:a16="http://schemas.microsoft.com/office/drawing/2014/main" id="{46E57D24-0C61-F442-B195-B4164A680396}"/>
                    </a:ext>
                  </a:extLst>
                </p:cNvPr>
                <p:cNvSpPr txBox="1">
                  <a:spLocks noRot="1" noChangeAspect="1" noMove="1" noResize="1" noEditPoints="1" noAdjustHandles="1" noChangeArrowheads="1" noChangeShapeType="1" noTextEdit="1"/>
                </p:cNvSpPr>
                <p:nvPr/>
              </p:nvSpPr>
              <p:spPr>
                <a:xfrm>
                  <a:off x="5074022" y="546600"/>
                  <a:ext cx="466090" cy="369332"/>
                </a:xfrm>
                <a:prstGeom prst="rect">
                  <a:avLst/>
                </a:prstGeom>
                <a:blipFill>
                  <a:blip r:embed="rId3"/>
                  <a:stretch>
                    <a:fillRect b="-1111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40" name="TextBox 139">
                  <a:extLst>
                    <a:ext uri="{FF2B5EF4-FFF2-40B4-BE49-F238E27FC236}">
                      <a16:creationId xmlns:a16="http://schemas.microsoft.com/office/drawing/2014/main" id="{DF3AE099-6B51-8D4B-8EA2-D5ADE9FF16FA}"/>
                    </a:ext>
                  </a:extLst>
                </p:cNvPr>
                <p:cNvSpPr txBox="1"/>
                <p:nvPr/>
              </p:nvSpPr>
              <p:spPr>
                <a:xfrm>
                  <a:off x="5424640" y="546600"/>
                  <a:ext cx="46609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𝑥</m:t>
                            </m:r>
                          </m:e>
                          <m:sub>
                            <m:r>
                              <a:rPr lang="en-US" b="0" i="1" dirty="0" smtClean="0">
                                <a:latin typeface="Cambria Math" panose="02040503050406030204" pitchFamily="18" charset="0"/>
                              </a:rPr>
                              <m:t>1</m:t>
                            </m:r>
                          </m:sub>
                        </m:sSub>
                      </m:oMath>
                    </m:oMathPara>
                  </a14:m>
                  <a:endParaRPr lang="en-US" dirty="0"/>
                </a:p>
              </p:txBody>
            </p:sp>
          </mc:Choice>
          <mc:Fallback>
            <p:sp>
              <p:nvSpPr>
                <p:cNvPr id="140" name="TextBox 139">
                  <a:extLst>
                    <a:ext uri="{FF2B5EF4-FFF2-40B4-BE49-F238E27FC236}">
                      <a16:creationId xmlns:a16="http://schemas.microsoft.com/office/drawing/2014/main" id="{DF3AE099-6B51-8D4B-8EA2-D5ADE9FF16FA}"/>
                    </a:ext>
                  </a:extLst>
                </p:cNvPr>
                <p:cNvSpPr txBox="1">
                  <a:spLocks noRot="1" noChangeAspect="1" noMove="1" noResize="1" noEditPoints="1" noAdjustHandles="1" noChangeArrowheads="1" noChangeShapeType="1" noTextEdit="1"/>
                </p:cNvSpPr>
                <p:nvPr/>
              </p:nvSpPr>
              <p:spPr>
                <a:xfrm>
                  <a:off x="5424640" y="546600"/>
                  <a:ext cx="466090" cy="369332"/>
                </a:xfrm>
                <a:prstGeom prst="rect">
                  <a:avLst/>
                </a:prstGeom>
                <a:blipFill>
                  <a:blip r:embed="rId4"/>
                  <a:stretch>
                    <a:fillRect b="-1111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41" name="TextBox 140">
                  <a:extLst>
                    <a:ext uri="{FF2B5EF4-FFF2-40B4-BE49-F238E27FC236}">
                      <a16:creationId xmlns:a16="http://schemas.microsoft.com/office/drawing/2014/main" id="{B77FC52E-0A27-5843-AA7E-9C5901C81E22}"/>
                    </a:ext>
                  </a:extLst>
                </p:cNvPr>
                <p:cNvSpPr txBox="1"/>
                <p:nvPr/>
              </p:nvSpPr>
              <p:spPr>
                <a:xfrm>
                  <a:off x="5775258" y="546600"/>
                  <a:ext cx="46609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𝑥</m:t>
                            </m:r>
                          </m:e>
                          <m:sub>
                            <m:r>
                              <a:rPr lang="en-US" b="0" i="1" dirty="0" smtClean="0">
                                <a:latin typeface="Cambria Math" panose="02040503050406030204" pitchFamily="18" charset="0"/>
                              </a:rPr>
                              <m:t>2</m:t>
                            </m:r>
                          </m:sub>
                        </m:sSub>
                      </m:oMath>
                    </m:oMathPara>
                  </a14:m>
                  <a:endParaRPr lang="en-US" dirty="0"/>
                </a:p>
              </p:txBody>
            </p:sp>
          </mc:Choice>
          <mc:Fallback>
            <p:sp>
              <p:nvSpPr>
                <p:cNvPr id="141" name="TextBox 140">
                  <a:extLst>
                    <a:ext uri="{FF2B5EF4-FFF2-40B4-BE49-F238E27FC236}">
                      <a16:creationId xmlns:a16="http://schemas.microsoft.com/office/drawing/2014/main" id="{B77FC52E-0A27-5843-AA7E-9C5901C81E22}"/>
                    </a:ext>
                  </a:extLst>
                </p:cNvPr>
                <p:cNvSpPr txBox="1">
                  <a:spLocks noRot="1" noChangeAspect="1" noMove="1" noResize="1" noEditPoints="1" noAdjustHandles="1" noChangeArrowheads="1" noChangeShapeType="1" noTextEdit="1"/>
                </p:cNvSpPr>
                <p:nvPr/>
              </p:nvSpPr>
              <p:spPr>
                <a:xfrm>
                  <a:off x="5775258" y="546600"/>
                  <a:ext cx="466090" cy="369332"/>
                </a:xfrm>
                <a:prstGeom prst="rect">
                  <a:avLst/>
                </a:prstGeom>
                <a:blipFill>
                  <a:blip r:embed="rId5"/>
                  <a:stretch>
                    <a:fillRect b="-1111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42" name="TextBox 141">
                  <a:extLst>
                    <a:ext uri="{FF2B5EF4-FFF2-40B4-BE49-F238E27FC236}">
                      <a16:creationId xmlns:a16="http://schemas.microsoft.com/office/drawing/2014/main" id="{67906A18-41B2-C649-9586-B9EB4366D67F}"/>
                    </a:ext>
                  </a:extLst>
                </p:cNvPr>
                <p:cNvSpPr txBox="1"/>
                <p:nvPr/>
              </p:nvSpPr>
              <p:spPr>
                <a:xfrm>
                  <a:off x="6760151" y="546600"/>
                  <a:ext cx="71846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𝑥</m:t>
                            </m:r>
                          </m:e>
                          <m:sub>
                            <m:r>
                              <a:rPr lang="en-US" b="0" i="1" dirty="0" smtClean="0">
                                <a:latin typeface="Cambria Math" panose="02040503050406030204" pitchFamily="18" charset="0"/>
                              </a:rPr>
                              <m:t>𝑁</m:t>
                            </m:r>
                            <m:r>
                              <a:rPr lang="en-US" b="0" i="1" dirty="0" smtClean="0">
                                <a:latin typeface="Cambria Math" panose="02040503050406030204" pitchFamily="18" charset="0"/>
                              </a:rPr>
                              <m:t>−1</m:t>
                            </m:r>
                          </m:sub>
                        </m:sSub>
                      </m:oMath>
                    </m:oMathPara>
                  </a14:m>
                  <a:endParaRPr lang="en-US" dirty="0"/>
                </a:p>
              </p:txBody>
            </p:sp>
          </mc:Choice>
          <mc:Fallback>
            <p:sp>
              <p:nvSpPr>
                <p:cNvPr id="142" name="TextBox 141">
                  <a:extLst>
                    <a:ext uri="{FF2B5EF4-FFF2-40B4-BE49-F238E27FC236}">
                      <a16:creationId xmlns:a16="http://schemas.microsoft.com/office/drawing/2014/main" id="{67906A18-41B2-C649-9586-B9EB4366D67F}"/>
                    </a:ext>
                  </a:extLst>
                </p:cNvPr>
                <p:cNvSpPr txBox="1">
                  <a:spLocks noRot="1" noChangeAspect="1" noMove="1" noResize="1" noEditPoints="1" noAdjustHandles="1" noChangeArrowheads="1" noChangeShapeType="1" noTextEdit="1"/>
                </p:cNvSpPr>
                <p:nvPr/>
              </p:nvSpPr>
              <p:spPr>
                <a:xfrm>
                  <a:off x="6760151" y="546600"/>
                  <a:ext cx="718466" cy="369332"/>
                </a:xfrm>
                <a:prstGeom prst="rect">
                  <a:avLst/>
                </a:prstGeom>
                <a:blipFill>
                  <a:blip r:embed="rId6"/>
                  <a:stretch>
                    <a:fillRect b="-1111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43" name="TextBox 142">
                  <a:extLst>
                    <a:ext uri="{FF2B5EF4-FFF2-40B4-BE49-F238E27FC236}">
                      <a16:creationId xmlns:a16="http://schemas.microsoft.com/office/drawing/2014/main" id="{19E405EE-A3A0-804A-983E-08AA069C9171}"/>
                    </a:ext>
                  </a:extLst>
                </p:cNvPr>
                <p:cNvSpPr txBox="1"/>
                <p:nvPr/>
              </p:nvSpPr>
              <p:spPr>
                <a:xfrm>
                  <a:off x="6266154" y="573247"/>
                  <a:ext cx="43473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m:t>
                        </m:r>
                      </m:oMath>
                    </m:oMathPara>
                  </a14:m>
                  <a:endParaRPr lang="en-US" dirty="0"/>
                </a:p>
              </p:txBody>
            </p:sp>
          </mc:Choice>
          <mc:Fallback>
            <p:sp>
              <p:nvSpPr>
                <p:cNvPr id="143" name="TextBox 142">
                  <a:extLst>
                    <a:ext uri="{FF2B5EF4-FFF2-40B4-BE49-F238E27FC236}">
                      <a16:creationId xmlns:a16="http://schemas.microsoft.com/office/drawing/2014/main" id="{19E405EE-A3A0-804A-983E-08AA069C9171}"/>
                    </a:ext>
                  </a:extLst>
                </p:cNvPr>
                <p:cNvSpPr txBox="1">
                  <a:spLocks noRot="1" noChangeAspect="1" noMove="1" noResize="1" noEditPoints="1" noAdjustHandles="1" noChangeArrowheads="1" noChangeShapeType="1" noTextEdit="1"/>
                </p:cNvSpPr>
                <p:nvPr/>
              </p:nvSpPr>
              <p:spPr>
                <a:xfrm>
                  <a:off x="6266154" y="573247"/>
                  <a:ext cx="434734" cy="369332"/>
                </a:xfrm>
                <a:prstGeom prst="rect">
                  <a:avLst/>
                </a:prstGeom>
                <a:blipFill>
                  <a:blip r:embed="rId7"/>
                  <a:stretch>
                    <a:fillRect/>
                  </a:stretch>
                </a:blipFill>
              </p:spPr>
              <p:txBody>
                <a:bodyPr/>
                <a:lstStyle/>
                <a:p>
                  <a:r>
                    <a:rPr lang="en-US">
                      <a:noFill/>
                    </a:rPr>
                    <a:t> </a:t>
                  </a:r>
                </a:p>
              </p:txBody>
            </p:sp>
          </mc:Fallback>
        </mc:AlternateContent>
      </p:grpSp>
      <p:grpSp>
        <p:nvGrpSpPr>
          <p:cNvPr id="144" name="Group 143">
            <a:extLst>
              <a:ext uri="{FF2B5EF4-FFF2-40B4-BE49-F238E27FC236}">
                <a16:creationId xmlns:a16="http://schemas.microsoft.com/office/drawing/2014/main" id="{1A0FE534-0254-C24E-BFF5-F7FB7009FCB2}"/>
              </a:ext>
            </a:extLst>
          </p:cNvPr>
          <p:cNvGrpSpPr/>
          <p:nvPr/>
        </p:nvGrpSpPr>
        <p:grpSpPr>
          <a:xfrm>
            <a:off x="4816976" y="1608678"/>
            <a:ext cx="2122376" cy="369332"/>
            <a:chOff x="5074022" y="546600"/>
            <a:chExt cx="2404595" cy="418444"/>
          </a:xfrm>
        </p:grpSpPr>
        <p:sp>
          <p:nvSpPr>
            <p:cNvPr id="145" name="Rectangle 144">
              <a:extLst>
                <a:ext uri="{FF2B5EF4-FFF2-40B4-BE49-F238E27FC236}">
                  <a16:creationId xmlns:a16="http://schemas.microsoft.com/office/drawing/2014/main" id="{F194B8E0-C5DD-A94B-8CFB-E76C7CF3D537}"/>
                </a:ext>
              </a:extLst>
            </p:cNvPr>
            <p:cNvSpPr/>
            <p:nvPr/>
          </p:nvSpPr>
          <p:spPr>
            <a:xfrm>
              <a:off x="5127813" y="615846"/>
              <a:ext cx="2283658" cy="31184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mc:AlternateContent xmlns:mc="http://schemas.openxmlformats.org/markup-compatibility/2006">
          <mc:Choice xmlns:a14="http://schemas.microsoft.com/office/drawing/2010/main" Requires="a14">
            <p:sp>
              <p:nvSpPr>
                <p:cNvPr id="146" name="TextBox 145">
                  <a:extLst>
                    <a:ext uri="{FF2B5EF4-FFF2-40B4-BE49-F238E27FC236}">
                      <a16:creationId xmlns:a16="http://schemas.microsoft.com/office/drawing/2014/main" id="{6F6A4A03-89EE-FC46-8FDE-A97A8093CC70}"/>
                    </a:ext>
                  </a:extLst>
                </p:cNvPr>
                <p:cNvSpPr txBox="1"/>
                <p:nvPr/>
              </p:nvSpPr>
              <p:spPr>
                <a:xfrm>
                  <a:off x="5074022" y="546600"/>
                  <a:ext cx="528066" cy="4184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solidFill>
                                  <a:srgbClr val="FF0000"/>
                                </a:solidFill>
                                <a:latin typeface="Cambria Math" panose="02040503050406030204" pitchFamily="18" charset="0"/>
                              </a:rPr>
                            </m:ctrlPr>
                          </m:sSubPr>
                          <m:e>
                            <m:r>
                              <a:rPr lang="en-US" b="0" i="1" dirty="0" smtClean="0">
                                <a:solidFill>
                                  <a:srgbClr val="FF0000"/>
                                </a:solidFill>
                                <a:latin typeface="Cambria Math" panose="02040503050406030204" pitchFamily="18" charset="0"/>
                              </a:rPr>
                              <m:t>𝑥</m:t>
                            </m:r>
                          </m:e>
                          <m:sub>
                            <m:r>
                              <a:rPr lang="en-US" b="0" i="1" dirty="0" smtClean="0">
                                <a:solidFill>
                                  <a:srgbClr val="FF0000"/>
                                </a:solidFill>
                                <a:latin typeface="Cambria Math" panose="02040503050406030204" pitchFamily="18" charset="0"/>
                              </a:rPr>
                              <m:t>0</m:t>
                            </m:r>
                          </m:sub>
                        </m:sSub>
                      </m:oMath>
                    </m:oMathPara>
                  </a14:m>
                  <a:endParaRPr lang="en-US" dirty="0">
                    <a:solidFill>
                      <a:srgbClr val="FF0000"/>
                    </a:solidFill>
                  </a:endParaRPr>
                </a:p>
              </p:txBody>
            </p:sp>
          </mc:Choice>
          <mc:Fallback>
            <p:sp>
              <p:nvSpPr>
                <p:cNvPr id="146" name="TextBox 145">
                  <a:extLst>
                    <a:ext uri="{FF2B5EF4-FFF2-40B4-BE49-F238E27FC236}">
                      <a16:creationId xmlns:a16="http://schemas.microsoft.com/office/drawing/2014/main" id="{6F6A4A03-89EE-FC46-8FDE-A97A8093CC70}"/>
                    </a:ext>
                  </a:extLst>
                </p:cNvPr>
                <p:cNvSpPr txBox="1">
                  <a:spLocks noRot="1" noChangeAspect="1" noMove="1" noResize="1" noEditPoints="1" noAdjustHandles="1" noChangeArrowheads="1" noChangeShapeType="1" noTextEdit="1"/>
                </p:cNvSpPr>
                <p:nvPr/>
              </p:nvSpPr>
              <p:spPr>
                <a:xfrm>
                  <a:off x="5074022" y="546600"/>
                  <a:ext cx="528066" cy="418444"/>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47" name="TextBox 146">
                  <a:extLst>
                    <a:ext uri="{FF2B5EF4-FFF2-40B4-BE49-F238E27FC236}">
                      <a16:creationId xmlns:a16="http://schemas.microsoft.com/office/drawing/2014/main" id="{14DCE4A1-8553-3247-B03C-EF6CC7FB19E7}"/>
                    </a:ext>
                  </a:extLst>
                </p:cNvPr>
                <p:cNvSpPr txBox="1"/>
                <p:nvPr/>
              </p:nvSpPr>
              <p:spPr>
                <a:xfrm>
                  <a:off x="5424640" y="546600"/>
                  <a:ext cx="522037" cy="4184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solidFill>
                                  <a:srgbClr val="FF0000"/>
                                </a:solidFill>
                                <a:latin typeface="Cambria Math" panose="02040503050406030204" pitchFamily="18" charset="0"/>
                              </a:rPr>
                            </m:ctrlPr>
                          </m:sSubPr>
                          <m:e>
                            <m:r>
                              <a:rPr lang="en-US" b="0" i="1" dirty="0" smtClean="0">
                                <a:solidFill>
                                  <a:srgbClr val="FF0000"/>
                                </a:solidFill>
                                <a:latin typeface="Cambria Math" panose="02040503050406030204" pitchFamily="18" charset="0"/>
                              </a:rPr>
                              <m:t>𝑥</m:t>
                            </m:r>
                          </m:e>
                          <m:sub>
                            <m:r>
                              <a:rPr lang="en-US" b="0" i="1" dirty="0" smtClean="0">
                                <a:solidFill>
                                  <a:srgbClr val="FF0000"/>
                                </a:solidFill>
                                <a:latin typeface="Cambria Math" panose="02040503050406030204" pitchFamily="18" charset="0"/>
                              </a:rPr>
                              <m:t>1</m:t>
                            </m:r>
                          </m:sub>
                        </m:sSub>
                      </m:oMath>
                    </m:oMathPara>
                  </a14:m>
                  <a:endParaRPr lang="en-US" dirty="0">
                    <a:solidFill>
                      <a:srgbClr val="FF0000"/>
                    </a:solidFill>
                  </a:endParaRPr>
                </a:p>
              </p:txBody>
            </p:sp>
          </mc:Choice>
          <mc:Fallback>
            <p:sp>
              <p:nvSpPr>
                <p:cNvPr id="147" name="TextBox 146">
                  <a:extLst>
                    <a:ext uri="{FF2B5EF4-FFF2-40B4-BE49-F238E27FC236}">
                      <a16:creationId xmlns:a16="http://schemas.microsoft.com/office/drawing/2014/main" id="{14DCE4A1-8553-3247-B03C-EF6CC7FB19E7}"/>
                    </a:ext>
                  </a:extLst>
                </p:cNvPr>
                <p:cNvSpPr txBox="1">
                  <a:spLocks noRot="1" noChangeAspect="1" noMove="1" noResize="1" noEditPoints="1" noAdjustHandles="1" noChangeArrowheads="1" noChangeShapeType="1" noTextEdit="1"/>
                </p:cNvSpPr>
                <p:nvPr/>
              </p:nvSpPr>
              <p:spPr>
                <a:xfrm>
                  <a:off x="5424640" y="546600"/>
                  <a:ext cx="522037" cy="418444"/>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48" name="TextBox 147">
                  <a:extLst>
                    <a:ext uri="{FF2B5EF4-FFF2-40B4-BE49-F238E27FC236}">
                      <a16:creationId xmlns:a16="http://schemas.microsoft.com/office/drawing/2014/main" id="{2B58BF99-1B16-7740-9F27-C6C63E813C94}"/>
                    </a:ext>
                  </a:extLst>
                </p:cNvPr>
                <p:cNvSpPr txBox="1"/>
                <p:nvPr/>
              </p:nvSpPr>
              <p:spPr>
                <a:xfrm>
                  <a:off x="5775258" y="546600"/>
                  <a:ext cx="46609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solidFill>
                                  <a:srgbClr val="FF0000"/>
                                </a:solidFill>
                                <a:latin typeface="Cambria Math" panose="02040503050406030204" pitchFamily="18" charset="0"/>
                              </a:rPr>
                            </m:ctrlPr>
                          </m:sSubPr>
                          <m:e>
                            <m:r>
                              <a:rPr lang="en-US" b="0" i="1" dirty="0" smtClean="0">
                                <a:solidFill>
                                  <a:srgbClr val="FF0000"/>
                                </a:solidFill>
                                <a:latin typeface="Cambria Math" panose="02040503050406030204" pitchFamily="18" charset="0"/>
                              </a:rPr>
                              <m:t>𝑥</m:t>
                            </m:r>
                          </m:e>
                          <m:sub>
                            <m:r>
                              <a:rPr lang="en-US" b="0" i="1" dirty="0" smtClean="0">
                                <a:solidFill>
                                  <a:srgbClr val="FF0000"/>
                                </a:solidFill>
                                <a:latin typeface="Cambria Math" panose="02040503050406030204" pitchFamily="18" charset="0"/>
                              </a:rPr>
                              <m:t>2</m:t>
                            </m:r>
                          </m:sub>
                        </m:sSub>
                      </m:oMath>
                    </m:oMathPara>
                  </a14:m>
                  <a:endParaRPr lang="en-US" dirty="0">
                    <a:solidFill>
                      <a:srgbClr val="FF0000"/>
                    </a:solidFill>
                  </a:endParaRPr>
                </a:p>
              </p:txBody>
            </p:sp>
          </mc:Choice>
          <mc:Fallback>
            <p:sp>
              <p:nvSpPr>
                <p:cNvPr id="148" name="TextBox 147">
                  <a:extLst>
                    <a:ext uri="{FF2B5EF4-FFF2-40B4-BE49-F238E27FC236}">
                      <a16:creationId xmlns:a16="http://schemas.microsoft.com/office/drawing/2014/main" id="{2B58BF99-1B16-7740-9F27-C6C63E813C94}"/>
                    </a:ext>
                  </a:extLst>
                </p:cNvPr>
                <p:cNvSpPr txBox="1">
                  <a:spLocks noRot="1" noChangeAspect="1" noMove="1" noResize="1" noEditPoints="1" noAdjustHandles="1" noChangeArrowheads="1" noChangeShapeType="1" noTextEdit="1"/>
                </p:cNvSpPr>
                <p:nvPr/>
              </p:nvSpPr>
              <p:spPr>
                <a:xfrm>
                  <a:off x="5775258" y="546600"/>
                  <a:ext cx="466090" cy="369332"/>
                </a:xfrm>
                <a:prstGeom prst="rect">
                  <a:avLst/>
                </a:prstGeom>
                <a:blipFill>
                  <a:blip r:embed="rId10"/>
                  <a:stretch>
                    <a:fillRect b="-1111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49" name="TextBox 148">
                  <a:extLst>
                    <a:ext uri="{FF2B5EF4-FFF2-40B4-BE49-F238E27FC236}">
                      <a16:creationId xmlns:a16="http://schemas.microsoft.com/office/drawing/2014/main" id="{80F44BA3-96F4-494C-9C50-C756AD0D63F6}"/>
                    </a:ext>
                  </a:extLst>
                </p:cNvPr>
                <p:cNvSpPr txBox="1"/>
                <p:nvPr/>
              </p:nvSpPr>
              <p:spPr>
                <a:xfrm>
                  <a:off x="6760151" y="546600"/>
                  <a:ext cx="71846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solidFill>
                                  <a:srgbClr val="FF0000"/>
                                </a:solidFill>
                                <a:latin typeface="Cambria Math" panose="02040503050406030204" pitchFamily="18" charset="0"/>
                              </a:rPr>
                            </m:ctrlPr>
                          </m:sSubPr>
                          <m:e>
                            <m:r>
                              <a:rPr lang="en-US" b="0" i="1" dirty="0" smtClean="0">
                                <a:solidFill>
                                  <a:srgbClr val="FF0000"/>
                                </a:solidFill>
                                <a:latin typeface="Cambria Math" panose="02040503050406030204" pitchFamily="18" charset="0"/>
                              </a:rPr>
                              <m:t>𝑥</m:t>
                            </m:r>
                          </m:e>
                          <m:sub>
                            <m:r>
                              <a:rPr lang="en-US" b="0" i="1" dirty="0" smtClean="0">
                                <a:solidFill>
                                  <a:srgbClr val="FF0000"/>
                                </a:solidFill>
                                <a:latin typeface="Cambria Math" panose="02040503050406030204" pitchFamily="18" charset="0"/>
                              </a:rPr>
                              <m:t>𝑁</m:t>
                            </m:r>
                            <m:r>
                              <a:rPr lang="en-US" b="0" i="1" dirty="0" smtClean="0">
                                <a:solidFill>
                                  <a:srgbClr val="FF0000"/>
                                </a:solidFill>
                                <a:latin typeface="Cambria Math" panose="02040503050406030204" pitchFamily="18" charset="0"/>
                              </a:rPr>
                              <m:t>−1</m:t>
                            </m:r>
                          </m:sub>
                        </m:sSub>
                      </m:oMath>
                    </m:oMathPara>
                  </a14:m>
                  <a:endParaRPr lang="en-US" dirty="0">
                    <a:solidFill>
                      <a:srgbClr val="FF0000"/>
                    </a:solidFill>
                  </a:endParaRPr>
                </a:p>
              </p:txBody>
            </p:sp>
          </mc:Choice>
          <mc:Fallback>
            <p:sp>
              <p:nvSpPr>
                <p:cNvPr id="149" name="TextBox 148">
                  <a:extLst>
                    <a:ext uri="{FF2B5EF4-FFF2-40B4-BE49-F238E27FC236}">
                      <a16:creationId xmlns:a16="http://schemas.microsoft.com/office/drawing/2014/main" id="{80F44BA3-96F4-494C-9C50-C756AD0D63F6}"/>
                    </a:ext>
                  </a:extLst>
                </p:cNvPr>
                <p:cNvSpPr txBox="1">
                  <a:spLocks noRot="1" noChangeAspect="1" noMove="1" noResize="1" noEditPoints="1" noAdjustHandles="1" noChangeArrowheads="1" noChangeShapeType="1" noTextEdit="1"/>
                </p:cNvSpPr>
                <p:nvPr/>
              </p:nvSpPr>
              <p:spPr>
                <a:xfrm>
                  <a:off x="6760151" y="546600"/>
                  <a:ext cx="718466" cy="369332"/>
                </a:xfrm>
                <a:prstGeom prst="rect">
                  <a:avLst/>
                </a:prstGeom>
                <a:blipFill>
                  <a:blip r:embed="rId11"/>
                  <a:stretch>
                    <a:fillRect b="-1111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50" name="TextBox 149">
                  <a:extLst>
                    <a:ext uri="{FF2B5EF4-FFF2-40B4-BE49-F238E27FC236}">
                      <a16:creationId xmlns:a16="http://schemas.microsoft.com/office/drawing/2014/main" id="{7E906E72-4682-6642-B2C3-FE609987D581}"/>
                    </a:ext>
                  </a:extLst>
                </p:cNvPr>
                <p:cNvSpPr txBox="1"/>
                <p:nvPr/>
              </p:nvSpPr>
              <p:spPr>
                <a:xfrm>
                  <a:off x="6266154" y="573247"/>
                  <a:ext cx="43473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solidFill>
                              <a:srgbClr val="FF0000"/>
                            </a:solidFill>
                            <a:latin typeface="Cambria Math" panose="02040503050406030204" pitchFamily="18" charset="0"/>
                          </a:rPr>
                          <m:t>⋯</m:t>
                        </m:r>
                      </m:oMath>
                    </m:oMathPara>
                  </a14:m>
                  <a:endParaRPr lang="en-US" dirty="0">
                    <a:solidFill>
                      <a:srgbClr val="FF0000"/>
                    </a:solidFill>
                  </a:endParaRPr>
                </a:p>
              </p:txBody>
            </p:sp>
          </mc:Choice>
          <mc:Fallback>
            <p:sp>
              <p:nvSpPr>
                <p:cNvPr id="150" name="TextBox 149">
                  <a:extLst>
                    <a:ext uri="{FF2B5EF4-FFF2-40B4-BE49-F238E27FC236}">
                      <a16:creationId xmlns:a16="http://schemas.microsoft.com/office/drawing/2014/main" id="{7E906E72-4682-6642-B2C3-FE609987D581}"/>
                    </a:ext>
                  </a:extLst>
                </p:cNvPr>
                <p:cNvSpPr txBox="1">
                  <a:spLocks noRot="1" noChangeAspect="1" noMove="1" noResize="1" noEditPoints="1" noAdjustHandles="1" noChangeArrowheads="1" noChangeShapeType="1" noTextEdit="1"/>
                </p:cNvSpPr>
                <p:nvPr/>
              </p:nvSpPr>
              <p:spPr>
                <a:xfrm>
                  <a:off x="6266154" y="573247"/>
                  <a:ext cx="434734" cy="369332"/>
                </a:xfrm>
                <a:prstGeom prst="rect">
                  <a:avLst/>
                </a:prstGeom>
                <a:blipFill>
                  <a:blip r:embed="rId12"/>
                  <a:stretch>
                    <a:fillRect/>
                  </a:stretch>
                </a:blipFill>
              </p:spPr>
              <p:txBody>
                <a:bodyPr/>
                <a:lstStyle/>
                <a:p>
                  <a:r>
                    <a:rPr lang="en-US">
                      <a:noFill/>
                    </a:rPr>
                    <a:t> </a:t>
                  </a:r>
                </a:p>
              </p:txBody>
            </p:sp>
          </mc:Fallback>
        </mc:AlternateContent>
      </p:grpSp>
      <mc:AlternateContent xmlns:mc="http://schemas.openxmlformats.org/markup-compatibility/2006">
        <mc:Choice xmlns:a14="http://schemas.microsoft.com/office/drawing/2010/main" Requires="a14">
          <p:sp>
            <p:nvSpPr>
              <p:cNvPr id="151" name="TextBox 150">
                <a:extLst>
                  <a:ext uri="{FF2B5EF4-FFF2-40B4-BE49-F238E27FC236}">
                    <a16:creationId xmlns:a16="http://schemas.microsoft.com/office/drawing/2014/main" id="{920462FA-C600-8E42-A2FD-B1AFCD572B7E}"/>
                  </a:ext>
                </a:extLst>
              </p:cNvPr>
              <p:cNvSpPr txBox="1"/>
              <p:nvPr/>
            </p:nvSpPr>
            <p:spPr>
              <a:xfrm>
                <a:off x="7450645" y="1589375"/>
                <a:ext cx="1201560" cy="32598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solidFill>
                            <a:srgbClr val="FF0000"/>
                          </a:solidFill>
                          <a:latin typeface="Cambria Math" panose="02040503050406030204" pitchFamily="18" charset="0"/>
                        </a:rPr>
                        <m:t>𝑠</m:t>
                      </m:r>
                      <m:r>
                        <a:rPr lang="en-US" b="0" i="1" dirty="0" smtClean="0">
                          <a:solidFill>
                            <a:srgbClr val="FF0000"/>
                          </a:solidFill>
                          <a:latin typeface="Cambria Math" panose="02040503050406030204" pitchFamily="18" charset="0"/>
                        </a:rPr>
                        <m:t>𝑡𝑎𝑡</m:t>
                      </m:r>
                      <m:r>
                        <a:rPr lang="en-US" b="0" i="1" dirty="0" smtClean="0">
                          <a:solidFill>
                            <a:schemeClr val="tx1"/>
                          </a:solidFill>
                          <a:latin typeface="Cambria Math" panose="02040503050406030204" pitchFamily="18" charset="0"/>
                        </a:rPr>
                        <m:t>−</m:t>
                      </m:r>
                      <m:r>
                        <a:rPr lang="en-US" i="1" dirty="0" smtClean="0">
                          <a:latin typeface="Cambria Math" panose="02040503050406030204" pitchFamily="18" charset="0"/>
                        </a:rPr>
                        <m:t>𝑠</m:t>
                      </m:r>
                      <m:r>
                        <a:rPr lang="en-US" b="0" i="1" dirty="0" smtClean="0">
                          <a:latin typeface="Cambria Math" panose="02040503050406030204" pitchFamily="18" charset="0"/>
                        </a:rPr>
                        <m:t>𝑡𝑎𝑡</m:t>
                      </m:r>
                    </m:oMath>
                  </m:oMathPara>
                </a14:m>
                <a:endParaRPr lang="en-US" dirty="0">
                  <a:solidFill>
                    <a:srgbClr val="FF0000"/>
                  </a:solidFill>
                </a:endParaRPr>
              </a:p>
            </p:txBody>
          </p:sp>
        </mc:Choice>
        <mc:Fallback>
          <p:sp>
            <p:nvSpPr>
              <p:cNvPr id="151" name="TextBox 150">
                <a:extLst>
                  <a:ext uri="{FF2B5EF4-FFF2-40B4-BE49-F238E27FC236}">
                    <a16:creationId xmlns:a16="http://schemas.microsoft.com/office/drawing/2014/main" id="{920462FA-C600-8E42-A2FD-B1AFCD572B7E}"/>
                  </a:ext>
                </a:extLst>
              </p:cNvPr>
              <p:cNvSpPr txBox="1">
                <a:spLocks noRot="1" noChangeAspect="1" noMove="1" noResize="1" noEditPoints="1" noAdjustHandles="1" noChangeArrowheads="1" noChangeShapeType="1" noTextEdit="1"/>
              </p:cNvSpPr>
              <p:nvPr/>
            </p:nvSpPr>
            <p:spPr>
              <a:xfrm>
                <a:off x="7450645" y="1589375"/>
                <a:ext cx="1201560" cy="325985"/>
              </a:xfrm>
              <a:prstGeom prst="rect">
                <a:avLst/>
              </a:prstGeom>
              <a:blipFill>
                <a:blip r:embed="rId13"/>
                <a:stretch>
                  <a:fillRect r="-5208" b="-3846"/>
                </a:stretch>
              </a:blipFill>
            </p:spPr>
            <p:txBody>
              <a:bodyPr/>
              <a:lstStyle/>
              <a:p>
                <a:r>
                  <a:rPr lang="en-US">
                    <a:noFill/>
                  </a:rPr>
                  <a:t> </a:t>
                </a:r>
              </a:p>
            </p:txBody>
          </p:sp>
        </mc:Fallback>
      </mc:AlternateContent>
      <p:grpSp>
        <p:nvGrpSpPr>
          <p:cNvPr id="152" name="Group 151">
            <a:extLst>
              <a:ext uri="{FF2B5EF4-FFF2-40B4-BE49-F238E27FC236}">
                <a16:creationId xmlns:a16="http://schemas.microsoft.com/office/drawing/2014/main" id="{C13C04C6-5366-8C43-8BB2-8D84D8E3AAFA}"/>
              </a:ext>
            </a:extLst>
          </p:cNvPr>
          <p:cNvGrpSpPr/>
          <p:nvPr/>
        </p:nvGrpSpPr>
        <p:grpSpPr>
          <a:xfrm>
            <a:off x="348806" y="2611176"/>
            <a:ext cx="795443" cy="797350"/>
            <a:chOff x="2031861" y="1429407"/>
            <a:chExt cx="1665618" cy="1669609"/>
          </a:xfrm>
        </p:grpSpPr>
        <p:sp>
          <p:nvSpPr>
            <p:cNvPr id="153" name="TextBox 152">
              <a:extLst>
                <a:ext uri="{FF2B5EF4-FFF2-40B4-BE49-F238E27FC236}">
                  <a16:creationId xmlns:a16="http://schemas.microsoft.com/office/drawing/2014/main" id="{C48AD48F-C319-2243-AD66-73418FC4A5CA}"/>
                </a:ext>
              </a:extLst>
            </p:cNvPr>
            <p:cNvSpPr txBox="1"/>
            <p:nvPr/>
          </p:nvSpPr>
          <p:spPr>
            <a:xfrm>
              <a:off x="2448910" y="1429407"/>
              <a:ext cx="284052" cy="369332"/>
            </a:xfrm>
            <a:prstGeom prst="rect">
              <a:avLst/>
            </a:prstGeom>
            <a:noFill/>
          </p:spPr>
          <p:txBody>
            <a:bodyPr wrap="none" rtlCol="0">
              <a:spAutoFit/>
            </a:bodyPr>
            <a:lstStyle/>
            <a:p>
              <a:r>
                <a:rPr lang="en-US" dirty="0"/>
                <a:t>x</a:t>
              </a:r>
            </a:p>
          </p:txBody>
        </p:sp>
        <p:sp>
          <p:nvSpPr>
            <p:cNvPr id="154" name="TextBox 153">
              <a:extLst>
                <a:ext uri="{FF2B5EF4-FFF2-40B4-BE49-F238E27FC236}">
                  <a16:creationId xmlns:a16="http://schemas.microsoft.com/office/drawing/2014/main" id="{321BA151-5394-F14F-9117-8590C1EF8645}"/>
                </a:ext>
              </a:extLst>
            </p:cNvPr>
            <p:cNvSpPr txBox="1"/>
            <p:nvPr/>
          </p:nvSpPr>
          <p:spPr>
            <a:xfrm>
              <a:off x="2601310" y="1581807"/>
              <a:ext cx="284052" cy="369332"/>
            </a:xfrm>
            <a:prstGeom prst="rect">
              <a:avLst/>
            </a:prstGeom>
            <a:noFill/>
          </p:spPr>
          <p:txBody>
            <a:bodyPr wrap="none" rtlCol="0">
              <a:spAutoFit/>
            </a:bodyPr>
            <a:lstStyle/>
            <a:p>
              <a:r>
                <a:rPr lang="en-US" dirty="0"/>
                <a:t>x</a:t>
              </a:r>
            </a:p>
          </p:txBody>
        </p:sp>
        <p:sp>
          <p:nvSpPr>
            <p:cNvPr id="155" name="TextBox 154">
              <a:extLst>
                <a:ext uri="{FF2B5EF4-FFF2-40B4-BE49-F238E27FC236}">
                  <a16:creationId xmlns:a16="http://schemas.microsoft.com/office/drawing/2014/main" id="{C0B185A8-EB86-B446-A441-5DF94DE82863}"/>
                </a:ext>
              </a:extLst>
            </p:cNvPr>
            <p:cNvSpPr txBox="1"/>
            <p:nvPr/>
          </p:nvSpPr>
          <p:spPr>
            <a:xfrm>
              <a:off x="2753710" y="1734207"/>
              <a:ext cx="284052" cy="369332"/>
            </a:xfrm>
            <a:prstGeom prst="rect">
              <a:avLst/>
            </a:prstGeom>
            <a:noFill/>
          </p:spPr>
          <p:txBody>
            <a:bodyPr wrap="none" rtlCol="0">
              <a:spAutoFit/>
            </a:bodyPr>
            <a:lstStyle/>
            <a:p>
              <a:r>
                <a:rPr lang="en-US" dirty="0"/>
                <a:t>x</a:t>
              </a:r>
            </a:p>
          </p:txBody>
        </p:sp>
        <p:sp>
          <p:nvSpPr>
            <p:cNvPr id="156" name="TextBox 155">
              <a:extLst>
                <a:ext uri="{FF2B5EF4-FFF2-40B4-BE49-F238E27FC236}">
                  <a16:creationId xmlns:a16="http://schemas.microsoft.com/office/drawing/2014/main" id="{82A0F2BC-FF0A-1543-ADD5-9C21E5C53B8E}"/>
                </a:ext>
              </a:extLst>
            </p:cNvPr>
            <p:cNvSpPr txBox="1"/>
            <p:nvPr/>
          </p:nvSpPr>
          <p:spPr>
            <a:xfrm>
              <a:off x="2948015" y="1822913"/>
              <a:ext cx="284052" cy="369332"/>
            </a:xfrm>
            <a:prstGeom prst="rect">
              <a:avLst/>
            </a:prstGeom>
            <a:noFill/>
          </p:spPr>
          <p:txBody>
            <a:bodyPr wrap="none" rtlCol="0">
              <a:spAutoFit/>
            </a:bodyPr>
            <a:lstStyle/>
            <a:p>
              <a:r>
                <a:rPr lang="en-US" dirty="0"/>
                <a:t>x</a:t>
              </a:r>
            </a:p>
          </p:txBody>
        </p:sp>
        <p:sp>
          <p:nvSpPr>
            <p:cNvPr id="157" name="TextBox 156">
              <a:extLst>
                <a:ext uri="{FF2B5EF4-FFF2-40B4-BE49-F238E27FC236}">
                  <a16:creationId xmlns:a16="http://schemas.microsoft.com/office/drawing/2014/main" id="{C5BB8A92-B5FD-B049-9004-28EFBB12E638}"/>
                </a:ext>
              </a:extLst>
            </p:cNvPr>
            <p:cNvSpPr txBox="1"/>
            <p:nvPr/>
          </p:nvSpPr>
          <p:spPr>
            <a:xfrm>
              <a:off x="3058510" y="2039007"/>
              <a:ext cx="284052" cy="369332"/>
            </a:xfrm>
            <a:prstGeom prst="rect">
              <a:avLst/>
            </a:prstGeom>
            <a:noFill/>
          </p:spPr>
          <p:txBody>
            <a:bodyPr wrap="none" rtlCol="0">
              <a:spAutoFit/>
            </a:bodyPr>
            <a:lstStyle/>
            <a:p>
              <a:r>
                <a:rPr lang="en-US" dirty="0"/>
                <a:t>x</a:t>
              </a:r>
            </a:p>
          </p:txBody>
        </p:sp>
        <p:sp>
          <p:nvSpPr>
            <p:cNvPr id="158" name="TextBox 157">
              <a:extLst>
                <a:ext uri="{FF2B5EF4-FFF2-40B4-BE49-F238E27FC236}">
                  <a16:creationId xmlns:a16="http://schemas.microsoft.com/office/drawing/2014/main" id="{F6F46B24-07D3-1F4F-A00E-68AE6FE8C123}"/>
                </a:ext>
              </a:extLst>
            </p:cNvPr>
            <p:cNvSpPr txBox="1"/>
            <p:nvPr/>
          </p:nvSpPr>
          <p:spPr>
            <a:xfrm>
              <a:off x="3210910" y="2191407"/>
              <a:ext cx="284052" cy="369332"/>
            </a:xfrm>
            <a:prstGeom prst="rect">
              <a:avLst/>
            </a:prstGeom>
            <a:noFill/>
          </p:spPr>
          <p:txBody>
            <a:bodyPr wrap="none" rtlCol="0">
              <a:spAutoFit/>
            </a:bodyPr>
            <a:lstStyle/>
            <a:p>
              <a:r>
                <a:rPr lang="en-US" dirty="0"/>
                <a:t>x</a:t>
              </a:r>
            </a:p>
          </p:txBody>
        </p:sp>
        <p:sp>
          <p:nvSpPr>
            <p:cNvPr id="159" name="TextBox 158">
              <a:extLst>
                <a:ext uri="{FF2B5EF4-FFF2-40B4-BE49-F238E27FC236}">
                  <a16:creationId xmlns:a16="http://schemas.microsoft.com/office/drawing/2014/main" id="{490B0455-08E9-B244-8006-13C7C4281C5C}"/>
                </a:ext>
              </a:extLst>
            </p:cNvPr>
            <p:cNvSpPr txBox="1"/>
            <p:nvPr/>
          </p:nvSpPr>
          <p:spPr>
            <a:xfrm>
              <a:off x="2543640" y="1930854"/>
              <a:ext cx="284052" cy="369332"/>
            </a:xfrm>
            <a:prstGeom prst="rect">
              <a:avLst/>
            </a:prstGeom>
            <a:noFill/>
          </p:spPr>
          <p:txBody>
            <a:bodyPr wrap="none" rtlCol="0">
              <a:spAutoFit/>
            </a:bodyPr>
            <a:lstStyle/>
            <a:p>
              <a:r>
                <a:rPr lang="en-US" dirty="0"/>
                <a:t>x</a:t>
              </a:r>
            </a:p>
          </p:txBody>
        </p:sp>
        <p:sp>
          <p:nvSpPr>
            <p:cNvPr id="160" name="TextBox 159">
              <a:extLst>
                <a:ext uri="{FF2B5EF4-FFF2-40B4-BE49-F238E27FC236}">
                  <a16:creationId xmlns:a16="http://schemas.microsoft.com/office/drawing/2014/main" id="{33521030-B663-C341-9E5B-BA59D588FE4C}"/>
                </a:ext>
              </a:extLst>
            </p:cNvPr>
            <p:cNvSpPr txBox="1"/>
            <p:nvPr/>
          </p:nvSpPr>
          <p:spPr>
            <a:xfrm>
              <a:off x="2559677" y="2401192"/>
              <a:ext cx="284052" cy="369332"/>
            </a:xfrm>
            <a:prstGeom prst="rect">
              <a:avLst/>
            </a:prstGeom>
            <a:noFill/>
          </p:spPr>
          <p:txBody>
            <a:bodyPr wrap="none" rtlCol="0">
              <a:spAutoFit/>
            </a:bodyPr>
            <a:lstStyle/>
            <a:p>
              <a:r>
                <a:rPr lang="en-US" dirty="0"/>
                <a:t>x</a:t>
              </a:r>
            </a:p>
          </p:txBody>
        </p:sp>
        <p:sp>
          <p:nvSpPr>
            <p:cNvPr id="161" name="TextBox 160">
              <a:extLst>
                <a:ext uri="{FF2B5EF4-FFF2-40B4-BE49-F238E27FC236}">
                  <a16:creationId xmlns:a16="http://schemas.microsoft.com/office/drawing/2014/main" id="{911217F6-D7AA-5647-A06A-696F544909DC}"/>
                </a:ext>
              </a:extLst>
            </p:cNvPr>
            <p:cNvSpPr txBox="1"/>
            <p:nvPr/>
          </p:nvSpPr>
          <p:spPr>
            <a:xfrm>
              <a:off x="2133803" y="1558684"/>
              <a:ext cx="294290" cy="369332"/>
            </a:xfrm>
            <a:prstGeom prst="rect">
              <a:avLst/>
            </a:prstGeom>
            <a:noFill/>
          </p:spPr>
          <p:txBody>
            <a:bodyPr wrap="square" rtlCol="0">
              <a:spAutoFit/>
            </a:bodyPr>
            <a:lstStyle/>
            <a:p>
              <a:r>
                <a:rPr lang="en-US" dirty="0"/>
                <a:t>x</a:t>
              </a:r>
            </a:p>
          </p:txBody>
        </p:sp>
        <p:sp>
          <p:nvSpPr>
            <p:cNvPr id="162" name="TextBox 161">
              <a:extLst>
                <a:ext uri="{FF2B5EF4-FFF2-40B4-BE49-F238E27FC236}">
                  <a16:creationId xmlns:a16="http://schemas.microsoft.com/office/drawing/2014/main" id="{C1A32DCB-5884-8749-83E4-AEF0902FFD4E}"/>
                </a:ext>
              </a:extLst>
            </p:cNvPr>
            <p:cNvSpPr txBox="1"/>
            <p:nvPr/>
          </p:nvSpPr>
          <p:spPr>
            <a:xfrm>
              <a:off x="2244297" y="1794219"/>
              <a:ext cx="294291" cy="682595"/>
            </a:xfrm>
            <a:prstGeom prst="rect">
              <a:avLst/>
            </a:prstGeom>
            <a:noFill/>
          </p:spPr>
          <p:txBody>
            <a:bodyPr wrap="square" rtlCol="0">
              <a:spAutoFit/>
            </a:bodyPr>
            <a:lstStyle/>
            <a:p>
              <a:r>
                <a:rPr lang="en-US" dirty="0">
                  <a:solidFill>
                    <a:srgbClr val="FF0000"/>
                  </a:solidFill>
                </a:rPr>
                <a:t>x</a:t>
              </a:r>
            </a:p>
          </p:txBody>
        </p:sp>
        <p:sp>
          <p:nvSpPr>
            <p:cNvPr id="163" name="TextBox 162">
              <a:extLst>
                <a:ext uri="{FF2B5EF4-FFF2-40B4-BE49-F238E27FC236}">
                  <a16:creationId xmlns:a16="http://schemas.microsoft.com/office/drawing/2014/main" id="{DAB784A3-D4D3-004E-B7B5-47490365CA43}"/>
                </a:ext>
              </a:extLst>
            </p:cNvPr>
            <p:cNvSpPr txBox="1"/>
            <p:nvPr/>
          </p:nvSpPr>
          <p:spPr>
            <a:xfrm>
              <a:off x="2428162" y="1798739"/>
              <a:ext cx="294290" cy="369332"/>
            </a:xfrm>
            <a:prstGeom prst="rect">
              <a:avLst/>
            </a:prstGeom>
            <a:noFill/>
          </p:spPr>
          <p:txBody>
            <a:bodyPr wrap="square" rtlCol="0">
              <a:spAutoFit/>
            </a:bodyPr>
            <a:lstStyle/>
            <a:p>
              <a:r>
                <a:rPr lang="en-US" dirty="0"/>
                <a:t>x</a:t>
              </a:r>
            </a:p>
          </p:txBody>
        </p:sp>
        <p:sp>
          <p:nvSpPr>
            <p:cNvPr id="164" name="TextBox 163">
              <a:extLst>
                <a:ext uri="{FF2B5EF4-FFF2-40B4-BE49-F238E27FC236}">
                  <a16:creationId xmlns:a16="http://schemas.microsoft.com/office/drawing/2014/main" id="{561C3DC2-2374-834C-8110-7A37DFAE51CD}"/>
                </a:ext>
              </a:extLst>
            </p:cNvPr>
            <p:cNvSpPr txBox="1"/>
            <p:nvPr/>
          </p:nvSpPr>
          <p:spPr>
            <a:xfrm>
              <a:off x="2464676" y="2140326"/>
              <a:ext cx="294291" cy="682595"/>
            </a:xfrm>
            <a:prstGeom prst="rect">
              <a:avLst/>
            </a:prstGeom>
            <a:noFill/>
          </p:spPr>
          <p:txBody>
            <a:bodyPr wrap="square" rtlCol="0">
              <a:spAutoFit/>
            </a:bodyPr>
            <a:lstStyle/>
            <a:p>
              <a:r>
                <a:rPr lang="en-US" dirty="0">
                  <a:solidFill>
                    <a:srgbClr val="FF0000"/>
                  </a:solidFill>
                </a:rPr>
                <a:t>x</a:t>
              </a:r>
            </a:p>
          </p:txBody>
        </p:sp>
        <p:sp>
          <p:nvSpPr>
            <p:cNvPr id="165" name="TextBox 164">
              <a:extLst>
                <a:ext uri="{FF2B5EF4-FFF2-40B4-BE49-F238E27FC236}">
                  <a16:creationId xmlns:a16="http://schemas.microsoft.com/office/drawing/2014/main" id="{92EC582B-4133-C047-AF4C-49F74E4A53FE}"/>
                </a:ext>
              </a:extLst>
            </p:cNvPr>
            <p:cNvSpPr txBox="1"/>
            <p:nvPr/>
          </p:nvSpPr>
          <p:spPr>
            <a:xfrm>
              <a:off x="2911365" y="2101438"/>
              <a:ext cx="294291" cy="682595"/>
            </a:xfrm>
            <a:prstGeom prst="rect">
              <a:avLst/>
            </a:prstGeom>
            <a:noFill/>
          </p:spPr>
          <p:txBody>
            <a:bodyPr wrap="square" rtlCol="0">
              <a:spAutoFit/>
            </a:bodyPr>
            <a:lstStyle/>
            <a:p>
              <a:r>
                <a:rPr lang="en-US" dirty="0">
                  <a:solidFill>
                    <a:srgbClr val="FF0000"/>
                  </a:solidFill>
                </a:rPr>
                <a:t>x</a:t>
              </a:r>
            </a:p>
          </p:txBody>
        </p:sp>
        <p:sp>
          <p:nvSpPr>
            <p:cNvPr id="166" name="TextBox 165">
              <a:extLst>
                <a:ext uri="{FF2B5EF4-FFF2-40B4-BE49-F238E27FC236}">
                  <a16:creationId xmlns:a16="http://schemas.microsoft.com/office/drawing/2014/main" id="{C513AA82-7327-7443-8392-D3A8BE77B130}"/>
                </a:ext>
              </a:extLst>
            </p:cNvPr>
            <p:cNvSpPr txBox="1"/>
            <p:nvPr/>
          </p:nvSpPr>
          <p:spPr>
            <a:xfrm>
              <a:off x="2758318" y="2319947"/>
              <a:ext cx="294290" cy="369332"/>
            </a:xfrm>
            <a:prstGeom prst="rect">
              <a:avLst/>
            </a:prstGeom>
            <a:noFill/>
          </p:spPr>
          <p:txBody>
            <a:bodyPr wrap="square" rtlCol="0">
              <a:spAutoFit/>
            </a:bodyPr>
            <a:lstStyle/>
            <a:p>
              <a:r>
                <a:rPr lang="en-US" dirty="0"/>
                <a:t>x</a:t>
              </a:r>
            </a:p>
          </p:txBody>
        </p:sp>
        <p:sp>
          <p:nvSpPr>
            <p:cNvPr id="167" name="TextBox 166">
              <a:extLst>
                <a:ext uri="{FF2B5EF4-FFF2-40B4-BE49-F238E27FC236}">
                  <a16:creationId xmlns:a16="http://schemas.microsoft.com/office/drawing/2014/main" id="{07943C68-13DB-BF48-B75D-1DFE579750E1}"/>
                </a:ext>
              </a:extLst>
            </p:cNvPr>
            <p:cNvSpPr txBox="1"/>
            <p:nvPr/>
          </p:nvSpPr>
          <p:spPr>
            <a:xfrm>
              <a:off x="3037762" y="2408339"/>
              <a:ext cx="294290" cy="369332"/>
            </a:xfrm>
            <a:prstGeom prst="rect">
              <a:avLst/>
            </a:prstGeom>
            <a:noFill/>
          </p:spPr>
          <p:txBody>
            <a:bodyPr wrap="square" rtlCol="0">
              <a:spAutoFit/>
            </a:bodyPr>
            <a:lstStyle/>
            <a:p>
              <a:r>
                <a:rPr lang="en-US" dirty="0"/>
                <a:t>x</a:t>
              </a:r>
            </a:p>
          </p:txBody>
        </p:sp>
        <p:sp>
          <p:nvSpPr>
            <p:cNvPr id="168" name="TextBox 167">
              <a:extLst>
                <a:ext uri="{FF2B5EF4-FFF2-40B4-BE49-F238E27FC236}">
                  <a16:creationId xmlns:a16="http://schemas.microsoft.com/office/drawing/2014/main" id="{C52D759A-51E7-A84C-A3CD-3B0F9B41D93F}"/>
                </a:ext>
              </a:extLst>
            </p:cNvPr>
            <p:cNvSpPr txBox="1"/>
            <p:nvPr/>
          </p:nvSpPr>
          <p:spPr>
            <a:xfrm>
              <a:off x="2055045" y="1872524"/>
              <a:ext cx="294290" cy="369332"/>
            </a:xfrm>
            <a:prstGeom prst="rect">
              <a:avLst/>
            </a:prstGeom>
            <a:noFill/>
          </p:spPr>
          <p:txBody>
            <a:bodyPr wrap="square" rtlCol="0">
              <a:spAutoFit/>
            </a:bodyPr>
            <a:lstStyle/>
            <a:p>
              <a:r>
                <a:rPr lang="en-US" dirty="0"/>
                <a:t>x</a:t>
              </a:r>
            </a:p>
          </p:txBody>
        </p:sp>
        <p:sp>
          <p:nvSpPr>
            <p:cNvPr id="169" name="TextBox 168">
              <a:extLst>
                <a:ext uri="{FF2B5EF4-FFF2-40B4-BE49-F238E27FC236}">
                  <a16:creationId xmlns:a16="http://schemas.microsoft.com/office/drawing/2014/main" id="{C3C6B815-CDEA-8C4F-A8CB-DA1D776770B6}"/>
                </a:ext>
              </a:extLst>
            </p:cNvPr>
            <p:cNvSpPr txBox="1"/>
            <p:nvPr/>
          </p:nvSpPr>
          <p:spPr>
            <a:xfrm>
              <a:off x="3232067" y="1918873"/>
              <a:ext cx="284052" cy="369332"/>
            </a:xfrm>
            <a:prstGeom prst="rect">
              <a:avLst/>
            </a:prstGeom>
            <a:noFill/>
          </p:spPr>
          <p:txBody>
            <a:bodyPr wrap="none" rtlCol="0">
              <a:spAutoFit/>
            </a:bodyPr>
            <a:lstStyle/>
            <a:p>
              <a:r>
                <a:rPr lang="en-US" dirty="0"/>
                <a:t>x</a:t>
              </a:r>
            </a:p>
          </p:txBody>
        </p:sp>
        <p:sp>
          <p:nvSpPr>
            <p:cNvPr id="170" name="TextBox 169">
              <a:extLst>
                <a:ext uri="{FF2B5EF4-FFF2-40B4-BE49-F238E27FC236}">
                  <a16:creationId xmlns:a16="http://schemas.microsoft.com/office/drawing/2014/main" id="{B0A68C28-D40E-DD44-AE24-C4AEA65082B7}"/>
                </a:ext>
              </a:extLst>
            </p:cNvPr>
            <p:cNvSpPr txBox="1"/>
            <p:nvPr/>
          </p:nvSpPr>
          <p:spPr>
            <a:xfrm>
              <a:off x="2927266" y="1483430"/>
              <a:ext cx="284052" cy="682595"/>
            </a:xfrm>
            <a:prstGeom prst="rect">
              <a:avLst/>
            </a:prstGeom>
            <a:noFill/>
          </p:spPr>
          <p:txBody>
            <a:bodyPr wrap="square" rtlCol="0">
              <a:spAutoFit/>
            </a:bodyPr>
            <a:lstStyle/>
            <a:p>
              <a:r>
                <a:rPr lang="en-US" dirty="0">
                  <a:solidFill>
                    <a:srgbClr val="FF0000"/>
                  </a:solidFill>
                </a:rPr>
                <a:t>x</a:t>
              </a:r>
            </a:p>
          </p:txBody>
        </p:sp>
        <p:sp>
          <p:nvSpPr>
            <p:cNvPr id="171" name="TextBox 170">
              <a:extLst>
                <a:ext uri="{FF2B5EF4-FFF2-40B4-BE49-F238E27FC236}">
                  <a16:creationId xmlns:a16="http://schemas.microsoft.com/office/drawing/2014/main" id="{16228D3F-140E-F241-996D-6C76E688615B}"/>
                </a:ext>
              </a:extLst>
            </p:cNvPr>
            <p:cNvSpPr txBox="1"/>
            <p:nvPr/>
          </p:nvSpPr>
          <p:spPr>
            <a:xfrm>
              <a:off x="3263598" y="1638247"/>
              <a:ext cx="284052" cy="369332"/>
            </a:xfrm>
            <a:prstGeom prst="rect">
              <a:avLst/>
            </a:prstGeom>
            <a:noFill/>
          </p:spPr>
          <p:txBody>
            <a:bodyPr wrap="none" rtlCol="0">
              <a:spAutoFit/>
            </a:bodyPr>
            <a:lstStyle/>
            <a:p>
              <a:r>
                <a:rPr lang="en-US" dirty="0"/>
                <a:t>x</a:t>
              </a:r>
            </a:p>
          </p:txBody>
        </p:sp>
        <p:sp>
          <p:nvSpPr>
            <p:cNvPr id="172" name="TextBox 171">
              <a:extLst>
                <a:ext uri="{FF2B5EF4-FFF2-40B4-BE49-F238E27FC236}">
                  <a16:creationId xmlns:a16="http://schemas.microsoft.com/office/drawing/2014/main" id="{0F1E195D-5D83-9842-AF24-4534D2786BEB}"/>
                </a:ext>
              </a:extLst>
            </p:cNvPr>
            <p:cNvSpPr txBox="1"/>
            <p:nvPr/>
          </p:nvSpPr>
          <p:spPr>
            <a:xfrm>
              <a:off x="2335515" y="2451851"/>
              <a:ext cx="284052" cy="369332"/>
            </a:xfrm>
            <a:prstGeom prst="rect">
              <a:avLst/>
            </a:prstGeom>
            <a:noFill/>
          </p:spPr>
          <p:txBody>
            <a:bodyPr wrap="none" rtlCol="0">
              <a:spAutoFit/>
            </a:bodyPr>
            <a:lstStyle/>
            <a:p>
              <a:r>
                <a:rPr lang="en-US" dirty="0"/>
                <a:t>x</a:t>
              </a:r>
            </a:p>
          </p:txBody>
        </p:sp>
        <p:sp>
          <p:nvSpPr>
            <p:cNvPr id="173" name="TextBox 172">
              <a:extLst>
                <a:ext uri="{FF2B5EF4-FFF2-40B4-BE49-F238E27FC236}">
                  <a16:creationId xmlns:a16="http://schemas.microsoft.com/office/drawing/2014/main" id="{657D41E9-9923-524A-BE56-AF72CF9254E3}"/>
                </a:ext>
              </a:extLst>
            </p:cNvPr>
            <p:cNvSpPr txBox="1"/>
            <p:nvPr/>
          </p:nvSpPr>
          <p:spPr>
            <a:xfrm>
              <a:off x="2727434" y="2028286"/>
              <a:ext cx="284052" cy="369332"/>
            </a:xfrm>
            <a:prstGeom prst="rect">
              <a:avLst/>
            </a:prstGeom>
            <a:noFill/>
          </p:spPr>
          <p:txBody>
            <a:bodyPr wrap="none" rtlCol="0">
              <a:spAutoFit/>
            </a:bodyPr>
            <a:lstStyle/>
            <a:p>
              <a:r>
                <a:rPr lang="en-US" dirty="0"/>
                <a:t>x</a:t>
              </a:r>
            </a:p>
          </p:txBody>
        </p:sp>
        <p:sp>
          <p:nvSpPr>
            <p:cNvPr id="174" name="TextBox 173">
              <a:extLst>
                <a:ext uri="{FF2B5EF4-FFF2-40B4-BE49-F238E27FC236}">
                  <a16:creationId xmlns:a16="http://schemas.microsoft.com/office/drawing/2014/main" id="{07E262E9-433B-5747-A2D7-3A6A58C4C5BD}"/>
                </a:ext>
              </a:extLst>
            </p:cNvPr>
            <p:cNvSpPr txBox="1"/>
            <p:nvPr/>
          </p:nvSpPr>
          <p:spPr>
            <a:xfrm>
              <a:off x="2181270" y="2138011"/>
              <a:ext cx="284052" cy="369332"/>
            </a:xfrm>
            <a:prstGeom prst="rect">
              <a:avLst/>
            </a:prstGeom>
            <a:noFill/>
          </p:spPr>
          <p:txBody>
            <a:bodyPr wrap="none" rtlCol="0">
              <a:spAutoFit/>
            </a:bodyPr>
            <a:lstStyle/>
            <a:p>
              <a:r>
                <a:rPr lang="en-US" dirty="0"/>
                <a:t>x</a:t>
              </a:r>
            </a:p>
          </p:txBody>
        </p:sp>
        <p:sp>
          <p:nvSpPr>
            <p:cNvPr id="175" name="Oval 174">
              <a:extLst>
                <a:ext uri="{FF2B5EF4-FFF2-40B4-BE49-F238E27FC236}">
                  <a16:creationId xmlns:a16="http://schemas.microsoft.com/office/drawing/2014/main" id="{772F6C2D-4757-2D4C-9B1E-18465449CE3F}"/>
                </a:ext>
              </a:extLst>
            </p:cNvPr>
            <p:cNvSpPr/>
            <p:nvPr/>
          </p:nvSpPr>
          <p:spPr>
            <a:xfrm>
              <a:off x="2031861" y="1522463"/>
              <a:ext cx="1665618" cy="1576553"/>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76" name="Group 175">
            <a:extLst>
              <a:ext uri="{FF2B5EF4-FFF2-40B4-BE49-F238E27FC236}">
                <a16:creationId xmlns:a16="http://schemas.microsoft.com/office/drawing/2014/main" id="{25FC0286-9F4C-8B40-A3A0-154CC8723A10}"/>
              </a:ext>
            </a:extLst>
          </p:cNvPr>
          <p:cNvGrpSpPr/>
          <p:nvPr/>
        </p:nvGrpSpPr>
        <p:grpSpPr>
          <a:xfrm>
            <a:off x="3877477" y="2626958"/>
            <a:ext cx="837492" cy="794151"/>
            <a:chOff x="2036652" y="1429407"/>
            <a:chExt cx="1751185" cy="1660562"/>
          </a:xfrm>
        </p:grpSpPr>
        <p:sp>
          <p:nvSpPr>
            <p:cNvPr id="177" name="TextBox 176">
              <a:extLst>
                <a:ext uri="{FF2B5EF4-FFF2-40B4-BE49-F238E27FC236}">
                  <a16:creationId xmlns:a16="http://schemas.microsoft.com/office/drawing/2014/main" id="{971607FB-F13F-8A40-84C2-EAD20DAD7777}"/>
                </a:ext>
              </a:extLst>
            </p:cNvPr>
            <p:cNvSpPr txBox="1"/>
            <p:nvPr/>
          </p:nvSpPr>
          <p:spPr>
            <a:xfrm>
              <a:off x="2448910" y="1429407"/>
              <a:ext cx="284052" cy="369332"/>
            </a:xfrm>
            <a:prstGeom prst="rect">
              <a:avLst/>
            </a:prstGeom>
            <a:noFill/>
          </p:spPr>
          <p:txBody>
            <a:bodyPr wrap="none" rtlCol="0">
              <a:spAutoFit/>
            </a:bodyPr>
            <a:lstStyle/>
            <a:p>
              <a:r>
                <a:rPr lang="en-US" dirty="0">
                  <a:solidFill>
                    <a:srgbClr val="FF0000"/>
                  </a:solidFill>
                </a:rPr>
                <a:t>x</a:t>
              </a:r>
            </a:p>
          </p:txBody>
        </p:sp>
        <p:sp>
          <p:nvSpPr>
            <p:cNvPr id="178" name="TextBox 177">
              <a:extLst>
                <a:ext uri="{FF2B5EF4-FFF2-40B4-BE49-F238E27FC236}">
                  <a16:creationId xmlns:a16="http://schemas.microsoft.com/office/drawing/2014/main" id="{F306BCD2-6E34-9B40-9496-1A5A8BF09FE3}"/>
                </a:ext>
              </a:extLst>
            </p:cNvPr>
            <p:cNvSpPr txBox="1"/>
            <p:nvPr/>
          </p:nvSpPr>
          <p:spPr>
            <a:xfrm>
              <a:off x="2601310" y="1581807"/>
              <a:ext cx="284052" cy="369332"/>
            </a:xfrm>
            <a:prstGeom prst="rect">
              <a:avLst/>
            </a:prstGeom>
            <a:noFill/>
          </p:spPr>
          <p:txBody>
            <a:bodyPr wrap="none" rtlCol="0">
              <a:spAutoFit/>
            </a:bodyPr>
            <a:lstStyle/>
            <a:p>
              <a:r>
                <a:rPr lang="en-US" dirty="0">
                  <a:solidFill>
                    <a:srgbClr val="FF0000"/>
                  </a:solidFill>
                </a:rPr>
                <a:t>x</a:t>
              </a:r>
            </a:p>
          </p:txBody>
        </p:sp>
        <p:sp>
          <p:nvSpPr>
            <p:cNvPr id="179" name="TextBox 178">
              <a:extLst>
                <a:ext uri="{FF2B5EF4-FFF2-40B4-BE49-F238E27FC236}">
                  <a16:creationId xmlns:a16="http://schemas.microsoft.com/office/drawing/2014/main" id="{9263066F-112B-CA44-A06D-70D392B6C5B4}"/>
                </a:ext>
              </a:extLst>
            </p:cNvPr>
            <p:cNvSpPr txBox="1"/>
            <p:nvPr/>
          </p:nvSpPr>
          <p:spPr>
            <a:xfrm>
              <a:off x="2753710" y="1734208"/>
              <a:ext cx="524239" cy="681631"/>
            </a:xfrm>
            <a:prstGeom prst="rect">
              <a:avLst/>
            </a:prstGeom>
            <a:noFill/>
          </p:spPr>
          <p:txBody>
            <a:bodyPr wrap="none" rtlCol="0">
              <a:spAutoFit/>
            </a:bodyPr>
            <a:lstStyle/>
            <a:p>
              <a:r>
                <a:rPr lang="en-US" dirty="0"/>
                <a:t>x</a:t>
              </a:r>
            </a:p>
          </p:txBody>
        </p:sp>
        <p:sp>
          <p:nvSpPr>
            <p:cNvPr id="180" name="TextBox 179">
              <a:extLst>
                <a:ext uri="{FF2B5EF4-FFF2-40B4-BE49-F238E27FC236}">
                  <a16:creationId xmlns:a16="http://schemas.microsoft.com/office/drawing/2014/main" id="{334DD4D6-8314-3947-ACAB-26B0226340B7}"/>
                </a:ext>
              </a:extLst>
            </p:cNvPr>
            <p:cNvSpPr txBox="1"/>
            <p:nvPr/>
          </p:nvSpPr>
          <p:spPr>
            <a:xfrm>
              <a:off x="2948015" y="1822913"/>
              <a:ext cx="284052" cy="369332"/>
            </a:xfrm>
            <a:prstGeom prst="rect">
              <a:avLst/>
            </a:prstGeom>
            <a:noFill/>
          </p:spPr>
          <p:txBody>
            <a:bodyPr wrap="none" rtlCol="0">
              <a:spAutoFit/>
            </a:bodyPr>
            <a:lstStyle/>
            <a:p>
              <a:r>
                <a:rPr lang="en-US" dirty="0">
                  <a:solidFill>
                    <a:srgbClr val="FF0000"/>
                  </a:solidFill>
                </a:rPr>
                <a:t>x</a:t>
              </a:r>
            </a:p>
          </p:txBody>
        </p:sp>
        <p:sp>
          <p:nvSpPr>
            <p:cNvPr id="181" name="TextBox 180">
              <a:extLst>
                <a:ext uri="{FF2B5EF4-FFF2-40B4-BE49-F238E27FC236}">
                  <a16:creationId xmlns:a16="http://schemas.microsoft.com/office/drawing/2014/main" id="{23E618EB-57B5-9D47-A01D-405BE0370640}"/>
                </a:ext>
              </a:extLst>
            </p:cNvPr>
            <p:cNvSpPr txBox="1"/>
            <p:nvPr/>
          </p:nvSpPr>
          <p:spPr>
            <a:xfrm>
              <a:off x="3058510" y="2039007"/>
              <a:ext cx="284052" cy="369332"/>
            </a:xfrm>
            <a:prstGeom prst="rect">
              <a:avLst/>
            </a:prstGeom>
            <a:noFill/>
          </p:spPr>
          <p:txBody>
            <a:bodyPr wrap="none" rtlCol="0">
              <a:spAutoFit/>
            </a:bodyPr>
            <a:lstStyle/>
            <a:p>
              <a:r>
                <a:rPr lang="en-US" dirty="0">
                  <a:solidFill>
                    <a:srgbClr val="FF0000"/>
                  </a:solidFill>
                </a:rPr>
                <a:t>x</a:t>
              </a:r>
            </a:p>
          </p:txBody>
        </p:sp>
        <p:sp>
          <p:nvSpPr>
            <p:cNvPr id="182" name="TextBox 181">
              <a:extLst>
                <a:ext uri="{FF2B5EF4-FFF2-40B4-BE49-F238E27FC236}">
                  <a16:creationId xmlns:a16="http://schemas.microsoft.com/office/drawing/2014/main" id="{B3C0BD46-FFB5-9746-B6BC-858C825D548B}"/>
                </a:ext>
              </a:extLst>
            </p:cNvPr>
            <p:cNvSpPr txBox="1"/>
            <p:nvPr/>
          </p:nvSpPr>
          <p:spPr>
            <a:xfrm>
              <a:off x="3210910" y="2191407"/>
              <a:ext cx="284052" cy="369332"/>
            </a:xfrm>
            <a:prstGeom prst="rect">
              <a:avLst/>
            </a:prstGeom>
            <a:noFill/>
          </p:spPr>
          <p:txBody>
            <a:bodyPr wrap="none" rtlCol="0">
              <a:spAutoFit/>
            </a:bodyPr>
            <a:lstStyle/>
            <a:p>
              <a:r>
                <a:rPr lang="en-US" dirty="0">
                  <a:solidFill>
                    <a:srgbClr val="FF0000"/>
                  </a:solidFill>
                </a:rPr>
                <a:t>x</a:t>
              </a:r>
            </a:p>
          </p:txBody>
        </p:sp>
        <p:sp>
          <p:nvSpPr>
            <p:cNvPr id="183" name="TextBox 182">
              <a:extLst>
                <a:ext uri="{FF2B5EF4-FFF2-40B4-BE49-F238E27FC236}">
                  <a16:creationId xmlns:a16="http://schemas.microsoft.com/office/drawing/2014/main" id="{496F16A6-2952-E04F-88D7-2B4F4B861494}"/>
                </a:ext>
              </a:extLst>
            </p:cNvPr>
            <p:cNvSpPr txBox="1"/>
            <p:nvPr/>
          </p:nvSpPr>
          <p:spPr>
            <a:xfrm>
              <a:off x="2543640" y="1930854"/>
              <a:ext cx="284052" cy="369332"/>
            </a:xfrm>
            <a:prstGeom prst="rect">
              <a:avLst/>
            </a:prstGeom>
            <a:noFill/>
          </p:spPr>
          <p:txBody>
            <a:bodyPr wrap="none" rtlCol="0">
              <a:spAutoFit/>
            </a:bodyPr>
            <a:lstStyle/>
            <a:p>
              <a:r>
                <a:rPr lang="en-US" dirty="0">
                  <a:solidFill>
                    <a:srgbClr val="FF0000"/>
                  </a:solidFill>
                </a:rPr>
                <a:t>x</a:t>
              </a:r>
            </a:p>
          </p:txBody>
        </p:sp>
        <p:sp>
          <p:nvSpPr>
            <p:cNvPr id="184" name="TextBox 183">
              <a:extLst>
                <a:ext uri="{FF2B5EF4-FFF2-40B4-BE49-F238E27FC236}">
                  <a16:creationId xmlns:a16="http://schemas.microsoft.com/office/drawing/2014/main" id="{C34A67C0-F447-0A41-A2B6-FC96E893C8E4}"/>
                </a:ext>
              </a:extLst>
            </p:cNvPr>
            <p:cNvSpPr txBox="1"/>
            <p:nvPr/>
          </p:nvSpPr>
          <p:spPr>
            <a:xfrm>
              <a:off x="2559677" y="2401192"/>
              <a:ext cx="524239" cy="681631"/>
            </a:xfrm>
            <a:prstGeom prst="rect">
              <a:avLst/>
            </a:prstGeom>
            <a:noFill/>
          </p:spPr>
          <p:txBody>
            <a:bodyPr wrap="none" rtlCol="0">
              <a:spAutoFit/>
            </a:bodyPr>
            <a:lstStyle/>
            <a:p>
              <a:r>
                <a:rPr lang="en-US" dirty="0"/>
                <a:t>x</a:t>
              </a:r>
            </a:p>
          </p:txBody>
        </p:sp>
        <p:sp>
          <p:nvSpPr>
            <p:cNvPr id="185" name="TextBox 184">
              <a:extLst>
                <a:ext uri="{FF2B5EF4-FFF2-40B4-BE49-F238E27FC236}">
                  <a16:creationId xmlns:a16="http://schemas.microsoft.com/office/drawing/2014/main" id="{B9624C20-D5D4-F044-8F46-4BF2E9EA1A4A}"/>
                </a:ext>
              </a:extLst>
            </p:cNvPr>
            <p:cNvSpPr txBox="1"/>
            <p:nvPr/>
          </p:nvSpPr>
          <p:spPr>
            <a:xfrm>
              <a:off x="2133803" y="1558684"/>
              <a:ext cx="294290" cy="369332"/>
            </a:xfrm>
            <a:prstGeom prst="rect">
              <a:avLst/>
            </a:prstGeom>
            <a:noFill/>
          </p:spPr>
          <p:txBody>
            <a:bodyPr wrap="square" rtlCol="0">
              <a:spAutoFit/>
            </a:bodyPr>
            <a:lstStyle/>
            <a:p>
              <a:r>
                <a:rPr lang="en-US" dirty="0">
                  <a:solidFill>
                    <a:srgbClr val="FF0000"/>
                  </a:solidFill>
                </a:rPr>
                <a:t>x</a:t>
              </a:r>
            </a:p>
          </p:txBody>
        </p:sp>
        <p:sp>
          <p:nvSpPr>
            <p:cNvPr id="186" name="TextBox 185">
              <a:extLst>
                <a:ext uri="{FF2B5EF4-FFF2-40B4-BE49-F238E27FC236}">
                  <a16:creationId xmlns:a16="http://schemas.microsoft.com/office/drawing/2014/main" id="{8AE476B9-D038-9143-864E-741D69034659}"/>
                </a:ext>
              </a:extLst>
            </p:cNvPr>
            <p:cNvSpPr txBox="1"/>
            <p:nvPr/>
          </p:nvSpPr>
          <p:spPr>
            <a:xfrm>
              <a:off x="2244298" y="1794219"/>
              <a:ext cx="294290" cy="369332"/>
            </a:xfrm>
            <a:prstGeom prst="rect">
              <a:avLst/>
            </a:prstGeom>
            <a:noFill/>
          </p:spPr>
          <p:txBody>
            <a:bodyPr wrap="square" rtlCol="0">
              <a:spAutoFit/>
            </a:bodyPr>
            <a:lstStyle/>
            <a:p>
              <a:r>
                <a:rPr lang="en-US" dirty="0">
                  <a:solidFill>
                    <a:srgbClr val="FF0000"/>
                  </a:solidFill>
                </a:rPr>
                <a:t>x</a:t>
              </a:r>
            </a:p>
          </p:txBody>
        </p:sp>
        <p:sp>
          <p:nvSpPr>
            <p:cNvPr id="187" name="TextBox 186">
              <a:extLst>
                <a:ext uri="{FF2B5EF4-FFF2-40B4-BE49-F238E27FC236}">
                  <a16:creationId xmlns:a16="http://schemas.microsoft.com/office/drawing/2014/main" id="{B18D33DD-12C0-9D4C-905C-7243EEBF21C7}"/>
                </a:ext>
              </a:extLst>
            </p:cNvPr>
            <p:cNvSpPr txBox="1"/>
            <p:nvPr/>
          </p:nvSpPr>
          <p:spPr>
            <a:xfrm>
              <a:off x="2428162" y="1798739"/>
              <a:ext cx="294290" cy="369332"/>
            </a:xfrm>
            <a:prstGeom prst="rect">
              <a:avLst/>
            </a:prstGeom>
            <a:noFill/>
          </p:spPr>
          <p:txBody>
            <a:bodyPr wrap="square" rtlCol="0">
              <a:spAutoFit/>
            </a:bodyPr>
            <a:lstStyle/>
            <a:p>
              <a:r>
                <a:rPr lang="en-US" dirty="0">
                  <a:solidFill>
                    <a:srgbClr val="FF0000"/>
                  </a:solidFill>
                </a:rPr>
                <a:t>x</a:t>
              </a:r>
            </a:p>
          </p:txBody>
        </p:sp>
        <p:sp>
          <p:nvSpPr>
            <p:cNvPr id="188" name="TextBox 187">
              <a:extLst>
                <a:ext uri="{FF2B5EF4-FFF2-40B4-BE49-F238E27FC236}">
                  <a16:creationId xmlns:a16="http://schemas.microsoft.com/office/drawing/2014/main" id="{EB57207E-EE85-8D49-8C84-4FC183C0AE7E}"/>
                </a:ext>
              </a:extLst>
            </p:cNvPr>
            <p:cNvSpPr txBox="1"/>
            <p:nvPr/>
          </p:nvSpPr>
          <p:spPr>
            <a:xfrm>
              <a:off x="2464675" y="2140326"/>
              <a:ext cx="294290" cy="369332"/>
            </a:xfrm>
            <a:prstGeom prst="rect">
              <a:avLst/>
            </a:prstGeom>
            <a:noFill/>
          </p:spPr>
          <p:txBody>
            <a:bodyPr wrap="square" rtlCol="0">
              <a:spAutoFit/>
            </a:bodyPr>
            <a:lstStyle/>
            <a:p>
              <a:r>
                <a:rPr lang="en-US" dirty="0">
                  <a:solidFill>
                    <a:srgbClr val="FF0000"/>
                  </a:solidFill>
                </a:rPr>
                <a:t>x</a:t>
              </a:r>
            </a:p>
          </p:txBody>
        </p:sp>
        <p:sp>
          <p:nvSpPr>
            <p:cNvPr id="189" name="TextBox 188">
              <a:extLst>
                <a:ext uri="{FF2B5EF4-FFF2-40B4-BE49-F238E27FC236}">
                  <a16:creationId xmlns:a16="http://schemas.microsoft.com/office/drawing/2014/main" id="{10151638-19C1-6443-9E2E-427DB7B18D50}"/>
                </a:ext>
              </a:extLst>
            </p:cNvPr>
            <p:cNvSpPr txBox="1"/>
            <p:nvPr/>
          </p:nvSpPr>
          <p:spPr>
            <a:xfrm>
              <a:off x="2911365" y="2101437"/>
              <a:ext cx="294290" cy="369332"/>
            </a:xfrm>
            <a:prstGeom prst="rect">
              <a:avLst/>
            </a:prstGeom>
            <a:noFill/>
          </p:spPr>
          <p:txBody>
            <a:bodyPr wrap="square" rtlCol="0">
              <a:spAutoFit/>
            </a:bodyPr>
            <a:lstStyle/>
            <a:p>
              <a:r>
                <a:rPr lang="en-US" dirty="0">
                  <a:solidFill>
                    <a:srgbClr val="FF0000"/>
                  </a:solidFill>
                </a:rPr>
                <a:t>x</a:t>
              </a:r>
            </a:p>
          </p:txBody>
        </p:sp>
        <p:sp>
          <p:nvSpPr>
            <p:cNvPr id="190" name="TextBox 189">
              <a:extLst>
                <a:ext uri="{FF2B5EF4-FFF2-40B4-BE49-F238E27FC236}">
                  <a16:creationId xmlns:a16="http://schemas.microsoft.com/office/drawing/2014/main" id="{F2CEEEEB-6744-3742-9BD8-C59EE380DD81}"/>
                </a:ext>
              </a:extLst>
            </p:cNvPr>
            <p:cNvSpPr txBox="1"/>
            <p:nvPr/>
          </p:nvSpPr>
          <p:spPr>
            <a:xfrm>
              <a:off x="2758318" y="2319947"/>
              <a:ext cx="294290" cy="369332"/>
            </a:xfrm>
            <a:prstGeom prst="rect">
              <a:avLst/>
            </a:prstGeom>
            <a:noFill/>
          </p:spPr>
          <p:txBody>
            <a:bodyPr wrap="square" rtlCol="0">
              <a:spAutoFit/>
            </a:bodyPr>
            <a:lstStyle/>
            <a:p>
              <a:r>
                <a:rPr lang="en-US" dirty="0">
                  <a:solidFill>
                    <a:srgbClr val="FF0000"/>
                  </a:solidFill>
                </a:rPr>
                <a:t>x</a:t>
              </a:r>
            </a:p>
          </p:txBody>
        </p:sp>
        <p:sp>
          <p:nvSpPr>
            <p:cNvPr id="191" name="TextBox 190">
              <a:extLst>
                <a:ext uri="{FF2B5EF4-FFF2-40B4-BE49-F238E27FC236}">
                  <a16:creationId xmlns:a16="http://schemas.microsoft.com/office/drawing/2014/main" id="{57F8E85F-149E-014B-894B-373B87B84FFD}"/>
                </a:ext>
              </a:extLst>
            </p:cNvPr>
            <p:cNvSpPr txBox="1"/>
            <p:nvPr/>
          </p:nvSpPr>
          <p:spPr>
            <a:xfrm>
              <a:off x="3037762" y="2408338"/>
              <a:ext cx="294290" cy="681631"/>
            </a:xfrm>
            <a:prstGeom prst="rect">
              <a:avLst/>
            </a:prstGeom>
            <a:noFill/>
          </p:spPr>
          <p:txBody>
            <a:bodyPr wrap="square" rtlCol="0">
              <a:spAutoFit/>
            </a:bodyPr>
            <a:lstStyle/>
            <a:p>
              <a:r>
                <a:rPr lang="en-US" dirty="0"/>
                <a:t>x</a:t>
              </a:r>
            </a:p>
          </p:txBody>
        </p:sp>
        <p:sp>
          <p:nvSpPr>
            <p:cNvPr id="192" name="TextBox 191">
              <a:extLst>
                <a:ext uri="{FF2B5EF4-FFF2-40B4-BE49-F238E27FC236}">
                  <a16:creationId xmlns:a16="http://schemas.microsoft.com/office/drawing/2014/main" id="{FEE0E644-3BD2-604B-BAEF-4B8AEED594AA}"/>
                </a:ext>
              </a:extLst>
            </p:cNvPr>
            <p:cNvSpPr txBox="1"/>
            <p:nvPr/>
          </p:nvSpPr>
          <p:spPr>
            <a:xfrm>
              <a:off x="2055045" y="1872525"/>
              <a:ext cx="294290" cy="681631"/>
            </a:xfrm>
            <a:prstGeom prst="rect">
              <a:avLst/>
            </a:prstGeom>
            <a:noFill/>
          </p:spPr>
          <p:txBody>
            <a:bodyPr wrap="square" rtlCol="0">
              <a:spAutoFit/>
            </a:bodyPr>
            <a:lstStyle/>
            <a:p>
              <a:r>
                <a:rPr lang="en-US" dirty="0"/>
                <a:t>x</a:t>
              </a:r>
            </a:p>
          </p:txBody>
        </p:sp>
        <p:sp>
          <p:nvSpPr>
            <p:cNvPr id="193" name="TextBox 192">
              <a:extLst>
                <a:ext uri="{FF2B5EF4-FFF2-40B4-BE49-F238E27FC236}">
                  <a16:creationId xmlns:a16="http://schemas.microsoft.com/office/drawing/2014/main" id="{B4AA2212-68F2-A842-871A-987732552470}"/>
                </a:ext>
              </a:extLst>
            </p:cNvPr>
            <p:cNvSpPr txBox="1"/>
            <p:nvPr/>
          </p:nvSpPr>
          <p:spPr>
            <a:xfrm>
              <a:off x="3232067" y="1918873"/>
              <a:ext cx="284052" cy="369332"/>
            </a:xfrm>
            <a:prstGeom prst="rect">
              <a:avLst/>
            </a:prstGeom>
            <a:noFill/>
          </p:spPr>
          <p:txBody>
            <a:bodyPr wrap="none" rtlCol="0">
              <a:spAutoFit/>
            </a:bodyPr>
            <a:lstStyle/>
            <a:p>
              <a:r>
                <a:rPr lang="en-US" dirty="0">
                  <a:solidFill>
                    <a:srgbClr val="FF0000"/>
                  </a:solidFill>
                </a:rPr>
                <a:t>x</a:t>
              </a:r>
            </a:p>
          </p:txBody>
        </p:sp>
        <p:sp>
          <p:nvSpPr>
            <p:cNvPr id="194" name="TextBox 193">
              <a:extLst>
                <a:ext uri="{FF2B5EF4-FFF2-40B4-BE49-F238E27FC236}">
                  <a16:creationId xmlns:a16="http://schemas.microsoft.com/office/drawing/2014/main" id="{DB9F2A8B-A2DE-B144-82DB-25FA50704A8E}"/>
                </a:ext>
              </a:extLst>
            </p:cNvPr>
            <p:cNvSpPr txBox="1"/>
            <p:nvPr/>
          </p:nvSpPr>
          <p:spPr>
            <a:xfrm>
              <a:off x="2927267" y="1483429"/>
              <a:ext cx="284052" cy="369332"/>
            </a:xfrm>
            <a:prstGeom prst="rect">
              <a:avLst/>
            </a:prstGeom>
            <a:noFill/>
          </p:spPr>
          <p:txBody>
            <a:bodyPr wrap="square" rtlCol="0">
              <a:spAutoFit/>
            </a:bodyPr>
            <a:lstStyle/>
            <a:p>
              <a:r>
                <a:rPr lang="en-US" dirty="0">
                  <a:solidFill>
                    <a:srgbClr val="FF0000"/>
                  </a:solidFill>
                </a:rPr>
                <a:t>x</a:t>
              </a:r>
            </a:p>
          </p:txBody>
        </p:sp>
        <p:sp>
          <p:nvSpPr>
            <p:cNvPr id="195" name="TextBox 194">
              <a:extLst>
                <a:ext uri="{FF2B5EF4-FFF2-40B4-BE49-F238E27FC236}">
                  <a16:creationId xmlns:a16="http://schemas.microsoft.com/office/drawing/2014/main" id="{E0613FC6-C6DD-A040-BEDB-CAEE83E22F77}"/>
                </a:ext>
              </a:extLst>
            </p:cNvPr>
            <p:cNvSpPr txBox="1"/>
            <p:nvPr/>
          </p:nvSpPr>
          <p:spPr>
            <a:xfrm>
              <a:off x="3263598" y="1638247"/>
              <a:ext cx="524239" cy="681631"/>
            </a:xfrm>
            <a:prstGeom prst="rect">
              <a:avLst/>
            </a:prstGeom>
            <a:noFill/>
          </p:spPr>
          <p:txBody>
            <a:bodyPr wrap="none" rtlCol="0">
              <a:spAutoFit/>
            </a:bodyPr>
            <a:lstStyle/>
            <a:p>
              <a:r>
                <a:rPr lang="en-US" dirty="0"/>
                <a:t>x</a:t>
              </a:r>
            </a:p>
          </p:txBody>
        </p:sp>
        <p:sp>
          <p:nvSpPr>
            <p:cNvPr id="196" name="TextBox 195">
              <a:extLst>
                <a:ext uri="{FF2B5EF4-FFF2-40B4-BE49-F238E27FC236}">
                  <a16:creationId xmlns:a16="http://schemas.microsoft.com/office/drawing/2014/main" id="{7535422E-A9CF-6542-963E-0251C68D7BA4}"/>
                </a:ext>
              </a:extLst>
            </p:cNvPr>
            <p:cNvSpPr txBox="1"/>
            <p:nvPr/>
          </p:nvSpPr>
          <p:spPr>
            <a:xfrm>
              <a:off x="2335515" y="2451851"/>
              <a:ext cx="284052" cy="369332"/>
            </a:xfrm>
            <a:prstGeom prst="rect">
              <a:avLst/>
            </a:prstGeom>
            <a:noFill/>
          </p:spPr>
          <p:txBody>
            <a:bodyPr wrap="none" rtlCol="0">
              <a:spAutoFit/>
            </a:bodyPr>
            <a:lstStyle/>
            <a:p>
              <a:r>
                <a:rPr lang="en-US" dirty="0">
                  <a:solidFill>
                    <a:srgbClr val="FF0000"/>
                  </a:solidFill>
                </a:rPr>
                <a:t>x</a:t>
              </a:r>
            </a:p>
          </p:txBody>
        </p:sp>
        <p:sp>
          <p:nvSpPr>
            <p:cNvPr id="197" name="TextBox 196">
              <a:extLst>
                <a:ext uri="{FF2B5EF4-FFF2-40B4-BE49-F238E27FC236}">
                  <a16:creationId xmlns:a16="http://schemas.microsoft.com/office/drawing/2014/main" id="{5067B4E1-9528-8646-A471-C423EC344AE8}"/>
                </a:ext>
              </a:extLst>
            </p:cNvPr>
            <p:cNvSpPr txBox="1"/>
            <p:nvPr/>
          </p:nvSpPr>
          <p:spPr>
            <a:xfrm>
              <a:off x="2727434" y="2028286"/>
              <a:ext cx="284052" cy="369332"/>
            </a:xfrm>
            <a:prstGeom prst="rect">
              <a:avLst/>
            </a:prstGeom>
            <a:noFill/>
          </p:spPr>
          <p:txBody>
            <a:bodyPr wrap="none" rtlCol="0">
              <a:spAutoFit/>
            </a:bodyPr>
            <a:lstStyle/>
            <a:p>
              <a:r>
                <a:rPr lang="en-US" dirty="0">
                  <a:solidFill>
                    <a:srgbClr val="FF0000"/>
                  </a:solidFill>
                </a:rPr>
                <a:t>x</a:t>
              </a:r>
            </a:p>
          </p:txBody>
        </p:sp>
        <p:sp>
          <p:nvSpPr>
            <p:cNvPr id="198" name="TextBox 197">
              <a:extLst>
                <a:ext uri="{FF2B5EF4-FFF2-40B4-BE49-F238E27FC236}">
                  <a16:creationId xmlns:a16="http://schemas.microsoft.com/office/drawing/2014/main" id="{E80B23A5-BA21-0F4F-BFAB-25F7FEB43DB5}"/>
                </a:ext>
              </a:extLst>
            </p:cNvPr>
            <p:cNvSpPr txBox="1"/>
            <p:nvPr/>
          </p:nvSpPr>
          <p:spPr>
            <a:xfrm>
              <a:off x="2181270" y="2138011"/>
              <a:ext cx="284052" cy="369332"/>
            </a:xfrm>
            <a:prstGeom prst="rect">
              <a:avLst/>
            </a:prstGeom>
            <a:noFill/>
          </p:spPr>
          <p:txBody>
            <a:bodyPr wrap="none" rtlCol="0">
              <a:spAutoFit/>
            </a:bodyPr>
            <a:lstStyle/>
            <a:p>
              <a:r>
                <a:rPr lang="en-US" dirty="0">
                  <a:solidFill>
                    <a:srgbClr val="FF0000"/>
                  </a:solidFill>
                </a:rPr>
                <a:t>x</a:t>
              </a:r>
            </a:p>
          </p:txBody>
        </p:sp>
        <p:sp>
          <p:nvSpPr>
            <p:cNvPr id="199" name="Oval 198">
              <a:extLst>
                <a:ext uri="{FF2B5EF4-FFF2-40B4-BE49-F238E27FC236}">
                  <a16:creationId xmlns:a16="http://schemas.microsoft.com/office/drawing/2014/main" id="{A517D0EC-CCA3-5845-80F6-BF9983C859A7}"/>
                </a:ext>
              </a:extLst>
            </p:cNvPr>
            <p:cNvSpPr/>
            <p:nvPr/>
          </p:nvSpPr>
          <p:spPr>
            <a:xfrm>
              <a:off x="2036652" y="1497826"/>
              <a:ext cx="1665617" cy="1576552"/>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grpSp>
      <p:grpSp>
        <p:nvGrpSpPr>
          <p:cNvPr id="200" name="Group 199">
            <a:extLst>
              <a:ext uri="{FF2B5EF4-FFF2-40B4-BE49-F238E27FC236}">
                <a16:creationId xmlns:a16="http://schemas.microsoft.com/office/drawing/2014/main" id="{3D4C20B8-9AA5-7145-A645-5F716EBD0765}"/>
              </a:ext>
            </a:extLst>
          </p:cNvPr>
          <p:cNvGrpSpPr/>
          <p:nvPr/>
        </p:nvGrpSpPr>
        <p:grpSpPr>
          <a:xfrm>
            <a:off x="1256429" y="2850650"/>
            <a:ext cx="2063111" cy="349504"/>
            <a:chOff x="5074022" y="546600"/>
            <a:chExt cx="2337449" cy="395979"/>
          </a:xfrm>
        </p:grpSpPr>
        <p:sp>
          <p:nvSpPr>
            <p:cNvPr id="201" name="Rectangle 200">
              <a:extLst>
                <a:ext uri="{FF2B5EF4-FFF2-40B4-BE49-F238E27FC236}">
                  <a16:creationId xmlns:a16="http://schemas.microsoft.com/office/drawing/2014/main" id="{C0BDE21C-5EED-4843-9CCC-9AE7342DD570}"/>
                </a:ext>
              </a:extLst>
            </p:cNvPr>
            <p:cNvSpPr/>
            <p:nvPr/>
          </p:nvSpPr>
          <p:spPr>
            <a:xfrm>
              <a:off x="5127813" y="615846"/>
              <a:ext cx="2283658" cy="311842"/>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202" name="TextBox 201">
                  <a:extLst>
                    <a:ext uri="{FF2B5EF4-FFF2-40B4-BE49-F238E27FC236}">
                      <a16:creationId xmlns:a16="http://schemas.microsoft.com/office/drawing/2014/main" id="{EA8F65D8-E54F-2B46-AFE6-E2CF7E350A29}"/>
                    </a:ext>
                  </a:extLst>
                </p:cNvPr>
                <p:cNvSpPr txBox="1"/>
                <p:nvPr/>
              </p:nvSpPr>
              <p:spPr>
                <a:xfrm>
                  <a:off x="5074022" y="546600"/>
                  <a:ext cx="46609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𝑥</m:t>
                            </m:r>
                          </m:e>
                          <m:sub>
                            <m:r>
                              <a:rPr lang="en-US" b="0" i="1" dirty="0" smtClean="0">
                                <a:latin typeface="Cambria Math" panose="02040503050406030204" pitchFamily="18" charset="0"/>
                              </a:rPr>
                              <m:t>9</m:t>
                            </m:r>
                          </m:sub>
                        </m:sSub>
                      </m:oMath>
                    </m:oMathPara>
                  </a14:m>
                  <a:endParaRPr lang="en-US" dirty="0"/>
                </a:p>
              </p:txBody>
            </p:sp>
          </mc:Choice>
          <mc:Fallback>
            <p:sp>
              <p:nvSpPr>
                <p:cNvPr id="202" name="TextBox 201">
                  <a:extLst>
                    <a:ext uri="{FF2B5EF4-FFF2-40B4-BE49-F238E27FC236}">
                      <a16:creationId xmlns:a16="http://schemas.microsoft.com/office/drawing/2014/main" id="{EA8F65D8-E54F-2B46-AFE6-E2CF7E350A29}"/>
                    </a:ext>
                  </a:extLst>
                </p:cNvPr>
                <p:cNvSpPr txBox="1">
                  <a:spLocks noRot="1" noChangeAspect="1" noMove="1" noResize="1" noEditPoints="1" noAdjustHandles="1" noChangeArrowheads="1" noChangeShapeType="1" noTextEdit="1"/>
                </p:cNvSpPr>
                <p:nvPr/>
              </p:nvSpPr>
              <p:spPr>
                <a:xfrm>
                  <a:off x="5074022" y="546600"/>
                  <a:ext cx="466090" cy="369332"/>
                </a:xfrm>
                <a:prstGeom prst="rect">
                  <a:avLst/>
                </a:prstGeom>
                <a:blipFill>
                  <a:blip r:embed="rId14"/>
                  <a:stretch>
                    <a:fillRect b="-740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03" name="TextBox 202">
                  <a:extLst>
                    <a:ext uri="{FF2B5EF4-FFF2-40B4-BE49-F238E27FC236}">
                      <a16:creationId xmlns:a16="http://schemas.microsoft.com/office/drawing/2014/main" id="{E69EC4CF-5089-414A-B2CD-578B326DEC56}"/>
                    </a:ext>
                  </a:extLst>
                </p:cNvPr>
                <p:cNvSpPr txBox="1"/>
                <p:nvPr/>
              </p:nvSpPr>
              <p:spPr>
                <a:xfrm>
                  <a:off x="5424640" y="546600"/>
                  <a:ext cx="46609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solidFill>
                                  <a:srgbClr val="FF0000"/>
                                </a:solidFill>
                                <a:latin typeface="Cambria Math" panose="02040503050406030204" pitchFamily="18" charset="0"/>
                              </a:rPr>
                            </m:ctrlPr>
                          </m:sSubPr>
                          <m:e>
                            <m:r>
                              <a:rPr lang="en-US" b="0" i="1" dirty="0" smtClean="0">
                                <a:solidFill>
                                  <a:srgbClr val="FF0000"/>
                                </a:solidFill>
                                <a:latin typeface="Cambria Math" panose="02040503050406030204" pitchFamily="18" charset="0"/>
                              </a:rPr>
                              <m:t>𝑥</m:t>
                            </m:r>
                          </m:e>
                          <m:sub>
                            <m:r>
                              <a:rPr lang="en-US" b="0" i="1" dirty="0" smtClean="0">
                                <a:solidFill>
                                  <a:srgbClr val="FF0000"/>
                                </a:solidFill>
                                <a:latin typeface="Cambria Math" panose="02040503050406030204" pitchFamily="18" charset="0"/>
                              </a:rPr>
                              <m:t>3</m:t>
                            </m:r>
                          </m:sub>
                        </m:sSub>
                      </m:oMath>
                    </m:oMathPara>
                  </a14:m>
                  <a:endParaRPr lang="en-US" dirty="0"/>
                </a:p>
              </p:txBody>
            </p:sp>
          </mc:Choice>
          <mc:Fallback>
            <p:sp>
              <p:nvSpPr>
                <p:cNvPr id="203" name="TextBox 202">
                  <a:extLst>
                    <a:ext uri="{FF2B5EF4-FFF2-40B4-BE49-F238E27FC236}">
                      <a16:creationId xmlns:a16="http://schemas.microsoft.com/office/drawing/2014/main" id="{E69EC4CF-5089-414A-B2CD-578B326DEC56}"/>
                    </a:ext>
                  </a:extLst>
                </p:cNvPr>
                <p:cNvSpPr txBox="1">
                  <a:spLocks noRot="1" noChangeAspect="1" noMove="1" noResize="1" noEditPoints="1" noAdjustHandles="1" noChangeArrowheads="1" noChangeShapeType="1" noTextEdit="1"/>
                </p:cNvSpPr>
                <p:nvPr/>
              </p:nvSpPr>
              <p:spPr>
                <a:xfrm>
                  <a:off x="5424640" y="546600"/>
                  <a:ext cx="466090" cy="369332"/>
                </a:xfrm>
                <a:prstGeom prst="rect">
                  <a:avLst/>
                </a:prstGeom>
                <a:blipFill>
                  <a:blip r:embed="rId15"/>
                  <a:stretch>
                    <a:fillRect b="-740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04" name="TextBox 203">
                  <a:extLst>
                    <a:ext uri="{FF2B5EF4-FFF2-40B4-BE49-F238E27FC236}">
                      <a16:creationId xmlns:a16="http://schemas.microsoft.com/office/drawing/2014/main" id="{E8D5939A-28DD-6F4D-9971-6F2402332088}"/>
                    </a:ext>
                  </a:extLst>
                </p:cNvPr>
                <p:cNvSpPr txBox="1"/>
                <p:nvPr/>
              </p:nvSpPr>
              <p:spPr>
                <a:xfrm>
                  <a:off x="5775258" y="546600"/>
                  <a:ext cx="46609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𝑥</m:t>
                            </m:r>
                          </m:e>
                          <m:sub>
                            <m:r>
                              <a:rPr lang="en-US" b="0" i="1" dirty="0" smtClean="0">
                                <a:latin typeface="Cambria Math" panose="02040503050406030204" pitchFamily="18" charset="0"/>
                              </a:rPr>
                              <m:t>8</m:t>
                            </m:r>
                          </m:sub>
                        </m:sSub>
                      </m:oMath>
                    </m:oMathPara>
                  </a14:m>
                  <a:endParaRPr lang="en-US" dirty="0"/>
                </a:p>
              </p:txBody>
            </p:sp>
          </mc:Choice>
          <mc:Fallback>
            <p:sp>
              <p:nvSpPr>
                <p:cNvPr id="204" name="TextBox 203">
                  <a:extLst>
                    <a:ext uri="{FF2B5EF4-FFF2-40B4-BE49-F238E27FC236}">
                      <a16:creationId xmlns:a16="http://schemas.microsoft.com/office/drawing/2014/main" id="{E8D5939A-28DD-6F4D-9971-6F2402332088}"/>
                    </a:ext>
                  </a:extLst>
                </p:cNvPr>
                <p:cNvSpPr txBox="1">
                  <a:spLocks noRot="1" noChangeAspect="1" noMove="1" noResize="1" noEditPoints="1" noAdjustHandles="1" noChangeArrowheads="1" noChangeShapeType="1" noTextEdit="1"/>
                </p:cNvSpPr>
                <p:nvPr/>
              </p:nvSpPr>
              <p:spPr>
                <a:xfrm>
                  <a:off x="5775258" y="546600"/>
                  <a:ext cx="466090" cy="369332"/>
                </a:xfrm>
                <a:prstGeom prst="rect">
                  <a:avLst/>
                </a:prstGeom>
                <a:blipFill>
                  <a:blip r:embed="rId16"/>
                  <a:stretch>
                    <a:fillRect b="-740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05" name="TextBox 204">
                  <a:extLst>
                    <a:ext uri="{FF2B5EF4-FFF2-40B4-BE49-F238E27FC236}">
                      <a16:creationId xmlns:a16="http://schemas.microsoft.com/office/drawing/2014/main" id="{442F5F52-EFDF-9445-8121-C5353B5F7CB8}"/>
                    </a:ext>
                  </a:extLst>
                </p:cNvPr>
                <p:cNvSpPr txBox="1"/>
                <p:nvPr/>
              </p:nvSpPr>
              <p:spPr>
                <a:xfrm>
                  <a:off x="6760151" y="546600"/>
                  <a:ext cx="46609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solidFill>
                                  <a:srgbClr val="FF0000"/>
                                </a:solidFill>
                                <a:latin typeface="Cambria Math" panose="02040503050406030204" pitchFamily="18" charset="0"/>
                              </a:rPr>
                            </m:ctrlPr>
                          </m:sSubPr>
                          <m:e>
                            <m:r>
                              <a:rPr lang="en-US" b="0" i="1" dirty="0" smtClean="0">
                                <a:solidFill>
                                  <a:srgbClr val="FF0000"/>
                                </a:solidFill>
                                <a:latin typeface="Cambria Math" panose="02040503050406030204" pitchFamily="18" charset="0"/>
                              </a:rPr>
                              <m:t>𝑥</m:t>
                            </m:r>
                          </m:e>
                          <m:sub>
                            <m:r>
                              <a:rPr lang="en-US" b="0" i="1" dirty="0" smtClean="0">
                                <a:solidFill>
                                  <a:srgbClr val="FF0000"/>
                                </a:solidFill>
                                <a:latin typeface="Cambria Math" panose="02040503050406030204" pitchFamily="18" charset="0"/>
                              </a:rPr>
                              <m:t>7</m:t>
                            </m:r>
                          </m:sub>
                        </m:sSub>
                      </m:oMath>
                    </m:oMathPara>
                  </a14:m>
                  <a:endParaRPr lang="en-US" dirty="0"/>
                </a:p>
              </p:txBody>
            </p:sp>
          </mc:Choice>
          <mc:Fallback>
            <p:sp>
              <p:nvSpPr>
                <p:cNvPr id="205" name="TextBox 204">
                  <a:extLst>
                    <a:ext uri="{FF2B5EF4-FFF2-40B4-BE49-F238E27FC236}">
                      <a16:creationId xmlns:a16="http://schemas.microsoft.com/office/drawing/2014/main" id="{442F5F52-EFDF-9445-8121-C5353B5F7CB8}"/>
                    </a:ext>
                  </a:extLst>
                </p:cNvPr>
                <p:cNvSpPr txBox="1">
                  <a:spLocks noRot="1" noChangeAspect="1" noMove="1" noResize="1" noEditPoints="1" noAdjustHandles="1" noChangeArrowheads="1" noChangeShapeType="1" noTextEdit="1"/>
                </p:cNvSpPr>
                <p:nvPr/>
              </p:nvSpPr>
              <p:spPr>
                <a:xfrm>
                  <a:off x="6760151" y="546600"/>
                  <a:ext cx="466090" cy="369332"/>
                </a:xfrm>
                <a:prstGeom prst="rect">
                  <a:avLst/>
                </a:prstGeom>
                <a:blipFill>
                  <a:blip r:embed="rId17"/>
                  <a:stretch>
                    <a:fillRect b="-740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06" name="TextBox 205">
                  <a:extLst>
                    <a:ext uri="{FF2B5EF4-FFF2-40B4-BE49-F238E27FC236}">
                      <a16:creationId xmlns:a16="http://schemas.microsoft.com/office/drawing/2014/main" id="{F958834B-A949-7145-AB2F-D554C3F9A5D4}"/>
                    </a:ext>
                  </a:extLst>
                </p:cNvPr>
                <p:cNvSpPr txBox="1"/>
                <p:nvPr/>
              </p:nvSpPr>
              <p:spPr>
                <a:xfrm>
                  <a:off x="6266154" y="573247"/>
                  <a:ext cx="43473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m:t>
                        </m:r>
                      </m:oMath>
                    </m:oMathPara>
                  </a14:m>
                  <a:endParaRPr lang="en-US" dirty="0"/>
                </a:p>
              </p:txBody>
            </p:sp>
          </mc:Choice>
          <mc:Fallback>
            <p:sp>
              <p:nvSpPr>
                <p:cNvPr id="206" name="TextBox 205">
                  <a:extLst>
                    <a:ext uri="{FF2B5EF4-FFF2-40B4-BE49-F238E27FC236}">
                      <a16:creationId xmlns:a16="http://schemas.microsoft.com/office/drawing/2014/main" id="{F958834B-A949-7145-AB2F-D554C3F9A5D4}"/>
                    </a:ext>
                  </a:extLst>
                </p:cNvPr>
                <p:cNvSpPr txBox="1">
                  <a:spLocks noRot="1" noChangeAspect="1" noMove="1" noResize="1" noEditPoints="1" noAdjustHandles="1" noChangeArrowheads="1" noChangeShapeType="1" noTextEdit="1"/>
                </p:cNvSpPr>
                <p:nvPr/>
              </p:nvSpPr>
              <p:spPr>
                <a:xfrm>
                  <a:off x="6266154" y="573247"/>
                  <a:ext cx="434734" cy="369332"/>
                </a:xfrm>
                <a:prstGeom prst="rect">
                  <a:avLst/>
                </a:prstGeom>
                <a:blipFill>
                  <a:blip r:embed="rId18"/>
                  <a:stretch>
                    <a:fillRect/>
                  </a:stretch>
                </a:blipFill>
              </p:spPr>
              <p:txBody>
                <a:bodyPr/>
                <a:lstStyle/>
                <a:p>
                  <a:r>
                    <a:rPr lang="en-US">
                      <a:noFill/>
                    </a:rPr>
                    <a:t> </a:t>
                  </a:r>
                </a:p>
              </p:txBody>
            </p:sp>
          </mc:Fallback>
        </mc:AlternateContent>
      </p:grpSp>
      <p:grpSp>
        <p:nvGrpSpPr>
          <p:cNvPr id="207" name="Group 206">
            <a:extLst>
              <a:ext uri="{FF2B5EF4-FFF2-40B4-BE49-F238E27FC236}">
                <a16:creationId xmlns:a16="http://schemas.microsoft.com/office/drawing/2014/main" id="{C23E0017-9F3A-6C40-A6EF-CD8A14AE56F8}"/>
              </a:ext>
            </a:extLst>
          </p:cNvPr>
          <p:cNvGrpSpPr/>
          <p:nvPr/>
        </p:nvGrpSpPr>
        <p:grpSpPr>
          <a:xfrm>
            <a:off x="4816976" y="2866772"/>
            <a:ext cx="2063111" cy="349504"/>
            <a:chOff x="5074022" y="546600"/>
            <a:chExt cx="2337449" cy="395979"/>
          </a:xfrm>
        </p:grpSpPr>
        <p:sp>
          <p:nvSpPr>
            <p:cNvPr id="208" name="Rectangle 207">
              <a:extLst>
                <a:ext uri="{FF2B5EF4-FFF2-40B4-BE49-F238E27FC236}">
                  <a16:creationId xmlns:a16="http://schemas.microsoft.com/office/drawing/2014/main" id="{94BB9E8F-8F92-E04A-9367-635D71BF60EF}"/>
                </a:ext>
              </a:extLst>
            </p:cNvPr>
            <p:cNvSpPr/>
            <p:nvPr/>
          </p:nvSpPr>
          <p:spPr>
            <a:xfrm>
              <a:off x="5127813" y="615846"/>
              <a:ext cx="2283658" cy="31184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mc:AlternateContent xmlns:mc="http://schemas.openxmlformats.org/markup-compatibility/2006">
          <mc:Choice xmlns:a14="http://schemas.microsoft.com/office/drawing/2010/main" Requires="a14">
            <p:sp>
              <p:nvSpPr>
                <p:cNvPr id="209" name="TextBox 208">
                  <a:extLst>
                    <a:ext uri="{FF2B5EF4-FFF2-40B4-BE49-F238E27FC236}">
                      <a16:creationId xmlns:a16="http://schemas.microsoft.com/office/drawing/2014/main" id="{2178A788-9AAC-3D45-8F02-F10D07ED6F9B}"/>
                    </a:ext>
                  </a:extLst>
                </p:cNvPr>
                <p:cNvSpPr txBox="1"/>
                <p:nvPr/>
              </p:nvSpPr>
              <p:spPr>
                <a:xfrm>
                  <a:off x="5074022" y="546600"/>
                  <a:ext cx="46609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solidFill>
                                  <a:srgbClr val="FF0000"/>
                                </a:solidFill>
                                <a:latin typeface="Cambria Math" panose="02040503050406030204" pitchFamily="18" charset="0"/>
                              </a:rPr>
                            </m:ctrlPr>
                          </m:sSubPr>
                          <m:e>
                            <m:r>
                              <a:rPr lang="en-US" b="0" i="1" dirty="0" smtClean="0">
                                <a:solidFill>
                                  <a:srgbClr val="FF0000"/>
                                </a:solidFill>
                                <a:latin typeface="Cambria Math" panose="02040503050406030204" pitchFamily="18" charset="0"/>
                              </a:rPr>
                              <m:t>𝑥</m:t>
                            </m:r>
                          </m:e>
                          <m:sub>
                            <m:r>
                              <a:rPr lang="en-US" b="0" i="1" dirty="0" smtClean="0">
                                <a:solidFill>
                                  <a:srgbClr val="FF0000"/>
                                </a:solidFill>
                                <a:latin typeface="Cambria Math" panose="02040503050406030204" pitchFamily="18" charset="0"/>
                              </a:rPr>
                              <m:t>2</m:t>
                            </m:r>
                          </m:sub>
                        </m:sSub>
                      </m:oMath>
                    </m:oMathPara>
                  </a14:m>
                  <a:endParaRPr lang="en-US" dirty="0">
                    <a:solidFill>
                      <a:srgbClr val="FF0000"/>
                    </a:solidFill>
                  </a:endParaRPr>
                </a:p>
              </p:txBody>
            </p:sp>
          </mc:Choice>
          <mc:Fallback>
            <p:sp>
              <p:nvSpPr>
                <p:cNvPr id="209" name="TextBox 208">
                  <a:extLst>
                    <a:ext uri="{FF2B5EF4-FFF2-40B4-BE49-F238E27FC236}">
                      <a16:creationId xmlns:a16="http://schemas.microsoft.com/office/drawing/2014/main" id="{2178A788-9AAC-3D45-8F02-F10D07ED6F9B}"/>
                    </a:ext>
                  </a:extLst>
                </p:cNvPr>
                <p:cNvSpPr txBox="1">
                  <a:spLocks noRot="1" noChangeAspect="1" noMove="1" noResize="1" noEditPoints="1" noAdjustHandles="1" noChangeArrowheads="1" noChangeShapeType="1" noTextEdit="1"/>
                </p:cNvSpPr>
                <p:nvPr/>
              </p:nvSpPr>
              <p:spPr>
                <a:xfrm>
                  <a:off x="5074022" y="546600"/>
                  <a:ext cx="466090" cy="369332"/>
                </a:xfrm>
                <a:prstGeom prst="rect">
                  <a:avLst/>
                </a:prstGeom>
                <a:blipFill>
                  <a:blip r:embed="rId19"/>
                  <a:stretch>
                    <a:fillRect b="-1111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10" name="TextBox 209">
                  <a:extLst>
                    <a:ext uri="{FF2B5EF4-FFF2-40B4-BE49-F238E27FC236}">
                      <a16:creationId xmlns:a16="http://schemas.microsoft.com/office/drawing/2014/main" id="{C7692342-F081-D946-9BD7-204F3044FF20}"/>
                    </a:ext>
                  </a:extLst>
                </p:cNvPr>
                <p:cNvSpPr txBox="1"/>
                <p:nvPr/>
              </p:nvSpPr>
              <p:spPr>
                <a:xfrm>
                  <a:off x="5424640" y="546600"/>
                  <a:ext cx="46609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solidFill>
                                  <a:srgbClr val="FF0000"/>
                                </a:solidFill>
                                <a:latin typeface="Cambria Math" panose="02040503050406030204" pitchFamily="18" charset="0"/>
                              </a:rPr>
                            </m:ctrlPr>
                          </m:sSubPr>
                          <m:e>
                            <m:r>
                              <a:rPr lang="en-US" b="0" i="1" dirty="0" smtClean="0">
                                <a:solidFill>
                                  <a:srgbClr val="FF0000"/>
                                </a:solidFill>
                                <a:latin typeface="Cambria Math" panose="02040503050406030204" pitchFamily="18" charset="0"/>
                              </a:rPr>
                              <m:t>𝑥</m:t>
                            </m:r>
                          </m:e>
                          <m:sub>
                            <m:r>
                              <a:rPr lang="en-US" b="0" i="1" dirty="0" smtClean="0">
                                <a:solidFill>
                                  <a:srgbClr val="FF0000"/>
                                </a:solidFill>
                                <a:latin typeface="Cambria Math" panose="02040503050406030204" pitchFamily="18" charset="0"/>
                              </a:rPr>
                              <m:t>5</m:t>
                            </m:r>
                          </m:sub>
                        </m:sSub>
                      </m:oMath>
                    </m:oMathPara>
                  </a14:m>
                  <a:endParaRPr lang="en-US" dirty="0">
                    <a:solidFill>
                      <a:srgbClr val="FF0000"/>
                    </a:solidFill>
                  </a:endParaRPr>
                </a:p>
              </p:txBody>
            </p:sp>
          </mc:Choice>
          <mc:Fallback>
            <p:sp>
              <p:nvSpPr>
                <p:cNvPr id="210" name="TextBox 209">
                  <a:extLst>
                    <a:ext uri="{FF2B5EF4-FFF2-40B4-BE49-F238E27FC236}">
                      <a16:creationId xmlns:a16="http://schemas.microsoft.com/office/drawing/2014/main" id="{C7692342-F081-D946-9BD7-204F3044FF20}"/>
                    </a:ext>
                  </a:extLst>
                </p:cNvPr>
                <p:cNvSpPr txBox="1">
                  <a:spLocks noRot="1" noChangeAspect="1" noMove="1" noResize="1" noEditPoints="1" noAdjustHandles="1" noChangeArrowheads="1" noChangeShapeType="1" noTextEdit="1"/>
                </p:cNvSpPr>
                <p:nvPr/>
              </p:nvSpPr>
              <p:spPr>
                <a:xfrm>
                  <a:off x="5424640" y="546600"/>
                  <a:ext cx="466090" cy="369332"/>
                </a:xfrm>
                <a:prstGeom prst="rect">
                  <a:avLst/>
                </a:prstGeom>
                <a:blipFill>
                  <a:blip r:embed="rId20"/>
                  <a:stretch>
                    <a:fillRect b="-1111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11" name="TextBox 210">
                  <a:extLst>
                    <a:ext uri="{FF2B5EF4-FFF2-40B4-BE49-F238E27FC236}">
                      <a16:creationId xmlns:a16="http://schemas.microsoft.com/office/drawing/2014/main" id="{27092879-986E-0048-9CB3-EE830FF7F2EA}"/>
                    </a:ext>
                  </a:extLst>
                </p:cNvPr>
                <p:cNvSpPr txBox="1"/>
                <p:nvPr/>
              </p:nvSpPr>
              <p:spPr>
                <a:xfrm>
                  <a:off x="5775258" y="546600"/>
                  <a:ext cx="46609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solidFill>
                                  <a:schemeClr val="tx1"/>
                                </a:solidFill>
                                <a:latin typeface="Cambria Math" panose="02040503050406030204" pitchFamily="18" charset="0"/>
                              </a:rPr>
                            </m:ctrlPr>
                          </m:sSubPr>
                          <m:e>
                            <m:r>
                              <a:rPr lang="en-US" b="0" i="1" dirty="0" smtClean="0">
                                <a:solidFill>
                                  <a:schemeClr val="tx1"/>
                                </a:solidFill>
                                <a:latin typeface="Cambria Math" panose="02040503050406030204" pitchFamily="18" charset="0"/>
                              </a:rPr>
                              <m:t>𝑥</m:t>
                            </m:r>
                          </m:e>
                          <m:sub>
                            <m:r>
                              <a:rPr lang="en-US" b="0" i="1" dirty="0" smtClean="0">
                                <a:solidFill>
                                  <a:schemeClr val="tx1"/>
                                </a:solidFill>
                                <a:latin typeface="Cambria Math" panose="02040503050406030204" pitchFamily="18" charset="0"/>
                              </a:rPr>
                              <m:t>4</m:t>
                            </m:r>
                          </m:sub>
                        </m:sSub>
                      </m:oMath>
                    </m:oMathPara>
                  </a14:m>
                  <a:endParaRPr lang="en-US" dirty="0">
                    <a:solidFill>
                      <a:srgbClr val="FF0000"/>
                    </a:solidFill>
                  </a:endParaRPr>
                </a:p>
              </p:txBody>
            </p:sp>
          </mc:Choice>
          <mc:Fallback>
            <p:sp>
              <p:nvSpPr>
                <p:cNvPr id="211" name="TextBox 210">
                  <a:extLst>
                    <a:ext uri="{FF2B5EF4-FFF2-40B4-BE49-F238E27FC236}">
                      <a16:creationId xmlns:a16="http://schemas.microsoft.com/office/drawing/2014/main" id="{27092879-986E-0048-9CB3-EE830FF7F2EA}"/>
                    </a:ext>
                  </a:extLst>
                </p:cNvPr>
                <p:cNvSpPr txBox="1">
                  <a:spLocks noRot="1" noChangeAspect="1" noMove="1" noResize="1" noEditPoints="1" noAdjustHandles="1" noChangeArrowheads="1" noChangeShapeType="1" noTextEdit="1"/>
                </p:cNvSpPr>
                <p:nvPr/>
              </p:nvSpPr>
              <p:spPr>
                <a:xfrm>
                  <a:off x="5775258" y="546600"/>
                  <a:ext cx="466090" cy="369332"/>
                </a:xfrm>
                <a:prstGeom prst="rect">
                  <a:avLst/>
                </a:prstGeom>
                <a:blipFill>
                  <a:blip r:embed="rId21"/>
                  <a:stretch>
                    <a:fillRect b="-1111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12" name="TextBox 211">
                  <a:extLst>
                    <a:ext uri="{FF2B5EF4-FFF2-40B4-BE49-F238E27FC236}">
                      <a16:creationId xmlns:a16="http://schemas.microsoft.com/office/drawing/2014/main" id="{479AE48F-3F73-DD4C-9D4A-7DD4422AC56B}"/>
                    </a:ext>
                  </a:extLst>
                </p:cNvPr>
                <p:cNvSpPr txBox="1"/>
                <p:nvPr/>
              </p:nvSpPr>
              <p:spPr>
                <a:xfrm>
                  <a:off x="6760151" y="546600"/>
                  <a:ext cx="46609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solidFill>
                                  <a:schemeClr val="tx1"/>
                                </a:solidFill>
                                <a:latin typeface="Cambria Math" panose="02040503050406030204" pitchFamily="18" charset="0"/>
                              </a:rPr>
                            </m:ctrlPr>
                          </m:sSubPr>
                          <m:e>
                            <m:r>
                              <a:rPr lang="en-US" b="0" i="1" dirty="0" smtClean="0">
                                <a:solidFill>
                                  <a:schemeClr val="tx1"/>
                                </a:solidFill>
                                <a:latin typeface="Cambria Math" panose="02040503050406030204" pitchFamily="18" charset="0"/>
                              </a:rPr>
                              <m:t>𝑥</m:t>
                            </m:r>
                          </m:e>
                          <m:sub>
                            <m:r>
                              <a:rPr lang="en-US" b="0" i="1" dirty="0" smtClean="0">
                                <a:solidFill>
                                  <a:schemeClr val="tx1"/>
                                </a:solidFill>
                                <a:latin typeface="Cambria Math" panose="02040503050406030204" pitchFamily="18" charset="0"/>
                              </a:rPr>
                              <m:t>0</m:t>
                            </m:r>
                          </m:sub>
                        </m:sSub>
                      </m:oMath>
                    </m:oMathPara>
                  </a14:m>
                  <a:endParaRPr lang="en-US" dirty="0">
                    <a:solidFill>
                      <a:srgbClr val="FF0000"/>
                    </a:solidFill>
                  </a:endParaRPr>
                </a:p>
              </p:txBody>
            </p:sp>
          </mc:Choice>
          <mc:Fallback>
            <p:sp>
              <p:nvSpPr>
                <p:cNvPr id="212" name="TextBox 211">
                  <a:extLst>
                    <a:ext uri="{FF2B5EF4-FFF2-40B4-BE49-F238E27FC236}">
                      <a16:creationId xmlns:a16="http://schemas.microsoft.com/office/drawing/2014/main" id="{479AE48F-3F73-DD4C-9D4A-7DD4422AC56B}"/>
                    </a:ext>
                  </a:extLst>
                </p:cNvPr>
                <p:cNvSpPr txBox="1">
                  <a:spLocks noRot="1" noChangeAspect="1" noMove="1" noResize="1" noEditPoints="1" noAdjustHandles="1" noChangeArrowheads="1" noChangeShapeType="1" noTextEdit="1"/>
                </p:cNvSpPr>
                <p:nvPr/>
              </p:nvSpPr>
              <p:spPr>
                <a:xfrm>
                  <a:off x="6760151" y="546600"/>
                  <a:ext cx="466090" cy="369332"/>
                </a:xfrm>
                <a:prstGeom prst="rect">
                  <a:avLst/>
                </a:prstGeom>
                <a:blipFill>
                  <a:blip r:embed="rId22"/>
                  <a:stretch>
                    <a:fillRect b="-1111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13" name="TextBox 212">
                  <a:extLst>
                    <a:ext uri="{FF2B5EF4-FFF2-40B4-BE49-F238E27FC236}">
                      <a16:creationId xmlns:a16="http://schemas.microsoft.com/office/drawing/2014/main" id="{F20D4DCA-2434-B942-AB58-E7EBB809101F}"/>
                    </a:ext>
                  </a:extLst>
                </p:cNvPr>
                <p:cNvSpPr txBox="1"/>
                <p:nvPr/>
              </p:nvSpPr>
              <p:spPr>
                <a:xfrm>
                  <a:off x="6266154" y="573247"/>
                  <a:ext cx="43473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solidFill>
                              <a:srgbClr val="FF0000"/>
                            </a:solidFill>
                            <a:latin typeface="Cambria Math" panose="02040503050406030204" pitchFamily="18" charset="0"/>
                          </a:rPr>
                          <m:t>⋯</m:t>
                        </m:r>
                      </m:oMath>
                    </m:oMathPara>
                  </a14:m>
                  <a:endParaRPr lang="en-US" dirty="0">
                    <a:solidFill>
                      <a:srgbClr val="FF0000"/>
                    </a:solidFill>
                  </a:endParaRPr>
                </a:p>
              </p:txBody>
            </p:sp>
          </mc:Choice>
          <mc:Fallback>
            <p:sp>
              <p:nvSpPr>
                <p:cNvPr id="213" name="TextBox 212">
                  <a:extLst>
                    <a:ext uri="{FF2B5EF4-FFF2-40B4-BE49-F238E27FC236}">
                      <a16:creationId xmlns:a16="http://schemas.microsoft.com/office/drawing/2014/main" id="{F20D4DCA-2434-B942-AB58-E7EBB809101F}"/>
                    </a:ext>
                  </a:extLst>
                </p:cNvPr>
                <p:cNvSpPr txBox="1">
                  <a:spLocks noRot="1" noChangeAspect="1" noMove="1" noResize="1" noEditPoints="1" noAdjustHandles="1" noChangeArrowheads="1" noChangeShapeType="1" noTextEdit="1"/>
                </p:cNvSpPr>
                <p:nvPr/>
              </p:nvSpPr>
              <p:spPr>
                <a:xfrm>
                  <a:off x="6266154" y="573247"/>
                  <a:ext cx="434734" cy="369332"/>
                </a:xfrm>
                <a:prstGeom prst="rect">
                  <a:avLst/>
                </a:prstGeom>
                <a:blipFill>
                  <a:blip r:embed="rId12"/>
                  <a:stretch>
                    <a:fillRect/>
                  </a:stretch>
                </a:blipFill>
              </p:spPr>
              <p:txBody>
                <a:bodyPr/>
                <a:lstStyle/>
                <a:p>
                  <a:r>
                    <a:rPr lang="en-US">
                      <a:noFill/>
                    </a:rPr>
                    <a:t> </a:t>
                  </a:r>
                </a:p>
              </p:txBody>
            </p:sp>
          </mc:Fallback>
        </mc:AlternateContent>
      </p:grpSp>
      <mc:AlternateContent xmlns:mc="http://schemas.openxmlformats.org/markup-compatibility/2006">
        <mc:Choice xmlns:a14="http://schemas.microsoft.com/office/drawing/2010/main" Requires="a14">
          <p:sp>
            <p:nvSpPr>
              <p:cNvPr id="214" name="TextBox 213">
                <a:extLst>
                  <a:ext uri="{FF2B5EF4-FFF2-40B4-BE49-F238E27FC236}">
                    <a16:creationId xmlns:a16="http://schemas.microsoft.com/office/drawing/2014/main" id="{7A69670E-FB95-CD43-9D25-F03C97669EA4}"/>
                  </a:ext>
                </a:extLst>
              </p:cNvPr>
              <p:cNvSpPr txBox="1"/>
              <p:nvPr/>
            </p:nvSpPr>
            <p:spPr>
              <a:xfrm>
                <a:off x="7450645" y="2847468"/>
                <a:ext cx="1406715" cy="32038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solidFill>
                            <a:srgbClr val="FF0000"/>
                          </a:solidFill>
                          <a:latin typeface="Cambria Math" panose="02040503050406030204" pitchFamily="18" charset="0"/>
                        </a:rPr>
                        <m:t>𝑠</m:t>
                      </m:r>
                      <m:r>
                        <a:rPr lang="en-US" b="0" i="1" dirty="0" smtClean="0">
                          <a:solidFill>
                            <a:srgbClr val="FF0000"/>
                          </a:solidFill>
                          <a:latin typeface="Cambria Math" panose="02040503050406030204" pitchFamily="18" charset="0"/>
                        </a:rPr>
                        <m:t>𝑡𝑎𝑡</m:t>
                      </m:r>
                      <m:r>
                        <a:rPr lang="en-US" b="0" i="1" baseline="30000" dirty="0" smtClean="0">
                          <a:solidFill>
                            <a:srgbClr val="FF0000"/>
                          </a:solidFill>
                          <a:latin typeface="Cambria Math" panose="02040503050406030204" pitchFamily="18" charset="0"/>
                        </a:rPr>
                        <m:t>∗</m:t>
                      </m:r>
                      <m:r>
                        <a:rPr lang="en-US" b="0" i="1" dirty="0" smtClean="0">
                          <a:latin typeface="Cambria Math" panose="02040503050406030204" pitchFamily="18" charset="0"/>
                        </a:rPr>
                        <m:t>− </m:t>
                      </m:r>
                      <m:r>
                        <a:rPr lang="en-US" b="0" i="1" dirty="0" smtClean="0">
                          <a:latin typeface="Cambria Math" panose="02040503050406030204" pitchFamily="18" charset="0"/>
                        </a:rPr>
                        <m:t>𝑠𝑡𝑎𝑡</m:t>
                      </m:r>
                      <m:r>
                        <a:rPr lang="en-US" b="0" i="1" baseline="30000" dirty="0" smtClean="0">
                          <a:latin typeface="Cambria Math" panose="02040503050406030204" pitchFamily="18" charset="0"/>
                        </a:rPr>
                        <m:t>∗</m:t>
                      </m:r>
                    </m:oMath>
                  </m:oMathPara>
                </a14:m>
                <a:endParaRPr lang="en-US" baseline="30000" dirty="0"/>
              </a:p>
            </p:txBody>
          </p:sp>
        </mc:Choice>
        <mc:Fallback>
          <p:sp>
            <p:nvSpPr>
              <p:cNvPr id="214" name="TextBox 213">
                <a:extLst>
                  <a:ext uri="{FF2B5EF4-FFF2-40B4-BE49-F238E27FC236}">
                    <a16:creationId xmlns:a16="http://schemas.microsoft.com/office/drawing/2014/main" id="{7A69670E-FB95-CD43-9D25-F03C97669EA4}"/>
                  </a:ext>
                </a:extLst>
              </p:cNvPr>
              <p:cNvSpPr txBox="1">
                <a:spLocks noRot="1" noChangeAspect="1" noMove="1" noResize="1" noEditPoints="1" noAdjustHandles="1" noChangeArrowheads="1" noChangeShapeType="1" noTextEdit="1"/>
              </p:cNvSpPr>
              <p:nvPr/>
            </p:nvSpPr>
            <p:spPr>
              <a:xfrm>
                <a:off x="7450645" y="2847468"/>
                <a:ext cx="1406715" cy="320382"/>
              </a:xfrm>
              <a:prstGeom prst="rect">
                <a:avLst/>
              </a:prstGeom>
              <a:blipFill>
                <a:blip r:embed="rId23"/>
                <a:stretch>
                  <a:fillRect r="-6250" b="-34615"/>
                </a:stretch>
              </a:blipFill>
            </p:spPr>
            <p:txBody>
              <a:bodyPr/>
              <a:lstStyle/>
              <a:p>
                <a:r>
                  <a:rPr lang="en-US">
                    <a:noFill/>
                  </a:rPr>
                  <a:t> </a:t>
                </a:r>
              </a:p>
            </p:txBody>
          </p:sp>
        </mc:Fallback>
      </mc:AlternateContent>
      <p:grpSp>
        <p:nvGrpSpPr>
          <p:cNvPr id="215" name="Group 214">
            <a:extLst>
              <a:ext uri="{FF2B5EF4-FFF2-40B4-BE49-F238E27FC236}">
                <a16:creationId xmlns:a16="http://schemas.microsoft.com/office/drawing/2014/main" id="{4E050AB2-A6EE-5A4F-8C33-1D5A16A34D8F}"/>
              </a:ext>
            </a:extLst>
          </p:cNvPr>
          <p:cNvGrpSpPr/>
          <p:nvPr/>
        </p:nvGrpSpPr>
        <p:grpSpPr>
          <a:xfrm>
            <a:off x="348806" y="3529062"/>
            <a:ext cx="813788" cy="797350"/>
            <a:chOff x="2031861" y="1429407"/>
            <a:chExt cx="1704031" cy="1669609"/>
          </a:xfrm>
        </p:grpSpPr>
        <p:sp>
          <p:nvSpPr>
            <p:cNvPr id="216" name="TextBox 215">
              <a:extLst>
                <a:ext uri="{FF2B5EF4-FFF2-40B4-BE49-F238E27FC236}">
                  <a16:creationId xmlns:a16="http://schemas.microsoft.com/office/drawing/2014/main" id="{9E5E2CFD-5F52-9D4D-B7A2-3982EA7D5955}"/>
                </a:ext>
              </a:extLst>
            </p:cNvPr>
            <p:cNvSpPr txBox="1"/>
            <p:nvPr/>
          </p:nvSpPr>
          <p:spPr>
            <a:xfrm>
              <a:off x="2448910" y="1429407"/>
              <a:ext cx="284052" cy="369332"/>
            </a:xfrm>
            <a:prstGeom prst="rect">
              <a:avLst/>
            </a:prstGeom>
            <a:noFill/>
          </p:spPr>
          <p:txBody>
            <a:bodyPr wrap="none" rtlCol="0">
              <a:spAutoFit/>
            </a:bodyPr>
            <a:lstStyle/>
            <a:p>
              <a:r>
                <a:rPr lang="en-US" dirty="0"/>
                <a:t>x</a:t>
              </a:r>
            </a:p>
          </p:txBody>
        </p:sp>
        <p:sp>
          <p:nvSpPr>
            <p:cNvPr id="217" name="TextBox 216">
              <a:extLst>
                <a:ext uri="{FF2B5EF4-FFF2-40B4-BE49-F238E27FC236}">
                  <a16:creationId xmlns:a16="http://schemas.microsoft.com/office/drawing/2014/main" id="{08C70ACE-8C7D-C444-971A-04205AD19114}"/>
                </a:ext>
              </a:extLst>
            </p:cNvPr>
            <p:cNvSpPr txBox="1"/>
            <p:nvPr/>
          </p:nvSpPr>
          <p:spPr>
            <a:xfrm>
              <a:off x="2601310" y="1581807"/>
              <a:ext cx="524982" cy="682595"/>
            </a:xfrm>
            <a:prstGeom prst="rect">
              <a:avLst/>
            </a:prstGeom>
            <a:noFill/>
          </p:spPr>
          <p:txBody>
            <a:bodyPr wrap="none" rtlCol="0">
              <a:spAutoFit/>
            </a:bodyPr>
            <a:lstStyle/>
            <a:p>
              <a:r>
                <a:rPr lang="en-US" dirty="0">
                  <a:solidFill>
                    <a:srgbClr val="FF0000"/>
                  </a:solidFill>
                </a:rPr>
                <a:t>x</a:t>
              </a:r>
            </a:p>
          </p:txBody>
        </p:sp>
        <p:sp>
          <p:nvSpPr>
            <p:cNvPr id="218" name="TextBox 217">
              <a:extLst>
                <a:ext uri="{FF2B5EF4-FFF2-40B4-BE49-F238E27FC236}">
                  <a16:creationId xmlns:a16="http://schemas.microsoft.com/office/drawing/2014/main" id="{076A2488-977C-5D4A-BFD1-B22294FAC809}"/>
                </a:ext>
              </a:extLst>
            </p:cNvPr>
            <p:cNvSpPr txBox="1"/>
            <p:nvPr/>
          </p:nvSpPr>
          <p:spPr>
            <a:xfrm>
              <a:off x="2753710" y="1734207"/>
              <a:ext cx="284052" cy="369332"/>
            </a:xfrm>
            <a:prstGeom prst="rect">
              <a:avLst/>
            </a:prstGeom>
            <a:noFill/>
          </p:spPr>
          <p:txBody>
            <a:bodyPr wrap="none" rtlCol="0">
              <a:spAutoFit/>
            </a:bodyPr>
            <a:lstStyle/>
            <a:p>
              <a:r>
                <a:rPr lang="en-US" dirty="0"/>
                <a:t>x</a:t>
              </a:r>
            </a:p>
          </p:txBody>
        </p:sp>
        <p:sp>
          <p:nvSpPr>
            <p:cNvPr id="219" name="TextBox 218">
              <a:extLst>
                <a:ext uri="{FF2B5EF4-FFF2-40B4-BE49-F238E27FC236}">
                  <a16:creationId xmlns:a16="http://schemas.microsoft.com/office/drawing/2014/main" id="{BCF4F73F-78D6-6147-882F-9ECA86995215}"/>
                </a:ext>
              </a:extLst>
            </p:cNvPr>
            <p:cNvSpPr txBox="1"/>
            <p:nvPr/>
          </p:nvSpPr>
          <p:spPr>
            <a:xfrm>
              <a:off x="2948015" y="1822913"/>
              <a:ext cx="284052" cy="369332"/>
            </a:xfrm>
            <a:prstGeom prst="rect">
              <a:avLst/>
            </a:prstGeom>
            <a:noFill/>
          </p:spPr>
          <p:txBody>
            <a:bodyPr wrap="none" rtlCol="0">
              <a:spAutoFit/>
            </a:bodyPr>
            <a:lstStyle/>
            <a:p>
              <a:r>
                <a:rPr lang="en-US" dirty="0"/>
                <a:t>x</a:t>
              </a:r>
            </a:p>
          </p:txBody>
        </p:sp>
        <p:sp>
          <p:nvSpPr>
            <p:cNvPr id="220" name="TextBox 219">
              <a:extLst>
                <a:ext uri="{FF2B5EF4-FFF2-40B4-BE49-F238E27FC236}">
                  <a16:creationId xmlns:a16="http://schemas.microsoft.com/office/drawing/2014/main" id="{3B1ABB8B-411B-6F48-8656-07B3F756ACFE}"/>
                </a:ext>
              </a:extLst>
            </p:cNvPr>
            <p:cNvSpPr txBox="1"/>
            <p:nvPr/>
          </p:nvSpPr>
          <p:spPr>
            <a:xfrm>
              <a:off x="3058510" y="2039007"/>
              <a:ext cx="284052" cy="369332"/>
            </a:xfrm>
            <a:prstGeom prst="rect">
              <a:avLst/>
            </a:prstGeom>
            <a:noFill/>
          </p:spPr>
          <p:txBody>
            <a:bodyPr wrap="none" rtlCol="0">
              <a:spAutoFit/>
            </a:bodyPr>
            <a:lstStyle/>
            <a:p>
              <a:r>
                <a:rPr lang="en-US" dirty="0"/>
                <a:t>x</a:t>
              </a:r>
            </a:p>
          </p:txBody>
        </p:sp>
        <p:sp>
          <p:nvSpPr>
            <p:cNvPr id="221" name="TextBox 220">
              <a:extLst>
                <a:ext uri="{FF2B5EF4-FFF2-40B4-BE49-F238E27FC236}">
                  <a16:creationId xmlns:a16="http://schemas.microsoft.com/office/drawing/2014/main" id="{A7F13FCD-F7BD-0640-868C-3103153F6E52}"/>
                </a:ext>
              </a:extLst>
            </p:cNvPr>
            <p:cNvSpPr txBox="1"/>
            <p:nvPr/>
          </p:nvSpPr>
          <p:spPr>
            <a:xfrm>
              <a:off x="3210910" y="2191408"/>
              <a:ext cx="524982" cy="682595"/>
            </a:xfrm>
            <a:prstGeom prst="rect">
              <a:avLst/>
            </a:prstGeom>
            <a:noFill/>
          </p:spPr>
          <p:txBody>
            <a:bodyPr wrap="none" rtlCol="0">
              <a:spAutoFit/>
            </a:bodyPr>
            <a:lstStyle/>
            <a:p>
              <a:r>
                <a:rPr lang="en-US" dirty="0">
                  <a:solidFill>
                    <a:srgbClr val="FF0000"/>
                  </a:solidFill>
                </a:rPr>
                <a:t>x</a:t>
              </a:r>
            </a:p>
          </p:txBody>
        </p:sp>
        <p:sp>
          <p:nvSpPr>
            <p:cNvPr id="222" name="TextBox 221">
              <a:extLst>
                <a:ext uri="{FF2B5EF4-FFF2-40B4-BE49-F238E27FC236}">
                  <a16:creationId xmlns:a16="http://schemas.microsoft.com/office/drawing/2014/main" id="{C6EBF400-7C22-2540-AE34-54F53507A766}"/>
                </a:ext>
              </a:extLst>
            </p:cNvPr>
            <p:cNvSpPr txBox="1"/>
            <p:nvPr/>
          </p:nvSpPr>
          <p:spPr>
            <a:xfrm>
              <a:off x="2543640" y="1930854"/>
              <a:ext cx="284052" cy="369332"/>
            </a:xfrm>
            <a:prstGeom prst="rect">
              <a:avLst/>
            </a:prstGeom>
            <a:noFill/>
          </p:spPr>
          <p:txBody>
            <a:bodyPr wrap="none" rtlCol="0">
              <a:spAutoFit/>
            </a:bodyPr>
            <a:lstStyle/>
            <a:p>
              <a:r>
                <a:rPr lang="en-US" dirty="0"/>
                <a:t>x</a:t>
              </a:r>
            </a:p>
          </p:txBody>
        </p:sp>
        <p:sp>
          <p:nvSpPr>
            <p:cNvPr id="223" name="TextBox 222">
              <a:extLst>
                <a:ext uri="{FF2B5EF4-FFF2-40B4-BE49-F238E27FC236}">
                  <a16:creationId xmlns:a16="http://schemas.microsoft.com/office/drawing/2014/main" id="{F914C703-14E0-8D4F-A400-0B8B4B3E6975}"/>
                </a:ext>
              </a:extLst>
            </p:cNvPr>
            <p:cNvSpPr txBox="1"/>
            <p:nvPr/>
          </p:nvSpPr>
          <p:spPr>
            <a:xfrm>
              <a:off x="2559677" y="2401192"/>
              <a:ext cx="284052" cy="369332"/>
            </a:xfrm>
            <a:prstGeom prst="rect">
              <a:avLst/>
            </a:prstGeom>
            <a:noFill/>
          </p:spPr>
          <p:txBody>
            <a:bodyPr wrap="none" rtlCol="0">
              <a:spAutoFit/>
            </a:bodyPr>
            <a:lstStyle/>
            <a:p>
              <a:r>
                <a:rPr lang="en-US" dirty="0"/>
                <a:t>x</a:t>
              </a:r>
            </a:p>
          </p:txBody>
        </p:sp>
        <p:sp>
          <p:nvSpPr>
            <p:cNvPr id="224" name="TextBox 223">
              <a:extLst>
                <a:ext uri="{FF2B5EF4-FFF2-40B4-BE49-F238E27FC236}">
                  <a16:creationId xmlns:a16="http://schemas.microsoft.com/office/drawing/2014/main" id="{C15AA7CE-A554-FE4B-8D65-9062435E5474}"/>
                </a:ext>
              </a:extLst>
            </p:cNvPr>
            <p:cNvSpPr txBox="1"/>
            <p:nvPr/>
          </p:nvSpPr>
          <p:spPr>
            <a:xfrm>
              <a:off x="2133803" y="1558684"/>
              <a:ext cx="294289" cy="682595"/>
            </a:xfrm>
            <a:prstGeom prst="rect">
              <a:avLst/>
            </a:prstGeom>
            <a:noFill/>
          </p:spPr>
          <p:txBody>
            <a:bodyPr wrap="square" rtlCol="0">
              <a:spAutoFit/>
            </a:bodyPr>
            <a:lstStyle/>
            <a:p>
              <a:r>
                <a:rPr lang="en-US" dirty="0">
                  <a:solidFill>
                    <a:srgbClr val="FF0000"/>
                  </a:solidFill>
                </a:rPr>
                <a:t>x</a:t>
              </a:r>
            </a:p>
          </p:txBody>
        </p:sp>
        <p:sp>
          <p:nvSpPr>
            <p:cNvPr id="225" name="TextBox 224">
              <a:extLst>
                <a:ext uri="{FF2B5EF4-FFF2-40B4-BE49-F238E27FC236}">
                  <a16:creationId xmlns:a16="http://schemas.microsoft.com/office/drawing/2014/main" id="{6B643F05-E989-4042-BD2D-8579BF08818C}"/>
                </a:ext>
              </a:extLst>
            </p:cNvPr>
            <p:cNvSpPr txBox="1"/>
            <p:nvPr/>
          </p:nvSpPr>
          <p:spPr>
            <a:xfrm>
              <a:off x="2244298" y="1794219"/>
              <a:ext cx="294290" cy="369332"/>
            </a:xfrm>
            <a:prstGeom prst="rect">
              <a:avLst/>
            </a:prstGeom>
            <a:noFill/>
          </p:spPr>
          <p:txBody>
            <a:bodyPr wrap="square" rtlCol="0">
              <a:spAutoFit/>
            </a:bodyPr>
            <a:lstStyle/>
            <a:p>
              <a:r>
                <a:rPr lang="en-US" dirty="0"/>
                <a:t>x</a:t>
              </a:r>
            </a:p>
          </p:txBody>
        </p:sp>
        <p:sp>
          <p:nvSpPr>
            <p:cNvPr id="226" name="TextBox 225">
              <a:extLst>
                <a:ext uri="{FF2B5EF4-FFF2-40B4-BE49-F238E27FC236}">
                  <a16:creationId xmlns:a16="http://schemas.microsoft.com/office/drawing/2014/main" id="{A05D38F0-59A1-1A45-88F3-CCD765FE7A28}"/>
                </a:ext>
              </a:extLst>
            </p:cNvPr>
            <p:cNvSpPr txBox="1"/>
            <p:nvPr/>
          </p:nvSpPr>
          <p:spPr>
            <a:xfrm>
              <a:off x="2428162" y="1798739"/>
              <a:ext cx="294290" cy="369332"/>
            </a:xfrm>
            <a:prstGeom prst="rect">
              <a:avLst/>
            </a:prstGeom>
            <a:noFill/>
          </p:spPr>
          <p:txBody>
            <a:bodyPr wrap="square" rtlCol="0">
              <a:spAutoFit/>
            </a:bodyPr>
            <a:lstStyle/>
            <a:p>
              <a:r>
                <a:rPr lang="en-US" dirty="0"/>
                <a:t>x</a:t>
              </a:r>
            </a:p>
          </p:txBody>
        </p:sp>
        <p:sp>
          <p:nvSpPr>
            <p:cNvPr id="227" name="TextBox 226">
              <a:extLst>
                <a:ext uri="{FF2B5EF4-FFF2-40B4-BE49-F238E27FC236}">
                  <a16:creationId xmlns:a16="http://schemas.microsoft.com/office/drawing/2014/main" id="{A5218718-041D-1E4E-8012-6F18A3379BCD}"/>
                </a:ext>
              </a:extLst>
            </p:cNvPr>
            <p:cNvSpPr txBox="1"/>
            <p:nvPr/>
          </p:nvSpPr>
          <p:spPr>
            <a:xfrm>
              <a:off x="2464675" y="2140326"/>
              <a:ext cx="294290" cy="369332"/>
            </a:xfrm>
            <a:prstGeom prst="rect">
              <a:avLst/>
            </a:prstGeom>
            <a:noFill/>
          </p:spPr>
          <p:txBody>
            <a:bodyPr wrap="square" rtlCol="0">
              <a:spAutoFit/>
            </a:bodyPr>
            <a:lstStyle/>
            <a:p>
              <a:r>
                <a:rPr lang="en-US" dirty="0"/>
                <a:t>x</a:t>
              </a:r>
            </a:p>
          </p:txBody>
        </p:sp>
        <p:sp>
          <p:nvSpPr>
            <p:cNvPr id="228" name="TextBox 227">
              <a:extLst>
                <a:ext uri="{FF2B5EF4-FFF2-40B4-BE49-F238E27FC236}">
                  <a16:creationId xmlns:a16="http://schemas.microsoft.com/office/drawing/2014/main" id="{9331B5AE-1550-D440-B0A4-AEDB0F2CAD7E}"/>
                </a:ext>
              </a:extLst>
            </p:cNvPr>
            <p:cNvSpPr txBox="1"/>
            <p:nvPr/>
          </p:nvSpPr>
          <p:spPr>
            <a:xfrm>
              <a:off x="2911365" y="2101437"/>
              <a:ext cx="294290" cy="369332"/>
            </a:xfrm>
            <a:prstGeom prst="rect">
              <a:avLst/>
            </a:prstGeom>
            <a:noFill/>
          </p:spPr>
          <p:txBody>
            <a:bodyPr wrap="square" rtlCol="0">
              <a:spAutoFit/>
            </a:bodyPr>
            <a:lstStyle/>
            <a:p>
              <a:r>
                <a:rPr lang="en-US" dirty="0"/>
                <a:t>x</a:t>
              </a:r>
            </a:p>
          </p:txBody>
        </p:sp>
        <p:sp>
          <p:nvSpPr>
            <p:cNvPr id="229" name="TextBox 228">
              <a:extLst>
                <a:ext uri="{FF2B5EF4-FFF2-40B4-BE49-F238E27FC236}">
                  <a16:creationId xmlns:a16="http://schemas.microsoft.com/office/drawing/2014/main" id="{A80845E2-2DDC-7B43-9D68-A9B2D39FA029}"/>
                </a:ext>
              </a:extLst>
            </p:cNvPr>
            <p:cNvSpPr txBox="1"/>
            <p:nvPr/>
          </p:nvSpPr>
          <p:spPr>
            <a:xfrm>
              <a:off x="2758318" y="2319947"/>
              <a:ext cx="294289" cy="682595"/>
            </a:xfrm>
            <a:prstGeom prst="rect">
              <a:avLst/>
            </a:prstGeom>
            <a:noFill/>
          </p:spPr>
          <p:txBody>
            <a:bodyPr wrap="square" rtlCol="0">
              <a:spAutoFit/>
            </a:bodyPr>
            <a:lstStyle/>
            <a:p>
              <a:r>
                <a:rPr lang="en-US" dirty="0">
                  <a:solidFill>
                    <a:srgbClr val="FF0000"/>
                  </a:solidFill>
                </a:rPr>
                <a:t>x</a:t>
              </a:r>
            </a:p>
          </p:txBody>
        </p:sp>
        <p:sp>
          <p:nvSpPr>
            <p:cNvPr id="230" name="TextBox 229">
              <a:extLst>
                <a:ext uri="{FF2B5EF4-FFF2-40B4-BE49-F238E27FC236}">
                  <a16:creationId xmlns:a16="http://schemas.microsoft.com/office/drawing/2014/main" id="{150310A2-6DC4-8748-8440-3D5780959235}"/>
                </a:ext>
              </a:extLst>
            </p:cNvPr>
            <p:cNvSpPr txBox="1"/>
            <p:nvPr/>
          </p:nvSpPr>
          <p:spPr>
            <a:xfrm>
              <a:off x="3037762" y="2408339"/>
              <a:ext cx="294290" cy="369332"/>
            </a:xfrm>
            <a:prstGeom prst="rect">
              <a:avLst/>
            </a:prstGeom>
            <a:noFill/>
          </p:spPr>
          <p:txBody>
            <a:bodyPr wrap="square" rtlCol="0">
              <a:spAutoFit/>
            </a:bodyPr>
            <a:lstStyle/>
            <a:p>
              <a:r>
                <a:rPr lang="en-US" dirty="0"/>
                <a:t>x</a:t>
              </a:r>
            </a:p>
          </p:txBody>
        </p:sp>
        <p:sp>
          <p:nvSpPr>
            <p:cNvPr id="231" name="TextBox 230">
              <a:extLst>
                <a:ext uri="{FF2B5EF4-FFF2-40B4-BE49-F238E27FC236}">
                  <a16:creationId xmlns:a16="http://schemas.microsoft.com/office/drawing/2014/main" id="{9F4AAFB3-B5E2-6747-B6DD-88AF417321E9}"/>
                </a:ext>
              </a:extLst>
            </p:cNvPr>
            <p:cNvSpPr txBox="1"/>
            <p:nvPr/>
          </p:nvSpPr>
          <p:spPr>
            <a:xfrm>
              <a:off x="2055045" y="1872524"/>
              <a:ext cx="294290" cy="369332"/>
            </a:xfrm>
            <a:prstGeom prst="rect">
              <a:avLst/>
            </a:prstGeom>
            <a:noFill/>
          </p:spPr>
          <p:txBody>
            <a:bodyPr wrap="square" rtlCol="0">
              <a:spAutoFit/>
            </a:bodyPr>
            <a:lstStyle/>
            <a:p>
              <a:r>
                <a:rPr lang="en-US" dirty="0"/>
                <a:t>x</a:t>
              </a:r>
            </a:p>
          </p:txBody>
        </p:sp>
        <p:sp>
          <p:nvSpPr>
            <p:cNvPr id="232" name="TextBox 231">
              <a:extLst>
                <a:ext uri="{FF2B5EF4-FFF2-40B4-BE49-F238E27FC236}">
                  <a16:creationId xmlns:a16="http://schemas.microsoft.com/office/drawing/2014/main" id="{8FDB9452-3673-1B43-BA90-E4008663085F}"/>
                </a:ext>
              </a:extLst>
            </p:cNvPr>
            <p:cNvSpPr txBox="1"/>
            <p:nvPr/>
          </p:nvSpPr>
          <p:spPr>
            <a:xfrm>
              <a:off x="3232067" y="1918873"/>
              <a:ext cx="284052" cy="369332"/>
            </a:xfrm>
            <a:prstGeom prst="rect">
              <a:avLst/>
            </a:prstGeom>
            <a:noFill/>
          </p:spPr>
          <p:txBody>
            <a:bodyPr wrap="none" rtlCol="0">
              <a:spAutoFit/>
            </a:bodyPr>
            <a:lstStyle/>
            <a:p>
              <a:r>
                <a:rPr lang="en-US" dirty="0"/>
                <a:t>x</a:t>
              </a:r>
            </a:p>
          </p:txBody>
        </p:sp>
        <p:sp>
          <p:nvSpPr>
            <p:cNvPr id="233" name="TextBox 232">
              <a:extLst>
                <a:ext uri="{FF2B5EF4-FFF2-40B4-BE49-F238E27FC236}">
                  <a16:creationId xmlns:a16="http://schemas.microsoft.com/office/drawing/2014/main" id="{F09D1544-CA52-E546-8786-3C993C103202}"/>
                </a:ext>
              </a:extLst>
            </p:cNvPr>
            <p:cNvSpPr txBox="1"/>
            <p:nvPr/>
          </p:nvSpPr>
          <p:spPr>
            <a:xfrm>
              <a:off x="2927267" y="1483429"/>
              <a:ext cx="284052" cy="369332"/>
            </a:xfrm>
            <a:prstGeom prst="rect">
              <a:avLst/>
            </a:prstGeom>
            <a:noFill/>
          </p:spPr>
          <p:txBody>
            <a:bodyPr wrap="square" rtlCol="0">
              <a:spAutoFit/>
            </a:bodyPr>
            <a:lstStyle/>
            <a:p>
              <a:r>
                <a:rPr lang="en-US" dirty="0"/>
                <a:t>x</a:t>
              </a:r>
            </a:p>
          </p:txBody>
        </p:sp>
        <p:sp>
          <p:nvSpPr>
            <p:cNvPr id="234" name="TextBox 233">
              <a:extLst>
                <a:ext uri="{FF2B5EF4-FFF2-40B4-BE49-F238E27FC236}">
                  <a16:creationId xmlns:a16="http://schemas.microsoft.com/office/drawing/2014/main" id="{A1A2657C-6675-6C40-9477-A32171E990FF}"/>
                </a:ext>
              </a:extLst>
            </p:cNvPr>
            <p:cNvSpPr txBox="1"/>
            <p:nvPr/>
          </p:nvSpPr>
          <p:spPr>
            <a:xfrm>
              <a:off x="3263598" y="1638247"/>
              <a:ext cx="284052" cy="369332"/>
            </a:xfrm>
            <a:prstGeom prst="rect">
              <a:avLst/>
            </a:prstGeom>
            <a:noFill/>
          </p:spPr>
          <p:txBody>
            <a:bodyPr wrap="none" rtlCol="0">
              <a:spAutoFit/>
            </a:bodyPr>
            <a:lstStyle/>
            <a:p>
              <a:r>
                <a:rPr lang="en-US" dirty="0"/>
                <a:t>x</a:t>
              </a:r>
            </a:p>
          </p:txBody>
        </p:sp>
        <p:sp>
          <p:nvSpPr>
            <p:cNvPr id="235" name="TextBox 234">
              <a:extLst>
                <a:ext uri="{FF2B5EF4-FFF2-40B4-BE49-F238E27FC236}">
                  <a16:creationId xmlns:a16="http://schemas.microsoft.com/office/drawing/2014/main" id="{F56EA1C8-7530-1E4B-9AEA-FA35D46D112C}"/>
                </a:ext>
              </a:extLst>
            </p:cNvPr>
            <p:cNvSpPr txBox="1"/>
            <p:nvPr/>
          </p:nvSpPr>
          <p:spPr>
            <a:xfrm>
              <a:off x="2335515" y="2451851"/>
              <a:ext cx="284052" cy="369332"/>
            </a:xfrm>
            <a:prstGeom prst="rect">
              <a:avLst/>
            </a:prstGeom>
            <a:noFill/>
          </p:spPr>
          <p:txBody>
            <a:bodyPr wrap="none" rtlCol="0">
              <a:spAutoFit/>
            </a:bodyPr>
            <a:lstStyle/>
            <a:p>
              <a:r>
                <a:rPr lang="en-US" dirty="0"/>
                <a:t>x</a:t>
              </a:r>
            </a:p>
          </p:txBody>
        </p:sp>
        <p:sp>
          <p:nvSpPr>
            <p:cNvPr id="236" name="TextBox 235">
              <a:extLst>
                <a:ext uri="{FF2B5EF4-FFF2-40B4-BE49-F238E27FC236}">
                  <a16:creationId xmlns:a16="http://schemas.microsoft.com/office/drawing/2014/main" id="{DF78E8AB-8882-6445-B897-6503CA159BB0}"/>
                </a:ext>
              </a:extLst>
            </p:cNvPr>
            <p:cNvSpPr txBox="1"/>
            <p:nvPr/>
          </p:nvSpPr>
          <p:spPr>
            <a:xfrm>
              <a:off x="2727434" y="2028286"/>
              <a:ext cx="284052" cy="369332"/>
            </a:xfrm>
            <a:prstGeom prst="rect">
              <a:avLst/>
            </a:prstGeom>
            <a:noFill/>
          </p:spPr>
          <p:txBody>
            <a:bodyPr wrap="none" rtlCol="0">
              <a:spAutoFit/>
            </a:bodyPr>
            <a:lstStyle/>
            <a:p>
              <a:r>
                <a:rPr lang="en-US" dirty="0"/>
                <a:t>x</a:t>
              </a:r>
            </a:p>
          </p:txBody>
        </p:sp>
        <p:sp>
          <p:nvSpPr>
            <p:cNvPr id="237" name="TextBox 236">
              <a:extLst>
                <a:ext uri="{FF2B5EF4-FFF2-40B4-BE49-F238E27FC236}">
                  <a16:creationId xmlns:a16="http://schemas.microsoft.com/office/drawing/2014/main" id="{45309235-5D2C-C84F-95D2-C13B293075A5}"/>
                </a:ext>
              </a:extLst>
            </p:cNvPr>
            <p:cNvSpPr txBox="1"/>
            <p:nvPr/>
          </p:nvSpPr>
          <p:spPr>
            <a:xfrm>
              <a:off x="2181271" y="2138012"/>
              <a:ext cx="524982" cy="682595"/>
            </a:xfrm>
            <a:prstGeom prst="rect">
              <a:avLst/>
            </a:prstGeom>
            <a:noFill/>
          </p:spPr>
          <p:txBody>
            <a:bodyPr wrap="none" rtlCol="0">
              <a:spAutoFit/>
            </a:bodyPr>
            <a:lstStyle/>
            <a:p>
              <a:r>
                <a:rPr lang="en-US" dirty="0">
                  <a:solidFill>
                    <a:srgbClr val="FF0000"/>
                  </a:solidFill>
                </a:rPr>
                <a:t>x</a:t>
              </a:r>
            </a:p>
          </p:txBody>
        </p:sp>
        <p:sp>
          <p:nvSpPr>
            <p:cNvPr id="238" name="Oval 237">
              <a:extLst>
                <a:ext uri="{FF2B5EF4-FFF2-40B4-BE49-F238E27FC236}">
                  <a16:creationId xmlns:a16="http://schemas.microsoft.com/office/drawing/2014/main" id="{F43F1F49-74C9-0146-8A2C-4CC8274D070F}"/>
                </a:ext>
              </a:extLst>
            </p:cNvPr>
            <p:cNvSpPr/>
            <p:nvPr/>
          </p:nvSpPr>
          <p:spPr>
            <a:xfrm>
              <a:off x="2031861" y="1522463"/>
              <a:ext cx="1665618" cy="1576553"/>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39" name="Group 238">
            <a:extLst>
              <a:ext uri="{FF2B5EF4-FFF2-40B4-BE49-F238E27FC236}">
                <a16:creationId xmlns:a16="http://schemas.microsoft.com/office/drawing/2014/main" id="{690EECC6-5001-5142-9B22-192EA331D6A8}"/>
              </a:ext>
            </a:extLst>
          </p:cNvPr>
          <p:cNvGrpSpPr/>
          <p:nvPr/>
        </p:nvGrpSpPr>
        <p:grpSpPr>
          <a:xfrm>
            <a:off x="3877477" y="3544844"/>
            <a:ext cx="822412" cy="786695"/>
            <a:chOff x="2036652" y="1429407"/>
            <a:chExt cx="1719653" cy="1644971"/>
          </a:xfrm>
        </p:grpSpPr>
        <p:sp>
          <p:nvSpPr>
            <p:cNvPr id="240" name="TextBox 239">
              <a:extLst>
                <a:ext uri="{FF2B5EF4-FFF2-40B4-BE49-F238E27FC236}">
                  <a16:creationId xmlns:a16="http://schemas.microsoft.com/office/drawing/2014/main" id="{DF8248A6-0137-084E-81A9-07C945708B79}"/>
                </a:ext>
              </a:extLst>
            </p:cNvPr>
            <p:cNvSpPr txBox="1"/>
            <p:nvPr/>
          </p:nvSpPr>
          <p:spPr>
            <a:xfrm>
              <a:off x="2448910" y="1429407"/>
              <a:ext cx="284052" cy="369332"/>
            </a:xfrm>
            <a:prstGeom prst="rect">
              <a:avLst/>
            </a:prstGeom>
            <a:noFill/>
          </p:spPr>
          <p:txBody>
            <a:bodyPr wrap="none" rtlCol="0">
              <a:spAutoFit/>
            </a:bodyPr>
            <a:lstStyle/>
            <a:p>
              <a:r>
                <a:rPr lang="en-US" dirty="0">
                  <a:solidFill>
                    <a:srgbClr val="FF0000"/>
                  </a:solidFill>
                </a:rPr>
                <a:t>x</a:t>
              </a:r>
            </a:p>
          </p:txBody>
        </p:sp>
        <p:sp>
          <p:nvSpPr>
            <p:cNvPr id="241" name="TextBox 240">
              <a:extLst>
                <a:ext uri="{FF2B5EF4-FFF2-40B4-BE49-F238E27FC236}">
                  <a16:creationId xmlns:a16="http://schemas.microsoft.com/office/drawing/2014/main" id="{FAFCFD69-8B5E-D741-8427-DA832A43C5A6}"/>
                </a:ext>
              </a:extLst>
            </p:cNvPr>
            <p:cNvSpPr txBox="1"/>
            <p:nvPr/>
          </p:nvSpPr>
          <p:spPr>
            <a:xfrm>
              <a:off x="2601310" y="1581807"/>
              <a:ext cx="284052" cy="369332"/>
            </a:xfrm>
            <a:prstGeom prst="rect">
              <a:avLst/>
            </a:prstGeom>
            <a:noFill/>
          </p:spPr>
          <p:txBody>
            <a:bodyPr wrap="none" rtlCol="0">
              <a:spAutoFit/>
            </a:bodyPr>
            <a:lstStyle/>
            <a:p>
              <a:r>
                <a:rPr lang="en-US" dirty="0">
                  <a:solidFill>
                    <a:srgbClr val="FF0000"/>
                  </a:solidFill>
                </a:rPr>
                <a:t>x</a:t>
              </a:r>
            </a:p>
          </p:txBody>
        </p:sp>
        <p:sp>
          <p:nvSpPr>
            <p:cNvPr id="242" name="TextBox 241">
              <a:extLst>
                <a:ext uri="{FF2B5EF4-FFF2-40B4-BE49-F238E27FC236}">
                  <a16:creationId xmlns:a16="http://schemas.microsoft.com/office/drawing/2014/main" id="{911F9BDC-2F79-FE45-9310-5F62F1BFEE1F}"/>
                </a:ext>
              </a:extLst>
            </p:cNvPr>
            <p:cNvSpPr txBox="1"/>
            <p:nvPr/>
          </p:nvSpPr>
          <p:spPr>
            <a:xfrm>
              <a:off x="2753710" y="1734207"/>
              <a:ext cx="284052" cy="369332"/>
            </a:xfrm>
            <a:prstGeom prst="rect">
              <a:avLst/>
            </a:prstGeom>
            <a:noFill/>
          </p:spPr>
          <p:txBody>
            <a:bodyPr wrap="none" rtlCol="0">
              <a:spAutoFit/>
            </a:bodyPr>
            <a:lstStyle/>
            <a:p>
              <a:r>
                <a:rPr lang="en-US" dirty="0">
                  <a:solidFill>
                    <a:srgbClr val="FF0000"/>
                  </a:solidFill>
                </a:rPr>
                <a:t>x</a:t>
              </a:r>
            </a:p>
          </p:txBody>
        </p:sp>
        <p:sp>
          <p:nvSpPr>
            <p:cNvPr id="243" name="TextBox 242">
              <a:extLst>
                <a:ext uri="{FF2B5EF4-FFF2-40B4-BE49-F238E27FC236}">
                  <a16:creationId xmlns:a16="http://schemas.microsoft.com/office/drawing/2014/main" id="{5C1BBDC6-37A6-154B-8CFC-10AF8833408E}"/>
                </a:ext>
              </a:extLst>
            </p:cNvPr>
            <p:cNvSpPr txBox="1"/>
            <p:nvPr/>
          </p:nvSpPr>
          <p:spPr>
            <a:xfrm>
              <a:off x="2948015" y="1822913"/>
              <a:ext cx="284052" cy="369332"/>
            </a:xfrm>
            <a:prstGeom prst="rect">
              <a:avLst/>
            </a:prstGeom>
            <a:noFill/>
          </p:spPr>
          <p:txBody>
            <a:bodyPr wrap="none" rtlCol="0">
              <a:spAutoFit/>
            </a:bodyPr>
            <a:lstStyle/>
            <a:p>
              <a:r>
                <a:rPr lang="en-US" dirty="0">
                  <a:solidFill>
                    <a:srgbClr val="FF0000"/>
                  </a:solidFill>
                </a:rPr>
                <a:t>x</a:t>
              </a:r>
            </a:p>
          </p:txBody>
        </p:sp>
        <p:sp>
          <p:nvSpPr>
            <p:cNvPr id="244" name="TextBox 243">
              <a:extLst>
                <a:ext uri="{FF2B5EF4-FFF2-40B4-BE49-F238E27FC236}">
                  <a16:creationId xmlns:a16="http://schemas.microsoft.com/office/drawing/2014/main" id="{6BDD9066-707D-B549-BC6B-3274C3D80BD5}"/>
                </a:ext>
              </a:extLst>
            </p:cNvPr>
            <p:cNvSpPr txBox="1"/>
            <p:nvPr/>
          </p:nvSpPr>
          <p:spPr>
            <a:xfrm>
              <a:off x="3058510" y="2039007"/>
              <a:ext cx="284052" cy="369332"/>
            </a:xfrm>
            <a:prstGeom prst="rect">
              <a:avLst/>
            </a:prstGeom>
            <a:noFill/>
          </p:spPr>
          <p:txBody>
            <a:bodyPr wrap="none" rtlCol="0">
              <a:spAutoFit/>
            </a:bodyPr>
            <a:lstStyle/>
            <a:p>
              <a:r>
                <a:rPr lang="en-US" dirty="0">
                  <a:solidFill>
                    <a:srgbClr val="FF0000"/>
                  </a:solidFill>
                </a:rPr>
                <a:t>x</a:t>
              </a:r>
            </a:p>
          </p:txBody>
        </p:sp>
        <p:sp>
          <p:nvSpPr>
            <p:cNvPr id="245" name="TextBox 244">
              <a:extLst>
                <a:ext uri="{FF2B5EF4-FFF2-40B4-BE49-F238E27FC236}">
                  <a16:creationId xmlns:a16="http://schemas.microsoft.com/office/drawing/2014/main" id="{7D613AFC-209F-034F-A769-60396D415AA2}"/>
                </a:ext>
              </a:extLst>
            </p:cNvPr>
            <p:cNvSpPr txBox="1"/>
            <p:nvPr/>
          </p:nvSpPr>
          <p:spPr>
            <a:xfrm>
              <a:off x="3210910" y="2191407"/>
              <a:ext cx="284052" cy="369332"/>
            </a:xfrm>
            <a:prstGeom prst="rect">
              <a:avLst/>
            </a:prstGeom>
            <a:noFill/>
          </p:spPr>
          <p:txBody>
            <a:bodyPr wrap="none" rtlCol="0">
              <a:spAutoFit/>
            </a:bodyPr>
            <a:lstStyle/>
            <a:p>
              <a:r>
                <a:rPr lang="en-US" dirty="0">
                  <a:solidFill>
                    <a:srgbClr val="FF0000"/>
                  </a:solidFill>
                </a:rPr>
                <a:t>x</a:t>
              </a:r>
            </a:p>
          </p:txBody>
        </p:sp>
        <p:sp>
          <p:nvSpPr>
            <p:cNvPr id="246" name="TextBox 245">
              <a:extLst>
                <a:ext uri="{FF2B5EF4-FFF2-40B4-BE49-F238E27FC236}">
                  <a16:creationId xmlns:a16="http://schemas.microsoft.com/office/drawing/2014/main" id="{CC0364B4-66C3-5040-A9CE-0E0CD1855A01}"/>
                </a:ext>
              </a:extLst>
            </p:cNvPr>
            <p:cNvSpPr txBox="1"/>
            <p:nvPr/>
          </p:nvSpPr>
          <p:spPr>
            <a:xfrm>
              <a:off x="2543640" y="1930854"/>
              <a:ext cx="284052" cy="369332"/>
            </a:xfrm>
            <a:prstGeom prst="rect">
              <a:avLst/>
            </a:prstGeom>
            <a:noFill/>
          </p:spPr>
          <p:txBody>
            <a:bodyPr wrap="none" rtlCol="0">
              <a:spAutoFit/>
            </a:bodyPr>
            <a:lstStyle/>
            <a:p>
              <a:r>
                <a:rPr lang="en-US" dirty="0">
                  <a:solidFill>
                    <a:srgbClr val="FF0000"/>
                  </a:solidFill>
                </a:rPr>
                <a:t>x</a:t>
              </a:r>
            </a:p>
          </p:txBody>
        </p:sp>
        <p:sp>
          <p:nvSpPr>
            <p:cNvPr id="247" name="TextBox 246">
              <a:extLst>
                <a:ext uri="{FF2B5EF4-FFF2-40B4-BE49-F238E27FC236}">
                  <a16:creationId xmlns:a16="http://schemas.microsoft.com/office/drawing/2014/main" id="{140E04A9-D42A-8749-9A1A-A7F82027FC3C}"/>
                </a:ext>
              </a:extLst>
            </p:cNvPr>
            <p:cNvSpPr txBox="1"/>
            <p:nvPr/>
          </p:nvSpPr>
          <p:spPr>
            <a:xfrm>
              <a:off x="2559677" y="2401192"/>
              <a:ext cx="284052" cy="369332"/>
            </a:xfrm>
            <a:prstGeom prst="rect">
              <a:avLst/>
            </a:prstGeom>
            <a:noFill/>
          </p:spPr>
          <p:txBody>
            <a:bodyPr wrap="none" rtlCol="0">
              <a:spAutoFit/>
            </a:bodyPr>
            <a:lstStyle/>
            <a:p>
              <a:r>
                <a:rPr lang="en-US" dirty="0">
                  <a:solidFill>
                    <a:srgbClr val="FF0000"/>
                  </a:solidFill>
                </a:rPr>
                <a:t>x</a:t>
              </a:r>
            </a:p>
          </p:txBody>
        </p:sp>
        <p:sp>
          <p:nvSpPr>
            <p:cNvPr id="248" name="TextBox 247">
              <a:extLst>
                <a:ext uri="{FF2B5EF4-FFF2-40B4-BE49-F238E27FC236}">
                  <a16:creationId xmlns:a16="http://schemas.microsoft.com/office/drawing/2014/main" id="{A97389FF-DBB4-984D-A306-2BA7E82AAAA1}"/>
                </a:ext>
              </a:extLst>
            </p:cNvPr>
            <p:cNvSpPr txBox="1"/>
            <p:nvPr/>
          </p:nvSpPr>
          <p:spPr>
            <a:xfrm>
              <a:off x="2133803" y="1558684"/>
              <a:ext cx="294290" cy="369332"/>
            </a:xfrm>
            <a:prstGeom prst="rect">
              <a:avLst/>
            </a:prstGeom>
            <a:noFill/>
          </p:spPr>
          <p:txBody>
            <a:bodyPr wrap="square" rtlCol="0">
              <a:spAutoFit/>
            </a:bodyPr>
            <a:lstStyle/>
            <a:p>
              <a:r>
                <a:rPr lang="en-US" dirty="0">
                  <a:solidFill>
                    <a:srgbClr val="FF0000"/>
                  </a:solidFill>
                </a:rPr>
                <a:t>x</a:t>
              </a:r>
            </a:p>
          </p:txBody>
        </p:sp>
        <p:sp>
          <p:nvSpPr>
            <p:cNvPr id="249" name="TextBox 248">
              <a:extLst>
                <a:ext uri="{FF2B5EF4-FFF2-40B4-BE49-F238E27FC236}">
                  <a16:creationId xmlns:a16="http://schemas.microsoft.com/office/drawing/2014/main" id="{82C6362B-A0AC-9744-AE07-06262357C644}"/>
                </a:ext>
              </a:extLst>
            </p:cNvPr>
            <p:cNvSpPr txBox="1"/>
            <p:nvPr/>
          </p:nvSpPr>
          <p:spPr>
            <a:xfrm>
              <a:off x="2244298" y="1794219"/>
              <a:ext cx="294290" cy="369332"/>
            </a:xfrm>
            <a:prstGeom prst="rect">
              <a:avLst/>
            </a:prstGeom>
            <a:noFill/>
          </p:spPr>
          <p:txBody>
            <a:bodyPr wrap="square" rtlCol="0">
              <a:spAutoFit/>
            </a:bodyPr>
            <a:lstStyle/>
            <a:p>
              <a:r>
                <a:rPr lang="en-US" dirty="0">
                  <a:solidFill>
                    <a:srgbClr val="FF0000"/>
                  </a:solidFill>
                </a:rPr>
                <a:t>x</a:t>
              </a:r>
            </a:p>
          </p:txBody>
        </p:sp>
        <p:sp>
          <p:nvSpPr>
            <p:cNvPr id="250" name="TextBox 249">
              <a:extLst>
                <a:ext uri="{FF2B5EF4-FFF2-40B4-BE49-F238E27FC236}">
                  <a16:creationId xmlns:a16="http://schemas.microsoft.com/office/drawing/2014/main" id="{D39A6FAF-48CA-DD40-86BB-30F6ED11E345}"/>
                </a:ext>
              </a:extLst>
            </p:cNvPr>
            <p:cNvSpPr txBox="1"/>
            <p:nvPr/>
          </p:nvSpPr>
          <p:spPr>
            <a:xfrm>
              <a:off x="2428161" y="1798739"/>
              <a:ext cx="294290" cy="681631"/>
            </a:xfrm>
            <a:prstGeom prst="rect">
              <a:avLst/>
            </a:prstGeom>
            <a:noFill/>
          </p:spPr>
          <p:txBody>
            <a:bodyPr wrap="square" rtlCol="0">
              <a:spAutoFit/>
            </a:bodyPr>
            <a:lstStyle/>
            <a:p>
              <a:r>
                <a:rPr lang="en-US" dirty="0"/>
                <a:t>x</a:t>
              </a:r>
            </a:p>
          </p:txBody>
        </p:sp>
        <p:sp>
          <p:nvSpPr>
            <p:cNvPr id="251" name="TextBox 250">
              <a:extLst>
                <a:ext uri="{FF2B5EF4-FFF2-40B4-BE49-F238E27FC236}">
                  <a16:creationId xmlns:a16="http://schemas.microsoft.com/office/drawing/2014/main" id="{70D5F55E-EFB9-FE43-807E-9FA6ED93D86E}"/>
                </a:ext>
              </a:extLst>
            </p:cNvPr>
            <p:cNvSpPr txBox="1"/>
            <p:nvPr/>
          </p:nvSpPr>
          <p:spPr>
            <a:xfrm>
              <a:off x="2464674" y="2140325"/>
              <a:ext cx="294290" cy="681631"/>
            </a:xfrm>
            <a:prstGeom prst="rect">
              <a:avLst/>
            </a:prstGeom>
            <a:noFill/>
          </p:spPr>
          <p:txBody>
            <a:bodyPr wrap="square" rtlCol="0">
              <a:spAutoFit/>
            </a:bodyPr>
            <a:lstStyle/>
            <a:p>
              <a:r>
                <a:rPr lang="en-US" dirty="0"/>
                <a:t>x</a:t>
              </a:r>
            </a:p>
          </p:txBody>
        </p:sp>
        <p:sp>
          <p:nvSpPr>
            <p:cNvPr id="252" name="TextBox 251">
              <a:extLst>
                <a:ext uri="{FF2B5EF4-FFF2-40B4-BE49-F238E27FC236}">
                  <a16:creationId xmlns:a16="http://schemas.microsoft.com/office/drawing/2014/main" id="{11818148-3E6E-854B-A1E9-A06DC8B465A6}"/>
                </a:ext>
              </a:extLst>
            </p:cNvPr>
            <p:cNvSpPr txBox="1"/>
            <p:nvPr/>
          </p:nvSpPr>
          <p:spPr>
            <a:xfrm>
              <a:off x="2911364" y="2101437"/>
              <a:ext cx="294290" cy="681631"/>
            </a:xfrm>
            <a:prstGeom prst="rect">
              <a:avLst/>
            </a:prstGeom>
            <a:noFill/>
          </p:spPr>
          <p:txBody>
            <a:bodyPr wrap="square" rtlCol="0">
              <a:spAutoFit/>
            </a:bodyPr>
            <a:lstStyle/>
            <a:p>
              <a:r>
                <a:rPr lang="en-US" dirty="0"/>
                <a:t>x</a:t>
              </a:r>
            </a:p>
          </p:txBody>
        </p:sp>
        <p:sp>
          <p:nvSpPr>
            <p:cNvPr id="253" name="TextBox 252">
              <a:extLst>
                <a:ext uri="{FF2B5EF4-FFF2-40B4-BE49-F238E27FC236}">
                  <a16:creationId xmlns:a16="http://schemas.microsoft.com/office/drawing/2014/main" id="{F07D64BC-8ED2-8A46-A7FD-CFF29F878A02}"/>
                </a:ext>
              </a:extLst>
            </p:cNvPr>
            <p:cNvSpPr txBox="1"/>
            <p:nvPr/>
          </p:nvSpPr>
          <p:spPr>
            <a:xfrm>
              <a:off x="2758318" y="2319947"/>
              <a:ext cx="294290" cy="369332"/>
            </a:xfrm>
            <a:prstGeom prst="rect">
              <a:avLst/>
            </a:prstGeom>
            <a:noFill/>
          </p:spPr>
          <p:txBody>
            <a:bodyPr wrap="square" rtlCol="0">
              <a:spAutoFit/>
            </a:bodyPr>
            <a:lstStyle/>
            <a:p>
              <a:r>
                <a:rPr lang="en-US" dirty="0">
                  <a:solidFill>
                    <a:srgbClr val="FF0000"/>
                  </a:solidFill>
                </a:rPr>
                <a:t>x</a:t>
              </a:r>
            </a:p>
          </p:txBody>
        </p:sp>
        <p:sp>
          <p:nvSpPr>
            <p:cNvPr id="254" name="TextBox 253">
              <a:extLst>
                <a:ext uri="{FF2B5EF4-FFF2-40B4-BE49-F238E27FC236}">
                  <a16:creationId xmlns:a16="http://schemas.microsoft.com/office/drawing/2014/main" id="{66F27198-282A-4043-AAB7-9FD9C0BC1EB2}"/>
                </a:ext>
              </a:extLst>
            </p:cNvPr>
            <p:cNvSpPr txBox="1"/>
            <p:nvPr/>
          </p:nvSpPr>
          <p:spPr>
            <a:xfrm>
              <a:off x="3037762" y="2408339"/>
              <a:ext cx="294290" cy="369332"/>
            </a:xfrm>
            <a:prstGeom prst="rect">
              <a:avLst/>
            </a:prstGeom>
            <a:noFill/>
          </p:spPr>
          <p:txBody>
            <a:bodyPr wrap="square" rtlCol="0">
              <a:spAutoFit/>
            </a:bodyPr>
            <a:lstStyle/>
            <a:p>
              <a:r>
                <a:rPr lang="en-US" dirty="0">
                  <a:solidFill>
                    <a:srgbClr val="FF0000"/>
                  </a:solidFill>
                </a:rPr>
                <a:t>x</a:t>
              </a:r>
            </a:p>
          </p:txBody>
        </p:sp>
        <p:sp>
          <p:nvSpPr>
            <p:cNvPr id="255" name="TextBox 254">
              <a:extLst>
                <a:ext uri="{FF2B5EF4-FFF2-40B4-BE49-F238E27FC236}">
                  <a16:creationId xmlns:a16="http://schemas.microsoft.com/office/drawing/2014/main" id="{71B0CDDE-FEF6-B948-BAD2-DD2859A61BC6}"/>
                </a:ext>
              </a:extLst>
            </p:cNvPr>
            <p:cNvSpPr txBox="1"/>
            <p:nvPr/>
          </p:nvSpPr>
          <p:spPr>
            <a:xfrm>
              <a:off x="2055045" y="1872524"/>
              <a:ext cx="294290" cy="369332"/>
            </a:xfrm>
            <a:prstGeom prst="rect">
              <a:avLst/>
            </a:prstGeom>
            <a:noFill/>
          </p:spPr>
          <p:txBody>
            <a:bodyPr wrap="square" rtlCol="0">
              <a:spAutoFit/>
            </a:bodyPr>
            <a:lstStyle/>
            <a:p>
              <a:r>
                <a:rPr lang="en-US" dirty="0">
                  <a:solidFill>
                    <a:srgbClr val="FF0000"/>
                  </a:solidFill>
                </a:rPr>
                <a:t>x</a:t>
              </a:r>
            </a:p>
          </p:txBody>
        </p:sp>
        <p:sp>
          <p:nvSpPr>
            <p:cNvPr id="256" name="TextBox 255">
              <a:extLst>
                <a:ext uri="{FF2B5EF4-FFF2-40B4-BE49-F238E27FC236}">
                  <a16:creationId xmlns:a16="http://schemas.microsoft.com/office/drawing/2014/main" id="{A15B5084-3E69-624C-BFCE-77FA197E624D}"/>
                </a:ext>
              </a:extLst>
            </p:cNvPr>
            <p:cNvSpPr txBox="1"/>
            <p:nvPr/>
          </p:nvSpPr>
          <p:spPr>
            <a:xfrm>
              <a:off x="3232066" y="1918873"/>
              <a:ext cx="524239" cy="681631"/>
            </a:xfrm>
            <a:prstGeom prst="rect">
              <a:avLst/>
            </a:prstGeom>
            <a:noFill/>
          </p:spPr>
          <p:txBody>
            <a:bodyPr wrap="none" rtlCol="0">
              <a:spAutoFit/>
            </a:bodyPr>
            <a:lstStyle/>
            <a:p>
              <a:r>
                <a:rPr lang="en-US" dirty="0"/>
                <a:t>x</a:t>
              </a:r>
            </a:p>
          </p:txBody>
        </p:sp>
        <p:sp>
          <p:nvSpPr>
            <p:cNvPr id="257" name="TextBox 256">
              <a:extLst>
                <a:ext uri="{FF2B5EF4-FFF2-40B4-BE49-F238E27FC236}">
                  <a16:creationId xmlns:a16="http://schemas.microsoft.com/office/drawing/2014/main" id="{A830812E-843A-3741-A2A9-55B5C65C5822}"/>
                </a:ext>
              </a:extLst>
            </p:cNvPr>
            <p:cNvSpPr txBox="1"/>
            <p:nvPr/>
          </p:nvSpPr>
          <p:spPr>
            <a:xfrm>
              <a:off x="2927268" y="1483429"/>
              <a:ext cx="284053" cy="681631"/>
            </a:xfrm>
            <a:prstGeom prst="rect">
              <a:avLst/>
            </a:prstGeom>
            <a:noFill/>
          </p:spPr>
          <p:txBody>
            <a:bodyPr wrap="square" rtlCol="0">
              <a:spAutoFit/>
            </a:bodyPr>
            <a:lstStyle/>
            <a:p>
              <a:r>
                <a:rPr lang="en-US" dirty="0"/>
                <a:t>x</a:t>
              </a:r>
            </a:p>
          </p:txBody>
        </p:sp>
        <p:sp>
          <p:nvSpPr>
            <p:cNvPr id="258" name="TextBox 257">
              <a:extLst>
                <a:ext uri="{FF2B5EF4-FFF2-40B4-BE49-F238E27FC236}">
                  <a16:creationId xmlns:a16="http://schemas.microsoft.com/office/drawing/2014/main" id="{19570A70-C6DB-7D44-9180-91EC1A17F84A}"/>
                </a:ext>
              </a:extLst>
            </p:cNvPr>
            <p:cNvSpPr txBox="1"/>
            <p:nvPr/>
          </p:nvSpPr>
          <p:spPr>
            <a:xfrm>
              <a:off x="3263598" y="1638247"/>
              <a:ext cx="284052" cy="369332"/>
            </a:xfrm>
            <a:prstGeom prst="rect">
              <a:avLst/>
            </a:prstGeom>
            <a:noFill/>
          </p:spPr>
          <p:txBody>
            <a:bodyPr wrap="none" rtlCol="0">
              <a:spAutoFit/>
            </a:bodyPr>
            <a:lstStyle/>
            <a:p>
              <a:r>
                <a:rPr lang="en-US" dirty="0">
                  <a:solidFill>
                    <a:srgbClr val="FF0000"/>
                  </a:solidFill>
                </a:rPr>
                <a:t>x</a:t>
              </a:r>
            </a:p>
          </p:txBody>
        </p:sp>
        <p:sp>
          <p:nvSpPr>
            <p:cNvPr id="259" name="TextBox 258">
              <a:extLst>
                <a:ext uri="{FF2B5EF4-FFF2-40B4-BE49-F238E27FC236}">
                  <a16:creationId xmlns:a16="http://schemas.microsoft.com/office/drawing/2014/main" id="{64704D75-4268-134B-BEE7-CDCF659A74EF}"/>
                </a:ext>
              </a:extLst>
            </p:cNvPr>
            <p:cNvSpPr txBox="1"/>
            <p:nvPr/>
          </p:nvSpPr>
          <p:spPr>
            <a:xfrm>
              <a:off x="2335515" y="2451851"/>
              <a:ext cx="284052" cy="369332"/>
            </a:xfrm>
            <a:prstGeom prst="rect">
              <a:avLst/>
            </a:prstGeom>
            <a:noFill/>
          </p:spPr>
          <p:txBody>
            <a:bodyPr wrap="none" rtlCol="0">
              <a:spAutoFit/>
            </a:bodyPr>
            <a:lstStyle/>
            <a:p>
              <a:r>
                <a:rPr lang="en-US" dirty="0">
                  <a:solidFill>
                    <a:srgbClr val="FF0000"/>
                  </a:solidFill>
                </a:rPr>
                <a:t>x</a:t>
              </a:r>
            </a:p>
          </p:txBody>
        </p:sp>
        <p:sp>
          <p:nvSpPr>
            <p:cNvPr id="260" name="TextBox 259">
              <a:extLst>
                <a:ext uri="{FF2B5EF4-FFF2-40B4-BE49-F238E27FC236}">
                  <a16:creationId xmlns:a16="http://schemas.microsoft.com/office/drawing/2014/main" id="{FDD1BAFC-09E1-0646-84A0-4B15697E0129}"/>
                </a:ext>
              </a:extLst>
            </p:cNvPr>
            <p:cNvSpPr txBox="1"/>
            <p:nvPr/>
          </p:nvSpPr>
          <p:spPr>
            <a:xfrm>
              <a:off x="2727434" y="2028286"/>
              <a:ext cx="284052" cy="369332"/>
            </a:xfrm>
            <a:prstGeom prst="rect">
              <a:avLst/>
            </a:prstGeom>
            <a:noFill/>
          </p:spPr>
          <p:txBody>
            <a:bodyPr wrap="none" rtlCol="0">
              <a:spAutoFit/>
            </a:bodyPr>
            <a:lstStyle/>
            <a:p>
              <a:r>
                <a:rPr lang="en-US" dirty="0">
                  <a:solidFill>
                    <a:srgbClr val="FF0000"/>
                  </a:solidFill>
                </a:rPr>
                <a:t>x</a:t>
              </a:r>
            </a:p>
          </p:txBody>
        </p:sp>
        <p:sp>
          <p:nvSpPr>
            <p:cNvPr id="261" name="TextBox 260">
              <a:extLst>
                <a:ext uri="{FF2B5EF4-FFF2-40B4-BE49-F238E27FC236}">
                  <a16:creationId xmlns:a16="http://schemas.microsoft.com/office/drawing/2014/main" id="{16273492-1D7A-994F-94F7-30143519DA84}"/>
                </a:ext>
              </a:extLst>
            </p:cNvPr>
            <p:cNvSpPr txBox="1"/>
            <p:nvPr/>
          </p:nvSpPr>
          <p:spPr>
            <a:xfrm>
              <a:off x="2181270" y="2138011"/>
              <a:ext cx="284052" cy="369332"/>
            </a:xfrm>
            <a:prstGeom prst="rect">
              <a:avLst/>
            </a:prstGeom>
            <a:noFill/>
          </p:spPr>
          <p:txBody>
            <a:bodyPr wrap="none" rtlCol="0">
              <a:spAutoFit/>
            </a:bodyPr>
            <a:lstStyle/>
            <a:p>
              <a:r>
                <a:rPr lang="en-US" dirty="0">
                  <a:solidFill>
                    <a:srgbClr val="FF0000"/>
                  </a:solidFill>
                </a:rPr>
                <a:t>x</a:t>
              </a:r>
            </a:p>
          </p:txBody>
        </p:sp>
        <p:sp>
          <p:nvSpPr>
            <p:cNvPr id="262" name="Oval 261">
              <a:extLst>
                <a:ext uri="{FF2B5EF4-FFF2-40B4-BE49-F238E27FC236}">
                  <a16:creationId xmlns:a16="http://schemas.microsoft.com/office/drawing/2014/main" id="{B77C2385-CE01-B548-876A-314FEC2E28A3}"/>
                </a:ext>
              </a:extLst>
            </p:cNvPr>
            <p:cNvSpPr/>
            <p:nvPr/>
          </p:nvSpPr>
          <p:spPr>
            <a:xfrm>
              <a:off x="2036652" y="1497826"/>
              <a:ext cx="1665617" cy="1576552"/>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grpSp>
      <p:grpSp>
        <p:nvGrpSpPr>
          <p:cNvPr id="263" name="Group 262">
            <a:extLst>
              <a:ext uri="{FF2B5EF4-FFF2-40B4-BE49-F238E27FC236}">
                <a16:creationId xmlns:a16="http://schemas.microsoft.com/office/drawing/2014/main" id="{08031EBA-EB5C-2446-AA4E-128FE0C4A18E}"/>
              </a:ext>
            </a:extLst>
          </p:cNvPr>
          <p:cNvGrpSpPr/>
          <p:nvPr/>
        </p:nvGrpSpPr>
        <p:grpSpPr>
          <a:xfrm>
            <a:off x="1256429" y="3768536"/>
            <a:ext cx="2063111" cy="349504"/>
            <a:chOff x="5074022" y="546600"/>
            <a:chExt cx="2337449" cy="395979"/>
          </a:xfrm>
        </p:grpSpPr>
        <p:sp>
          <p:nvSpPr>
            <p:cNvPr id="264" name="Rectangle 263">
              <a:extLst>
                <a:ext uri="{FF2B5EF4-FFF2-40B4-BE49-F238E27FC236}">
                  <a16:creationId xmlns:a16="http://schemas.microsoft.com/office/drawing/2014/main" id="{FE15DAA9-9E30-CB42-9B0F-E19B10EB85B8}"/>
                </a:ext>
              </a:extLst>
            </p:cNvPr>
            <p:cNvSpPr/>
            <p:nvPr/>
          </p:nvSpPr>
          <p:spPr>
            <a:xfrm>
              <a:off x="5127813" y="615846"/>
              <a:ext cx="2283658" cy="311842"/>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265" name="TextBox 264">
                  <a:extLst>
                    <a:ext uri="{FF2B5EF4-FFF2-40B4-BE49-F238E27FC236}">
                      <a16:creationId xmlns:a16="http://schemas.microsoft.com/office/drawing/2014/main" id="{D41DE7C6-70AC-9049-8579-5446A8E495E2}"/>
                    </a:ext>
                  </a:extLst>
                </p:cNvPr>
                <p:cNvSpPr txBox="1"/>
                <p:nvPr/>
              </p:nvSpPr>
              <p:spPr>
                <a:xfrm>
                  <a:off x="5074022" y="546600"/>
                  <a:ext cx="46609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𝑥</m:t>
                            </m:r>
                          </m:e>
                          <m:sub>
                            <m:r>
                              <a:rPr lang="en-US" b="0" i="1" dirty="0" smtClean="0">
                                <a:latin typeface="Cambria Math" panose="02040503050406030204" pitchFamily="18" charset="0"/>
                              </a:rPr>
                              <m:t>5</m:t>
                            </m:r>
                          </m:sub>
                        </m:sSub>
                      </m:oMath>
                    </m:oMathPara>
                  </a14:m>
                  <a:endParaRPr lang="en-US" dirty="0"/>
                </a:p>
              </p:txBody>
            </p:sp>
          </mc:Choice>
          <mc:Fallback>
            <p:sp>
              <p:nvSpPr>
                <p:cNvPr id="265" name="TextBox 264">
                  <a:extLst>
                    <a:ext uri="{FF2B5EF4-FFF2-40B4-BE49-F238E27FC236}">
                      <a16:creationId xmlns:a16="http://schemas.microsoft.com/office/drawing/2014/main" id="{D41DE7C6-70AC-9049-8579-5446A8E495E2}"/>
                    </a:ext>
                  </a:extLst>
                </p:cNvPr>
                <p:cNvSpPr txBox="1">
                  <a:spLocks noRot="1" noChangeAspect="1" noMove="1" noResize="1" noEditPoints="1" noAdjustHandles="1" noChangeArrowheads="1" noChangeShapeType="1" noTextEdit="1"/>
                </p:cNvSpPr>
                <p:nvPr/>
              </p:nvSpPr>
              <p:spPr>
                <a:xfrm>
                  <a:off x="5074022" y="546600"/>
                  <a:ext cx="466090" cy="369332"/>
                </a:xfrm>
                <a:prstGeom prst="rect">
                  <a:avLst/>
                </a:prstGeom>
                <a:blipFill>
                  <a:blip r:embed="rId24"/>
                  <a:stretch>
                    <a:fillRect b="-1111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66" name="TextBox 265">
                  <a:extLst>
                    <a:ext uri="{FF2B5EF4-FFF2-40B4-BE49-F238E27FC236}">
                      <a16:creationId xmlns:a16="http://schemas.microsoft.com/office/drawing/2014/main" id="{49FEE8BA-2760-FB48-9601-2864D9469032}"/>
                    </a:ext>
                  </a:extLst>
                </p:cNvPr>
                <p:cNvSpPr txBox="1"/>
                <p:nvPr/>
              </p:nvSpPr>
              <p:spPr>
                <a:xfrm>
                  <a:off x="5424640" y="546600"/>
                  <a:ext cx="46609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𝑥</m:t>
                            </m:r>
                          </m:e>
                          <m:sub>
                            <m:r>
                              <a:rPr lang="en-US" b="0" i="1" dirty="0" smtClean="0">
                                <a:latin typeface="Cambria Math" panose="02040503050406030204" pitchFamily="18" charset="0"/>
                              </a:rPr>
                              <m:t>2</m:t>
                            </m:r>
                          </m:sub>
                        </m:sSub>
                      </m:oMath>
                    </m:oMathPara>
                  </a14:m>
                  <a:endParaRPr lang="en-US" dirty="0"/>
                </a:p>
              </p:txBody>
            </p:sp>
          </mc:Choice>
          <mc:Fallback>
            <p:sp>
              <p:nvSpPr>
                <p:cNvPr id="266" name="TextBox 265">
                  <a:extLst>
                    <a:ext uri="{FF2B5EF4-FFF2-40B4-BE49-F238E27FC236}">
                      <a16:creationId xmlns:a16="http://schemas.microsoft.com/office/drawing/2014/main" id="{49FEE8BA-2760-FB48-9601-2864D9469032}"/>
                    </a:ext>
                  </a:extLst>
                </p:cNvPr>
                <p:cNvSpPr txBox="1">
                  <a:spLocks noRot="1" noChangeAspect="1" noMove="1" noResize="1" noEditPoints="1" noAdjustHandles="1" noChangeArrowheads="1" noChangeShapeType="1" noTextEdit="1"/>
                </p:cNvSpPr>
                <p:nvPr/>
              </p:nvSpPr>
              <p:spPr>
                <a:xfrm>
                  <a:off x="5424640" y="546600"/>
                  <a:ext cx="466090" cy="369332"/>
                </a:xfrm>
                <a:prstGeom prst="rect">
                  <a:avLst/>
                </a:prstGeom>
                <a:blipFill>
                  <a:blip r:embed="rId25"/>
                  <a:stretch>
                    <a:fillRect b="-1111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67" name="TextBox 266">
                  <a:extLst>
                    <a:ext uri="{FF2B5EF4-FFF2-40B4-BE49-F238E27FC236}">
                      <a16:creationId xmlns:a16="http://schemas.microsoft.com/office/drawing/2014/main" id="{AFF6969A-F745-AE48-B6AB-F010E52AA38F}"/>
                    </a:ext>
                  </a:extLst>
                </p:cNvPr>
                <p:cNvSpPr txBox="1"/>
                <p:nvPr/>
              </p:nvSpPr>
              <p:spPr>
                <a:xfrm>
                  <a:off x="5775258" y="546600"/>
                  <a:ext cx="46609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solidFill>
                                  <a:srgbClr val="FF0000"/>
                                </a:solidFill>
                                <a:latin typeface="Cambria Math" panose="02040503050406030204" pitchFamily="18" charset="0"/>
                              </a:rPr>
                            </m:ctrlPr>
                          </m:sSubPr>
                          <m:e>
                            <m:r>
                              <a:rPr lang="en-US" b="0" i="1" dirty="0" smtClean="0">
                                <a:solidFill>
                                  <a:srgbClr val="FF0000"/>
                                </a:solidFill>
                                <a:latin typeface="Cambria Math" panose="02040503050406030204" pitchFamily="18" charset="0"/>
                              </a:rPr>
                              <m:t>𝑥</m:t>
                            </m:r>
                          </m:e>
                          <m:sub>
                            <m:r>
                              <a:rPr lang="en-US" b="0" i="1" dirty="0" smtClean="0">
                                <a:solidFill>
                                  <a:srgbClr val="FF0000"/>
                                </a:solidFill>
                                <a:latin typeface="Cambria Math" panose="02040503050406030204" pitchFamily="18" charset="0"/>
                              </a:rPr>
                              <m:t>6</m:t>
                            </m:r>
                          </m:sub>
                        </m:sSub>
                      </m:oMath>
                    </m:oMathPara>
                  </a14:m>
                  <a:endParaRPr lang="en-US" dirty="0"/>
                </a:p>
              </p:txBody>
            </p:sp>
          </mc:Choice>
          <mc:Fallback>
            <p:sp>
              <p:nvSpPr>
                <p:cNvPr id="267" name="TextBox 266">
                  <a:extLst>
                    <a:ext uri="{FF2B5EF4-FFF2-40B4-BE49-F238E27FC236}">
                      <a16:creationId xmlns:a16="http://schemas.microsoft.com/office/drawing/2014/main" id="{AFF6969A-F745-AE48-B6AB-F010E52AA38F}"/>
                    </a:ext>
                  </a:extLst>
                </p:cNvPr>
                <p:cNvSpPr txBox="1">
                  <a:spLocks noRot="1" noChangeAspect="1" noMove="1" noResize="1" noEditPoints="1" noAdjustHandles="1" noChangeArrowheads="1" noChangeShapeType="1" noTextEdit="1"/>
                </p:cNvSpPr>
                <p:nvPr/>
              </p:nvSpPr>
              <p:spPr>
                <a:xfrm>
                  <a:off x="5775258" y="546600"/>
                  <a:ext cx="466090" cy="369332"/>
                </a:xfrm>
                <a:prstGeom prst="rect">
                  <a:avLst/>
                </a:prstGeom>
                <a:blipFill>
                  <a:blip r:embed="rId26"/>
                  <a:stretch>
                    <a:fillRect b="-1111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68" name="TextBox 267">
                  <a:extLst>
                    <a:ext uri="{FF2B5EF4-FFF2-40B4-BE49-F238E27FC236}">
                      <a16:creationId xmlns:a16="http://schemas.microsoft.com/office/drawing/2014/main" id="{A8D54342-B34F-2245-8B11-D1C399DF24F2}"/>
                    </a:ext>
                  </a:extLst>
                </p:cNvPr>
                <p:cNvSpPr txBox="1"/>
                <p:nvPr/>
              </p:nvSpPr>
              <p:spPr>
                <a:xfrm>
                  <a:off x="6760151" y="546600"/>
                  <a:ext cx="46609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𝑥</m:t>
                            </m:r>
                          </m:e>
                          <m:sub>
                            <m:r>
                              <a:rPr lang="en-US" b="0" i="1" dirty="0" smtClean="0">
                                <a:latin typeface="Cambria Math" panose="02040503050406030204" pitchFamily="18" charset="0"/>
                              </a:rPr>
                              <m:t>8</m:t>
                            </m:r>
                          </m:sub>
                        </m:sSub>
                      </m:oMath>
                    </m:oMathPara>
                  </a14:m>
                  <a:endParaRPr lang="en-US" dirty="0"/>
                </a:p>
              </p:txBody>
            </p:sp>
          </mc:Choice>
          <mc:Fallback>
            <p:sp>
              <p:nvSpPr>
                <p:cNvPr id="268" name="TextBox 267">
                  <a:extLst>
                    <a:ext uri="{FF2B5EF4-FFF2-40B4-BE49-F238E27FC236}">
                      <a16:creationId xmlns:a16="http://schemas.microsoft.com/office/drawing/2014/main" id="{A8D54342-B34F-2245-8B11-D1C399DF24F2}"/>
                    </a:ext>
                  </a:extLst>
                </p:cNvPr>
                <p:cNvSpPr txBox="1">
                  <a:spLocks noRot="1" noChangeAspect="1" noMove="1" noResize="1" noEditPoints="1" noAdjustHandles="1" noChangeArrowheads="1" noChangeShapeType="1" noTextEdit="1"/>
                </p:cNvSpPr>
                <p:nvPr/>
              </p:nvSpPr>
              <p:spPr>
                <a:xfrm>
                  <a:off x="6760151" y="546600"/>
                  <a:ext cx="466090" cy="369332"/>
                </a:xfrm>
                <a:prstGeom prst="rect">
                  <a:avLst/>
                </a:prstGeom>
                <a:blipFill>
                  <a:blip r:embed="rId27"/>
                  <a:stretch>
                    <a:fillRect b="-1111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69" name="TextBox 268">
                  <a:extLst>
                    <a:ext uri="{FF2B5EF4-FFF2-40B4-BE49-F238E27FC236}">
                      <a16:creationId xmlns:a16="http://schemas.microsoft.com/office/drawing/2014/main" id="{17AFB946-C6BA-5947-ADC4-79472FEAFF7C}"/>
                    </a:ext>
                  </a:extLst>
                </p:cNvPr>
                <p:cNvSpPr txBox="1"/>
                <p:nvPr/>
              </p:nvSpPr>
              <p:spPr>
                <a:xfrm>
                  <a:off x="6266154" y="573247"/>
                  <a:ext cx="43473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m:t>
                        </m:r>
                      </m:oMath>
                    </m:oMathPara>
                  </a14:m>
                  <a:endParaRPr lang="en-US" dirty="0"/>
                </a:p>
              </p:txBody>
            </p:sp>
          </mc:Choice>
          <mc:Fallback>
            <p:sp>
              <p:nvSpPr>
                <p:cNvPr id="269" name="TextBox 268">
                  <a:extLst>
                    <a:ext uri="{FF2B5EF4-FFF2-40B4-BE49-F238E27FC236}">
                      <a16:creationId xmlns:a16="http://schemas.microsoft.com/office/drawing/2014/main" id="{17AFB946-C6BA-5947-ADC4-79472FEAFF7C}"/>
                    </a:ext>
                  </a:extLst>
                </p:cNvPr>
                <p:cNvSpPr txBox="1">
                  <a:spLocks noRot="1" noChangeAspect="1" noMove="1" noResize="1" noEditPoints="1" noAdjustHandles="1" noChangeArrowheads="1" noChangeShapeType="1" noTextEdit="1"/>
                </p:cNvSpPr>
                <p:nvPr/>
              </p:nvSpPr>
              <p:spPr>
                <a:xfrm>
                  <a:off x="6266154" y="573247"/>
                  <a:ext cx="434734" cy="369332"/>
                </a:xfrm>
                <a:prstGeom prst="rect">
                  <a:avLst/>
                </a:prstGeom>
                <a:blipFill>
                  <a:blip r:embed="rId18"/>
                  <a:stretch>
                    <a:fillRect/>
                  </a:stretch>
                </a:blipFill>
              </p:spPr>
              <p:txBody>
                <a:bodyPr/>
                <a:lstStyle/>
                <a:p>
                  <a:r>
                    <a:rPr lang="en-US">
                      <a:noFill/>
                    </a:rPr>
                    <a:t> </a:t>
                  </a:r>
                </a:p>
              </p:txBody>
            </p:sp>
          </mc:Fallback>
        </mc:AlternateContent>
      </p:grpSp>
      <p:grpSp>
        <p:nvGrpSpPr>
          <p:cNvPr id="270" name="Group 269">
            <a:extLst>
              <a:ext uri="{FF2B5EF4-FFF2-40B4-BE49-F238E27FC236}">
                <a16:creationId xmlns:a16="http://schemas.microsoft.com/office/drawing/2014/main" id="{1108809A-D7DE-4240-A521-11F32E995798}"/>
              </a:ext>
            </a:extLst>
          </p:cNvPr>
          <p:cNvGrpSpPr/>
          <p:nvPr/>
        </p:nvGrpSpPr>
        <p:grpSpPr>
          <a:xfrm>
            <a:off x="4816976" y="3784657"/>
            <a:ext cx="2063111" cy="349504"/>
            <a:chOff x="5074022" y="546600"/>
            <a:chExt cx="2337449" cy="395979"/>
          </a:xfrm>
        </p:grpSpPr>
        <p:sp>
          <p:nvSpPr>
            <p:cNvPr id="271" name="Rectangle 270">
              <a:extLst>
                <a:ext uri="{FF2B5EF4-FFF2-40B4-BE49-F238E27FC236}">
                  <a16:creationId xmlns:a16="http://schemas.microsoft.com/office/drawing/2014/main" id="{8BBCD4F5-A823-1145-AC0C-7E2446C8CC96}"/>
                </a:ext>
              </a:extLst>
            </p:cNvPr>
            <p:cNvSpPr/>
            <p:nvPr/>
          </p:nvSpPr>
          <p:spPr>
            <a:xfrm>
              <a:off x="5127813" y="615846"/>
              <a:ext cx="2283658" cy="31184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mc:AlternateContent xmlns:mc="http://schemas.openxmlformats.org/markup-compatibility/2006">
          <mc:Choice xmlns:a14="http://schemas.microsoft.com/office/drawing/2010/main" Requires="a14">
            <p:sp>
              <p:nvSpPr>
                <p:cNvPr id="272" name="TextBox 271">
                  <a:extLst>
                    <a:ext uri="{FF2B5EF4-FFF2-40B4-BE49-F238E27FC236}">
                      <a16:creationId xmlns:a16="http://schemas.microsoft.com/office/drawing/2014/main" id="{5DC7D66D-D09A-1048-B0DA-5E4E8610043C}"/>
                    </a:ext>
                  </a:extLst>
                </p:cNvPr>
                <p:cNvSpPr txBox="1"/>
                <p:nvPr/>
              </p:nvSpPr>
              <p:spPr>
                <a:xfrm>
                  <a:off x="5074022" y="546600"/>
                  <a:ext cx="46609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solidFill>
                                  <a:schemeClr val="tx1"/>
                                </a:solidFill>
                                <a:latin typeface="Cambria Math" panose="02040503050406030204" pitchFamily="18" charset="0"/>
                              </a:rPr>
                            </m:ctrlPr>
                          </m:sSubPr>
                          <m:e>
                            <m:r>
                              <a:rPr lang="en-US" b="0" i="1" dirty="0" smtClean="0">
                                <a:solidFill>
                                  <a:schemeClr val="tx1"/>
                                </a:solidFill>
                                <a:latin typeface="Cambria Math" panose="02040503050406030204" pitchFamily="18" charset="0"/>
                              </a:rPr>
                              <m:t>𝑥</m:t>
                            </m:r>
                          </m:e>
                          <m:sub>
                            <m:r>
                              <a:rPr lang="en-US" b="0" i="1" dirty="0" smtClean="0">
                                <a:solidFill>
                                  <a:schemeClr val="tx1"/>
                                </a:solidFill>
                                <a:latin typeface="Cambria Math" panose="02040503050406030204" pitchFamily="18" charset="0"/>
                              </a:rPr>
                              <m:t>6</m:t>
                            </m:r>
                          </m:sub>
                        </m:sSub>
                      </m:oMath>
                    </m:oMathPara>
                  </a14:m>
                  <a:endParaRPr lang="en-US" dirty="0">
                    <a:solidFill>
                      <a:srgbClr val="FF0000"/>
                    </a:solidFill>
                  </a:endParaRPr>
                </a:p>
              </p:txBody>
            </p:sp>
          </mc:Choice>
          <mc:Fallback>
            <p:sp>
              <p:nvSpPr>
                <p:cNvPr id="272" name="TextBox 271">
                  <a:extLst>
                    <a:ext uri="{FF2B5EF4-FFF2-40B4-BE49-F238E27FC236}">
                      <a16:creationId xmlns:a16="http://schemas.microsoft.com/office/drawing/2014/main" id="{5DC7D66D-D09A-1048-B0DA-5E4E8610043C}"/>
                    </a:ext>
                  </a:extLst>
                </p:cNvPr>
                <p:cNvSpPr txBox="1">
                  <a:spLocks noRot="1" noChangeAspect="1" noMove="1" noResize="1" noEditPoints="1" noAdjustHandles="1" noChangeArrowheads="1" noChangeShapeType="1" noTextEdit="1"/>
                </p:cNvSpPr>
                <p:nvPr/>
              </p:nvSpPr>
              <p:spPr>
                <a:xfrm>
                  <a:off x="5074022" y="546600"/>
                  <a:ext cx="466090" cy="369332"/>
                </a:xfrm>
                <a:prstGeom prst="rect">
                  <a:avLst/>
                </a:prstGeom>
                <a:blipFill>
                  <a:blip r:embed="rId28"/>
                  <a:stretch>
                    <a:fillRect b="-1153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73" name="TextBox 272">
                  <a:extLst>
                    <a:ext uri="{FF2B5EF4-FFF2-40B4-BE49-F238E27FC236}">
                      <a16:creationId xmlns:a16="http://schemas.microsoft.com/office/drawing/2014/main" id="{2F5B674C-051B-FC48-B6F2-376628B23E3B}"/>
                    </a:ext>
                  </a:extLst>
                </p:cNvPr>
                <p:cNvSpPr txBox="1"/>
                <p:nvPr/>
              </p:nvSpPr>
              <p:spPr>
                <a:xfrm>
                  <a:off x="5424640" y="546600"/>
                  <a:ext cx="46609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solidFill>
                                  <a:srgbClr val="FF0000"/>
                                </a:solidFill>
                                <a:latin typeface="Cambria Math" panose="02040503050406030204" pitchFamily="18" charset="0"/>
                              </a:rPr>
                            </m:ctrlPr>
                          </m:sSubPr>
                          <m:e>
                            <m:r>
                              <a:rPr lang="en-US" b="0" i="1" dirty="0" smtClean="0">
                                <a:solidFill>
                                  <a:srgbClr val="FF0000"/>
                                </a:solidFill>
                                <a:latin typeface="Cambria Math" panose="02040503050406030204" pitchFamily="18" charset="0"/>
                              </a:rPr>
                              <m:t>𝑥</m:t>
                            </m:r>
                          </m:e>
                          <m:sub>
                            <m:r>
                              <a:rPr lang="en-US" b="0" i="1" dirty="0" smtClean="0">
                                <a:solidFill>
                                  <a:srgbClr val="FF0000"/>
                                </a:solidFill>
                                <a:latin typeface="Cambria Math" panose="02040503050406030204" pitchFamily="18" charset="0"/>
                              </a:rPr>
                              <m:t>3</m:t>
                            </m:r>
                          </m:sub>
                        </m:sSub>
                      </m:oMath>
                    </m:oMathPara>
                  </a14:m>
                  <a:endParaRPr lang="en-US" dirty="0">
                    <a:solidFill>
                      <a:srgbClr val="FF0000"/>
                    </a:solidFill>
                  </a:endParaRPr>
                </a:p>
              </p:txBody>
            </p:sp>
          </mc:Choice>
          <mc:Fallback>
            <p:sp>
              <p:nvSpPr>
                <p:cNvPr id="273" name="TextBox 272">
                  <a:extLst>
                    <a:ext uri="{FF2B5EF4-FFF2-40B4-BE49-F238E27FC236}">
                      <a16:creationId xmlns:a16="http://schemas.microsoft.com/office/drawing/2014/main" id="{2F5B674C-051B-FC48-B6F2-376628B23E3B}"/>
                    </a:ext>
                  </a:extLst>
                </p:cNvPr>
                <p:cNvSpPr txBox="1">
                  <a:spLocks noRot="1" noChangeAspect="1" noMove="1" noResize="1" noEditPoints="1" noAdjustHandles="1" noChangeArrowheads="1" noChangeShapeType="1" noTextEdit="1"/>
                </p:cNvSpPr>
                <p:nvPr/>
              </p:nvSpPr>
              <p:spPr>
                <a:xfrm>
                  <a:off x="5424640" y="546600"/>
                  <a:ext cx="466090" cy="369332"/>
                </a:xfrm>
                <a:prstGeom prst="rect">
                  <a:avLst/>
                </a:prstGeom>
                <a:blipFill>
                  <a:blip r:embed="rId29"/>
                  <a:stretch>
                    <a:fillRect b="-1153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74" name="TextBox 273">
                  <a:extLst>
                    <a:ext uri="{FF2B5EF4-FFF2-40B4-BE49-F238E27FC236}">
                      <a16:creationId xmlns:a16="http://schemas.microsoft.com/office/drawing/2014/main" id="{168CC628-060E-8B49-BD51-1EF33A7FDF47}"/>
                    </a:ext>
                  </a:extLst>
                </p:cNvPr>
                <p:cNvSpPr txBox="1"/>
                <p:nvPr/>
              </p:nvSpPr>
              <p:spPr>
                <a:xfrm>
                  <a:off x="5775258" y="546600"/>
                  <a:ext cx="46128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solidFill>
                                  <a:srgbClr val="FF0000"/>
                                </a:solidFill>
                                <a:latin typeface="Cambria Math" panose="02040503050406030204" pitchFamily="18" charset="0"/>
                              </a:rPr>
                            </m:ctrlPr>
                          </m:sSubPr>
                          <m:e>
                            <m:r>
                              <a:rPr lang="en-US" b="0" i="1" dirty="0" smtClean="0">
                                <a:solidFill>
                                  <a:srgbClr val="FF0000"/>
                                </a:solidFill>
                                <a:latin typeface="Cambria Math" panose="02040503050406030204" pitchFamily="18" charset="0"/>
                              </a:rPr>
                              <m:t>𝑥</m:t>
                            </m:r>
                          </m:e>
                          <m:sub>
                            <m:r>
                              <a:rPr lang="en-US" b="0" i="1" dirty="0" smtClean="0">
                                <a:solidFill>
                                  <a:srgbClr val="FF0000"/>
                                </a:solidFill>
                                <a:latin typeface="Cambria Math" panose="02040503050406030204" pitchFamily="18" charset="0"/>
                              </a:rPr>
                              <m:t>9</m:t>
                            </m:r>
                          </m:sub>
                        </m:sSub>
                      </m:oMath>
                    </m:oMathPara>
                  </a14:m>
                  <a:endParaRPr lang="en-US" dirty="0">
                    <a:solidFill>
                      <a:srgbClr val="FF0000"/>
                    </a:solidFill>
                  </a:endParaRPr>
                </a:p>
              </p:txBody>
            </p:sp>
          </mc:Choice>
          <mc:Fallback>
            <p:sp>
              <p:nvSpPr>
                <p:cNvPr id="274" name="TextBox 273">
                  <a:extLst>
                    <a:ext uri="{FF2B5EF4-FFF2-40B4-BE49-F238E27FC236}">
                      <a16:creationId xmlns:a16="http://schemas.microsoft.com/office/drawing/2014/main" id="{168CC628-060E-8B49-BD51-1EF33A7FDF47}"/>
                    </a:ext>
                  </a:extLst>
                </p:cNvPr>
                <p:cNvSpPr txBox="1">
                  <a:spLocks noRot="1" noChangeAspect="1" noMove="1" noResize="1" noEditPoints="1" noAdjustHandles="1" noChangeArrowheads="1" noChangeShapeType="1" noTextEdit="1"/>
                </p:cNvSpPr>
                <p:nvPr/>
              </p:nvSpPr>
              <p:spPr>
                <a:xfrm>
                  <a:off x="5775258" y="546600"/>
                  <a:ext cx="461280" cy="369332"/>
                </a:xfrm>
                <a:prstGeom prst="rect">
                  <a:avLst/>
                </a:prstGeom>
                <a:blipFill>
                  <a:blip r:embed="rId30"/>
                  <a:stretch>
                    <a:fillRect b="-1153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75" name="TextBox 274">
                  <a:extLst>
                    <a:ext uri="{FF2B5EF4-FFF2-40B4-BE49-F238E27FC236}">
                      <a16:creationId xmlns:a16="http://schemas.microsoft.com/office/drawing/2014/main" id="{D73CC659-9C07-694A-BFB6-32163E6833C1}"/>
                    </a:ext>
                  </a:extLst>
                </p:cNvPr>
                <p:cNvSpPr txBox="1"/>
                <p:nvPr/>
              </p:nvSpPr>
              <p:spPr>
                <a:xfrm>
                  <a:off x="6760151" y="546600"/>
                  <a:ext cx="46609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solidFill>
                                  <a:schemeClr val="tx1"/>
                                </a:solidFill>
                                <a:latin typeface="Cambria Math" panose="02040503050406030204" pitchFamily="18" charset="0"/>
                              </a:rPr>
                            </m:ctrlPr>
                          </m:sSubPr>
                          <m:e>
                            <m:r>
                              <a:rPr lang="en-US" b="0" i="1" dirty="0" smtClean="0">
                                <a:solidFill>
                                  <a:schemeClr val="tx1"/>
                                </a:solidFill>
                                <a:latin typeface="Cambria Math" panose="02040503050406030204" pitchFamily="18" charset="0"/>
                              </a:rPr>
                              <m:t>𝑥</m:t>
                            </m:r>
                          </m:e>
                          <m:sub>
                            <m:r>
                              <a:rPr lang="en-US" b="0" i="1" dirty="0" smtClean="0">
                                <a:solidFill>
                                  <a:schemeClr val="tx1"/>
                                </a:solidFill>
                                <a:latin typeface="Cambria Math" panose="02040503050406030204" pitchFamily="18" charset="0"/>
                              </a:rPr>
                              <m:t>3</m:t>
                            </m:r>
                          </m:sub>
                        </m:sSub>
                      </m:oMath>
                    </m:oMathPara>
                  </a14:m>
                  <a:endParaRPr lang="en-US" dirty="0">
                    <a:solidFill>
                      <a:srgbClr val="FF0000"/>
                    </a:solidFill>
                  </a:endParaRPr>
                </a:p>
              </p:txBody>
            </p:sp>
          </mc:Choice>
          <mc:Fallback>
            <p:sp>
              <p:nvSpPr>
                <p:cNvPr id="275" name="TextBox 274">
                  <a:extLst>
                    <a:ext uri="{FF2B5EF4-FFF2-40B4-BE49-F238E27FC236}">
                      <a16:creationId xmlns:a16="http://schemas.microsoft.com/office/drawing/2014/main" id="{D73CC659-9C07-694A-BFB6-32163E6833C1}"/>
                    </a:ext>
                  </a:extLst>
                </p:cNvPr>
                <p:cNvSpPr txBox="1">
                  <a:spLocks noRot="1" noChangeAspect="1" noMove="1" noResize="1" noEditPoints="1" noAdjustHandles="1" noChangeArrowheads="1" noChangeShapeType="1" noTextEdit="1"/>
                </p:cNvSpPr>
                <p:nvPr/>
              </p:nvSpPr>
              <p:spPr>
                <a:xfrm>
                  <a:off x="6760151" y="546600"/>
                  <a:ext cx="466090" cy="369332"/>
                </a:xfrm>
                <a:prstGeom prst="rect">
                  <a:avLst/>
                </a:prstGeom>
                <a:blipFill>
                  <a:blip r:embed="rId31"/>
                  <a:stretch>
                    <a:fillRect b="-1153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76" name="TextBox 275">
                  <a:extLst>
                    <a:ext uri="{FF2B5EF4-FFF2-40B4-BE49-F238E27FC236}">
                      <a16:creationId xmlns:a16="http://schemas.microsoft.com/office/drawing/2014/main" id="{BE7FABD7-EA72-AF48-840B-672817CD6FBC}"/>
                    </a:ext>
                  </a:extLst>
                </p:cNvPr>
                <p:cNvSpPr txBox="1"/>
                <p:nvPr/>
              </p:nvSpPr>
              <p:spPr>
                <a:xfrm>
                  <a:off x="6266154" y="573247"/>
                  <a:ext cx="43473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solidFill>
                              <a:srgbClr val="FF0000"/>
                            </a:solidFill>
                            <a:latin typeface="Cambria Math" panose="02040503050406030204" pitchFamily="18" charset="0"/>
                          </a:rPr>
                          <m:t>⋯</m:t>
                        </m:r>
                      </m:oMath>
                    </m:oMathPara>
                  </a14:m>
                  <a:endParaRPr lang="en-US" dirty="0">
                    <a:solidFill>
                      <a:srgbClr val="FF0000"/>
                    </a:solidFill>
                  </a:endParaRPr>
                </a:p>
              </p:txBody>
            </p:sp>
          </mc:Choice>
          <mc:Fallback>
            <p:sp>
              <p:nvSpPr>
                <p:cNvPr id="276" name="TextBox 275">
                  <a:extLst>
                    <a:ext uri="{FF2B5EF4-FFF2-40B4-BE49-F238E27FC236}">
                      <a16:creationId xmlns:a16="http://schemas.microsoft.com/office/drawing/2014/main" id="{BE7FABD7-EA72-AF48-840B-672817CD6FBC}"/>
                    </a:ext>
                  </a:extLst>
                </p:cNvPr>
                <p:cNvSpPr txBox="1">
                  <a:spLocks noRot="1" noChangeAspect="1" noMove="1" noResize="1" noEditPoints="1" noAdjustHandles="1" noChangeArrowheads="1" noChangeShapeType="1" noTextEdit="1"/>
                </p:cNvSpPr>
                <p:nvPr/>
              </p:nvSpPr>
              <p:spPr>
                <a:xfrm>
                  <a:off x="6266154" y="573247"/>
                  <a:ext cx="434734" cy="369332"/>
                </a:xfrm>
                <a:prstGeom prst="rect">
                  <a:avLst/>
                </a:prstGeom>
                <a:blipFill>
                  <a:blip r:embed="rId32"/>
                  <a:stretch>
                    <a:fillRect/>
                  </a:stretch>
                </a:blipFill>
              </p:spPr>
              <p:txBody>
                <a:bodyPr/>
                <a:lstStyle/>
                <a:p>
                  <a:r>
                    <a:rPr lang="en-US">
                      <a:noFill/>
                    </a:rPr>
                    <a:t> </a:t>
                  </a:r>
                </a:p>
              </p:txBody>
            </p:sp>
          </mc:Fallback>
        </mc:AlternateContent>
      </p:grpSp>
      <mc:AlternateContent xmlns:mc="http://schemas.openxmlformats.org/markup-compatibility/2006">
        <mc:Choice xmlns:a14="http://schemas.microsoft.com/office/drawing/2010/main" Requires="a14">
          <p:sp>
            <p:nvSpPr>
              <p:cNvPr id="277" name="TextBox 276">
                <a:extLst>
                  <a:ext uri="{FF2B5EF4-FFF2-40B4-BE49-F238E27FC236}">
                    <a16:creationId xmlns:a16="http://schemas.microsoft.com/office/drawing/2014/main" id="{B4B89ABB-5E0C-8F46-BD69-721DB30CAE08}"/>
                  </a:ext>
                </a:extLst>
              </p:cNvPr>
              <p:cNvSpPr txBox="1"/>
              <p:nvPr/>
            </p:nvSpPr>
            <p:spPr>
              <a:xfrm>
                <a:off x="7450645" y="3765354"/>
                <a:ext cx="1422278" cy="32598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solidFill>
                            <a:srgbClr val="FF0000"/>
                          </a:solidFill>
                          <a:latin typeface="Cambria Math" panose="02040503050406030204" pitchFamily="18" charset="0"/>
                        </a:rPr>
                        <m:t>𝑠</m:t>
                      </m:r>
                      <m:r>
                        <a:rPr lang="en-US" b="0" i="1" dirty="0" smtClean="0">
                          <a:solidFill>
                            <a:srgbClr val="FF0000"/>
                          </a:solidFill>
                          <a:latin typeface="Cambria Math" panose="02040503050406030204" pitchFamily="18" charset="0"/>
                        </a:rPr>
                        <m:t>𝑡𝑎𝑡</m:t>
                      </m:r>
                      <m:r>
                        <a:rPr lang="en-US" b="0" i="1" baseline="30000" dirty="0" smtClean="0">
                          <a:solidFill>
                            <a:srgbClr val="FF0000"/>
                          </a:solidFill>
                          <a:latin typeface="Cambria Math" panose="02040503050406030204" pitchFamily="18" charset="0"/>
                        </a:rPr>
                        <m:t>∗</m:t>
                      </m:r>
                      <m:r>
                        <a:rPr lang="en-US" b="0" i="1" dirty="0" smtClean="0">
                          <a:latin typeface="Cambria Math" panose="02040503050406030204" pitchFamily="18" charset="0"/>
                        </a:rPr>
                        <m:t>− </m:t>
                      </m:r>
                      <m:r>
                        <a:rPr lang="en-US" b="0" i="1" dirty="0" smtClean="0">
                          <a:latin typeface="Cambria Math" panose="02040503050406030204" pitchFamily="18" charset="0"/>
                        </a:rPr>
                        <m:t>𝑠𝑡𝑎𝑡</m:t>
                      </m:r>
                      <m:r>
                        <a:rPr lang="en-US" b="0" i="1" baseline="30000" dirty="0" smtClean="0">
                          <a:latin typeface="Cambria Math" panose="02040503050406030204" pitchFamily="18" charset="0"/>
                        </a:rPr>
                        <m:t>∗</m:t>
                      </m:r>
                    </m:oMath>
                  </m:oMathPara>
                </a14:m>
                <a:endParaRPr lang="en-US" dirty="0">
                  <a:solidFill>
                    <a:srgbClr val="FF0000"/>
                  </a:solidFill>
                </a:endParaRPr>
              </a:p>
            </p:txBody>
          </p:sp>
        </mc:Choice>
        <mc:Fallback>
          <p:sp>
            <p:nvSpPr>
              <p:cNvPr id="277" name="TextBox 276">
                <a:extLst>
                  <a:ext uri="{FF2B5EF4-FFF2-40B4-BE49-F238E27FC236}">
                    <a16:creationId xmlns:a16="http://schemas.microsoft.com/office/drawing/2014/main" id="{B4B89ABB-5E0C-8F46-BD69-721DB30CAE08}"/>
                  </a:ext>
                </a:extLst>
              </p:cNvPr>
              <p:cNvSpPr txBox="1">
                <a:spLocks noRot="1" noChangeAspect="1" noMove="1" noResize="1" noEditPoints="1" noAdjustHandles="1" noChangeArrowheads="1" noChangeShapeType="1" noTextEdit="1"/>
              </p:cNvSpPr>
              <p:nvPr/>
            </p:nvSpPr>
            <p:spPr>
              <a:xfrm>
                <a:off x="7450645" y="3765354"/>
                <a:ext cx="1422278" cy="325985"/>
              </a:xfrm>
              <a:prstGeom prst="rect">
                <a:avLst/>
              </a:prstGeom>
              <a:blipFill>
                <a:blip r:embed="rId33"/>
                <a:stretch>
                  <a:fillRect r="-5310" b="-29630"/>
                </a:stretch>
              </a:blipFill>
            </p:spPr>
            <p:txBody>
              <a:bodyPr/>
              <a:lstStyle/>
              <a:p>
                <a:r>
                  <a:rPr lang="en-US">
                    <a:noFill/>
                  </a:rPr>
                  <a:t> </a:t>
                </a:r>
              </a:p>
            </p:txBody>
          </p:sp>
        </mc:Fallback>
      </mc:AlternateContent>
      <p:grpSp>
        <p:nvGrpSpPr>
          <p:cNvPr id="278" name="Group 277">
            <a:extLst>
              <a:ext uri="{FF2B5EF4-FFF2-40B4-BE49-F238E27FC236}">
                <a16:creationId xmlns:a16="http://schemas.microsoft.com/office/drawing/2014/main" id="{ADCFB437-343D-3343-A49C-0638760500B5}"/>
              </a:ext>
            </a:extLst>
          </p:cNvPr>
          <p:cNvGrpSpPr/>
          <p:nvPr/>
        </p:nvGrpSpPr>
        <p:grpSpPr>
          <a:xfrm>
            <a:off x="348806" y="4463069"/>
            <a:ext cx="795443" cy="797350"/>
            <a:chOff x="2031861" y="1429407"/>
            <a:chExt cx="1665618" cy="1669609"/>
          </a:xfrm>
        </p:grpSpPr>
        <p:sp>
          <p:nvSpPr>
            <p:cNvPr id="279" name="TextBox 278">
              <a:extLst>
                <a:ext uri="{FF2B5EF4-FFF2-40B4-BE49-F238E27FC236}">
                  <a16:creationId xmlns:a16="http://schemas.microsoft.com/office/drawing/2014/main" id="{2E8839DE-67EF-4647-97C2-8CEB5AF5EB95}"/>
                </a:ext>
              </a:extLst>
            </p:cNvPr>
            <p:cNvSpPr txBox="1"/>
            <p:nvPr/>
          </p:nvSpPr>
          <p:spPr>
            <a:xfrm>
              <a:off x="2448910" y="1429407"/>
              <a:ext cx="284052" cy="369332"/>
            </a:xfrm>
            <a:prstGeom prst="rect">
              <a:avLst/>
            </a:prstGeom>
            <a:noFill/>
          </p:spPr>
          <p:txBody>
            <a:bodyPr wrap="none" rtlCol="0">
              <a:spAutoFit/>
            </a:bodyPr>
            <a:lstStyle/>
            <a:p>
              <a:r>
                <a:rPr lang="en-US" dirty="0"/>
                <a:t>x</a:t>
              </a:r>
            </a:p>
          </p:txBody>
        </p:sp>
        <p:sp>
          <p:nvSpPr>
            <p:cNvPr id="280" name="TextBox 279">
              <a:extLst>
                <a:ext uri="{FF2B5EF4-FFF2-40B4-BE49-F238E27FC236}">
                  <a16:creationId xmlns:a16="http://schemas.microsoft.com/office/drawing/2014/main" id="{77DB45EF-9BEE-BA45-9A64-F78F307B9FA5}"/>
                </a:ext>
              </a:extLst>
            </p:cNvPr>
            <p:cNvSpPr txBox="1"/>
            <p:nvPr/>
          </p:nvSpPr>
          <p:spPr>
            <a:xfrm>
              <a:off x="2601310" y="1581807"/>
              <a:ext cx="284052" cy="369332"/>
            </a:xfrm>
            <a:prstGeom prst="rect">
              <a:avLst/>
            </a:prstGeom>
            <a:noFill/>
          </p:spPr>
          <p:txBody>
            <a:bodyPr wrap="none" rtlCol="0">
              <a:spAutoFit/>
            </a:bodyPr>
            <a:lstStyle/>
            <a:p>
              <a:r>
                <a:rPr lang="en-US" dirty="0"/>
                <a:t>x</a:t>
              </a:r>
            </a:p>
          </p:txBody>
        </p:sp>
        <p:sp>
          <p:nvSpPr>
            <p:cNvPr id="281" name="TextBox 280">
              <a:extLst>
                <a:ext uri="{FF2B5EF4-FFF2-40B4-BE49-F238E27FC236}">
                  <a16:creationId xmlns:a16="http://schemas.microsoft.com/office/drawing/2014/main" id="{77D82976-380D-1142-8E69-8A513BA443D7}"/>
                </a:ext>
              </a:extLst>
            </p:cNvPr>
            <p:cNvSpPr txBox="1"/>
            <p:nvPr/>
          </p:nvSpPr>
          <p:spPr>
            <a:xfrm>
              <a:off x="2753710" y="1734207"/>
              <a:ext cx="524982" cy="682595"/>
            </a:xfrm>
            <a:prstGeom prst="rect">
              <a:avLst/>
            </a:prstGeom>
            <a:noFill/>
          </p:spPr>
          <p:txBody>
            <a:bodyPr wrap="none" rtlCol="0">
              <a:spAutoFit/>
            </a:bodyPr>
            <a:lstStyle/>
            <a:p>
              <a:r>
                <a:rPr lang="en-US" dirty="0">
                  <a:solidFill>
                    <a:srgbClr val="FF0000"/>
                  </a:solidFill>
                </a:rPr>
                <a:t>x</a:t>
              </a:r>
            </a:p>
          </p:txBody>
        </p:sp>
        <p:sp>
          <p:nvSpPr>
            <p:cNvPr id="282" name="TextBox 281">
              <a:extLst>
                <a:ext uri="{FF2B5EF4-FFF2-40B4-BE49-F238E27FC236}">
                  <a16:creationId xmlns:a16="http://schemas.microsoft.com/office/drawing/2014/main" id="{3F09BD04-59C5-EE44-9022-DF9FC75F0ACB}"/>
                </a:ext>
              </a:extLst>
            </p:cNvPr>
            <p:cNvSpPr txBox="1"/>
            <p:nvPr/>
          </p:nvSpPr>
          <p:spPr>
            <a:xfrm>
              <a:off x="2948015" y="1822913"/>
              <a:ext cx="284052" cy="369332"/>
            </a:xfrm>
            <a:prstGeom prst="rect">
              <a:avLst/>
            </a:prstGeom>
            <a:noFill/>
          </p:spPr>
          <p:txBody>
            <a:bodyPr wrap="none" rtlCol="0">
              <a:spAutoFit/>
            </a:bodyPr>
            <a:lstStyle/>
            <a:p>
              <a:r>
                <a:rPr lang="en-US" dirty="0"/>
                <a:t>x</a:t>
              </a:r>
            </a:p>
          </p:txBody>
        </p:sp>
        <p:sp>
          <p:nvSpPr>
            <p:cNvPr id="283" name="TextBox 282">
              <a:extLst>
                <a:ext uri="{FF2B5EF4-FFF2-40B4-BE49-F238E27FC236}">
                  <a16:creationId xmlns:a16="http://schemas.microsoft.com/office/drawing/2014/main" id="{EFFD1604-ECB5-AF48-B102-5C2C42415229}"/>
                </a:ext>
              </a:extLst>
            </p:cNvPr>
            <p:cNvSpPr txBox="1"/>
            <p:nvPr/>
          </p:nvSpPr>
          <p:spPr>
            <a:xfrm>
              <a:off x="3058510" y="2039007"/>
              <a:ext cx="284052" cy="369332"/>
            </a:xfrm>
            <a:prstGeom prst="rect">
              <a:avLst/>
            </a:prstGeom>
            <a:noFill/>
          </p:spPr>
          <p:txBody>
            <a:bodyPr wrap="none" rtlCol="0">
              <a:spAutoFit/>
            </a:bodyPr>
            <a:lstStyle/>
            <a:p>
              <a:r>
                <a:rPr lang="en-US" dirty="0"/>
                <a:t>x</a:t>
              </a:r>
            </a:p>
          </p:txBody>
        </p:sp>
        <p:sp>
          <p:nvSpPr>
            <p:cNvPr id="284" name="TextBox 283">
              <a:extLst>
                <a:ext uri="{FF2B5EF4-FFF2-40B4-BE49-F238E27FC236}">
                  <a16:creationId xmlns:a16="http://schemas.microsoft.com/office/drawing/2014/main" id="{2736FDC5-B8D5-7A41-8F72-C43014A67C98}"/>
                </a:ext>
              </a:extLst>
            </p:cNvPr>
            <p:cNvSpPr txBox="1"/>
            <p:nvPr/>
          </p:nvSpPr>
          <p:spPr>
            <a:xfrm>
              <a:off x="3210910" y="2191407"/>
              <a:ext cx="284052" cy="369332"/>
            </a:xfrm>
            <a:prstGeom prst="rect">
              <a:avLst/>
            </a:prstGeom>
            <a:noFill/>
          </p:spPr>
          <p:txBody>
            <a:bodyPr wrap="none" rtlCol="0">
              <a:spAutoFit/>
            </a:bodyPr>
            <a:lstStyle/>
            <a:p>
              <a:r>
                <a:rPr lang="en-US" dirty="0"/>
                <a:t>x</a:t>
              </a:r>
            </a:p>
          </p:txBody>
        </p:sp>
        <p:sp>
          <p:nvSpPr>
            <p:cNvPr id="285" name="TextBox 284">
              <a:extLst>
                <a:ext uri="{FF2B5EF4-FFF2-40B4-BE49-F238E27FC236}">
                  <a16:creationId xmlns:a16="http://schemas.microsoft.com/office/drawing/2014/main" id="{77A0FACC-43B7-F445-B94D-6BB35F2B1DA3}"/>
                </a:ext>
              </a:extLst>
            </p:cNvPr>
            <p:cNvSpPr txBox="1"/>
            <p:nvPr/>
          </p:nvSpPr>
          <p:spPr>
            <a:xfrm>
              <a:off x="2543640" y="1930854"/>
              <a:ext cx="284052" cy="369332"/>
            </a:xfrm>
            <a:prstGeom prst="rect">
              <a:avLst/>
            </a:prstGeom>
            <a:noFill/>
          </p:spPr>
          <p:txBody>
            <a:bodyPr wrap="none" rtlCol="0">
              <a:spAutoFit/>
            </a:bodyPr>
            <a:lstStyle/>
            <a:p>
              <a:r>
                <a:rPr lang="en-US" dirty="0"/>
                <a:t>x</a:t>
              </a:r>
            </a:p>
          </p:txBody>
        </p:sp>
        <p:sp>
          <p:nvSpPr>
            <p:cNvPr id="286" name="TextBox 285">
              <a:extLst>
                <a:ext uri="{FF2B5EF4-FFF2-40B4-BE49-F238E27FC236}">
                  <a16:creationId xmlns:a16="http://schemas.microsoft.com/office/drawing/2014/main" id="{D1F39256-C19C-B04F-8637-6DD3A36C007F}"/>
                </a:ext>
              </a:extLst>
            </p:cNvPr>
            <p:cNvSpPr txBox="1"/>
            <p:nvPr/>
          </p:nvSpPr>
          <p:spPr>
            <a:xfrm>
              <a:off x="2559677" y="2401192"/>
              <a:ext cx="284052" cy="369332"/>
            </a:xfrm>
            <a:prstGeom prst="rect">
              <a:avLst/>
            </a:prstGeom>
            <a:noFill/>
          </p:spPr>
          <p:txBody>
            <a:bodyPr wrap="none" rtlCol="0">
              <a:spAutoFit/>
            </a:bodyPr>
            <a:lstStyle/>
            <a:p>
              <a:r>
                <a:rPr lang="en-US" dirty="0"/>
                <a:t>x</a:t>
              </a:r>
            </a:p>
          </p:txBody>
        </p:sp>
        <p:sp>
          <p:nvSpPr>
            <p:cNvPr id="287" name="TextBox 286">
              <a:extLst>
                <a:ext uri="{FF2B5EF4-FFF2-40B4-BE49-F238E27FC236}">
                  <a16:creationId xmlns:a16="http://schemas.microsoft.com/office/drawing/2014/main" id="{9D26D6D0-7D01-BB44-B2CE-98AC956C1F39}"/>
                </a:ext>
              </a:extLst>
            </p:cNvPr>
            <p:cNvSpPr txBox="1"/>
            <p:nvPr/>
          </p:nvSpPr>
          <p:spPr>
            <a:xfrm>
              <a:off x="2133803" y="1558684"/>
              <a:ext cx="294290" cy="369332"/>
            </a:xfrm>
            <a:prstGeom prst="rect">
              <a:avLst/>
            </a:prstGeom>
            <a:noFill/>
          </p:spPr>
          <p:txBody>
            <a:bodyPr wrap="square" rtlCol="0">
              <a:spAutoFit/>
            </a:bodyPr>
            <a:lstStyle/>
            <a:p>
              <a:r>
                <a:rPr lang="en-US" dirty="0"/>
                <a:t>x</a:t>
              </a:r>
            </a:p>
          </p:txBody>
        </p:sp>
        <p:sp>
          <p:nvSpPr>
            <p:cNvPr id="288" name="TextBox 287">
              <a:extLst>
                <a:ext uri="{FF2B5EF4-FFF2-40B4-BE49-F238E27FC236}">
                  <a16:creationId xmlns:a16="http://schemas.microsoft.com/office/drawing/2014/main" id="{6B7B714D-B287-D140-B27B-F1877EB441AB}"/>
                </a:ext>
              </a:extLst>
            </p:cNvPr>
            <p:cNvSpPr txBox="1"/>
            <p:nvPr/>
          </p:nvSpPr>
          <p:spPr>
            <a:xfrm>
              <a:off x="2244298" y="1794219"/>
              <a:ext cx="294290" cy="369332"/>
            </a:xfrm>
            <a:prstGeom prst="rect">
              <a:avLst/>
            </a:prstGeom>
            <a:noFill/>
          </p:spPr>
          <p:txBody>
            <a:bodyPr wrap="square" rtlCol="0">
              <a:spAutoFit/>
            </a:bodyPr>
            <a:lstStyle/>
            <a:p>
              <a:r>
                <a:rPr lang="en-US" dirty="0"/>
                <a:t>x</a:t>
              </a:r>
            </a:p>
          </p:txBody>
        </p:sp>
        <p:sp>
          <p:nvSpPr>
            <p:cNvPr id="289" name="TextBox 288">
              <a:extLst>
                <a:ext uri="{FF2B5EF4-FFF2-40B4-BE49-F238E27FC236}">
                  <a16:creationId xmlns:a16="http://schemas.microsoft.com/office/drawing/2014/main" id="{412BE6E8-7610-D942-ABB8-110347F285A3}"/>
                </a:ext>
              </a:extLst>
            </p:cNvPr>
            <p:cNvSpPr txBox="1"/>
            <p:nvPr/>
          </p:nvSpPr>
          <p:spPr>
            <a:xfrm>
              <a:off x="2428163" y="1798740"/>
              <a:ext cx="294291" cy="682595"/>
            </a:xfrm>
            <a:prstGeom prst="rect">
              <a:avLst/>
            </a:prstGeom>
            <a:noFill/>
          </p:spPr>
          <p:txBody>
            <a:bodyPr wrap="square" rtlCol="0">
              <a:spAutoFit/>
            </a:bodyPr>
            <a:lstStyle/>
            <a:p>
              <a:r>
                <a:rPr lang="en-US" dirty="0">
                  <a:solidFill>
                    <a:srgbClr val="FF0000"/>
                  </a:solidFill>
                </a:rPr>
                <a:t>x</a:t>
              </a:r>
            </a:p>
          </p:txBody>
        </p:sp>
        <p:sp>
          <p:nvSpPr>
            <p:cNvPr id="290" name="TextBox 289">
              <a:extLst>
                <a:ext uri="{FF2B5EF4-FFF2-40B4-BE49-F238E27FC236}">
                  <a16:creationId xmlns:a16="http://schemas.microsoft.com/office/drawing/2014/main" id="{0F876C0B-E7BE-5A45-8B6E-4BE6D744C05A}"/>
                </a:ext>
              </a:extLst>
            </p:cNvPr>
            <p:cNvSpPr txBox="1"/>
            <p:nvPr/>
          </p:nvSpPr>
          <p:spPr>
            <a:xfrm>
              <a:off x="2464675" y="2140326"/>
              <a:ext cx="294290" cy="369332"/>
            </a:xfrm>
            <a:prstGeom prst="rect">
              <a:avLst/>
            </a:prstGeom>
            <a:noFill/>
          </p:spPr>
          <p:txBody>
            <a:bodyPr wrap="square" rtlCol="0">
              <a:spAutoFit/>
            </a:bodyPr>
            <a:lstStyle/>
            <a:p>
              <a:r>
                <a:rPr lang="en-US" dirty="0"/>
                <a:t>x</a:t>
              </a:r>
            </a:p>
          </p:txBody>
        </p:sp>
        <p:sp>
          <p:nvSpPr>
            <p:cNvPr id="291" name="TextBox 290">
              <a:extLst>
                <a:ext uri="{FF2B5EF4-FFF2-40B4-BE49-F238E27FC236}">
                  <a16:creationId xmlns:a16="http://schemas.microsoft.com/office/drawing/2014/main" id="{8425F865-8D33-0242-A67F-B7AF6340586C}"/>
                </a:ext>
              </a:extLst>
            </p:cNvPr>
            <p:cNvSpPr txBox="1"/>
            <p:nvPr/>
          </p:nvSpPr>
          <p:spPr>
            <a:xfrm>
              <a:off x="2911365" y="2101437"/>
              <a:ext cx="294290" cy="369332"/>
            </a:xfrm>
            <a:prstGeom prst="rect">
              <a:avLst/>
            </a:prstGeom>
            <a:noFill/>
          </p:spPr>
          <p:txBody>
            <a:bodyPr wrap="square" rtlCol="0">
              <a:spAutoFit/>
            </a:bodyPr>
            <a:lstStyle/>
            <a:p>
              <a:r>
                <a:rPr lang="en-US" dirty="0"/>
                <a:t>x</a:t>
              </a:r>
            </a:p>
          </p:txBody>
        </p:sp>
        <p:sp>
          <p:nvSpPr>
            <p:cNvPr id="292" name="TextBox 291">
              <a:extLst>
                <a:ext uri="{FF2B5EF4-FFF2-40B4-BE49-F238E27FC236}">
                  <a16:creationId xmlns:a16="http://schemas.microsoft.com/office/drawing/2014/main" id="{EA1DC942-FC4D-974B-A024-FB10FCD2B746}"/>
                </a:ext>
              </a:extLst>
            </p:cNvPr>
            <p:cNvSpPr txBox="1"/>
            <p:nvPr/>
          </p:nvSpPr>
          <p:spPr>
            <a:xfrm>
              <a:off x="2758318" y="2319947"/>
              <a:ext cx="294290" cy="369332"/>
            </a:xfrm>
            <a:prstGeom prst="rect">
              <a:avLst/>
            </a:prstGeom>
            <a:noFill/>
          </p:spPr>
          <p:txBody>
            <a:bodyPr wrap="square" rtlCol="0">
              <a:spAutoFit/>
            </a:bodyPr>
            <a:lstStyle/>
            <a:p>
              <a:r>
                <a:rPr lang="en-US" dirty="0"/>
                <a:t>x</a:t>
              </a:r>
            </a:p>
          </p:txBody>
        </p:sp>
        <p:sp>
          <p:nvSpPr>
            <p:cNvPr id="293" name="TextBox 292">
              <a:extLst>
                <a:ext uri="{FF2B5EF4-FFF2-40B4-BE49-F238E27FC236}">
                  <a16:creationId xmlns:a16="http://schemas.microsoft.com/office/drawing/2014/main" id="{EC085CB7-D3A3-2D47-A3D7-611BF5012C32}"/>
                </a:ext>
              </a:extLst>
            </p:cNvPr>
            <p:cNvSpPr txBox="1"/>
            <p:nvPr/>
          </p:nvSpPr>
          <p:spPr>
            <a:xfrm>
              <a:off x="3037762" y="2408339"/>
              <a:ext cx="294291" cy="682595"/>
            </a:xfrm>
            <a:prstGeom prst="rect">
              <a:avLst/>
            </a:prstGeom>
            <a:noFill/>
          </p:spPr>
          <p:txBody>
            <a:bodyPr wrap="square" rtlCol="0">
              <a:spAutoFit/>
            </a:bodyPr>
            <a:lstStyle/>
            <a:p>
              <a:r>
                <a:rPr lang="en-US" dirty="0">
                  <a:solidFill>
                    <a:srgbClr val="FF0000"/>
                  </a:solidFill>
                </a:rPr>
                <a:t>x</a:t>
              </a:r>
            </a:p>
          </p:txBody>
        </p:sp>
        <p:sp>
          <p:nvSpPr>
            <p:cNvPr id="294" name="TextBox 293">
              <a:extLst>
                <a:ext uri="{FF2B5EF4-FFF2-40B4-BE49-F238E27FC236}">
                  <a16:creationId xmlns:a16="http://schemas.microsoft.com/office/drawing/2014/main" id="{51F08F67-065B-294A-A7F6-5A675702F276}"/>
                </a:ext>
              </a:extLst>
            </p:cNvPr>
            <p:cNvSpPr txBox="1"/>
            <p:nvPr/>
          </p:nvSpPr>
          <p:spPr>
            <a:xfrm>
              <a:off x="2055045" y="1872524"/>
              <a:ext cx="294290" cy="369332"/>
            </a:xfrm>
            <a:prstGeom prst="rect">
              <a:avLst/>
            </a:prstGeom>
            <a:noFill/>
          </p:spPr>
          <p:txBody>
            <a:bodyPr wrap="square" rtlCol="0">
              <a:spAutoFit/>
            </a:bodyPr>
            <a:lstStyle/>
            <a:p>
              <a:r>
                <a:rPr lang="en-US" dirty="0"/>
                <a:t>x</a:t>
              </a:r>
            </a:p>
          </p:txBody>
        </p:sp>
        <p:sp>
          <p:nvSpPr>
            <p:cNvPr id="295" name="TextBox 294">
              <a:extLst>
                <a:ext uri="{FF2B5EF4-FFF2-40B4-BE49-F238E27FC236}">
                  <a16:creationId xmlns:a16="http://schemas.microsoft.com/office/drawing/2014/main" id="{3F4F2057-5353-4447-8514-CA0D2CFCDB3E}"/>
                </a:ext>
              </a:extLst>
            </p:cNvPr>
            <p:cNvSpPr txBox="1"/>
            <p:nvPr/>
          </p:nvSpPr>
          <p:spPr>
            <a:xfrm>
              <a:off x="3232067" y="1918873"/>
              <a:ext cx="284052" cy="369332"/>
            </a:xfrm>
            <a:prstGeom prst="rect">
              <a:avLst/>
            </a:prstGeom>
            <a:noFill/>
          </p:spPr>
          <p:txBody>
            <a:bodyPr wrap="none" rtlCol="0">
              <a:spAutoFit/>
            </a:bodyPr>
            <a:lstStyle/>
            <a:p>
              <a:r>
                <a:rPr lang="en-US" dirty="0"/>
                <a:t>x</a:t>
              </a:r>
            </a:p>
          </p:txBody>
        </p:sp>
        <p:sp>
          <p:nvSpPr>
            <p:cNvPr id="296" name="TextBox 295">
              <a:extLst>
                <a:ext uri="{FF2B5EF4-FFF2-40B4-BE49-F238E27FC236}">
                  <a16:creationId xmlns:a16="http://schemas.microsoft.com/office/drawing/2014/main" id="{9420E128-9187-784F-9CAC-DD50318C1196}"/>
                </a:ext>
              </a:extLst>
            </p:cNvPr>
            <p:cNvSpPr txBox="1"/>
            <p:nvPr/>
          </p:nvSpPr>
          <p:spPr>
            <a:xfrm>
              <a:off x="2927267" y="1483429"/>
              <a:ext cx="284052" cy="369332"/>
            </a:xfrm>
            <a:prstGeom prst="rect">
              <a:avLst/>
            </a:prstGeom>
            <a:noFill/>
          </p:spPr>
          <p:txBody>
            <a:bodyPr wrap="square" rtlCol="0">
              <a:spAutoFit/>
            </a:bodyPr>
            <a:lstStyle/>
            <a:p>
              <a:r>
                <a:rPr lang="en-US" dirty="0"/>
                <a:t>x</a:t>
              </a:r>
            </a:p>
          </p:txBody>
        </p:sp>
        <p:sp>
          <p:nvSpPr>
            <p:cNvPr id="297" name="TextBox 296">
              <a:extLst>
                <a:ext uri="{FF2B5EF4-FFF2-40B4-BE49-F238E27FC236}">
                  <a16:creationId xmlns:a16="http://schemas.microsoft.com/office/drawing/2014/main" id="{3D6F44CF-751F-F74F-A562-6124F94DBFC5}"/>
                </a:ext>
              </a:extLst>
            </p:cNvPr>
            <p:cNvSpPr txBox="1"/>
            <p:nvPr/>
          </p:nvSpPr>
          <p:spPr>
            <a:xfrm>
              <a:off x="3263598" y="1638247"/>
              <a:ext cx="284052" cy="369332"/>
            </a:xfrm>
            <a:prstGeom prst="rect">
              <a:avLst/>
            </a:prstGeom>
            <a:noFill/>
          </p:spPr>
          <p:txBody>
            <a:bodyPr wrap="none" rtlCol="0">
              <a:spAutoFit/>
            </a:bodyPr>
            <a:lstStyle/>
            <a:p>
              <a:r>
                <a:rPr lang="en-US" dirty="0"/>
                <a:t>x</a:t>
              </a:r>
            </a:p>
          </p:txBody>
        </p:sp>
        <p:sp>
          <p:nvSpPr>
            <p:cNvPr id="298" name="TextBox 297">
              <a:extLst>
                <a:ext uri="{FF2B5EF4-FFF2-40B4-BE49-F238E27FC236}">
                  <a16:creationId xmlns:a16="http://schemas.microsoft.com/office/drawing/2014/main" id="{3CE48EDE-F824-484E-B88A-7FFD79BA393A}"/>
                </a:ext>
              </a:extLst>
            </p:cNvPr>
            <p:cNvSpPr txBox="1"/>
            <p:nvPr/>
          </p:nvSpPr>
          <p:spPr>
            <a:xfrm>
              <a:off x="2335515" y="2451851"/>
              <a:ext cx="284052" cy="369332"/>
            </a:xfrm>
            <a:prstGeom prst="rect">
              <a:avLst/>
            </a:prstGeom>
            <a:noFill/>
          </p:spPr>
          <p:txBody>
            <a:bodyPr wrap="none" rtlCol="0">
              <a:spAutoFit/>
            </a:bodyPr>
            <a:lstStyle/>
            <a:p>
              <a:r>
                <a:rPr lang="en-US" dirty="0"/>
                <a:t>x</a:t>
              </a:r>
            </a:p>
          </p:txBody>
        </p:sp>
        <p:sp>
          <p:nvSpPr>
            <p:cNvPr id="299" name="TextBox 298">
              <a:extLst>
                <a:ext uri="{FF2B5EF4-FFF2-40B4-BE49-F238E27FC236}">
                  <a16:creationId xmlns:a16="http://schemas.microsoft.com/office/drawing/2014/main" id="{0F1F3866-8262-654A-923A-EBF5211FD970}"/>
                </a:ext>
              </a:extLst>
            </p:cNvPr>
            <p:cNvSpPr txBox="1"/>
            <p:nvPr/>
          </p:nvSpPr>
          <p:spPr>
            <a:xfrm>
              <a:off x="2727435" y="2028287"/>
              <a:ext cx="524982" cy="682595"/>
            </a:xfrm>
            <a:prstGeom prst="rect">
              <a:avLst/>
            </a:prstGeom>
            <a:noFill/>
          </p:spPr>
          <p:txBody>
            <a:bodyPr wrap="none" rtlCol="0">
              <a:spAutoFit/>
            </a:bodyPr>
            <a:lstStyle/>
            <a:p>
              <a:r>
                <a:rPr lang="en-US" dirty="0">
                  <a:solidFill>
                    <a:srgbClr val="FF0000"/>
                  </a:solidFill>
                </a:rPr>
                <a:t>x</a:t>
              </a:r>
            </a:p>
          </p:txBody>
        </p:sp>
        <p:sp>
          <p:nvSpPr>
            <p:cNvPr id="300" name="TextBox 299">
              <a:extLst>
                <a:ext uri="{FF2B5EF4-FFF2-40B4-BE49-F238E27FC236}">
                  <a16:creationId xmlns:a16="http://schemas.microsoft.com/office/drawing/2014/main" id="{5D8997CC-C2F5-7F44-9A4A-5456BA46300C}"/>
                </a:ext>
              </a:extLst>
            </p:cNvPr>
            <p:cNvSpPr txBox="1"/>
            <p:nvPr/>
          </p:nvSpPr>
          <p:spPr>
            <a:xfrm>
              <a:off x="2181270" y="2138012"/>
              <a:ext cx="524982" cy="682595"/>
            </a:xfrm>
            <a:prstGeom prst="rect">
              <a:avLst/>
            </a:prstGeom>
            <a:noFill/>
          </p:spPr>
          <p:txBody>
            <a:bodyPr wrap="none" rtlCol="0">
              <a:spAutoFit/>
            </a:bodyPr>
            <a:lstStyle/>
            <a:p>
              <a:r>
                <a:rPr lang="en-US" dirty="0">
                  <a:solidFill>
                    <a:srgbClr val="FF0000"/>
                  </a:solidFill>
                </a:rPr>
                <a:t>x</a:t>
              </a:r>
            </a:p>
          </p:txBody>
        </p:sp>
        <p:sp>
          <p:nvSpPr>
            <p:cNvPr id="301" name="Oval 300">
              <a:extLst>
                <a:ext uri="{FF2B5EF4-FFF2-40B4-BE49-F238E27FC236}">
                  <a16:creationId xmlns:a16="http://schemas.microsoft.com/office/drawing/2014/main" id="{651310C7-C25E-ED46-B4CF-DB2244E00ADC}"/>
                </a:ext>
              </a:extLst>
            </p:cNvPr>
            <p:cNvSpPr/>
            <p:nvPr/>
          </p:nvSpPr>
          <p:spPr>
            <a:xfrm>
              <a:off x="2031861" y="1522463"/>
              <a:ext cx="1665618" cy="1576553"/>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02" name="Group 301">
            <a:extLst>
              <a:ext uri="{FF2B5EF4-FFF2-40B4-BE49-F238E27FC236}">
                <a16:creationId xmlns:a16="http://schemas.microsoft.com/office/drawing/2014/main" id="{BF73D09D-67EB-B64B-818A-0E4FBCFAD6F8}"/>
              </a:ext>
            </a:extLst>
          </p:cNvPr>
          <p:cNvGrpSpPr/>
          <p:nvPr/>
        </p:nvGrpSpPr>
        <p:grpSpPr>
          <a:xfrm>
            <a:off x="3877478" y="4478851"/>
            <a:ext cx="812295" cy="790734"/>
            <a:chOff x="2036652" y="1429407"/>
            <a:chExt cx="1698497" cy="1653416"/>
          </a:xfrm>
        </p:grpSpPr>
        <p:sp>
          <p:nvSpPr>
            <p:cNvPr id="303" name="TextBox 302">
              <a:extLst>
                <a:ext uri="{FF2B5EF4-FFF2-40B4-BE49-F238E27FC236}">
                  <a16:creationId xmlns:a16="http://schemas.microsoft.com/office/drawing/2014/main" id="{CFE57641-1F6E-334A-B345-54346C549F72}"/>
                </a:ext>
              </a:extLst>
            </p:cNvPr>
            <p:cNvSpPr txBox="1"/>
            <p:nvPr/>
          </p:nvSpPr>
          <p:spPr>
            <a:xfrm>
              <a:off x="2448910" y="1429407"/>
              <a:ext cx="284052" cy="369332"/>
            </a:xfrm>
            <a:prstGeom prst="rect">
              <a:avLst/>
            </a:prstGeom>
            <a:noFill/>
          </p:spPr>
          <p:txBody>
            <a:bodyPr wrap="none" rtlCol="0">
              <a:spAutoFit/>
            </a:bodyPr>
            <a:lstStyle/>
            <a:p>
              <a:r>
                <a:rPr lang="en-US" dirty="0">
                  <a:solidFill>
                    <a:srgbClr val="FF0000"/>
                  </a:solidFill>
                </a:rPr>
                <a:t>x</a:t>
              </a:r>
            </a:p>
          </p:txBody>
        </p:sp>
        <p:sp>
          <p:nvSpPr>
            <p:cNvPr id="304" name="TextBox 303">
              <a:extLst>
                <a:ext uri="{FF2B5EF4-FFF2-40B4-BE49-F238E27FC236}">
                  <a16:creationId xmlns:a16="http://schemas.microsoft.com/office/drawing/2014/main" id="{BE1C7187-B0A4-C24A-8F7A-1ED689CEB3E8}"/>
                </a:ext>
              </a:extLst>
            </p:cNvPr>
            <p:cNvSpPr txBox="1"/>
            <p:nvPr/>
          </p:nvSpPr>
          <p:spPr>
            <a:xfrm>
              <a:off x="2601310" y="1581807"/>
              <a:ext cx="284052" cy="369332"/>
            </a:xfrm>
            <a:prstGeom prst="rect">
              <a:avLst/>
            </a:prstGeom>
            <a:noFill/>
          </p:spPr>
          <p:txBody>
            <a:bodyPr wrap="none" rtlCol="0">
              <a:spAutoFit/>
            </a:bodyPr>
            <a:lstStyle/>
            <a:p>
              <a:r>
                <a:rPr lang="en-US" dirty="0">
                  <a:solidFill>
                    <a:srgbClr val="FF0000"/>
                  </a:solidFill>
                </a:rPr>
                <a:t>x</a:t>
              </a:r>
            </a:p>
          </p:txBody>
        </p:sp>
        <p:sp>
          <p:nvSpPr>
            <p:cNvPr id="305" name="TextBox 304">
              <a:extLst>
                <a:ext uri="{FF2B5EF4-FFF2-40B4-BE49-F238E27FC236}">
                  <a16:creationId xmlns:a16="http://schemas.microsoft.com/office/drawing/2014/main" id="{564D458C-C36C-9841-B491-F9214C89A0D2}"/>
                </a:ext>
              </a:extLst>
            </p:cNvPr>
            <p:cNvSpPr txBox="1"/>
            <p:nvPr/>
          </p:nvSpPr>
          <p:spPr>
            <a:xfrm>
              <a:off x="2753710" y="1734207"/>
              <a:ext cx="284052" cy="369332"/>
            </a:xfrm>
            <a:prstGeom prst="rect">
              <a:avLst/>
            </a:prstGeom>
            <a:noFill/>
          </p:spPr>
          <p:txBody>
            <a:bodyPr wrap="none" rtlCol="0">
              <a:spAutoFit/>
            </a:bodyPr>
            <a:lstStyle/>
            <a:p>
              <a:r>
                <a:rPr lang="en-US" dirty="0">
                  <a:solidFill>
                    <a:srgbClr val="FF0000"/>
                  </a:solidFill>
                </a:rPr>
                <a:t>x</a:t>
              </a:r>
            </a:p>
          </p:txBody>
        </p:sp>
        <p:sp>
          <p:nvSpPr>
            <p:cNvPr id="306" name="TextBox 305">
              <a:extLst>
                <a:ext uri="{FF2B5EF4-FFF2-40B4-BE49-F238E27FC236}">
                  <a16:creationId xmlns:a16="http://schemas.microsoft.com/office/drawing/2014/main" id="{DCC95A60-7975-2F4F-A1FB-1F6D92EC73C6}"/>
                </a:ext>
              </a:extLst>
            </p:cNvPr>
            <p:cNvSpPr txBox="1"/>
            <p:nvPr/>
          </p:nvSpPr>
          <p:spPr>
            <a:xfrm>
              <a:off x="2948015" y="1822913"/>
              <a:ext cx="284052" cy="369332"/>
            </a:xfrm>
            <a:prstGeom prst="rect">
              <a:avLst/>
            </a:prstGeom>
            <a:noFill/>
          </p:spPr>
          <p:txBody>
            <a:bodyPr wrap="none" rtlCol="0">
              <a:spAutoFit/>
            </a:bodyPr>
            <a:lstStyle/>
            <a:p>
              <a:r>
                <a:rPr lang="en-US" dirty="0">
                  <a:solidFill>
                    <a:srgbClr val="FF0000"/>
                  </a:solidFill>
                </a:rPr>
                <a:t>x</a:t>
              </a:r>
            </a:p>
          </p:txBody>
        </p:sp>
        <p:sp>
          <p:nvSpPr>
            <p:cNvPr id="307" name="TextBox 306">
              <a:extLst>
                <a:ext uri="{FF2B5EF4-FFF2-40B4-BE49-F238E27FC236}">
                  <a16:creationId xmlns:a16="http://schemas.microsoft.com/office/drawing/2014/main" id="{44873639-B1E9-1B4A-BBAA-8382AE12B795}"/>
                </a:ext>
              </a:extLst>
            </p:cNvPr>
            <p:cNvSpPr txBox="1"/>
            <p:nvPr/>
          </p:nvSpPr>
          <p:spPr>
            <a:xfrm>
              <a:off x="3058510" y="2039007"/>
              <a:ext cx="284052" cy="369332"/>
            </a:xfrm>
            <a:prstGeom prst="rect">
              <a:avLst/>
            </a:prstGeom>
            <a:noFill/>
          </p:spPr>
          <p:txBody>
            <a:bodyPr wrap="none" rtlCol="0">
              <a:spAutoFit/>
            </a:bodyPr>
            <a:lstStyle/>
            <a:p>
              <a:r>
                <a:rPr lang="en-US" dirty="0">
                  <a:solidFill>
                    <a:srgbClr val="FF0000"/>
                  </a:solidFill>
                </a:rPr>
                <a:t>x</a:t>
              </a:r>
            </a:p>
          </p:txBody>
        </p:sp>
        <p:sp>
          <p:nvSpPr>
            <p:cNvPr id="308" name="TextBox 307">
              <a:extLst>
                <a:ext uri="{FF2B5EF4-FFF2-40B4-BE49-F238E27FC236}">
                  <a16:creationId xmlns:a16="http://schemas.microsoft.com/office/drawing/2014/main" id="{8EE72791-8501-6B41-8054-F16872DB0B6D}"/>
                </a:ext>
              </a:extLst>
            </p:cNvPr>
            <p:cNvSpPr txBox="1"/>
            <p:nvPr/>
          </p:nvSpPr>
          <p:spPr>
            <a:xfrm>
              <a:off x="3210910" y="2191407"/>
              <a:ext cx="524239" cy="681631"/>
            </a:xfrm>
            <a:prstGeom prst="rect">
              <a:avLst/>
            </a:prstGeom>
            <a:noFill/>
          </p:spPr>
          <p:txBody>
            <a:bodyPr wrap="none" rtlCol="0">
              <a:spAutoFit/>
            </a:bodyPr>
            <a:lstStyle/>
            <a:p>
              <a:r>
                <a:rPr lang="en-US" dirty="0"/>
                <a:t>x</a:t>
              </a:r>
            </a:p>
          </p:txBody>
        </p:sp>
        <p:sp>
          <p:nvSpPr>
            <p:cNvPr id="309" name="TextBox 308">
              <a:extLst>
                <a:ext uri="{FF2B5EF4-FFF2-40B4-BE49-F238E27FC236}">
                  <a16:creationId xmlns:a16="http://schemas.microsoft.com/office/drawing/2014/main" id="{3D3CCE05-3046-884C-99B0-297073440B90}"/>
                </a:ext>
              </a:extLst>
            </p:cNvPr>
            <p:cNvSpPr txBox="1"/>
            <p:nvPr/>
          </p:nvSpPr>
          <p:spPr>
            <a:xfrm>
              <a:off x="2543640" y="1930854"/>
              <a:ext cx="284052" cy="369332"/>
            </a:xfrm>
            <a:prstGeom prst="rect">
              <a:avLst/>
            </a:prstGeom>
            <a:noFill/>
          </p:spPr>
          <p:txBody>
            <a:bodyPr wrap="none" rtlCol="0">
              <a:spAutoFit/>
            </a:bodyPr>
            <a:lstStyle/>
            <a:p>
              <a:r>
                <a:rPr lang="en-US" dirty="0">
                  <a:solidFill>
                    <a:srgbClr val="FF0000"/>
                  </a:solidFill>
                </a:rPr>
                <a:t>x</a:t>
              </a:r>
            </a:p>
          </p:txBody>
        </p:sp>
        <p:sp>
          <p:nvSpPr>
            <p:cNvPr id="310" name="TextBox 309">
              <a:extLst>
                <a:ext uri="{FF2B5EF4-FFF2-40B4-BE49-F238E27FC236}">
                  <a16:creationId xmlns:a16="http://schemas.microsoft.com/office/drawing/2014/main" id="{66BE0902-82A1-3345-9C19-4C31C7FE32DB}"/>
                </a:ext>
              </a:extLst>
            </p:cNvPr>
            <p:cNvSpPr txBox="1"/>
            <p:nvPr/>
          </p:nvSpPr>
          <p:spPr>
            <a:xfrm>
              <a:off x="2559677" y="2401192"/>
              <a:ext cx="524239" cy="681631"/>
            </a:xfrm>
            <a:prstGeom prst="rect">
              <a:avLst/>
            </a:prstGeom>
            <a:noFill/>
          </p:spPr>
          <p:txBody>
            <a:bodyPr wrap="none" rtlCol="0">
              <a:spAutoFit/>
            </a:bodyPr>
            <a:lstStyle/>
            <a:p>
              <a:r>
                <a:rPr lang="en-US" dirty="0"/>
                <a:t>x</a:t>
              </a:r>
            </a:p>
          </p:txBody>
        </p:sp>
        <p:sp>
          <p:nvSpPr>
            <p:cNvPr id="311" name="TextBox 310">
              <a:extLst>
                <a:ext uri="{FF2B5EF4-FFF2-40B4-BE49-F238E27FC236}">
                  <a16:creationId xmlns:a16="http://schemas.microsoft.com/office/drawing/2014/main" id="{446593FD-0B10-9649-8A0F-1AF7D7260521}"/>
                </a:ext>
              </a:extLst>
            </p:cNvPr>
            <p:cNvSpPr txBox="1"/>
            <p:nvPr/>
          </p:nvSpPr>
          <p:spPr>
            <a:xfrm>
              <a:off x="2133803" y="1558684"/>
              <a:ext cx="294290" cy="369332"/>
            </a:xfrm>
            <a:prstGeom prst="rect">
              <a:avLst/>
            </a:prstGeom>
            <a:noFill/>
          </p:spPr>
          <p:txBody>
            <a:bodyPr wrap="square" rtlCol="0">
              <a:spAutoFit/>
            </a:bodyPr>
            <a:lstStyle/>
            <a:p>
              <a:r>
                <a:rPr lang="en-US" dirty="0">
                  <a:solidFill>
                    <a:srgbClr val="FF0000"/>
                  </a:solidFill>
                </a:rPr>
                <a:t>x</a:t>
              </a:r>
            </a:p>
          </p:txBody>
        </p:sp>
        <p:sp>
          <p:nvSpPr>
            <p:cNvPr id="312" name="TextBox 311">
              <a:extLst>
                <a:ext uri="{FF2B5EF4-FFF2-40B4-BE49-F238E27FC236}">
                  <a16:creationId xmlns:a16="http://schemas.microsoft.com/office/drawing/2014/main" id="{21FF6472-9706-CC40-AF88-C749C8BEFC8F}"/>
                </a:ext>
              </a:extLst>
            </p:cNvPr>
            <p:cNvSpPr txBox="1"/>
            <p:nvPr/>
          </p:nvSpPr>
          <p:spPr>
            <a:xfrm>
              <a:off x="2244298" y="1794219"/>
              <a:ext cx="294290" cy="369332"/>
            </a:xfrm>
            <a:prstGeom prst="rect">
              <a:avLst/>
            </a:prstGeom>
            <a:noFill/>
          </p:spPr>
          <p:txBody>
            <a:bodyPr wrap="square" rtlCol="0">
              <a:spAutoFit/>
            </a:bodyPr>
            <a:lstStyle/>
            <a:p>
              <a:r>
                <a:rPr lang="en-US" dirty="0">
                  <a:solidFill>
                    <a:srgbClr val="FF0000"/>
                  </a:solidFill>
                </a:rPr>
                <a:t>x</a:t>
              </a:r>
            </a:p>
          </p:txBody>
        </p:sp>
        <p:sp>
          <p:nvSpPr>
            <p:cNvPr id="313" name="TextBox 312">
              <a:extLst>
                <a:ext uri="{FF2B5EF4-FFF2-40B4-BE49-F238E27FC236}">
                  <a16:creationId xmlns:a16="http://schemas.microsoft.com/office/drawing/2014/main" id="{F6DC6982-0DDC-CB4C-AA6F-314CFFFF52D0}"/>
                </a:ext>
              </a:extLst>
            </p:cNvPr>
            <p:cNvSpPr txBox="1"/>
            <p:nvPr/>
          </p:nvSpPr>
          <p:spPr>
            <a:xfrm>
              <a:off x="2428161" y="1798739"/>
              <a:ext cx="294290" cy="681631"/>
            </a:xfrm>
            <a:prstGeom prst="rect">
              <a:avLst/>
            </a:prstGeom>
            <a:noFill/>
          </p:spPr>
          <p:txBody>
            <a:bodyPr wrap="square" rtlCol="0">
              <a:spAutoFit/>
            </a:bodyPr>
            <a:lstStyle/>
            <a:p>
              <a:r>
                <a:rPr lang="en-US" dirty="0"/>
                <a:t>x</a:t>
              </a:r>
            </a:p>
          </p:txBody>
        </p:sp>
        <p:sp>
          <p:nvSpPr>
            <p:cNvPr id="314" name="TextBox 313">
              <a:extLst>
                <a:ext uri="{FF2B5EF4-FFF2-40B4-BE49-F238E27FC236}">
                  <a16:creationId xmlns:a16="http://schemas.microsoft.com/office/drawing/2014/main" id="{918C432B-5607-5B43-8B71-329599A52CEC}"/>
                </a:ext>
              </a:extLst>
            </p:cNvPr>
            <p:cNvSpPr txBox="1"/>
            <p:nvPr/>
          </p:nvSpPr>
          <p:spPr>
            <a:xfrm>
              <a:off x="2464675" y="2140326"/>
              <a:ext cx="294290" cy="369332"/>
            </a:xfrm>
            <a:prstGeom prst="rect">
              <a:avLst/>
            </a:prstGeom>
            <a:noFill/>
          </p:spPr>
          <p:txBody>
            <a:bodyPr wrap="square" rtlCol="0">
              <a:spAutoFit/>
            </a:bodyPr>
            <a:lstStyle/>
            <a:p>
              <a:r>
                <a:rPr lang="en-US" dirty="0">
                  <a:solidFill>
                    <a:srgbClr val="FF0000"/>
                  </a:solidFill>
                </a:rPr>
                <a:t>x</a:t>
              </a:r>
            </a:p>
          </p:txBody>
        </p:sp>
        <p:sp>
          <p:nvSpPr>
            <p:cNvPr id="315" name="TextBox 314">
              <a:extLst>
                <a:ext uri="{FF2B5EF4-FFF2-40B4-BE49-F238E27FC236}">
                  <a16:creationId xmlns:a16="http://schemas.microsoft.com/office/drawing/2014/main" id="{DAC10CA9-EBD0-8E4E-9107-95A7598AB9C7}"/>
                </a:ext>
              </a:extLst>
            </p:cNvPr>
            <p:cNvSpPr txBox="1"/>
            <p:nvPr/>
          </p:nvSpPr>
          <p:spPr>
            <a:xfrm>
              <a:off x="2911365" y="2101437"/>
              <a:ext cx="294290" cy="369332"/>
            </a:xfrm>
            <a:prstGeom prst="rect">
              <a:avLst/>
            </a:prstGeom>
            <a:noFill/>
          </p:spPr>
          <p:txBody>
            <a:bodyPr wrap="square" rtlCol="0">
              <a:spAutoFit/>
            </a:bodyPr>
            <a:lstStyle/>
            <a:p>
              <a:r>
                <a:rPr lang="en-US" dirty="0">
                  <a:solidFill>
                    <a:srgbClr val="FF0000"/>
                  </a:solidFill>
                </a:rPr>
                <a:t>x</a:t>
              </a:r>
            </a:p>
          </p:txBody>
        </p:sp>
        <p:sp>
          <p:nvSpPr>
            <p:cNvPr id="316" name="TextBox 315">
              <a:extLst>
                <a:ext uri="{FF2B5EF4-FFF2-40B4-BE49-F238E27FC236}">
                  <a16:creationId xmlns:a16="http://schemas.microsoft.com/office/drawing/2014/main" id="{CF5672F8-3D5B-EB44-9526-76A09FEAF4BA}"/>
                </a:ext>
              </a:extLst>
            </p:cNvPr>
            <p:cNvSpPr txBox="1"/>
            <p:nvPr/>
          </p:nvSpPr>
          <p:spPr>
            <a:xfrm>
              <a:off x="2758318" y="2319947"/>
              <a:ext cx="294290" cy="369332"/>
            </a:xfrm>
            <a:prstGeom prst="rect">
              <a:avLst/>
            </a:prstGeom>
            <a:noFill/>
          </p:spPr>
          <p:txBody>
            <a:bodyPr wrap="square" rtlCol="0">
              <a:spAutoFit/>
            </a:bodyPr>
            <a:lstStyle/>
            <a:p>
              <a:r>
                <a:rPr lang="en-US" dirty="0">
                  <a:solidFill>
                    <a:srgbClr val="FF0000"/>
                  </a:solidFill>
                </a:rPr>
                <a:t>x</a:t>
              </a:r>
            </a:p>
          </p:txBody>
        </p:sp>
        <p:sp>
          <p:nvSpPr>
            <p:cNvPr id="317" name="TextBox 316">
              <a:extLst>
                <a:ext uri="{FF2B5EF4-FFF2-40B4-BE49-F238E27FC236}">
                  <a16:creationId xmlns:a16="http://schemas.microsoft.com/office/drawing/2014/main" id="{57DBA658-E219-B148-AD44-3EC7C02C8F0D}"/>
                </a:ext>
              </a:extLst>
            </p:cNvPr>
            <p:cNvSpPr txBox="1"/>
            <p:nvPr/>
          </p:nvSpPr>
          <p:spPr>
            <a:xfrm>
              <a:off x="3037762" y="2408339"/>
              <a:ext cx="294290" cy="369332"/>
            </a:xfrm>
            <a:prstGeom prst="rect">
              <a:avLst/>
            </a:prstGeom>
            <a:noFill/>
          </p:spPr>
          <p:txBody>
            <a:bodyPr wrap="square" rtlCol="0">
              <a:spAutoFit/>
            </a:bodyPr>
            <a:lstStyle/>
            <a:p>
              <a:r>
                <a:rPr lang="en-US" dirty="0">
                  <a:solidFill>
                    <a:srgbClr val="FF0000"/>
                  </a:solidFill>
                </a:rPr>
                <a:t>x</a:t>
              </a:r>
            </a:p>
          </p:txBody>
        </p:sp>
        <p:sp>
          <p:nvSpPr>
            <p:cNvPr id="318" name="TextBox 317">
              <a:extLst>
                <a:ext uri="{FF2B5EF4-FFF2-40B4-BE49-F238E27FC236}">
                  <a16:creationId xmlns:a16="http://schemas.microsoft.com/office/drawing/2014/main" id="{8C9FFAC5-C7DE-A942-9C53-3E04350C9BBD}"/>
                </a:ext>
              </a:extLst>
            </p:cNvPr>
            <p:cNvSpPr txBox="1"/>
            <p:nvPr/>
          </p:nvSpPr>
          <p:spPr>
            <a:xfrm>
              <a:off x="2055045" y="1872524"/>
              <a:ext cx="294290" cy="369332"/>
            </a:xfrm>
            <a:prstGeom prst="rect">
              <a:avLst/>
            </a:prstGeom>
            <a:noFill/>
          </p:spPr>
          <p:txBody>
            <a:bodyPr wrap="square" rtlCol="0">
              <a:spAutoFit/>
            </a:bodyPr>
            <a:lstStyle/>
            <a:p>
              <a:r>
                <a:rPr lang="en-US" dirty="0">
                  <a:solidFill>
                    <a:srgbClr val="FF0000"/>
                  </a:solidFill>
                </a:rPr>
                <a:t>x</a:t>
              </a:r>
            </a:p>
          </p:txBody>
        </p:sp>
        <p:sp>
          <p:nvSpPr>
            <p:cNvPr id="319" name="TextBox 318">
              <a:extLst>
                <a:ext uri="{FF2B5EF4-FFF2-40B4-BE49-F238E27FC236}">
                  <a16:creationId xmlns:a16="http://schemas.microsoft.com/office/drawing/2014/main" id="{FF802802-58E3-9C45-97FE-612CE622CA3F}"/>
                </a:ext>
              </a:extLst>
            </p:cNvPr>
            <p:cNvSpPr txBox="1"/>
            <p:nvPr/>
          </p:nvSpPr>
          <p:spPr>
            <a:xfrm>
              <a:off x="3232067" y="1918873"/>
              <a:ext cx="284052" cy="369332"/>
            </a:xfrm>
            <a:prstGeom prst="rect">
              <a:avLst/>
            </a:prstGeom>
            <a:noFill/>
          </p:spPr>
          <p:txBody>
            <a:bodyPr wrap="none" rtlCol="0">
              <a:spAutoFit/>
            </a:bodyPr>
            <a:lstStyle/>
            <a:p>
              <a:r>
                <a:rPr lang="en-US" dirty="0">
                  <a:solidFill>
                    <a:srgbClr val="FF0000"/>
                  </a:solidFill>
                </a:rPr>
                <a:t>x</a:t>
              </a:r>
            </a:p>
          </p:txBody>
        </p:sp>
        <p:sp>
          <p:nvSpPr>
            <p:cNvPr id="320" name="TextBox 319">
              <a:extLst>
                <a:ext uri="{FF2B5EF4-FFF2-40B4-BE49-F238E27FC236}">
                  <a16:creationId xmlns:a16="http://schemas.microsoft.com/office/drawing/2014/main" id="{37E18F98-FF52-3646-88AE-23ED733EC685}"/>
                </a:ext>
              </a:extLst>
            </p:cNvPr>
            <p:cNvSpPr txBox="1"/>
            <p:nvPr/>
          </p:nvSpPr>
          <p:spPr>
            <a:xfrm>
              <a:off x="2927267" y="1483429"/>
              <a:ext cx="284052" cy="369332"/>
            </a:xfrm>
            <a:prstGeom prst="rect">
              <a:avLst/>
            </a:prstGeom>
            <a:noFill/>
          </p:spPr>
          <p:txBody>
            <a:bodyPr wrap="square" rtlCol="0">
              <a:spAutoFit/>
            </a:bodyPr>
            <a:lstStyle/>
            <a:p>
              <a:r>
                <a:rPr lang="en-US" dirty="0">
                  <a:solidFill>
                    <a:srgbClr val="FF0000"/>
                  </a:solidFill>
                </a:rPr>
                <a:t>x</a:t>
              </a:r>
            </a:p>
          </p:txBody>
        </p:sp>
        <p:sp>
          <p:nvSpPr>
            <p:cNvPr id="321" name="TextBox 320">
              <a:extLst>
                <a:ext uri="{FF2B5EF4-FFF2-40B4-BE49-F238E27FC236}">
                  <a16:creationId xmlns:a16="http://schemas.microsoft.com/office/drawing/2014/main" id="{44D775F7-47D5-FE47-A167-F911B90EE285}"/>
                </a:ext>
              </a:extLst>
            </p:cNvPr>
            <p:cNvSpPr txBox="1"/>
            <p:nvPr/>
          </p:nvSpPr>
          <p:spPr>
            <a:xfrm>
              <a:off x="3263598" y="1638247"/>
              <a:ext cx="284052" cy="369332"/>
            </a:xfrm>
            <a:prstGeom prst="rect">
              <a:avLst/>
            </a:prstGeom>
            <a:noFill/>
          </p:spPr>
          <p:txBody>
            <a:bodyPr wrap="none" rtlCol="0">
              <a:spAutoFit/>
            </a:bodyPr>
            <a:lstStyle/>
            <a:p>
              <a:r>
                <a:rPr lang="en-US" dirty="0">
                  <a:solidFill>
                    <a:srgbClr val="FF0000"/>
                  </a:solidFill>
                </a:rPr>
                <a:t>x</a:t>
              </a:r>
            </a:p>
          </p:txBody>
        </p:sp>
        <p:sp>
          <p:nvSpPr>
            <p:cNvPr id="322" name="TextBox 321">
              <a:extLst>
                <a:ext uri="{FF2B5EF4-FFF2-40B4-BE49-F238E27FC236}">
                  <a16:creationId xmlns:a16="http://schemas.microsoft.com/office/drawing/2014/main" id="{DD7BA87B-4C11-CC4B-8FB4-2A7219342630}"/>
                </a:ext>
              </a:extLst>
            </p:cNvPr>
            <p:cNvSpPr txBox="1"/>
            <p:nvPr/>
          </p:nvSpPr>
          <p:spPr>
            <a:xfrm>
              <a:off x="2335515" y="2451851"/>
              <a:ext cx="284052" cy="369332"/>
            </a:xfrm>
            <a:prstGeom prst="rect">
              <a:avLst/>
            </a:prstGeom>
            <a:noFill/>
          </p:spPr>
          <p:txBody>
            <a:bodyPr wrap="none" rtlCol="0">
              <a:spAutoFit/>
            </a:bodyPr>
            <a:lstStyle/>
            <a:p>
              <a:r>
                <a:rPr lang="en-US" dirty="0">
                  <a:solidFill>
                    <a:srgbClr val="FF0000"/>
                  </a:solidFill>
                </a:rPr>
                <a:t>x</a:t>
              </a:r>
            </a:p>
          </p:txBody>
        </p:sp>
        <p:sp>
          <p:nvSpPr>
            <p:cNvPr id="323" name="TextBox 322">
              <a:extLst>
                <a:ext uri="{FF2B5EF4-FFF2-40B4-BE49-F238E27FC236}">
                  <a16:creationId xmlns:a16="http://schemas.microsoft.com/office/drawing/2014/main" id="{999E0A84-3392-8348-A7E6-80617CB8F432}"/>
                </a:ext>
              </a:extLst>
            </p:cNvPr>
            <p:cNvSpPr txBox="1"/>
            <p:nvPr/>
          </p:nvSpPr>
          <p:spPr>
            <a:xfrm>
              <a:off x="2727434" y="2028286"/>
              <a:ext cx="524239" cy="681631"/>
            </a:xfrm>
            <a:prstGeom prst="rect">
              <a:avLst/>
            </a:prstGeom>
            <a:noFill/>
          </p:spPr>
          <p:txBody>
            <a:bodyPr wrap="none" rtlCol="0">
              <a:spAutoFit/>
            </a:bodyPr>
            <a:lstStyle/>
            <a:p>
              <a:r>
                <a:rPr lang="en-US" dirty="0"/>
                <a:t>x</a:t>
              </a:r>
            </a:p>
          </p:txBody>
        </p:sp>
        <p:sp>
          <p:nvSpPr>
            <p:cNvPr id="324" name="TextBox 323">
              <a:extLst>
                <a:ext uri="{FF2B5EF4-FFF2-40B4-BE49-F238E27FC236}">
                  <a16:creationId xmlns:a16="http://schemas.microsoft.com/office/drawing/2014/main" id="{A915EDB9-6696-C447-9A23-4E6AFB82C4BC}"/>
                </a:ext>
              </a:extLst>
            </p:cNvPr>
            <p:cNvSpPr txBox="1"/>
            <p:nvPr/>
          </p:nvSpPr>
          <p:spPr>
            <a:xfrm>
              <a:off x="2181269" y="2138011"/>
              <a:ext cx="524239" cy="681631"/>
            </a:xfrm>
            <a:prstGeom prst="rect">
              <a:avLst/>
            </a:prstGeom>
            <a:noFill/>
          </p:spPr>
          <p:txBody>
            <a:bodyPr wrap="none" rtlCol="0">
              <a:spAutoFit/>
            </a:bodyPr>
            <a:lstStyle/>
            <a:p>
              <a:r>
                <a:rPr lang="en-US" dirty="0"/>
                <a:t>x</a:t>
              </a:r>
            </a:p>
          </p:txBody>
        </p:sp>
        <p:sp>
          <p:nvSpPr>
            <p:cNvPr id="325" name="Oval 324">
              <a:extLst>
                <a:ext uri="{FF2B5EF4-FFF2-40B4-BE49-F238E27FC236}">
                  <a16:creationId xmlns:a16="http://schemas.microsoft.com/office/drawing/2014/main" id="{7D155EFA-35D2-7746-A5D8-2C924FB51500}"/>
                </a:ext>
              </a:extLst>
            </p:cNvPr>
            <p:cNvSpPr/>
            <p:nvPr/>
          </p:nvSpPr>
          <p:spPr>
            <a:xfrm>
              <a:off x="2036652" y="1497826"/>
              <a:ext cx="1665617" cy="1576552"/>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grpSp>
      <p:grpSp>
        <p:nvGrpSpPr>
          <p:cNvPr id="326" name="Group 325">
            <a:extLst>
              <a:ext uri="{FF2B5EF4-FFF2-40B4-BE49-F238E27FC236}">
                <a16:creationId xmlns:a16="http://schemas.microsoft.com/office/drawing/2014/main" id="{90BF7E3B-48C9-D045-8CB5-F41B611DA3AB}"/>
              </a:ext>
            </a:extLst>
          </p:cNvPr>
          <p:cNvGrpSpPr/>
          <p:nvPr/>
        </p:nvGrpSpPr>
        <p:grpSpPr>
          <a:xfrm>
            <a:off x="1256429" y="4702543"/>
            <a:ext cx="2063111" cy="349504"/>
            <a:chOff x="5074022" y="546600"/>
            <a:chExt cx="2337449" cy="395979"/>
          </a:xfrm>
        </p:grpSpPr>
        <p:sp>
          <p:nvSpPr>
            <p:cNvPr id="327" name="Rectangle 326">
              <a:extLst>
                <a:ext uri="{FF2B5EF4-FFF2-40B4-BE49-F238E27FC236}">
                  <a16:creationId xmlns:a16="http://schemas.microsoft.com/office/drawing/2014/main" id="{81AA181F-0798-5B41-B3FE-D46161799601}"/>
                </a:ext>
              </a:extLst>
            </p:cNvPr>
            <p:cNvSpPr/>
            <p:nvPr/>
          </p:nvSpPr>
          <p:spPr>
            <a:xfrm>
              <a:off x="5127813" y="615846"/>
              <a:ext cx="2283658" cy="311842"/>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328" name="TextBox 327">
                  <a:extLst>
                    <a:ext uri="{FF2B5EF4-FFF2-40B4-BE49-F238E27FC236}">
                      <a16:creationId xmlns:a16="http://schemas.microsoft.com/office/drawing/2014/main" id="{CDDB2FB0-7663-7F4A-9B81-1095AB751D29}"/>
                    </a:ext>
                  </a:extLst>
                </p:cNvPr>
                <p:cNvSpPr txBox="1"/>
                <p:nvPr/>
              </p:nvSpPr>
              <p:spPr>
                <a:xfrm>
                  <a:off x="5074022" y="546600"/>
                  <a:ext cx="46609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solidFill>
                                  <a:srgbClr val="FF0000"/>
                                </a:solidFill>
                                <a:latin typeface="Cambria Math" panose="02040503050406030204" pitchFamily="18" charset="0"/>
                              </a:rPr>
                            </m:ctrlPr>
                          </m:sSubPr>
                          <m:e>
                            <m:r>
                              <a:rPr lang="en-US" b="0" i="1" dirty="0" smtClean="0">
                                <a:solidFill>
                                  <a:srgbClr val="FF0000"/>
                                </a:solidFill>
                                <a:latin typeface="Cambria Math" panose="02040503050406030204" pitchFamily="18" charset="0"/>
                              </a:rPr>
                              <m:t>𝑥</m:t>
                            </m:r>
                          </m:e>
                          <m:sub>
                            <m:r>
                              <a:rPr lang="en-US" b="0" i="1" dirty="0" smtClean="0">
                                <a:solidFill>
                                  <a:srgbClr val="FF0000"/>
                                </a:solidFill>
                                <a:latin typeface="Cambria Math" panose="02040503050406030204" pitchFamily="18" charset="0"/>
                              </a:rPr>
                              <m:t>7</m:t>
                            </m:r>
                          </m:sub>
                        </m:sSub>
                      </m:oMath>
                    </m:oMathPara>
                  </a14:m>
                  <a:endParaRPr lang="en-US" dirty="0"/>
                </a:p>
              </p:txBody>
            </p:sp>
          </mc:Choice>
          <mc:Fallback>
            <p:sp>
              <p:nvSpPr>
                <p:cNvPr id="328" name="TextBox 327">
                  <a:extLst>
                    <a:ext uri="{FF2B5EF4-FFF2-40B4-BE49-F238E27FC236}">
                      <a16:creationId xmlns:a16="http://schemas.microsoft.com/office/drawing/2014/main" id="{CDDB2FB0-7663-7F4A-9B81-1095AB751D29}"/>
                    </a:ext>
                  </a:extLst>
                </p:cNvPr>
                <p:cNvSpPr txBox="1">
                  <a:spLocks noRot="1" noChangeAspect="1" noMove="1" noResize="1" noEditPoints="1" noAdjustHandles="1" noChangeArrowheads="1" noChangeShapeType="1" noTextEdit="1"/>
                </p:cNvSpPr>
                <p:nvPr/>
              </p:nvSpPr>
              <p:spPr>
                <a:xfrm>
                  <a:off x="5074022" y="546600"/>
                  <a:ext cx="466090" cy="369332"/>
                </a:xfrm>
                <a:prstGeom prst="rect">
                  <a:avLst/>
                </a:prstGeom>
                <a:blipFill>
                  <a:blip r:embed="rId34"/>
                  <a:stretch>
                    <a:fillRect b="-1153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29" name="TextBox 328">
                  <a:extLst>
                    <a:ext uri="{FF2B5EF4-FFF2-40B4-BE49-F238E27FC236}">
                      <a16:creationId xmlns:a16="http://schemas.microsoft.com/office/drawing/2014/main" id="{297FF24B-DE9F-C44B-8801-EEB02745F4D3}"/>
                    </a:ext>
                  </a:extLst>
                </p:cNvPr>
                <p:cNvSpPr txBox="1"/>
                <p:nvPr/>
              </p:nvSpPr>
              <p:spPr>
                <a:xfrm>
                  <a:off x="5424640" y="546600"/>
                  <a:ext cx="46128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𝑥</m:t>
                            </m:r>
                          </m:e>
                          <m:sub>
                            <m:r>
                              <a:rPr lang="en-US" b="0" i="1" dirty="0" smtClean="0">
                                <a:latin typeface="Cambria Math" panose="02040503050406030204" pitchFamily="18" charset="0"/>
                              </a:rPr>
                              <m:t>9</m:t>
                            </m:r>
                          </m:sub>
                        </m:sSub>
                      </m:oMath>
                    </m:oMathPara>
                  </a14:m>
                  <a:endParaRPr lang="en-US" dirty="0"/>
                </a:p>
              </p:txBody>
            </p:sp>
          </mc:Choice>
          <mc:Fallback>
            <p:sp>
              <p:nvSpPr>
                <p:cNvPr id="329" name="TextBox 328">
                  <a:extLst>
                    <a:ext uri="{FF2B5EF4-FFF2-40B4-BE49-F238E27FC236}">
                      <a16:creationId xmlns:a16="http://schemas.microsoft.com/office/drawing/2014/main" id="{297FF24B-DE9F-C44B-8801-EEB02745F4D3}"/>
                    </a:ext>
                  </a:extLst>
                </p:cNvPr>
                <p:cNvSpPr txBox="1">
                  <a:spLocks noRot="1" noChangeAspect="1" noMove="1" noResize="1" noEditPoints="1" noAdjustHandles="1" noChangeArrowheads="1" noChangeShapeType="1" noTextEdit="1"/>
                </p:cNvSpPr>
                <p:nvPr/>
              </p:nvSpPr>
              <p:spPr>
                <a:xfrm>
                  <a:off x="5424640" y="546600"/>
                  <a:ext cx="461280" cy="369332"/>
                </a:xfrm>
                <a:prstGeom prst="rect">
                  <a:avLst/>
                </a:prstGeom>
                <a:blipFill>
                  <a:blip r:embed="rId35"/>
                  <a:stretch>
                    <a:fillRect b="-1153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30" name="TextBox 329">
                  <a:extLst>
                    <a:ext uri="{FF2B5EF4-FFF2-40B4-BE49-F238E27FC236}">
                      <a16:creationId xmlns:a16="http://schemas.microsoft.com/office/drawing/2014/main" id="{039361D5-54C8-004D-B2D3-A5008BD20A2E}"/>
                    </a:ext>
                  </a:extLst>
                </p:cNvPr>
                <p:cNvSpPr txBox="1"/>
                <p:nvPr/>
              </p:nvSpPr>
              <p:spPr>
                <a:xfrm>
                  <a:off x="5775258" y="546600"/>
                  <a:ext cx="46609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𝑥</m:t>
                            </m:r>
                          </m:e>
                          <m:sub>
                            <m:r>
                              <a:rPr lang="en-US" b="0" i="1" dirty="0" smtClean="0">
                                <a:latin typeface="Cambria Math" panose="02040503050406030204" pitchFamily="18" charset="0"/>
                              </a:rPr>
                              <m:t>3</m:t>
                            </m:r>
                          </m:sub>
                        </m:sSub>
                      </m:oMath>
                    </m:oMathPara>
                  </a14:m>
                  <a:endParaRPr lang="en-US" dirty="0"/>
                </a:p>
              </p:txBody>
            </p:sp>
          </mc:Choice>
          <mc:Fallback>
            <p:sp>
              <p:nvSpPr>
                <p:cNvPr id="330" name="TextBox 329">
                  <a:extLst>
                    <a:ext uri="{FF2B5EF4-FFF2-40B4-BE49-F238E27FC236}">
                      <a16:creationId xmlns:a16="http://schemas.microsoft.com/office/drawing/2014/main" id="{039361D5-54C8-004D-B2D3-A5008BD20A2E}"/>
                    </a:ext>
                  </a:extLst>
                </p:cNvPr>
                <p:cNvSpPr txBox="1">
                  <a:spLocks noRot="1" noChangeAspect="1" noMove="1" noResize="1" noEditPoints="1" noAdjustHandles="1" noChangeArrowheads="1" noChangeShapeType="1" noTextEdit="1"/>
                </p:cNvSpPr>
                <p:nvPr/>
              </p:nvSpPr>
              <p:spPr>
                <a:xfrm>
                  <a:off x="5775258" y="546600"/>
                  <a:ext cx="466090" cy="369332"/>
                </a:xfrm>
                <a:prstGeom prst="rect">
                  <a:avLst/>
                </a:prstGeom>
                <a:blipFill>
                  <a:blip r:embed="rId36"/>
                  <a:stretch>
                    <a:fillRect b="-1153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31" name="TextBox 330">
                  <a:extLst>
                    <a:ext uri="{FF2B5EF4-FFF2-40B4-BE49-F238E27FC236}">
                      <a16:creationId xmlns:a16="http://schemas.microsoft.com/office/drawing/2014/main" id="{C700860E-410D-EB44-95E5-98397C59E1B9}"/>
                    </a:ext>
                  </a:extLst>
                </p:cNvPr>
                <p:cNvSpPr txBox="1"/>
                <p:nvPr/>
              </p:nvSpPr>
              <p:spPr>
                <a:xfrm>
                  <a:off x="6760151" y="546600"/>
                  <a:ext cx="46076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𝑥</m:t>
                            </m:r>
                          </m:e>
                          <m:sub>
                            <m:r>
                              <a:rPr lang="en-US" b="0" i="1" dirty="0" smtClean="0">
                                <a:latin typeface="Cambria Math" panose="02040503050406030204" pitchFamily="18" charset="0"/>
                              </a:rPr>
                              <m:t>1</m:t>
                            </m:r>
                          </m:sub>
                        </m:sSub>
                      </m:oMath>
                    </m:oMathPara>
                  </a14:m>
                  <a:endParaRPr lang="en-US" dirty="0"/>
                </a:p>
              </p:txBody>
            </p:sp>
          </mc:Choice>
          <mc:Fallback>
            <p:sp>
              <p:nvSpPr>
                <p:cNvPr id="331" name="TextBox 330">
                  <a:extLst>
                    <a:ext uri="{FF2B5EF4-FFF2-40B4-BE49-F238E27FC236}">
                      <a16:creationId xmlns:a16="http://schemas.microsoft.com/office/drawing/2014/main" id="{C700860E-410D-EB44-95E5-98397C59E1B9}"/>
                    </a:ext>
                  </a:extLst>
                </p:cNvPr>
                <p:cNvSpPr txBox="1">
                  <a:spLocks noRot="1" noChangeAspect="1" noMove="1" noResize="1" noEditPoints="1" noAdjustHandles="1" noChangeArrowheads="1" noChangeShapeType="1" noTextEdit="1"/>
                </p:cNvSpPr>
                <p:nvPr/>
              </p:nvSpPr>
              <p:spPr>
                <a:xfrm>
                  <a:off x="6760151" y="546600"/>
                  <a:ext cx="460767" cy="369332"/>
                </a:xfrm>
                <a:prstGeom prst="rect">
                  <a:avLst/>
                </a:prstGeom>
                <a:blipFill>
                  <a:blip r:embed="rId37"/>
                  <a:stretch>
                    <a:fillRect b="-1153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32" name="TextBox 331">
                  <a:extLst>
                    <a:ext uri="{FF2B5EF4-FFF2-40B4-BE49-F238E27FC236}">
                      <a16:creationId xmlns:a16="http://schemas.microsoft.com/office/drawing/2014/main" id="{42321748-9F57-E144-8B45-045340A80702}"/>
                    </a:ext>
                  </a:extLst>
                </p:cNvPr>
                <p:cNvSpPr txBox="1"/>
                <p:nvPr/>
              </p:nvSpPr>
              <p:spPr>
                <a:xfrm>
                  <a:off x="6266154" y="573247"/>
                  <a:ext cx="43473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m:t>
                        </m:r>
                      </m:oMath>
                    </m:oMathPara>
                  </a14:m>
                  <a:endParaRPr lang="en-US" dirty="0"/>
                </a:p>
              </p:txBody>
            </p:sp>
          </mc:Choice>
          <mc:Fallback>
            <p:sp>
              <p:nvSpPr>
                <p:cNvPr id="332" name="TextBox 331">
                  <a:extLst>
                    <a:ext uri="{FF2B5EF4-FFF2-40B4-BE49-F238E27FC236}">
                      <a16:creationId xmlns:a16="http://schemas.microsoft.com/office/drawing/2014/main" id="{42321748-9F57-E144-8B45-045340A80702}"/>
                    </a:ext>
                  </a:extLst>
                </p:cNvPr>
                <p:cNvSpPr txBox="1">
                  <a:spLocks noRot="1" noChangeAspect="1" noMove="1" noResize="1" noEditPoints="1" noAdjustHandles="1" noChangeArrowheads="1" noChangeShapeType="1" noTextEdit="1"/>
                </p:cNvSpPr>
                <p:nvPr/>
              </p:nvSpPr>
              <p:spPr>
                <a:xfrm>
                  <a:off x="6266154" y="573247"/>
                  <a:ext cx="434734" cy="369332"/>
                </a:xfrm>
                <a:prstGeom prst="rect">
                  <a:avLst/>
                </a:prstGeom>
                <a:blipFill>
                  <a:blip r:embed="rId38"/>
                  <a:stretch>
                    <a:fillRect/>
                  </a:stretch>
                </a:blipFill>
              </p:spPr>
              <p:txBody>
                <a:bodyPr/>
                <a:lstStyle/>
                <a:p>
                  <a:r>
                    <a:rPr lang="en-US">
                      <a:noFill/>
                    </a:rPr>
                    <a:t> </a:t>
                  </a:r>
                </a:p>
              </p:txBody>
            </p:sp>
          </mc:Fallback>
        </mc:AlternateContent>
      </p:grpSp>
      <p:grpSp>
        <p:nvGrpSpPr>
          <p:cNvPr id="333" name="Group 332">
            <a:extLst>
              <a:ext uri="{FF2B5EF4-FFF2-40B4-BE49-F238E27FC236}">
                <a16:creationId xmlns:a16="http://schemas.microsoft.com/office/drawing/2014/main" id="{6CF9A15D-CA3D-694B-A093-449265E7988A}"/>
              </a:ext>
            </a:extLst>
          </p:cNvPr>
          <p:cNvGrpSpPr/>
          <p:nvPr/>
        </p:nvGrpSpPr>
        <p:grpSpPr>
          <a:xfrm>
            <a:off x="4816976" y="4718664"/>
            <a:ext cx="2063111" cy="349504"/>
            <a:chOff x="5074022" y="546600"/>
            <a:chExt cx="2337449" cy="395979"/>
          </a:xfrm>
        </p:grpSpPr>
        <p:sp>
          <p:nvSpPr>
            <p:cNvPr id="334" name="Rectangle 333">
              <a:extLst>
                <a:ext uri="{FF2B5EF4-FFF2-40B4-BE49-F238E27FC236}">
                  <a16:creationId xmlns:a16="http://schemas.microsoft.com/office/drawing/2014/main" id="{E00C2398-07F0-9944-9B6C-1D4039E9699E}"/>
                </a:ext>
              </a:extLst>
            </p:cNvPr>
            <p:cNvSpPr/>
            <p:nvPr/>
          </p:nvSpPr>
          <p:spPr>
            <a:xfrm>
              <a:off x="5127813" y="615846"/>
              <a:ext cx="2283658" cy="31184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mc:AlternateContent xmlns:mc="http://schemas.openxmlformats.org/markup-compatibility/2006">
          <mc:Choice xmlns:a14="http://schemas.microsoft.com/office/drawing/2010/main" Requires="a14">
            <p:sp>
              <p:nvSpPr>
                <p:cNvPr id="335" name="TextBox 334">
                  <a:extLst>
                    <a:ext uri="{FF2B5EF4-FFF2-40B4-BE49-F238E27FC236}">
                      <a16:creationId xmlns:a16="http://schemas.microsoft.com/office/drawing/2014/main" id="{F72C5061-D276-134B-9A8B-639F68F6FE87}"/>
                    </a:ext>
                  </a:extLst>
                </p:cNvPr>
                <p:cNvSpPr txBox="1"/>
                <p:nvPr/>
              </p:nvSpPr>
              <p:spPr>
                <a:xfrm>
                  <a:off x="5074022" y="546600"/>
                  <a:ext cx="46609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solidFill>
                                  <a:schemeClr val="tx1"/>
                                </a:solidFill>
                                <a:latin typeface="Cambria Math" panose="02040503050406030204" pitchFamily="18" charset="0"/>
                              </a:rPr>
                            </m:ctrlPr>
                          </m:sSubPr>
                          <m:e>
                            <m:r>
                              <a:rPr lang="en-US" b="0" i="1" dirty="0" smtClean="0">
                                <a:solidFill>
                                  <a:schemeClr val="tx1"/>
                                </a:solidFill>
                                <a:latin typeface="Cambria Math" panose="02040503050406030204" pitchFamily="18" charset="0"/>
                              </a:rPr>
                              <m:t>𝑥</m:t>
                            </m:r>
                          </m:e>
                          <m:sub>
                            <m:r>
                              <a:rPr lang="en-US" b="0" i="1" dirty="0" smtClean="0">
                                <a:solidFill>
                                  <a:schemeClr val="tx1"/>
                                </a:solidFill>
                                <a:latin typeface="Cambria Math" panose="02040503050406030204" pitchFamily="18" charset="0"/>
                              </a:rPr>
                              <m:t>7</m:t>
                            </m:r>
                          </m:sub>
                        </m:sSub>
                      </m:oMath>
                    </m:oMathPara>
                  </a14:m>
                  <a:endParaRPr lang="en-US" dirty="0">
                    <a:solidFill>
                      <a:srgbClr val="FF0000"/>
                    </a:solidFill>
                  </a:endParaRPr>
                </a:p>
              </p:txBody>
            </p:sp>
          </mc:Choice>
          <mc:Fallback>
            <p:sp>
              <p:nvSpPr>
                <p:cNvPr id="335" name="TextBox 334">
                  <a:extLst>
                    <a:ext uri="{FF2B5EF4-FFF2-40B4-BE49-F238E27FC236}">
                      <a16:creationId xmlns:a16="http://schemas.microsoft.com/office/drawing/2014/main" id="{F72C5061-D276-134B-9A8B-639F68F6FE87}"/>
                    </a:ext>
                  </a:extLst>
                </p:cNvPr>
                <p:cNvSpPr txBox="1">
                  <a:spLocks noRot="1" noChangeAspect="1" noMove="1" noResize="1" noEditPoints="1" noAdjustHandles="1" noChangeArrowheads="1" noChangeShapeType="1" noTextEdit="1"/>
                </p:cNvSpPr>
                <p:nvPr/>
              </p:nvSpPr>
              <p:spPr>
                <a:xfrm>
                  <a:off x="5074022" y="546600"/>
                  <a:ext cx="466090" cy="369332"/>
                </a:xfrm>
                <a:prstGeom prst="rect">
                  <a:avLst/>
                </a:prstGeom>
                <a:blipFill>
                  <a:blip r:embed="rId39"/>
                  <a:stretch>
                    <a:fillRect b="-740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36" name="TextBox 335">
                  <a:extLst>
                    <a:ext uri="{FF2B5EF4-FFF2-40B4-BE49-F238E27FC236}">
                      <a16:creationId xmlns:a16="http://schemas.microsoft.com/office/drawing/2014/main" id="{019433E3-C29B-204D-B890-E2F6479DE196}"/>
                    </a:ext>
                  </a:extLst>
                </p:cNvPr>
                <p:cNvSpPr txBox="1"/>
                <p:nvPr/>
              </p:nvSpPr>
              <p:spPr>
                <a:xfrm>
                  <a:off x="5424640" y="546600"/>
                  <a:ext cx="46609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solidFill>
                                  <a:srgbClr val="FF0000"/>
                                </a:solidFill>
                                <a:latin typeface="Cambria Math" panose="02040503050406030204" pitchFamily="18" charset="0"/>
                              </a:rPr>
                            </m:ctrlPr>
                          </m:sSubPr>
                          <m:e>
                            <m:r>
                              <a:rPr lang="en-US" b="0" i="1" dirty="0" smtClean="0">
                                <a:solidFill>
                                  <a:srgbClr val="FF0000"/>
                                </a:solidFill>
                                <a:latin typeface="Cambria Math" panose="02040503050406030204" pitchFamily="18" charset="0"/>
                              </a:rPr>
                              <m:t>𝑥</m:t>
                            </m:r>
                          </m:e>
                          <m:sub>
                            <m:r>
                              <a:rPr lang="en-US" b="0" i="1" dirty="0" smtClean="0">
                                <a:solidFill>
                                  <a:srgbClr val="FF0000"/>
                                </a:solidFill>
                                <a:latin typeface="Cambria Math" panose="02040503050406030204" pitchFamily="18" charset="0"/>
                              </a:rPr>
                              <m:t>4</m:t>
                            </m:r>
                          </m:sub>
                        </m:sSub>
                      </m:oMath>
                    </m:oMathPara>
                  </a14:m>
                  <a:endParaRPr lang="en-US" dirty="0">
                    <a:solidFill>
                      <a:srgbClr val="FF0000"/>
                    </a:solidFill>
                  </a:endParaRPr>
                </a:p>
              </p:txBody>
            </p:sp>
          </mc:Choice>
          <mc:Fallback>
            <p:sp>
              <p:nvSpPr>
                <p:cNvPr id="336" name="TextBox 335">
                  <a:extLst>
                    <a:ext uri="{FF2B5EF4-FFF2-40B4-BE49-F238E27FC236}">
                      <a16:creationId xmlns:a16="http://schemas.microsoft.com/office/drawing/2014/main" id="{019433E3-C29B-204D-B890-E2F6479DE196}"/>
                    </a:ext>
                  </a:extLst>
                </p:cNvPr>
                <p:cNvSpPr txBox="1">
                  <a:spLocks noRot="1" noChangeAspect="1" noMove="1" noResize="1" noEditPoints="1" noAdjustHandles="1" noChangeArrowheads="1" noChangeShapeType="1" noTextEdit="1"/>
                </p:cNvSpPr>
                <p:nvPr/>
              </p:nvSpPr>
              <p:spPr>
                <a:xfrm>
                  <a:off x="5424640" y="546600"/>
                  <a:ext cx="466090" cy="369332"/>
                </a:xfrm>
                <a:prstGeom prst="rect">
                  <a:avLst/>
                </a:prstGeom>
                <a:blipFill>
                  <a:blip r:embed="rId40"/>
                  <a:stretch>
                    <a:fillRect b="-740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37" name="TextBox 336">
                  <a:extLst>
                    <a:ext uri="{FF2B5EF4-FFF2-40B4-BE49-F238E27FC236}">
                      <a16:creationId xmlns:a16="http://schemas.microsoft.com/office/drawing/2014/main" id="{A685A55E-F379-BA40-AB5C-2028985CE32F}"/>
                    </a:ext>
                  </a:extLst>
                </p:cNvPr>
                <p:cNvSpPr txBox="1"/>
                <p:nvPr/>
              </p:nvSpPr>
              <p:spPr>
                <a:xfrm>
                  <a:off x="5775258" y="546600"/>
                  <a:ext cx="46609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solidFill>
                                  <a:schemeClr val="tx1"/>
                                </a:solidFill>
                                <a:latin typeface="Cambria Math" panose="02040503050406030204" pitchFamily="18" charset="0"/>
                              </a:rPr>
                            </m:ctrlPr>
                          </m:sSubPr>
                          <m:e>
                            <m:r>
                              <a:rPr lang="en-US" b="0" i="1" dirty="0" smtClean="0">
                                <a:solidFill>
                                  <a:schemeClr val="tx1"/>
                                </a:solidFill>
                                <a:latin typeface="Cambria Math" panose="02040503050406030204" pitchFamily="18" charset="0"/>
                              </a:rPr>
                              <m:t>𝑥</m:t>
                            </m:r>
                          </m:e>
                          <m:sub>
                            <m:r>
                              <a:rPr lang="en-US" b="0" i="1" dirty="0" smtClean="0">
                                <a:solidFill>
                                  <a:schemeClr val="tx1"/>
                                </a:solidFill>
                                <a:latin typeface="Cambria Math" panose="02040503050406030204" pitchFamily="18" charset="0"/>
                              </a:rPr>
                              <m:t>5</m:t>
                            </m:r>
                          </m:sub>
                        </m:sSub>
                      </m:oMath>
                    </m:oMathPara>
                  </a14:m>
                  <a:endParaRPr lang="en-US" dirty="0">
                    <a:solidFill>
                      <a:srgbClr val="FF0000"/>
                    </a:solidFill>
                  </a:endParaRPr>
                </a:p>
              </p:txBody>
            </p:sp>
          </mc:Choice>
          <mc:Fallback>
            <p:sp>
              <p:nvSpPr>
                <p:cNvPr id="337" name="TextBox 336">
                  <a:extLst>
                    <a:ext uri="{FF2B5EF4-FFF2-40B4-BE49-F238E27FC236}">
                      <a16:creationId xmlns:a16="http://schemas.microsoft.com/office/drawing/2014/main" id="{A685A55E-F379-BA40-AB5C-2028985CE32F}"/>
                    </a:ext>
                  </a:extLst>
                </p:cNvPr>
                <p:cNvSpPr txBox="1">
                  <a:spLocks noRot="1" noChangeAspect="1" noMove="1" noResize="1" noEditPoints="1" noAdjustHandles="1" noChangeArrowheads="1" noChangeShapeType="1" noTextEdit="1"/>
                </p:cNvSpPr>
                <p:nvPr/>
              </p:nvSpPr>
              <p:spPr>
                <a:xfrm>
                  <a:off x="5775258" y="546600"/>
                  <a:ext cx="466090" cy="369332"/>
                </a:xfrm>
                <a:prstGeom prst="rect">
                  <a:avLst/>
                </a:prstGeom>
                <a:blipFill>
                  <a:blip r:embed="rId41"/>
                  <a:stretch>
                    <a:fillRect b="-740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38" name="TextBox 337">
                  <a:extLst>
                    <a:ext uri="{FF2B5EF4-FFF2-40B4-BE49-F238E27FC236}">
                      <a16:creationId xmlns:a16="http://schemas.microsoft.com/office/drawing/2014/main" id="{EE9DFE83-1F9F-034C-9305-D5D9D980155C}"/>
                    </a:ext>
                  </a:extLst>
                </p:cNvPr>
                <p:cNvSpPr txBox="1"/>
                <p:nvPr/>
              </p:nvSpPr>
              <p:spPr>
                <a:xfrm>
                  <a:off x="6760151" y="546600"/>
                  <a:ext cx="46609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solidFill>
                                  <a:srgbClr val="FF0000"/>
                                </a:solidFill>
                                <a:latin typeface="Cambria Math" panose="02040503050406030204" pitchFamily="18" charset="0"/>
                              </a:rPr>
                            </m:ctrlPr>
                          </m:sSubPr>
                          <m:e>
                            <m:r>
                              <a:rPr lang="en-US" b="0" i="1" dirty="0" smtClean="0">
                                <a:solidFill>
                                  <a:srgbClr val="FF0000"/>
                                </a:solidFill>
                                <a:latin typeface="Cambria Math" panose="02040503050406030204" pitchFamily="18" charset="0"/>
                              </a:rPr>
                              <m:t>𝑥</m:t>
                            </m:r>
                          </m:e>
                          <m:sub>
                            <m:r>
                              <a:rPr lang="en-US" b="0" i="1" dirty="0" smtClean="0">
                                <a:solidFill>
                                  <a:srgbClr val="FF0000"/>
                                </a:solidFill>
                                <a:latin typeface="Cambria Math" panose="02040503050406030204" pitchFamily="18" charset="0"/>
                              </a:rPr>
                              <m:t>5</m:t>
                            </m:r>
                          </m:sub>
                        </m:sSub>
                      </m:oMath>
                    </m:oMathPara>
                  </a14:m>
                  <a:endParaRPr lang="en-US" dirty="0">
                    <a:solidFill>
                      <a:srgbClr val="FF0000"/>
                    </a:solidFill>
                  </a:endParaRPr>
                </a:p>
              </p:txBody>
            </p:sp>
          </mc:Choice>
          <mc:Fallback>
            <p:sp>
              <p:nvSpPr>
                <p:cNvPr id="338" name="TextBox 337">
                  <a:extLst>
                    <a:ext uri="{FF2B5EF4-FFF2-40B4-BE49-F238E27FC236}">
                      <a16:creationId xmlns:a16="http://schemas.microsoft.com/office/drawing/2014/main" id="{EE9DFE83-1F9F-034C-9305-D5D9D980155C}"/>
                    </a:ext>
                  </a:extLst>
                </p:cNvPr>
                <p:cNvSpPr txBox="1">
                  <a:spLocks noRot="1" noChangeAspect="1" noMove="1" noResize="1" noEditPoints="1" noAdjustHandles="1" noChangeArrowheads="1" noChangeShapeType="1" noTextEdit="1"/>
                </p:cNvSpPr>
                <p:nvPr/>
              </p:nvSpPr>
              <p:spPr>
                <a:xfrm>
                  <a:off x="6760151" y="546600"/>
                  <a:ext cx="466090" cy="369332"/>
                </a:xfrm>
                <a:prstGeom prst="rect">
                  <a:avLst/>
                </a:prstGeom>
                <a:blipFill>
                  <a:blip r:embed="rId42"/>
                  <a:stretch>
                    <a:fillRect b="-740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39" name="TextBox 338">
                  <a:extLst>
                    <a:ext uri="{FF2B5EF4-FFF2-40B4-BE49-F238E27FC236}">
                      <a16:creationId xmlns:a16="http://schemas.microsoft.com/office/drawing/2014/main" id="{6C2BF7EE-9362-7C40-988C-A29A1FDEF056}"/>
                    </a:ext>
                  </a:extLst>
                </p:cNvPr>
                <p:cNvSpPr txBox="1"/>
                <p:nvPr/>
              </p:nvSpPr>
              <p:spPr>
                <a:xfrm>
                  <a:off x="6266154" y="573247"/>
                  <a:ext cx="43473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solidFill>
                              <a:srgbClr val="FF0000"/>
                            </a:solidFill>
                            <a:latin typeface="Cambria Math" panose="02040503050406030204" pitchFamily="18" charset="0"/>
                          </a:rPr>
                          <m:t>⋯</m:t>
                        </m:r>
                      </m:oMath>
                    </m:oMathPara>
                  </a14:m>
                  <a:endParaRPr lang="en-US" dirty="0">
                    <a:solidFill>
                      <a:srgbClr val="FF0000"/>
                    </a:solidFill>
                  </a:endParaRPr>
                </a:p>
              </p:txBody>
            </p:sp>
          </mc:Choice>
          <mc:Fallback>
            <p:sp>
              <p:nvSpPr>
                <p:cNvPr id="339" name="TextBox 338">
                  <a:extLst>
                    <a:ext uri="{FF2B5EF4-FFF2-40B4-BE49-F238E27FC236}">
                      <a16:creationId xmlns:a16="http://schemas.microsoft.com/office/drawing/2014/main" id="{6C2BF7EE-9362-7C40-988C-A29A1FDEF056}"/>
                    </a:ext>
                  </a:extLst>
                </p:cNvPr>
                <p:cNvSpPr txBox="1">
                  <a:spLocks noRot="1" noChangeAspect="1" noMove="1" noResize="1" noEditPoints="1" noAdjustHandles="1" noChangeArrowheads="1" noChangeShapeType="1" noTextEdit="1"/>
                </p:cNvSpPr>
                <p:nvPr/>
              </p:nvSpPr>
              <p:spPr>
                <a:xfrm>
                  <a:off x="6266154" y="573247"/>
                  <a:ext cx="434734" cy="369332"/>
                </a:xfrm>
                <a:prstGeom prst="rect">
                  <a:avLst/>
                </a:prstGeom>
                <a:blipFill>
                  <a:blip r:embed="rId43"/>
                  <a:stretch>
                    <a:fillRect/>
                  </a:stretch>
                </a:blipFill>
              </p:spPr>
              <p:txBody>
                <a:bodyPr/>
                <a:lstStyle/>
                <a:p>
                  <a:r>
                    <a:rPr lang="en-US">
                      <a:noFill/>
                    </a:rPr>
                    <a:t> </a:t>
                  </a:r>
                </a:p>
              </p:txBody>
            </p:sp>
          </mc:Fallback>
        </mc:AlternateContent>
      </p:grpSp>
      <mc:AlternateContent xmlns:mc="http://schemas.openxmlformats.org/markup-compatibility/2006">
        <mc:Choice xmlns:a14="http://schemas.microsoft.com/office/drawing/2010/main" Requires="a14">
          <p:sp>
            <p:nvSpPr>
              <p:cNvPr id="340" name="TextBox 339">
                <a:extLst>
                  <a:ext uri="{FF2B5EF4-FFF2-40B4-BE49-F238E27FC236}">
                    <a16:creationId xmlns:a16="http://schemas.microsoft.com/office/drawing/2014/main" id="{E7C26304-4691-1A48-9774-DC3F4A452790}"/>
                  </a:ext>
                </a:extLst>
              </p:cNvPr>
              <p:cNvSpPr txBox="1"/>
              <p:nvPr/>
            </p:nvSpPr>
            <p:spPr>
              <a:xfrm>
                <a:off x="7450645" y="4699361"/>
                <a:ext cx="1422278" cy="32598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solidFill>
                            <a:srgbClr val="FF0000"/>
                          </a:solidFill>
                          <a:latin typeface="Cambria Math" panose="02040503050406030204" pitchFamily="18" charset="0"/>
                        </a:rPr>
                        <m:t>𝑠</m:t>
                      </m:r>
                      <m:r>
                        <a:rPr lang="en-US" b="0" i="1" dirty="0" smtClean="0">
                          <a:solidFill>
                            <a:srgbClr val="FF0000"/>
                          </a:solidFill>
                          <a:latin typeface="Cambria Math" panose="02040503050406030204" pitchFamily="18" charset="0"/>
                        </a:rPr>
                        <m:t>𝑡𝑎𝑡</m:t>
                      </m:r>
                      <m:r>
                        <a:rPr lang="en-US" b="0" i="1" baseline="30000" dirty="0" smtClean="0">
                          <a:solidFill>
                            <a:srgbClr val="FF0000"/>
                          </a:solidFill>
                          <a:latin typeface="Cambria Math" panose="02040503050406030204" pitchFamily="18" charset="0"/>
                        </a:rPr>
                        <m:t>∗</m:t>
                      </m:r>
                      <m:r>
                        <a:rPr lang="en-US" b="0" i="1" dirty="0" smtClean="0">
                          <a:latin typeface="Cambria Math" panose="02040503050406030204" pitchFamily="18" charset="0"/>
                        </a:rPr>
                        <m:t>− </m:t>
                      </m:r>
                      <m:r>
                        <a:rPr lang="en-US" b="0" i="1" dirty="0" smtClean="0">
                          <a:latin typeface="Cambria Math" panose="02040503050406030204" pitchFamily="18" charset="0"/>
                        </a:rPr>
                        <m:t>𝑠𝑡𝑎𝑡</m:t>
                      </m:r>
                      <m:r>
                        <a:rPr lang="en-US" b="0" i="1" baseline="30000" dirty="0" smtClean="0">
                          <a:latin typeface="Cambria Math" panose="02040503050406030204" pitchFamily="18" charset="0"/>
                        </a:rPr>
                        <m:t>∗</m:t>
                      </m:r>
                    </m:oMath>
                  </m:oMathPara>
                </a14:m>
                <a:endParaRPr lang="en-US" dirty="0">
                  <a:solidFill>
                    <a:srgbClr val="FF0000"/>
                  </a:solidFill>
                </a:endParaRPr>
              </a:p>
            </p:txBody>
          </p:sp>
        </mc:Choice>
        <mc:Fallback>
          <p:sp>
            <p:nvSpPr>
              <p:cNvPr id="340" name="TextBox 339">
                <a:extLst>
                  <a:ext uri="{FF2B5EF4-FFF2-40B4-BE49-F238E27FC236}">
                    <a16:creationId xmlns:a16="http://schemas.microsoft.com/office/drawing/2014/main" id="{E7C26304-4691-1A48-9774-DC3F4A452790}"/>
                  </a:ext>
                </a:extLst>
              </p:cNvPr>
              <p:cNvSpPr txBox="1">
                <a:spLocks noRot="1" noChangeAspect="1" noMove="1" noResize="1" noEditPoints="1" noAdjustHandles="1" noChangeArrowheads="1" noChangeShapeType="1" noTextEdit="1"/>
              </p:cNvSpPr>
              <p:nvPr/>
            </p:nvSpPr>
            <p:spPr>
              <a:xfrm>
                <a:off x="7450645" y="4699361"/>
                <a:ext cx="1422278" cy="325985"/>
              </a:xfrm>
              <a:prstGeom prst="rect">
                <a:avLst/>
              </a:prstGeom>
              <a:blipFill>
                <a:blip r:embed="rId44"/>
                <a:stretch>
                  <a:fillRect r="-5310" b="-30769"/>
                </a:stretch>
              </a:blipFill>
            </p:spPr>
            <p:txBody>
              <a:bodyPr/>
              <a:lstStyle/>
              <a:p>
                <a:r>
                  <a:rPr lang="en-US">
                    <a:noFill/>
                  </a:rPr>
                  <a:t> </a:t>
                </a:r>
              </a:p>
            </p:txBody>
          </p:sp>
        </mc:Fallback>
      </mc:AlternateContent>
      <p:grpSp>
        <p:nvGrpSpPr>
          <p:cNvPr id="341" name="Group 340">
            <a:extLst>
              <a:ext uri="{FF2B5EF4-FFF2-40B4-BE49-F238E27FC236}">
                <a16:creationId xmlns:a16="http://schemas.microsoft.com/office/drawing/2014/main" id="{278316AB-6A36-3142-BDC9-6C5F71A52CF6}"/>
              </a:ext>
            </a:extLst>
          </p:cNvPr>
          <p:cNvGrpSpPr/>
          <p:nvPr/>
        </p:nvGrpSpPr>
        <p:grpSpPr>
          <a:xfrm>
            <a:off x="348806" y="5373684"/>
            <a:ext cx="838950" cy="797350"/>
            <a:chOff x="2031861" y="1429407"/>
            <a:chExt cx="1756719" cy="1669609"/>
          </a:xfrm>
        </p:grpSpPr>
        <p:sp>
          <p:nvSpPr>
            <p:cNvPr id="342" name="TextBox 341">
              <a:extLst>
                <a:ext uri="{FF2B5EF4-FFF2-40B4-BE49-F238E27FC236}">
                  <a16:creationId xmlns:a16="http://schemas.microsoft.com/office/drawing/2014/main" id="{E9BA1510-AC1D-BA47-8F3E-0FF1423450B8}"/>
                </a:ext>
              </a:extLst>
            </p:cNvPr>
            <p:cNvSpPr txBox="1"/>
            <p:nvPr/>
          </p:nvSpPr>
          <p:spPr>
            <a:xfrm>
              <a:off x="2448910" y="1429407"/>
              <a:ext cx="284052" cy="369332"/>
            </a:xfrm>
            <a:prstGeom prst="rect">
              <a:avLst/>
            </a:prstGeom>
            <a:noFill/>
          </p:spPr>
          <p:txBody>
            <a:bodyPr wrap="none" rtlCol="0">
              <a:spAutoFit/>
            </a:bodyPr>
            <a:lstStyle/>
            <a:p>
              <a:r>
                <a:rPr lang="en-US" dirty="0"/>
                <a:t>x</a:t>
              </a:r>
            </a:p>
          </p:txBody>
        </p:sp>
        <p:sp>
          <p:nvSpPr>
            <p:cNvPr id="343" name="TextBox 342">
              <a:extLst>
                <a:ext uri="{FF2B5EF4-FFF2-40B4-BE49-F238E27FC236}">
                  <a16:creationId xmlns:a16="http://schemas.microsoft.com/office/drawing/2014/main" id="{5E79E274-0BEF-FE49-AA32-FEC12786E1E0}"/>
                </a:ext>
              </a:extLst>
            </p:cNvPr>
            <p:cNvSpPr txBox="1"/>
            <p:nvPr/>
          </p:nvSpPr>
          <p:spPr>
            <a:xfrm>
              <a:off x="2601310" y="1581807"/>
              <a:ext cx="284052" cy="369332"/>
            </a:xfrm>
            <a:prstGeom prst="rect">
              <a:avLst/>
            </a:prstGeom>
            <a:noFill/>
          </p:spPr>
          <p:txBody>
            <a:bodyPr wrap="none" rtlCol="0">
              <a:spAutoFit/>
            </a:bodyPr>
            <a:lstStyle/>
            <a:p>
              <a:r>
                <a:rPr lang="en-US" dirty="0"/>
                <a:t>x</a:t>
              </a:r>
            </a:p>
          </p:txBody>
        </p:sp>
        <p:sp>
          <p:nvSpPr>
            <p:cNvPr id="344" name="TextBox 343">
              <a:extLst>
                <a:ext uri="{FF2B5EF4-FFF2-40B4-BE49-F238E27FC236}">
                  <a16:creationId xmlns:a16="http://schemas.microsoft.com/office/drawing/2014/main" id="{EC274414-944C-094D-999E-C793817F5BE9}"/>
                </a:ext>
              </a:extLst>
            </p:cNvPr>
            <p:cNvSpPr txBox="1"/>
            <p:nvPr/>
          </p:nvSpPr>
          <p:spPr>
            <a:xfrm>
              <a:off x="2753710" y="1734207"/>
              <a:ext cx="284052" cy="369332"/>
            </a:xfrm>
            <a:prstGeom prst="rect">
              <a:avLst/>
            </a:prstGeom>
            <a:noFill/>
          </p:spPr>
          <p:txBody>
            <a:bodyPr wrap="none" rtlCol="0">
              <a:spAutoFit/>
            </a:bodyPr>
            <a:lstStyle/>
            <a:p>
              <a:r>
                <a:rPr lang="en-US" dirty="0"/>
                <a:t>x</a:t>
              </a:r>
            </a:p>
          </p:txBody>
        </p:sp>
        <p:sp>
          <p:nvSpPr>
            <p:cNvPr id="345" name="TextBox 344">
              <a:extLst>
                <a:ext uri="{FF2B5EF4-FFF2-40B4-BE49-F238E27FC236}">
                  <a16:creationId xmlns:a16="http://schemas.microsoft.com/office/drawing/2014/main" id="{8E117584-43C2-FE48-93FE-D617DDC434D6}"/>
                </a:ext>
              </a:extLst>
            </p:cNvPr>
            <p:cNvSpPr txBox="1"/>
            <p:nvPr/>
          </p:nvSpPr>
          <p:spPr>
            <a:xfrm>
              <a:off x="2948014" y="1822912"/>
              <a:ext cx="524982" cy="682595"/>
            </a:xfrm>
            <a:prstGeom prst="rect">
              <a:avLst/>
            </a:prstGeom>
            <a:noFill/>
          </p:spPr>
          <p:txBody>
            <a:bodyPr wrap="none" rtlCol="0">
              <a:spAutoFit/>
            </a:bodyPr>
            <a:lstStyle/>
            <a:p>
              <a:r>
                <a:rPr lang="en-US" dirty="0">
                  <a:solidFill>
                    <a:srgbClr val="FF0000"/>
                  </a:solidFill>
                </a:rPr>
                <a:t>x</a:t>
              </a:r>
            </a:p>
          </p:txBody>
        </p:sp>
        <p:sp>
          <p:nvSpPr>
            <p:cNvPr id="346" name="TextBox 345">
              <a:extLst>
                <a:ext uri="{FF2B5EF4-FFF2-40B4-BE49-F238E27FC236}">
                  <a16:creationId xmlns:a16="http://schemas.microsoft.com/office/drawing/2014/main" id="{1F4D158B-FA8A-A14A-8DDB-94B63564B4F6}"/>
                </a:ext>
              </a:extLst>
            </p:cNvPr>
            <p:cNvSpPr txBox="1"/>
            <p:nvPr/>
          </p:nvSpPr>
          <p:spPr>
            <a:xfrm>
              <a:off x="3058510" y="2039007"/>
              <a:ext cx="284052" cy="369332"/>
            </a:xfrm>
            <a:prstGeom prst="rect">
              <a:avLst/>
            </a:prstGeom>
            <a:noFill/>
          </p:spPr>
          <p:txBody>
            <a:bodyPr wrap="none" rtlCol="0">
              <a:spAutoFit/>
            </a:bodyPr>
            <a:lstStyle/>
            <a:p>
              <a:r>
                <a:rPr lang="en-US" dirty="0"/>
                <a:t>x</a:t>
              </a:r>
            </a:p>
          </p:txBody>
        </p:sp>
        <p:sp>
          <p:nvSpPr>
            <p:cNvPr id="347" name="TextBox 346">
              <a:extLst>
                <a:ext uri="{FF2B5EF4-FFF2-40B4-BE49-F238E27FC236}">
                  <a16:creationId xmlns:a16="http://schemas.microsoft.com/office/drawing/2014/main" id="{9A214A43-0698-1646-AB75-46CCA37FFFD6}"/>
                </a:ext>
              </a:extLst>
            </p:cNvPr>
            <p:cNvSpPr txBox="1"/>
            <p:nvPr/>
          </p:nvSpPr>
          <p:spPr>
            <a:xfrm>
              <a:off x="3210910" y="2191407"/>
              <a:ext cx="284052" cy="369332"/>
            </a:xfrm>
            <a:prstGeom prst="rect">
              <a:avLst/>
            </a:prstGeom>
            <a:noFill/>
          </p:spPr>
          <p:txBody>
            <a:bodyPr wrap="none" rtlCol="0">
              <a:spAutoFit/>
            </a:bodyPr>
            <a:lstStyle/>
            <a:p>
              <a:r>
                <a:rPr lang="en-US" dirty="0"/>
                <a:t>x</a:t>
              </a:r>
            </a:p>
          </p:txBody>
        </p:sp>
        <p:sp>
          <p:nvSpPr>
            <p:cNvPr id="348" name="TextBox 347">
              <a:extLst>
                <a:ext uri="{FF2B5EF4-FFF2-40B4-BE49-F238E27FC236}">
                  <a16:creationId xmlns:a16="http://schemas.microsoft.com/office/drawing/2014/main" id="{C4D02218-FE03-D843-9D17-4C74701760E9}"/>
                </a:ext>
              </a:extLst>
            </p:cNvPr>
            <p:cNvSpPr txBox="1"/>
            <p:nvPr/>
          </p:nvSpPr>
          <p:spPr>
            <a:xfrm>
              <a:off x="2543640" y="1930854"/>
              <a:ext cx="284052" cy="369332"/>
            </a:xfrm>
            <a:prstGeom prst="rect">
              <a:avLst/>
            </a:prstGeom>
            <a:noFill/>
          </p:spPr>
          <p:txBody>
            <a:bodyPr wrap="none" rtlCol="0">
              <a:spAutoFit/>
            </a:bodyPr>
            <a:lstStyle/>
            <a:p>
              <a:r>
                <a:rPr lang="en-US" dirty="0"/>
                <a:t>x</a:t>
              </a:r>
            </a:p>
          </p:txBody>
        </p:sp>
        <p:sp>
          <p:nvSpPr>
            <p:cNvPr id="349" name="TextBox 348">
              <a:extLst>
                <a:ext uri="{FF2B5EF4-FFF2-40B4-BE49-F238E27FC236}">
                  <a16:creationId xmlns:a16="http://schemas.microsoft.com/office/drawing/2014/main" id="{280AE8FD-41FA-B14B-9095-3AEFB5488028}"/>
                </a:ext>
              </a:extLst>
            </p:cNvPr>
            <p:cNvSpPr txBox="1"/>
            <p:nvPr/>
          </p:nvSpPr>
          <p:spPr>
            <a:xfrm>
              <a:off x="2559677" y="2401192"/>
              <a:ext cx="284052" cy="369332"/>
            </a:xfrm>
            <a:prstGeom prst="rect">
              <a:avLst/>
            </a:prstGeom>
            <a:noFill/>
          </p:spPr>
          <p:txBody>
            <a:bodyPr wrap="none" rtlCol="0">
              <a:spAutoFit/>
            </a:bodyPr>
            <a:lstStyle/>
            <a:p>
              <a:r>
                <a:rPr lang="en-US" dirty="0"/>
                <a:t>x</a:t>
              </a:r>
            </a:p>
          </p:txBody>
        </p:sp>
        <p:sp>
          <p:nvSpPr>
            <p:cNvPr id="350" name="TextBox 349">
              <a:extLst>
                <a:ext uri="{FF2B5EF4-FFF2-40B4-BE49-F238E27FC236}">
                  <a16:creationId xmlns:a16="http://schemas.microsoft.com/office/drawing/2014/main" id="{263AA358-7CA0-9947-8188-8F8F3DD10F44}"/>
                </a:ext>
              </a:extLst>
            </p:cNvPr>
            <p:cNvSpPr txBox="1"/>
            <p:nvPr/>
          </p:nvSpPr>
          <p:spPr>
            <a:xfrm>
              <a:off x="2133803" y="1558684"/>
              <a:ext cx="294290" cy="369332"/>
            </a:xfrm>
            <a:prstGeom prst="rect">
              <a:avLst/>
            </a:prstGeom>
            <a:noFill/>
          </p:spPr>
          <p:txBody>
            <a:bodyPr wrap="square" rtlCol="0">
              <a:spAutoFit/>
            </a:bodyPr>
            <a:lstStyle/>
            <a:p>
              <a:r>
                <a:rPr lang="en-US" dirty="0"/>
                <a:t>x</a:t>
              </a:r>
            </a:p>
          </p:txBody>
        </p:sp>
        <p:sp>
          <p:nvSpPr>
            <p:cNvPr id="351" name="TextBox 350">
              <a:extLst>
                <a:ext uri="{FF2B5EF4-FFF2-40B4-BE49-F238E27FC236}">
                  <a16:creationId xmlns:a16="http://schemas.microsoft.com/office/drawing/2014/main" id="{2D3E4F22-819A-FB44-B16B-E82ADB06342E}"/>
                </a:ext>
              </a:extLst>
            </p:cNvPr>
            <p:cNvSpPr txBox="1"/>
            <p:nvPr/>
          </p:nvSpPr>
          <p:spPr>
            <a:xfrm>
              <a:off x="2244298" y="1794219"/>
              <a:ext cx="294290" cy="369332"/>
            </a:xfrm>
            <a:prstGeom prst="rect">
              <a:avLst/>
            </a:prstGeom>
            <a:noFill/>
          </p:spPr>
          <p:txBody>
            <a:bodyPr wrap="square" rtlCol="0">
              <a:spAutoFit/>
            </a:bodyPr>
            <a:lstStyle/>
            <a:p>
              <a:r>
                <a:rPr lang="en-US" dirty="0"/>
                <a:t>x</a:t>
              </a:r>
            </a:p>
          </p:txBody>
        </p:sp>
        <p:sp>
          <p:nvSpPr>
            <p:cNvPr id="352" name="TextBox 351">
              <a:extLst>
                <a:ext uri="{FF2B5EF4-FFF2-40B4-BE49-F238E27FC236}">
                  <a16:creationId xmlns:a16="http://schemas.microsoft.com/office/drawing/2014/main" id="{A018F48A-846C-9846-BDA8-35D2D00C8512}"/>
                </a:ext>
              </a:extLst>
            </p:cNvPr>
            <p:cNvSpPr txBox="1"/>
            <p:nvPr/>
          </p:nvSpPr>
          <p:spPr>
            <a:xfrm>
              <a:off x="2428162" y="1798739"/>
              <a:ext cx="294290" cy="369332"/>
            </a:xfrm>
            <a:prstGeom prst="rect">
              <a:avLst/>
            </a:prstGeom>
            <a:noFill/>
          </p:spPr>
          <p:txBody>
            <a:bodyPr wrap="square" rtlCol="0">
              <a:spAutoFit/>
            </a:bodyPr>
            <a:lstStyle/>
            <a:p>
              <a:r>
                <a:rPr lang="en-US" dirty="0"/>
                <a:t>x</a:t>
              </a:r>
            </a:p>
          </p:txBody>
        </p:sp>
        <p:sp>
          <p:nvSpPr>
            <p:cNvPr id="353" name="TextBox 352">
              <a:extLst>
                <a:ext uri="{FF2B5EF4-FFF2-40B4-BE49-F238E27FC236}">
                  <a16:creationId xmlns:a16="http://schemas.microsoft.com/office/drawing/2014/main" id="{F91BD99E-462D-A74B-983C-BA46D68B55F9}"/>
                </a:ext>
              </a:extLst>
            </p:cNvPr>
            <p:cNvSpPr txBox="1"/>
            <p:nvPr/>
          </p:nvSpPr>
          <p:spPr>
            <a:xfrm>
              <a:off x="2464676" y="2140326"/>
              <a:ext cx="294289" cy="682595"/>
            </a:xfrm>
            <a:prstGeom prst="rect">
              <a:avLst/>
            </a:prstGeom>
            <a:noFill/>
          </p:spPr>
          <p:txBody>
            <a:bodyPr wrap="square" rtlCol="0">
              <a:spAutoFit/>
            </a:bodyPr>
            <a:lstStyle/>
            <a:p>
              <a:r>
                <a:rPr lang="en-US" dirty="0">
                  <a:solidFill>
                    <a:srgbClr val="FF0000"/>
                  </a:solidFill>
                </a:rPr>
                <a:t>x</a:t>
              </a:r>
            </a:p>
          </p:txBody>
        </p:sp>
        <p:sp>
          <p:nvSpPr>
            <p:cNvPr id="354" name="TextBox 353">
              <a:extLst>
                <a:ext uri="{FF2B5EF4-FFF2-40B4-BE49-F238E27FC236}">
                  <a16:creationId xmlns:a16="http://schemas.microsoft.com/office/drawing/2014/main" id="{E3705653-CA1A-5940-A84E-DD414F32C99E}"/>
                </a:ext>
              </a:extLst>
            </p:cNvPr>
            <p:cNvSpPr txBox="1"/>
            <p:nvPr/>
          </p:nvSpPr>
          <p:spPr>
            <a:xfrm>
              <a:off x="2911365" y="2101437"/>
              <a:ext cx="294290" cy="369332"/>
            </a:xfrm>
            <a:prstGeom prst="rect">
              <a:avLst/>
            </a:prstGeom>
            <a:noFill/>
          </p:spPr>
          <p:txBody>
            <a:bodyPr wrap="square" rtlCol="0">
              <a:spAutoFit/>
            </a:bodyPr>
            <a:lstStyle/>
            <a:p>
              <a:r>
                <a:rPr lang="en-US" dirty="0"/>
                <a:t>x</a:t>
              </a:r>
            </a:p>
          </p:txBody>
        </p:sp>
        <p:sp>
          <p:nvSpPr>
            <p:cNvPr id="355" name="TextBox 354">
              <a:extLst>
                <a:ext uri="{FF2B5EF4-FFF2-40B4-BE49-F238E27FC236}">
                  <a16:creationId xmlns:a16="http://schemas.microsoft.com/office/drawing/2014/main" id="{119C6AC6-2B36-C342-BA8C-8EB4C670E48E}"/>
                </a:ext>
              </a:extLst>
            </p:cNvPr>
            <p:cNvSpPr txBox="1"/>
            <p:nvPr/>
          </p:nvSpPr>
          <p:spPr>
            <a:xfrm>
              <a:off x="2758318" y="2319947"/>
              <a:ext cx="294289" cy="682595"/>
            </a:xfrm>
            <a:prstGeom prst="rect">
              <a:avLst/>
            </a:prstGeom>
            <a:noFill/>
          </p:spPr>
          <p:txBody>
            <a:bodyPr wrap="square" rtlCol="0">
              <a:spAutoFit/>
            </a:bodyPr>
            <a:lstStyle/>
            <a:p>
              <a:r>
                <a:rPr lang="en-US" dirty="0">
                  <a:solidFill>
                    <a:srgbClr val="FF0000"/>
                  </a:solidFill>
                </a:rPr>
                <a:t>x</a:t>
              </a:r>
            </a:p>
          </p:txBody>
        </p:sp>
        <p:sp>
          <p:nvSpPr>
            <p:cNvPr id="356" name="TextBox 355">
              <a:extLst>
                <a:ext uri="{FF2B5EF4-FFF2-40B4-BE49-F238E27FC236}">
                  <a16:creationId xmlns:a16="http://schemas.microsoft.com/office/drawing/2014/main" id="{84686C48-60B5-9C4F-B6A7-B8B1742D4FD4}"/>
                </a:ext>
              </a:extLst>
            </p:cNvPr>
            <p:cNvSpPr txBox="1"/>
            <p:nvPr/>
          </p:nvSpPr>
          <p:spPr>
            <a:xfrm>
              <a:off x="3037762" y="2408339"/>
              <a:ext cx="294290" cy="369332"/>
            </a:xfrm>
            <a:prstGeom prst="rect">
              <a:avLst/>
            </a:prstGeom>
            <a:noFill/>
          </p:spPr>
          <p:txBody>
            <a:bodyPr wrap="square" rtlCol="0">
              <a:spAutoFit/>
            </a:bodyPr>
            <a:lstStyle/>
            <a:p>
              <a:r>
                <a:rPr lang="en-US" dirty="0"/>
                <a:t>x</a:t>
              </a:r>
            </a:p>
          </p:txBody>
        </p:sp>
        <p:sp>
          <p:nvSpPr>
            <p:cNvPr id="357" name="TextBox 356">
              <a:extLst>
                <a:ext uri="{FF2B5EF4-FFF2-40B4-BE49-F238E27FC236}">
                  <a16:creationId xmlns:a16="http://schemas.microsoft.com/office/drawing/2014/main" id="{2967F6B0-19D9-D044-AB81-7D5FEC00E977}"/>
                </a:ext>
              </a:extLst>
            </p:cNvPr>
            <p:cNvSpPr txBox="1"/>
            <p:nvPr/>
          </p:nvSpPr>
          <p:spPr>
            <a:xfrm>
              <a:off x="2055045" y="1872524"/>
              <a:ext cx="294290" cy="369332"/>
            </a:xfrm>
            <a:prstGeom prst="rect">
              <a:avLst/>
            </a:prstGeom>
            <a:noFill/>
          </p:spPr>
          <p:txBody>
            <a:bodyPr wrap="square" rtlCol="0">
              <a:spAutoFit/>
            </a:bodyPr>
            <a:lstStyle/>
            <a:p>
              <a:r>
                <a:rPr lang="en-US" dirty="0"/>
                <a:t>x</a:t>
              </a:r>
            </a:p>
          </p:txBody>
        </p:sp>
        <p:sp>
          <p:nvSpPr>
            <p:cNvPr id="358" name="TextBox 357">
              <a:extLst>
                <a:ext uri="{FF2B5EF4-FFF2-40B4-BE49-F238E27FC236}">
                  <a16:creationId xmlns:a16="http://schemas.microsoft.com/office/drawing/2014/main" id="{847F1276-6606-7747-93C6-6D227498BE86}"/>
                </a:ext>
              </a:extLst>
            </p:cNvPr>
            <p:cNvSpPr txBox="1"/>
            <p:nvPr/>
          </p:nvSpPr>
          <p:spPr>
            <a:xfrm>
              <a:off x="3232067" y="1918873"/>
              <a:ext cx="284052" cy="369332"/>
            </a:xfrm>
            <a:prstGeom prst="rect">
              <a:avLst/>
            </a:prstGeom>
            <a:noFill/>
          </p:spPr>
          <p:txBody>
            <a:bodyPr wrap="none" rtlCol="0">
              <a:spAutoFit/>
            </a:bodyPr>
            <a:lstStyle/>
            <a:p>
              <a:r>
                <a:rPr lang="en-US" dirty="0"/>
                <a:t>x</a:t>
              </a:r>
            </a:p>
          </p:txBody>
        </p:sp>
        <p:sp>
          <p:nvSpPr>
            <p:cNvPr id="359" name="TextBox 358">
              <a:extLst>
                <a:ext uri="{FF2B5EF4-FFF2-40B4-BE49-F238E27FC236}">
                  <a16:creationId xmlns:a16="http://schemas.microsoft.com/office/drawing/2014/main" id="{91902BA9-799C-E740-8EB6-40D00ED54750}"/>
                </a:ext>
              </a:extLst>
            </p:cNvPr>
            <p:cNvSpPr txBox="1"/>
            <p:nvPr/>
          </p:nvSpPr>
          <p:spPr>
            <a:xfrm>
              <a:off x="2927267" y="1483429"/>
              <a:ext cx="284052" cy="369332"/>
            </a:xfrm>
            <a:prstGeom prst="rect">
              <a:avLst/>
            </a:prstGeom>
            <a:noFill/>
          </p:spPr>
          <p:txBody>
            <a:bodyPr wrap="square" rtlCol="0">
              <a:spAutoFit/>
            </a:bodyPr>
            <a:lstStyle/>
            <a:p>
              <a:r>
                <a:rPr lang="en-US" dirty="0"/>
                <a:t>x</a:t>
              </a:r>
            </a:p>
          </p:txBody>
        </p:sp>
        <p:sp>
          <p:nvSpPr>
            <p:cNvPr id="360" name="TextBox 359">
              <a:extLst>
                <a:ext uri="{FF2B5EF4-FFF2-40B4-BE49-F238E27FC236}">
                  <a16:creationId xmlns:a16="http://schemas.microsoft.com/office/drawing/2014/main" id="{F82F2D90-73C6-0349-931B-12E234F546E6}"/>
                </a:ext>
              </a:extLst>
            </p:cNvPr>
            <p:cNvSpPr txBox="1"/>
            <p:nvPr/>
          </p:nvSpPr>
          <p:spPr>
            <a:xfrm>
              <a:off x="3263598" y="1638247"/>
              <a:ext cx="524982" cy="682595"/>
            </a:xfrm>
            <a:prstGeom prst="rect">
              <a:avLst/>
            </a:prstGeom>
            <a:noFill/>
          </p:spPr>
          <p:txBody>
            <a:bodyPr wrap="none" rtlCol="0">
              <a:spAutoFit/>
            </a:bodyPr>
            <a:lstStyle/>
            <a:p>
              <a:r>
                <a:rPr lang="en-US" dirty="0">
                  <a:solidFill>
                    <a:srgbClr val="FF0000"/>
                  </a:solidFill>
                </a:rPr>
                <a:t>x</a:t>
              </a:r>
            </a:p>
          </p:txBody>
        </p:sp>
        <p:sp>
          <p:nvSpPr>
            <p:cNvPr id="361" name="TextBox 360">
              <a:extLst>
                <a:ext uri="{FF2B5EF4-FFF2-40B4-BE49-F238E27FC236}">
                  <a16:creationId xmlns:a16="http://schemas.microsoft.com/office/drawing/2014/main" id="{F69B6DE1-75D9-724E-BCD3-03DE574C541C}"/>
                </a:ext>
              </a:extLst>
            </p:cNvPr>
            <p:cNvSpPr txBox="1"/>
            <p:nvPr/>
          </p:nvSpPr>
          <p:spPr>
            <a:xfrm>
              <a:off x="2335515" y="2451851"/>
              <a:ext cx="284052" cy="369332"/>
            </a:xfrm>
            <a:prstGeom prst="rect">
              <a:avLst/>
            </a:prstGeom>
            <a:noFill/>
          </p:spPr>
          <p:txBody>
            <a:bodyPr wrap="none" rtlCol="0">
              <a:spAutoFit/>
            </a:bodyPr>
            <a:lstStyle/>
            <a:p>
              <a:r>
                <a:rPr lang="en-US" dirty="0"/>
                <a:t>x</a:t>
              </a:r>
            </a:p>
          </p:txBody>
        </p:sp>
        <p:sp>
          <p:nvSpPr>
            <p:cNvPr id="362" name="TextBox 361">
              <a:extLst>
                <a:ext uri="{FF2B5EF4-FFF2-40B4-BE49-F238E27FC236}">
                  <a16:creationId xmlns:a16="http://schemas.microsoft.com/office/drawing/2014/main" id="{39366063-8ECA-5F4C-8E50-F3267E04716C}"/>
                </a:ext>
              </a:extLst>
            </p:cNvPr>
            <p:cNvSpPr txBox="1"/>
            <p:nvPr/>
          </p:nvSpPr>
          <p:spPr>
            <a:xfrm>
              <a:off x="2727434" y="2028286"/>
              <a:ext cx="284052" cy="369332"/>
            </a:xfrm>
            <a:prstGeom prst="rect">
              <a:avLst/>
            </a:prstGeom>
            <a:noFill/>
          </p:spPr>
          <p:txBody>
            <a:bodyPr wrap="none" rtlCol="0">
              <a:spAutoFit/>
            </a:bodyPr>
            <a:lstStyle/>
            <a:p>
              <a:r>
                <a:rPr lang="en-US" dirty="0"/>
                <a:t>x</a:t>
              </a:r>
            </a:p>
          </p:txBody>
        </p:sp>
        <p:sp>
          <p:nvSpPr>
            <p:cNvPr id="363" name="TextBox 362">
              <a:extLst>
                <a:ext uri="{FF2B5EF4-FFF2-40B4-BE49-F238E27FC236}">
                  <a16:creationId xmlns:a16="http://schemas.microsoft.com/office/drawing/2014/main" id="{2D283115-6035-BF41-9042-2100442CBB99}"/>
                </a:ext>
              </a:extLst>
            </p:cNvPr>
            <p:cNvSpPr txBox="1"/>
            <p:nvPr/>
          </p:nvSpPr>
          <p:spPr>
            <a:xfrm>
              <a:off x="2181270" y="2138012"/>
              <a:ext cx="284052" cy="369333"/>
            </a:xfrm>
            <a:prstGeom prst="rect">
              <a:avLst/>
            </a:prstGeom>
            <a:noFill/>
          </p:spPr>
          <p:txBody>
            <a:bodyPr wrap="none" rtlCol="0">
              <a:spAutoFit/>
            </a:bodyPr>
            <a:lstStyle/>
            <a:p>
              <a:r>
                <a:rPr lang="en-US" dirty="0"/>
                <a:t>x</a:t>
              </a:r>
            </a:p>
          </p:txBody>
        </p:sp>
        <p:sp>
          <p:nvSpPr>
            <p:cNvPr id="364" name="Oval 363">
              <a:extLst>
                <a:ext uri="{FF2B5EF4-FFF2-40B4-BE49-F238E27FC236}">
                  <a16:creationId xmlns:a16="http://schemas.microsoft.com/office/drawing/2014/main" id="{BFCDB8D6-2CE4-1547-B09C-8194E5985BD5}"/>
                </a:ext>
              </a:extLst>
            </p:cNvPr>
            <p:cNvSpPr/>
            <p:nvPr/>
          </p:nvSpPr>
          <p:spPr>
            <a:xfrm>
              <a:off x="2031861" y="1522463"/>
              <a:ext cx="1665618" cy="1576553"/>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65" name="Group 364">
            <a:extLst>
              <a:ext uri="{FF2B5EF4-FFF2-40B4-BE49-F238E27FC236}">
                <a16:creationId xmlns:a16="http://schemas.microsoft.com/office/drawing/2014/main" id="{C97458A3-2A56-6547-84C2-DC56BE213700}"/>
              </a:ext>
            </a:extLst>
          </p:cNvPr>
          <p:cNvGrpSpPr/>
          <p:nvPr/>
        </p:nvGrpSpPr>
        <p:grpSpPr>
          <a:xfrm>
            <a:off x="3877478" y="5389467"/>
            <a:ext cx="812295" cy="814961"/>
            <a:chOff x="2036652" y="1429407"/>
            <a:chExt cx="1698497" cy="1704076"/>
          </a:xfrm>
        </p:grpSpPr>
        <p:sp>
          <p:nvSpPr>
            <p:cNvPr id="366" name="TextBox 365">
              <a:extLst>
                <a:ext uri="{FF2B5EF4-FFF2-40B4-BE49-F238E27FC236}">
                  <a16:creationId xmlns:a16="http://schemas.microsoft.com/office/drawing/2014/main" id="{FFDB9983-D8F0-6C45-96A0-9AA8D672E6AE}"/>
                </a:ext>
              </a:extLst>
            </p:cNvPr>
            <p:cNvSpPr txBox="1"/>
            <p:nvPr/>
          </p:nvSpPr>
          <p:spPr>
            <a:xfrm>
              <a:off x="2448910" y="1429407"/>
              <a:ext cx="284052" cy="369332"/>
            </a:xfrm>
            <a:prstGeom prst="rect">
              <a:avLst/>
            </a:prstGeom>
            <a:noFill/>
          </p:spPr>
          <p:txBody>
            <a:bodyPr wrap="none" rtlCol="0">
              <a:spAutoFit/>
            </a:bodyPr>
            <a:lstStyle/>
            <a:p>
              <a:r>
                <a:rPr lang="en-US" dirty="0">
                  <a:solidFill>
                    <a:srgbClr val="FF0000"/>
                  </a:solidFill>
                </a:rPr>
                <a:t>x</a:t>
              </a:r>
            </a:p>
          </p:txBody>
        </p:sp>
        <p:sp>
          <p:nvSpPr>
            <p:cNvPr id="367" name="TextBox 366">
              <a:extLst>
                <a:ext uri="{FF2B5EF4-FFF2-40B4-BE49-F238E27FC236}">
                  <a16:creationId xmlns:a16="http://schemas.microsoft.com/office/drawing/2014/main" id="{9379A255-FC20-8945-9A5D-B23AB34D9DCD}"/>
                </a:ext>
              </a:extLst>
            </p:cNvPr>
            <p:cNvSpPr txBox="1"/>
            <p:nvPr/>
          </p:nvSpPr>
          <p:spPr>
            <a:xfrm>
              <a:off x="2601310" y="1581807"/>
              <a:ext cx="284052" cy="369332"/>
            </a:xfrm>
            <a:prstGeom prst="rect">
              <a:avLst/>
            </a:prstGeom>
            <a:noFill/>
          </p:spPr>
          <p:txBody>
            <a:bodyPr wrap="none" rtlCol="0">
              <a:spAutoFit/>
            </a:bodyPr>
            <a:lstStyle/>
            <a:p>
              <a:r>
                <a:rPr lang="en-US" dirty="0">
                  <a:solidFill>
                    <a:srgbClr val="FF0000"/>
                  </a:solidFill>
                </a:rPr>
                <a:t>x</a:t>
              </a:r>
            </a:p>
          </p:txBody>
        </p:sp>
        <p:sp>
          <p:nvSpPr>
            <p:cNvPr id="368" name="TextBox 367">
              <a:extLst>
                <a:ext uri="{FF2B5EF4-FFF2-40B4-BE49-F238E27FC236}">
                  <a16:creationId xmlns:a16="http://schemas.microsoft.com/office/drawing/2014/main" id="{F848DB81-9420-3943-9B50-D173B165923F}"/>
                </a:ext>
              </a:extLst>
            </p:cNvPr>
            <p:cNvSpPr txBox="1"/>
            <p:nvPr/>
          </p:nvSpPr>
          <p:spPr>
            <a:xfrm>
              <a:off x="2753709" y="1734208"/>
              <a:ext cx="524239" cy="681631"/>
            </a:xfrm>
            <a:prstGeom prst="rect">
              <a:avLst/>
            </a:prstGeom>
            <a:noFill/>
          </p:spPr>
          <p:txBody>
            <a:bodyPr wrap="none" rtlCol="0">
              <a:spAutoFit/>
            </a:bodyPr>
            <a:lstStyle/>
            <a:p>
              <a:r>
                <a:rPr lang="en-US" dirty="0"/>
                <a:t>x</a:t>
              </a:r>
            </a:p>
          </p:txBody>
        </p:sp>
        <p:sp>
          <p:nvSpPr>
            <p:cNvPr id="369" name="TextBox 368">
              <a:extLst>
                <a:ext uri="{FF2B5EF4-FFF2-40B4-BE49-F238E27FC236}">
                  <a16:creationId xmlns:a16="http://schemas.microsoft.com/office/drawing/2014/main" id="{266E2142-315F-0641-8826-0E8EB764D398}"/>
                </a:ext>
              </a:extLst>
            </p:cNvPr>
            <p:cNvSpPr txBox="1"/>
            <p:nvPr/>
          </p:nvSpPr>
          <p:spPr>
            <a:xfrm>
              <a:off x="2948015" y="1822913"/>
              <a:ext cx="284052" cy="369332"/>
            </a:xfrm>
            <a:prstGeom prst="rect">
              <a:avLst/>
            </a:prstGeom>
            <a:noFill/>
          </p:spPr>
          <p:txBody>
            <a:bodyPr wrap="none" rtlCol="0">
              <a:spAutoFit/>
            </a:bodyPr>
            <a:lstStyle/>
            <a:p>
              <a:r>
                <a:rPr lang="en-US" dirty="0">
                  <a:solidFill>
                    <a:srgbClr val="FF0000"/>
                  </a:solidFill>
                </a:rPr>
                <a:t>x</a:t>
              </a:r>
            </a:p>
          </p:txBody>
        </p:sp>
        <p:sp>
          <p:nvSpPr>
            <p:cNvPr id="370" name="TextBox 369">
              <a:extLst>
                <a:ext uri="{FF2B5EF4-FFF2-40B4-BE49-F238E27FC236}">
                  <a16:creationId xmlns:a16="http://schemas.microsoft.com/office/drawing/2014/main" id="{8502CC6B-89FF-1C40-8F3D-5ED49D274A73}"/>
                </a:ext>
              </a:extLst>
            </p:cNvPr>
            <p:cNvSpPr txBox="1"/>
            <p:nvPr/>
          </p:nvSpPr>
          <p:spPr>
            <a:xfrm>
              <a:off x="3058510" y="2039007"/>
              <a:ext cx="284052" cy="369332"/>
            </a:xfrm>
            <a:prstGeom prst="rect">
              <a:avLst/>
            </a:prstGeom>
            <a:noFill/>
          </p:spPr>
          <p:txBody>
            <a:bodyPr wrap="none" rtlCol="0">
              <a:spAutoFit/>
            </a:bodyPr>
            <a:lstStyle/>
            <a:p>
              <a:r>
                <a:rPr lang="en-US" dirty="0">
                  <a:solidFill>
                    <a:srgbClr val="FF0000"/>
                  </a:solidFill>
                </a:rPr>
                <a:t>x</a:t>
              </a:r>
            </a:p>
          </p:txBody>
        </p:sp>
        <p:sp>
          <p:nvSpPr>
            <p:cNvPr id="371" name="TextBox 370">
              <a:extLst>
                <a:ext uri="{FF2B5EF4-FFF2-40B4-BE49-F238E27FC236}">
                  <a16:creationId xmlns:a16="http://schemas.microsoft.com/office/drawing/2014/main" id="{EB7FE8DA-03E4-4F44-940C-DF4D1B1CA763}"/>
                </a:ext>
              </a:extLst>
            </p:cNvPr>
            <p:cNvSpPr txBox="1"/>
            <p:nvPr/>
          </p:nvSpPr>
          <p:spPr>
            <a:xfrm>
              <a:off x="3210910" y="2191407"/>
              <a:ext cx="524239" cy="681631"/>
            </a:xfrm>
            <a:prstGeom prst="rect">
              <a:avLst/>
            </a:prstGeom>
            <a:noFill/>
          </p:spPr>
          <p:txBody>
            <a:bodyPr wrap="none" rtlCol="0">
              <a:spAutoFit/>
            </a:bodyPr>
            <a:lstStyle/>
            <a:p>
              <a:r>
                <a:rPr lang="en-US" dirty="0"/>
                <a:t>x</a:t>
              </a:r>
            </a:p>
          </p:txBody>
        </p:sp>
        <p:sp>
          <p:nvSpPr>
            <p:cNvPr id="372" name="TextBox 371">
              <a:extLst>
                <a:ext uri="{FF2B5EF4-FFF2-40B4-BE49-F238E27FC236}">
                  <a16:creationId xmlns:a16="http://schemas.microsoft.com/office/drawing/2014/main" id="{9E3A3C87-647F-DA46-AA4A-2FE4439AF773}"/>
                </a:ext>
              </a:extLst>
            </p:cNvPr>
            <p:cNvSpPr txBox="1"/>
            <p:nvPr/>
          </p:nvSpPr>
          <p:spPr>
            <a:xfrm>
              <a:off x="2543640" y="1930854"/>
              <a:ext cx="284052" cy="369332"/>
            </a:xfrm>
            <a:prstGeom prst="rect">
              <a:avLst/>
            </a:prstGeom>
            <a:noFill/>
          </p:spPr>
          <p:txBody>
            <a:bodyPr wrap="none" rtlCol="0">
              <a:spAutoFit/>
            </a:bodyPr>
            <a:lstStyle/>
            <a:p>
              <a:r>
                <a:rPr lang="en-US" dirty="0">
                  <a:solidFill>
                    <a:srgbClr val="FF0000"/>
                  </a:solidFill>
                </a:rPr>
                <a:t>x</a:t>
              </a:r>
            </a:p>
          </p:txBody>
        </p:sp>
        <p:sp>
          <p:nvSpPr>
            <p:cNvPr id="373" name="TextBox 372">
              <a:extLst>
                <a:ext uri="{FF2B5EF4-FFF2-40B4-BE49-F238E27FC236}">
                  <a16:creationId xmlns:a16="http://schemas.microsoft.com/office/drawing/2014/main" id="{A2FB682E-8174-FC42-939E-0C61B88BE297}"/>
                </a:ext>
              </a:extLst>
            </p:cNvPr>
            <p:cNvSpPr txBox="1"/>
            <p:nvPr/>
          </p:nvSpPr>
          <p:spPr>
            <a:xfrm>
              <a:off x="2559677" y="2401192"/>
              <a:ext cx="284052" cy="369332"/>
            </a:xfrm>
            <a:prstGeom prst="rect">
              <a:avLst/>
            </a:prstGeom>
            <a:noFill/>
          </p:spPr>
          <p:txBody>
            <a:bodyPr wrap="none" rtlCol="0">
              <a:spAutoFit/>
            </a:bodyPr>
            <a:lstStyle/>
            <a:p>
              <a:r>
                <a:rPr lang="en-US" dirty="0">
                  <a:solidFill>
                    <a:srgbClr val="FF0000"/>
                  </a:solidFill>
                </a:rPr>
                <a:t>x</a:t>
              </a:r>
            </a:p>
          </p:txBody>
        </p:sp>
        <p:sp>
          <p:nvSpPr>
            <p:cNvPr id="374" name="TextBox 373">
              <a:extLst>
                <a:ext uri="{FF2B5EF4-FFF2-40B4-BE49-F238E27FC236}">
                  <a16:creationId xmlns:a16="http://schemas.microsoft.com/office/drawing/2014/main" id="{9773000F-AFEC-2343-BEEC-B6778D83BA2C}"/>
                </a:ext>
              </a:extLst>
            </p:cNvPr>
            <p:cNvSpPr txBox="1"/>
            <p:nvPr/>
          </p:nvSpPr>
          <p:spPr>
            <a:xfrm>
              <a:off x="2133803" y="1558684"/>
              <a:ext cx="294290" cy="369332"/>
            </a:xfrm>
            <a:prstGeom prst="rect">
              <a:avLst/>
            </a:prstGeom>
            <a:noFill/>
          </p:spPr>
          <p:txBody>
            <a:bodyPr wrap="square" rtlCol="0">
              <a:spAutoFit/>
            </a:bodyPr>
            <a:lstStyle/>
            <a:p>
              <a:r>
                <a:rPr lang="en-US" dirty="0">
                  <a:solidFill>
                    <a:srgbClr val="FF0000"/>
                  </a:solidFill>
                </a:rPr>
                <a:t>x</a:t>
              </a:r>
            </a:p>
          </p:txBody>
        </p:sp>
        <p:sp>
          <p:nvSpPr>
            <p:cNvPr id="375" name="TextBox 374">
              <a:extLst>
                <a:ext uri="{FF2B5EF4-FFF2-40B4-BE49-F238E27FC236}">
                  <a16:creationId xmlns:a16="http://schemas.microsoft.com/office/drawing/2014/main" id="{77E505CF-603E-354C-A66B-E91A1073AA54}"/>
                </a:ext>
              </a:extLst>
            </p:cNvPr>
            <p:cNvSpPr txBox="1"/>
            <p:nvPr/>
          </p:nvSpPr>
          <p:spPr>
            <a:xfrm>
              <a:off x="2244298" y="1794219"/>
              <a:ext cx="294290" cy="369332"/>
            </a:xfrm>
            <a:prstGeom prst="rect">
              <a:avLst/>
            </a:prstGeom>
            <a:noFill/>
          </p:spPr>
          <p:txBody>
            <a:bodyPr wrap="square" rtlCol="0">
              <a:spAutoFit/>
            </a:bodyPr>
            <a:lstStyle/>
            <a:p>
              <a:r>
                <a:rPr lang="en-US" dirty="0">
                  <a:solidFill>
                    <a:srgbClr val="FF0000"/>
                  </a:solidFill>
                </a:rPr>
                <a:t>x</a:t>
              </a:r>
            </a:p>
          </p:txBody>
        </p:sp>
        <p:sp>
          <p:nvSpPr>
            <p:cNvPr id="376" name="TextBox 375">
              <a:extLst>
                <a:ext uri="{FF2B5EF4-FFF2-40B4-BE49-F238E27FC236}">
                  <a16:creationId xmlns:a16="http://schemas.microsoft.com/office/drawing/2014/main" id="{5F3CE8A9-D8D5-6F47-93EE-4422BF4CDF36}"/>
                </a:ext>
              </a:extLst>
            </p:cNvPr>
            <p:cNvSpPr txBox="1"/>
            <p:nvPr/>
          </p:nvSpPr>
          <p:spPr>
            <a:xfrm>
              <a:off x="2428162" y="1798739"/>
              <a:ext cx="294290" cy="369332"/>
            </a:xfrm>
            <a:prstGeom prst="rect">
              <a:avLst/>
            </a:prstGeom>
            <a:noFill/>
          </p:spPr>
          <p:txBody>
            <a:bodyPr wrap="square" rtlCol="0">
              <a:spAutoFit/>
            </a:bodyPr>
            <a:lstStyle/>
            <a:p>
              <a:r>
                <a:rPr lang="en-US" dirty="0">
                  <a:solidFill>
                    <a:srgbClr val="FF0000"/>
                  </a:solidFill>
                </a:rPr>
                <a:t>x</a:t>
              </a:r>
            </a:p>
          </p:txBody>
        </p:sp>
        <p:sp>
          <p:nvSpPr>
            <p:cNvPr id="377" name="TextBox 376">
              <a:extLst>
                <a:ext uri="{FF2B5EF4-FFF2-40B4-BE49-F238E27FC236}">
                  <a16:creationId xmlns:a16="http://schemas.microsoft.com/office/drawing/2014/main" id="{227BAD6E-4D8C-564F-9745-976C3D98A08E}"/>
                </a:ext>
              </a:extLst>
            </p:cNvPr>
            <p:cNvSpPr txBox="1"/>
            <p:nvPr/>
          </p:nvSpPr>
          <p:spPr>
            <a:xfrm>
              <a:off x="2464674" y="2140325"/>
              <a:ext cx="294290" cy="681631"/>
            </a:xfrm>
            <a:prstGeom prst="rect">
              <a:avLst/>
            </a:prstGeom>
            <a:noFill/>
          </p:spPr>
          <p:txBody>
            <a:bodyPr wrap="square" rtlCol="0">
              <a:spAutoFit/>
            </a:bodyPr>
            <a:lstStyle/>
            <a:p>
              <a:r>
                <a:rPr lang="en-US" dirty="0"/>
                <a:t>x</a:t>
              </a:r>
            </a:p>
          </p:txBody>
        </p:sp>
        <p:sp>
          <p:nvSpPr>
            <p:cNvPr id="378" name="TextBox 377">
              <a:extLst>
                <a:ext uri="{FF2B5EF4-FFF2-40B4-BE49-F238E27FC236}">
                  <a16:creationId xmlns:a16="http://schemas.microsoft.com/office/drawing/2014/main" id="{31413EB0-3BCD-3B43-986D-6D19A5D0936F}"/>
                </a:ext>
              </a:extLst>
            </p:cNvPr>
            <p:cNvSpPr txBox="1"/>
            <p:nvPr/>
          </p:nvSpPr>
          <p:spPr>
            <a:xfrm>
              <a:off x="2911365" y="2101437"/>
              <a:ext cx="294290" cy="369332"/>
            </a:xfrm>
            <a:prstGeom prst="rect">
              <a:avLst/>
            </a:prstGeom>
            <a:noFill/>
          </p:spPr>
          <p:txBody>
            <a:bodyPr wrap="square" rtlCol="0">
              <a:spAutoFit/>
            </a:bodyPr>
            <a:lstStyle/>
            <a:p>
              <a:r>
                <a:rPr lang="en-US" dirty="0">
                  <a:solidFill>
                    <a:srgbClr val="FF0000"/>
                  </a:solidFill>
                </a:rPr>
                <a:t>x</a:t>
              </a:r>
            </a:p>
          </p:txBody>
        </p:sp>
        <p:sp>
          <p:nvSpPr>
            <p:cNvPr id="379" name="TextBox 378">
              <a:extLst>
                <a:ext uri="{FF2B5EF4-FFF2-40B4-BE49-F238E27FC236}">
                  <a16:creationId xmlns:a16="http://schemas.microsoft.com/office/drawing/2014/main" id="{4DF99EB7-B106-294A-8319-B4025DEF357C}"/>
                </a:ext>
              </a:extLst>
            </p:cNvPr>
            <p:cNvSpPr txBox="1"/>
            <p:nvPr/>
          </p:nvSpPr>
          <p:spPr>
            <a:xfrm>
              <a:off x="2758318" y="2319947"/>
              <a:ext cx="294290" cy="369332"/>
            </a:xfrm>
            <a:prstGeom prst="rect">
              <a:avLst/>
            </a:prstGeom>
            <a:noFill/>
          </p:spPr>
          <p:txBody>
            <a:bodyPr wrap="square" rtlCol="0">
              <a:spAutoFit/>
            </a:bodyPr>
            <a:lstStyle/>
            <a:p>
              <a:r>
                <a:rPr lang="en-US" dirty="0">
                  <a:solidFill>
                    <a:srgbClr val="FF0000"/>
                  </a:solidFill>
                </a:rPr>
                <a:t>x</a:t>
              </a:r>
            </a:p>
          </p:txBody>
        </p:sp>
        <p:sp>
          <p:nvSpPr>
            <p:cNvPr id="380" name="TextBox 379">
              <a:extLst>
                <a:ext uri="{FF2B5EF4-FFF2-40B4-BE49-F238E27FC236}">
                  <a16:creationId xmlns:a16="http://schemas.microsoft.com/office/drawing/2014/main" id="{0AEBE864-8E65-C44E-8297-6D5A42914F02}"/>
                </a:ext>
              </a:extLst>
            </p:cNvPr>
            <p:cNvSpPr txBox="1"/>
            <p:nvPr/>
          </p:nvSpPr>
          <p:spPr>
            <a:xfrm>
              <a:off x="3037762" y="2408339"/>
              <a:ext cx="294290" cy="369332"/>
            </a:xfrm>
            <a:prstGeom prst="rect">
              <a:avLst/>
            </a:prstGeom>
            <a:noFill/>
          </p:spPr>
          <p:txBody>
            <a:bodyPr wrap="square" rtlCol="0">
              <a:spAutoFit/>
            </a:bodyPr>
            <a:lstStyle/>
            <a:p>
              <a:r>
                <a:rPr lang="en-US" dirty="0">
                  <a:solidFill>
                    <a:srgbClr val="FF0000"/>
                  </a:solidFill>
                </a:rPr>
                <a:t>x</a:t>
              </a:r>
            </a:p>
          </p:txBody>
        </p:sp>
        <p:sp>
          <p:nvSpPr>
            <p:cNvPr id="381" name="TextBox 380">
              <a:extLst>
                <a:ext uri="{FF2B5EF4-FFF2-40B4-BE49-F238E27FC236}">
                  <a16:creationId xmlns:a16="http://schemas.microsoft.com/office/drawing/2014/main" id="{E28025EB-1B32-D74C-8B1A-4C042C03383C}"/>
                </a:ext>
              </a:extLst>
            </p:cNvPr>
            <p:cNvSpPr txBox="1"/>
            <p:nvPr/>
          </p:nvSpPr>
          <p:spPr>
            <a:xfrm>
              <a:off x="2055045" y="1872525"/>
              <a:ext cx="294290" cy="681631"/>
            </a:xfrm>
            <a:prstGeom prst="rect">
              <a:avLst/>
            </a:prstGeom>
            <a:noFill/>
          </p:spPr>
          <p:txBody>
            <a:bodyPr wrap="square" rtlCol="0">
              <a:spAutoFit/>
            </a:bodyPr>
            <a:lstStyle/>
            <a:p>
              <a:r>
                <a:rPr lang="en-US" dirty="0"/>
                <a:t>x</a:t>
              </a:r>
            </a:p>
          </p:txBody>
        </p:sp>
        <p:sp>
          <p:nvSpPr>
            <p:cNvPr id="382" name="TextBox 381">
              <a:extLst>
                <a:ext uri="{FF2B5EF4-FFF2-40B4-BE49-F238E27FC236}">
                  <a16:creationId xmlns:a16="http://schemas.microsoft.com/office/drawing/2014/main" id="{2B19E170-A500-6C42-8BCE-88B922B060BF}"/>
                </a:ext>
              </a:extLst>
            </p:cNvPr>
            <p:cNvSpPr txBox="1"/>
            <p:nvPr/>
          </p:nvSpPr>
          <p:spPr>
            <a:xfrm>
              <a:off x="3232067" y="1918873"/>
              <a:ext cx="284052" cy="369332"/>
            </a:xfrm>
            <a:prstGeom prst="rect">
              <a:avLst/>
            </a:prstGeom>
            <a:noFill/>
          </p:spPr>
          <p:txBody>
            <a:bodyPr wrap="none" rtlCol="0">
              <a:spAutoFit/>
            </a:bodyPr>
            <a:lstStyle/>
            <a:p>
              <a:r>
                <a:rPr lang="en-US" dirty="0">
                  <a:solidFill>
                    <a:srgbClr val="FF0000"/>
                  </a:solidFill>
                </a:rPr>
                <a:t>x</a:t>
              </a:r>
            </a:p>
          </p:txBody>
        </p:sp>
        <p:sp>
          <p:nvSpPr>
            <p:cNvPr id="383" name="TextBox 382">
              <a:extLst>
                <a:ext uri="{FF2B5EF4-FFF2-40B4-BE49-F238E27FC236}">
                  <a16:creationId xmlns:a16="http://schemas.microsoft.com/office/drawing/2014/main" id="{0D83C3CD-E455-A640-9CD7-A7F2B8DC227C}"/>
                </a:ext>
              </a:extLst>
            </p:cNvPr>
            <p:cNvSpPr txBox="1"/>
            <p:nvPr/>
          </p:nvSpPr>
          <p:spPr>
            <a:xfrm>
              <a:off x="2927268" y="1483429"/>
              <a:ext cx="284053" cy="681631"/>
            </a:xfrm>
            <a:prstGeom prst="rect">
              <a:avLst/>
            </a:prstGeom>
            <a:noFill/>
          </p:spPr>
          <p:txBody>
            <a:bodyPr wrap="square" rtlCol="0">
              <a:spAutoFit/>
            </a:bodyPr>
            <a:lstStyle/>
            <a:p>
              <a:r>
                <a:rPr lang="en-US" dirty="0"/>
                <a:t>x</a:t>
              </a:r>
            </a:p>
          </p:txBody>
        </p:sp>
        <p:sp>
          <p:nvSpPr>
            <p:cNvPr id="384" name="TextBox 383">
              <a:extLst>
                <a:ext uri="{FF2B5EF4-FFF2-40B4-BE49-F238E27FC236}">
                  <a16:creationId xmlns:a16="http://schemas.microsoft.com/office/drawing/2014/main" id="{0423E281-A055-8E49-B050-867C2A0B0D15}"/>
                </a:ext>
              </a:extLst>
            </p:cNvPr>
            <p:cNvSpPr txBox="1"/>
            <p:nvPr/>
          </p:nvSpPr>
          <p:spPr>
            <a:xfrm>
              <a:off x="3263598" y="1638247"/>
              <a:ext cx="284052" cy="369332"/>
            </a:xfrm>
            <a:prstGeom prst="rect">
              <a:avLst/>
            </a:prstGeom>
            <a:noFill/>
          </p:spPr>
          <p:txBody>
            <a:bodyPr wrap="none" rtlCol="0">
              <a:spAutoFit/>
            </a:bodyPr>
            <a:lstStyle/>
            <a:p>
              <a:r>
                <a:rPr lang="en-US" dirty="0">
                  <a:solidFill>
                    <a:srgbClr val="FF0000"/>
                  </a:solidFill>
                </a:rPr>
                <a:t>x</a:t>
              </a:r>
            </a:p>
          </p:txBody>
        </p:sp>
        <p:sp>
          <p:nvSpPr>
            <p:cNvPr id="385" name="TextBox 384">
              <a:extLst>
                <a:ext uri="{FF2B5EF4-FFF2-40B4-BE49-F238E27FC236}">
                  <a16:creationId xmlns:a16="http://schemas.microsoft.com/office/drawing/2014/main" id="{E62E9167-B46B-3340-A0E8-C3329D505741}"/>
                </a:ext>
              </a:extLst>
            </p:cNvPr>
            <p:cNvSpPr txBox="1"/>
            <p:nvPr/>
          </p:nvSpPr>
          <p:spPr>
            <a:xfrm>
              <a:off x="2335515" y="2451852"/>
              <a:ext cx="524239" cy="681631"/>
            </a:xfrm>
            <a:prstGeom prst="rect">
              <a:avLst/>
            </a:prstGeom>
            <a:noFill/>
          </p:spPr>
          <p:txBody>
            <a:bodyPr wrap="none" rtlCol="0">
              <a:spAutoFit/>
            </a:bodyPr>
            <a:lstStyle/>
            <a:p>
              <a:r>
                <a:rPr lang="en-US" dirty="0"/>
                <a:t>x</a:t>
              </a:r>
            </a:p>
          </p:txBody>
        </p:sp>
        <p:sp>
          <p:nvSpPr>
            <p:cNvPr id="386" name="TextBox 385">
              <a:extLst>
                <a:ext uri="{FF2B5EF4-FFF2-40B4-BE49-F238E27FC236}">
                  <a16:creationId xmlns:a16="http://schemas.microsoft.com/office/drawing/2014/main" id="{3D424E58-7896-AD45-875D-F36A785C45E1}"/>
                </a:ext>
              </a:extLst>
            </p:cNvPr>
            <p:cNvSpPr txBox="1"/>
            <p:nvPr/>
          </p:nvSpPr>
          <p:spPr>
            <a:xfrm>
              <a:off x="2727434" y="2028286"/>
              <a:ext cx="284052" cy="369332"/>
            </a:xfrm>
            <a:prstGeom prst="rect">
              <a:avLst/>
            </a:prstGeom>
            <a:noFill/>
          </p:spPr>
          <p:txBody>
            <a:bodyPr wrap="none" rtlCol="0">
              <a:spAutoFit/>
            </a:bodyPr>
            <a:lstStyle/>
            <a:p>
              <a:r>
                <a:rPr lang="en-US" dirty="0">
                  <a:solidFill>
                    <a:srgbClr val="FF0000"/>
                  </a:solidFill>
                </a:rPr>
                <a:t>x</a:t>
              </a:r>
            </a:p>
          </p:txBody>
        </p:sp>
        <p:sp>
          <p:nvSpPr>
            <p:cNvPr id="387" name="TextBox 386">
              <a:extLst>
                <a:ext uri="{FF2B5EF4-FFF2-40B4-BE49-F238E27FC236}">
                  <a16:creationId xmlns:a16="http://schemas.microsoft.com/office/drawing/2014/main" id="{311CDCB7-DCC6-884D-B34B-8005F0EF6E73}"/>
                </a:ext>
              </a:extLst>
            </p:cNvPr>
            <p:cNvSpPr txBox="1"/>
            <p:nvPr/>
          </p:nvSpPr>
          <p:spPr>
            <a:xfrm>
              <a:off x="2181270" y="2138011"/>
              <a:ext cx="284052" cy="369332"/>
            </a:xfrm>
            <a:prstGeom prst="rect">
              <a:avLst/>
            </a:prstGeom>
            <a:noFill/>
          </p:spPr>
          <p:txBody>
            <a:bodyPr wrap="none" rtlCol="0">
              <a:spAutoFit/>
            </a:bodyPr>
            <a:lstStyle/>
            <a:p>
              <a:r>
                <a:rPr lang="en-US" dirty="0">
                  <a:solidFill>
                    <a:srgbClr val="FF0000"/>
                  </a:solidFill>
                </a:rPr>
                <a:t>x</a:t>
              </a:r>
            </a:p>
          </p:txBody>
        </p:sp>
        <p:sp>
          <p:nvSpPr>
            <p:cNvPr id="388" name="Oval 387">
              <a:extLst>
                <a:ext uri="{FF2B5EF4-FFF2-40B4-BE49-F238E27FC236}">
                  <a16:creationId xmlns:a16="http://schemas.microsoft.com/office/drawing/2014/main" id="{679F89BD-DBCA-4340-B450-2A24E94852F8}"/>
                </a:ext>
              </a:extLst>
            </p:cNvPr>
            <p:cNvSpPr/>
            <p:nvPr/>
          </p:nvSpPr>
          <p:spPr>
            <a:xfrm>
              <a:off x="2036652" y="1497826"/>
              <a:ext cx="1665617" cy="1576552"/>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grpSp>
      <p:grpSp>
        <p:nvGrpSpPr>
          <p:cNvPr id="389" name="Group 388">
            <a:extLst>
              <a:ext uri="{FF2B5EF4-FFF2-40B4-BE49-F238E27FC236}">
                <a16:creationId xmlns:a16="http://schemas.microsoft.com/office/drawing/2014/main" id="{98B7DA92-3FA2-D144-A46E-1497D7CBF991}"/>
              </a:ext>
            </a:extLst>
          </p:cNvPr>
          <p:cNvGrpSpPr/>
          <p:nvPr/>
        </p:nvGrpSpPr>
        <p:grpSpPr>
          <a:xfrm>
            <a:off x="1256429" y="5613159"/>
            <a:ext cx="2063111" cy="349504"/>
            <a:chOff x="5074022" y="546600"/>
            <a:chExt cx="2337449" cy="395979"/>
          </a:xfrm>
        </p:grpSpPr>
        <p:sp>
          <p:nvSpPr>
            <p:cNvPr id="390" name="Rectangle 389">
              <a:extLst>
                <a:ext uri="{FF2B5EF4-FFF2-40B4-BE49-F238E27FC236}">
                  <a16:creationId xmlns:a16="http://schemas.microsoft.com/office/drawing/2014/main" id="{0A3C3A12-CC70-5642-8A72-0691B0E8E9F6}"/>
                </a:ext>
              </a:extLst>
            </p:cNvPr>
            <p:cNvSpPr/>
            <p:nvPr/>
          </p:nvSpPr>
          <p:spPr>
            <a:xfrm>
              <a:off x="5127813" y="615846"/>
              <a:ext cx="2283658" cy="311842"/>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391" name="TextBox 390">
                  <a:extLst>
                    <a:ext uri="{FF2B5EF4-FFF2-40B4-BE49-F238E27FC236}">
                      <a16:creationId xmlns:a16="http://schemas.microsoft.com/office/drawing/2014/main" id="{16A145AC-AC79-6844-9FB0-CCFC79526E3B}"/>
                    </a:ext>
                  </a:extLst>
                </p:cNvPr>
                <p:cNvSpPr txBox="1"/>
                <p:nvPr/>
              </p:nvSpPr>
              <p:spPr>
                <a:xfrm>
                  <a:off x="5074022" y="546600"/>
                  <a:ext cx="46609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𝑥</m:t>
                            </m:r>
                          </m:e>
                          <m:sub>
                            <m:r>
                              <a:rPr lang="en-US" b="0" i="1" dirty="0" smtClean="0">
                                <a:latin typeface="Cambria Math" panose="02040503050406030204" pitchFamily="18" charset="0"/>
                              </a:rPr>
                              <m:t>6</m:t>
                            </m:r>
                          </m:sub>
                        </m:sSub>
                      </m:oMath>
                    </m:oMathPara>
                  </a14:m>
                  <a:endParaRPr lang="en-US" dirty="0"/>
                </a:p>
              </p:txBody>
            </p:sp>
          </mc:Choice>
          <mc:Fallback>
            <p:sp>
              <p:nvSpPr>
                <p:cNvPr id="391" name="TextBox 390">
                  <a:extLst>
                    <a:ext uri="{FF2B5EF4-FFF2-40B4-BE49-F238E27FC236}">
                      <a16:creationId xmlns:a16="http://schemas.microsoft.com/office/drawing/2014/main" id="{16A145AC-AC79-6844-9FB0-CCFC79526E3B}"/>
                    </a:ext>
                  </a:extLst>
                </p:cNvPr>
                <p:cNvSpPr txBox="1">
                  <a:spLocks noRot="1" noChangeAspect="1" noMove="1" noResize="1" noEditPoints="1" noAdjustHandles="1" noChangeArrowheads="1" noChangeShapeType="1" noTextEdit="1"/>
                </p:cNvSpPr>
                <p:nvPr/>
              </p:nvSpPr>
              <p:spPr>
                <a:xfrm>
                  <a:off x="5074022" y="546600"/>
                  <a:ext cx="466090" cy="369332"/>
                </a:xfrm>
                <a:prstGeom prst="rect">
                  <a:avLst/>
                </a:prstGeom>
                <a:blipFill>
                  <a:blip r:embed="rId45"/>
                  <a:stretch>
                    <a:fillRect b="-1153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92" name="TextBox 391">
                  <a:extLst>
                    <a:ext uri="{FF2B5EF4-FFF2-40B4-BE49-F238E27FC236}">
                      <a16:creationId xmlns:a16="http://schemas.microsoft.com/office/drawing/2014/main" id="{E018AD86-CC5F-8B49-B4A9-002AE77A4054}"/>
                    </a:ext>
                  </a:extLst>
                </p:cNvPr>
                <p:cNvSpPr txBox="1"/>
                <p:nvPr/>
              </p:nvSpPr>
              <p:spPr>
                <a:xfrm>
                  <a:off x="5424640" y="546600"/>
                  <a:ext cx="46609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solidFill>
                                  <a:srgbClr val="FF0000"/>
                                </a:solidFill>
                                <a:latin typeface="Cambria Math" panose="02040503050406030204" pitchFamily="18" charset="0"/>
                              </a:rPr>
                            </m:ctrlPr>
                          </m:sSubPr>
                          <m:e>
                            <m:r>
                              <a:rPr lang="en-US" b="0" i="1" dirty="0" smtClean="0">
                                <a:solidFill>
                                  <a:srgbClr val="FF0000"/>
                                </a:solidFill>
                                <a:latin typeface="Cambria Math" panose="02040503050406030204" pitchFamily="18" charset="0"/>
                              </a:rPr>
                              <m:t>𝑥</m:t>
                            </m:r>
                          </m:e>
                          <m:sub>
                            <m:r>
                              <a:rPr lang="en-US" b="0" i="1" dirty="0" smtClean="0">
                                <a:solidFill>
                                  <a:srgbClr val="FF0000"/>
                                </a:solidFill>
                                <a:latin typeface="Cambria Math" panose="02040503050406030204" pitchFamily="18" charset="0"/>
                              </a:rPr>
                              <m:t>4</m:t>
                            </m:r>
                          </m:sub>
                        </m:sSub>
                      </m:oMath>
                    </m:oMathPara>
                  </a14:m>
                  <a:endParaRPr lang="en-US" dirty="0"/>
                </a:p>
              </p:txBody>
            </p:sp>
          </mc:Choice>
          <mc:Fallback>
            <p:sp>
              <p:nvSpPr>
                <p:cNvPr id="392" name="TextBox 391">
                  <a:extLst>
                    <a:ext uri="{FF2B5EF4-FFF2-40B4-BE49-F238E27FC236}">
                      <a16:creationId xmlns:a16="http://schemas.microsoft.com/office/drawing/2014/main" id="{E018AD86-CC5F-8B49-B4A9-002AE77A4054}"/>
                    </a:ext>
                  </a:extLst>
                </p:cNvPr>
                <p:cNvSpPr txBox="1">
                  <a:spLocks noRot="1" noChangeAspect="1" noMove="1" noResize="1" noEditPoints="1" noAdjustHandles="1" noChangeArrowheads="1" noChangeShapeType="1" noTextEdit="1"/>
                </p:cNvSpPr>
                <p:nvPr/>
              </p:nvSpPr>
              <p:spPr>
                <a:xfrm>
                  <a:off x="5424640" y="546600"/>
                  <a:ext cx="466090" cy="369332"/>
                </a:xfrm>
                <a:prstGeom prst="rect">
                  <a:avLst/>
                </a:prstGeom>
                <a:blipFill>
                  <a:blip r:embed="rId46"/>
                  <a:stretch>
                    <a:fillRect b="-1153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93" name="TextBox 392">
                  <a:extLst>
                    <a:ext uri="{FF2B5EF4-FFF2-40B4-BE49-F238E27FC236}">
                      <a16:creationId xmlns:a16="http://schemas.microsoft.com/office/drawing/2014/main" id="{E4FB87FD-521A-1443-BB24-8E21BB2AB638}"/>
                    </a:ext>
                  </a:extLst>
                </p:cNvPr>
                <p:cNvSpPr txBox="1"/>
                <p:nvPr/>
              </p:nvSpPr>
              <p:spPr>
                <a:xfrm>
                  <a:off x="5775258" y="546600"/>
                  <a:ext cx="46609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solidFill>
                                  <a:srgbClr val="FF0000"/>
                                </a:solidFill>
                                <a:latin typeface="Cambria Math" panose="02040503050406030204" pitchFamily="18" charset="0"/>
                              </a:rPr>
                            </m:ctrlPr>
                          </m:sSubPr>
                          <m:e>
                            <m:r>
                              <a:rPr lang="en-US" b="0" i="1" dirty="0" smtClean="0">
                                <a:solidFill>
                                  <a:srgbClr val="FF0000"/>
                                </a:solidFill>
                                <a:latin typeface="Cambria Math" panose="02040503050406030204" pitchFamily="18" charset="0"/>
                              </a:rPr>
                              <m:t>𝑥</m:t>
                            </m:r>
                          </m:e>
                          <m:sub>
                            <m:r>
                              <a:rPr lang="en-US" b="0" i="1" dirty="0" smtClean="0">
                                <a:solidFill>
                                  <a:srgbClr val="FF0000"/>
                                </a:solidFill>
                                <a:latin typeface="Cambria Math" panose="02040503050406030204" pitchFamily="18" charset="0"/>
                              </a:rPr>
                              <m:t>0</m:t>
                            </m:r>
                          </m:sub>
                        </m:sSub>
                      </m:oMath>
                    </m:oMathPara>
                  </a14:m>
                  <a:endParaRPr lang="en-US" dirty="0"/>
                </a:p>
              </p:txBody>
            </p:sp>
          </mc:Choice>
          <mc:Fallback>
            <p:sp>
              <p:nvSpPr>
                <p:cNvPr id="393" name="TextBox 392">
                  <a:extLst>
                    <a:ext uri="{FF2B5EF4-FFF2-40B4-BE49-F238E27FC236}">
                      <a16:creationId xmlns:a16="http://schemas.microsoft.com/office/drawing/2014/main" id="{E4FB87FD-521A-1443-BB24-8E21BB2AB638}"/>
                    </a:ext>
                  </a:extLst>
                </p:cNvPr>
                <p:cNvSpPr txBox="1">
                  <a:spLocks noRot="1" noChangeAspect="1" noMove="1" noResize="1" noEditPoints="1" noAdjustHandles="1" noChangeArrowheads="1" noChangeShapeType="1" noTextEdit="1"/>
                </p:cNvSpPr>
                <p:nvPr/>
              </p:nvSpPr>
              <p:spPr>
                <a:xfrm>
                  <a:off x="5775258" y="546600"/>
                  <a:ext cx="466090" cy="369332"/>
                </a:xfrm>
                <a:prstGeom prst="rect">
                  <a:avLst/>
                </a:prstGeom>
                <a:blipFill>
                  <a:blip r:embed="rId47"/>
                  <a:stretch>
                    <a:fillRect b="-1153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94" name="TextBox 393">
                  <a:extLst>
                    <a:ext uri="{FF2B5EF4-FFF2-40B4-BE49-F238E27FC236}">
                      <a16:creationId xmlns:a16="http://schemas.microsoft.com/office/drawing/2014/main" id="{449FD4F2-9333-6E4B-BFFB-0AEB62BB3DA4}"/>
                    </a:ext>
                  </a:extLst>
                </p:cNvPr>
                <p:cNvSpPr txBox="1"/>
                <p:nvPr/>
              </p:nvSpPr>
              <p:spPr>
                <a:xfrm>
                  <a:off x="6760151" y="546600"/>
                  <a:ext cx="46609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𝑥</m:t>
                            </m:r>
                          </m:e>
                          <m:sub>
                            <m:r>
                              <a:rPr lang="en-US" b="0" i="1" dirty="0" smtClean="0">
                                <a:latin typeface="Cambria Math" panose="02040503050406030204" pitchFamily="18" charset="0"/>
                              </a:rPr>
                              <m:t>0</m:t>
                            </m:r>
                          </m:sub>
                        </m:sSub>
                      </m:oMath>
                    </m:oMathPara>
                  </a14:m>
                  <a:endParaRPr lang="en-US" dirty="0"/>
                </a:p>
              </p:txBody>
            </p:sp>
          </mc:Choice>
          <mc:Fallback>
            <p:sp>
              <p:nvSpPr>
                <p:cNvPr id="394" name="TextBox 393">
                  <a:extLst>
                    <a:ext uri="{FF2B5EF4-FFF2-40B4-BE49-F238E27FC236}">
                      <a16:creationId xmlns:a16="http://schemas.microsoft.com/office/drawing/2014/main" id="{449FD4F2-9333-6E4B-BFFB-0AEB62BB3DA4}"/>
                    </a:ext>
                  </a:extLst>
                </p:cNvPr>
                <p:cNvSpPr txBox="1">
                  <a:spLocks noRot="1" noChangeAspect="1" noMove="1" noResize="1" noEditPoints="1" noAdjustHandles="1" noChangeArrowheads="1" noChangeShapeType="1" noTextEdit="1"/>
                </p:cNvSpPr>
                <p:nvPr/>
              </p:nvSpPr>
              <p:spPr>
                <a:xfrm>
                  <a:off x="6760151" y="546600"/>
                  <a:ext cx="466090" cy="369332"/>
                </a:xfrm>
                <a:prstGeom prst="rect">
                  <a:avLst/>
                </a:prstGeom>
                <a:blipFill>
                  <a:blip r:embed="rId48"/>
                  <a:stretch>
                    <a:fillRect b="-1153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95" name="TextBox 394">
                  <a:extLst>
                    <a:ext uri="{FF2B5EF4-FFF2-40B4-BE49-F238E27FC236}">
                      <a16:creationId xmlns:a16="http://schemas.microsoft.com/office/drawing/2014/main" id="{5FBE0551-D979-9E4F-A94C-B1B8F8577A8C}"/>
                    </a:ext>
                  </a:extLst>
                </p:cNvPr>
                <p:cNvSpPr txBox="1"/>
                <p:nvPr/>
              </p:nvSpPr>
              <p:spPr>
                <a:xfrm>
                  <a:off x="6266154" y="573247"/>
                  <a:ext cx="43473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m:t>
                        </m:r>
                      </m:oMath>
                    </m:oMathPara>
                  </a14:m>
                  <a:endParaRPr lang="en-US" dirty="0"/>
                </a:p>
              </p:txBody>
            </p:sp>
          </mc:Choice>
          <mc:Fallback>
            <p:sp>
              <p:nvSpPr>
                <p:cNvPr id="395" name="TextBox 394">
                  <a:extLst>
                    <a:ext uri="{FF2B5EF4-FFF2-40B4-BE49-F238E27FC236}">
                      <a16:creationId xmlns:a16="http://schemas.microsoft.com/office/drawing/2014/main" id="{5FBE0551-D979-9E4F-A94C-B1B8F8577A8C}"/>
                    </a:ext>
                  </a:extLst>
                </p:cNvPr>
                <p:cNvSpPr txBox="1">
                  <a:spLocks noRot="1" noChangeAspect="1" noMove="1" noResize="1" noEditPoints="1" noAdjustHandles="1" noChangeArrowheads="1" noChangeShapeType="1" noTextEdit="1"/>
                </p:cNvSpPr>
                <p:nvPr/>
              </p:nvSpPr>
              <p:spPr>
                <a:xfrm>
                  <a:off x="6266154" y="573247"/>
                  <a:ext cx="434734" cy="369332"/>
                </a:xfrm>
                <a:prstGeom prst="rect">
                  <a:avLst/>
                </a:prstGeom>
                <a:blipFill>
                  <a:blip r:embed="rId38"/>
                  <a:stretch>
                    <a:fillRect/>
                  </a:stretch>
                </a:blipFill>
              </p:spPr>
              <p:txBody>
                <a:bodyPr/>
                <a:lstStyle/>
                <a:p>
                  <a:r>
                    <a:rPr lang="en-US">
                      <a:noFill/>
                    </a:rPr>
                    <a:t> </a:t>
                  </a:r>
                </a:p>
              </p:txBody>
            </p:sp>
          </mc:Fallback>
        </mc:AlternateContent>
      </p:grpSp>
      <p:grpSp>
        <p:nvGrpSpPr>
          <p:cNvPr id="396" name="Group 395">
            <a:extLst>
              <a:ext uri="{FF2B5EF4-FFF2-40B4-BE49-F238E27FC236}">
                <a16:creationId xmlns:a16="http://schemas.microsoft.com/office/drawing/2014/main" id="{975D0C06-2BED-834C-81A6-90E66CF48063}"/>
              </a:ext>
            </a:extLst>
          </p:cNvPr>
          <p:cNvGrpSpPr/>
          <p:nvPr/>
        </p:nvGrpSpPr>
        <p:grpSpPr>
          <a:xfrm>
            <a:off x="4816976" y="5629280"/>
            <a:ext cx="2063111" cy="349504"/>
            <a:chOff x="5074022" y="546600"/>
            <a:chExt cx="2337449" cy="395979"/>
          </a:xfrm>
        </p:grpSpPr>
        <p:sp>
          <p:nvSpPr>
            <p:cNvPr id="397" name="Rectangle 396">
              <a:extLst>
                <a:ext uri="{FF2B5EF4-FFF2-40B4-BE49-F238E27FC236}">
                  <a16:creationId xmlns:a16="http://schemas.microsoft.com/office/drawing/2014/main" id="{E3ED1F02-9BDC-FC43-8A33-7F0BF6DBFFA8}"/>
                </a:ext>
              </a:extLst>
            </p:cNvPr>
            <p:cNvSpPr/>
            <p:nvPr/>
          </p:nvSpPr>
          <p:spPr>
            <a:xfrm>
              <a:off x="5127813" y="615846"/>
              <a:ext cx="2283658" cy="31184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mc:AlternateContent xmlns:mc="http://schemas.openxmlformats.org/markup-compatibility/2006">
          <mc:Choice xmlns:a14="http://schemas.microsoft.com/office/drawing/2010/main" Requires="a14">
            <p:sp>
              <p:nvSpPr>
                <p:cNvPr id="398" name="TextBox 397">
                  <a:extLst>
                    <a:ext uri="{FF2B5EF4-FFF2-40B4-BE49-F238E27FC236}">
                      <a16:creationId xmlns:a16="http://schemas.microsoft.com/office/drawing/2014/main" id="{2FD43745-69C1-D640-AAEE-253DC70F8771}"/>
                    </a:ext>
                  </a:extLst>
                </p:cNvPr>
                <p:cNvSpPr txBox="1"/>
                <p:nvPr/>
              </p:nvSpPr>
              <p:spPr>
                <a:xfrm>
                  <a:off x="5074022" y="546600"/>
                  <a:ext cx="46128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solidFill>
                                  <a:srgbClr val="FF0000"/>
                                </a:solidFill>
                                <a:latin typeface="Cambria Math" panose="02040503050406030204" pitchFamily="18" charset="0"/>
                              </a:rPr>
                            </m:ctrlPr>
                          </m:sSubPr>
                          <m:e>
                            <m:r>
                              <a:rPr lang="en-US" b="0" i="1" dirty="0" smtClean="0">
                                <a:solidFill>
                                  <a:srgbClr val="FF0000"/>
                                </a:solidFill>
                                <a:latin typeface="Cambria Math" panose="02040503050406030204" pitchFamily="18" charset="0"/>
                              </a:rPr>
                              <m:t>𝑥</m:t>
                            </m:r>
                          </m:e>
                          <m:sub>
                            <m:r>
                              <a:rPr lang="en-US" b="0" i="1" dirty="0" smtClean="0">
                                <a:solidFill>
                                  <a:srgbClr val="FF0000"/>
                                </a:solidFill>
                                <a:latin typeface="Cambria Math" panose="02040503050406030204" pitchFamily="18" charset="0"/>
                              </a:rPr>
                              <m:t>9</m:t>
                            </m:r>
                          </m:sub>
                        </m:sSub>
                      </m:oMath>
                    </m:oMathPara>
                  </a14:m>
                  <a:endParaRPr lang="en-US" dirty="0">
                    <a:solidFill>
                      <a:srgbClr val="FF0000"/>
                    </a:solidFill>
                  </a:endParaRPr>
                </a:p>
              </p:txBody>
            </p:sp>
          </mc:Choice>
          <mc:Fallback>
            <p:sp>
              <p:nvSpPr>
                <p:cNvPr id="398" name="TextBox 397">
                  <a:extLst>
                    <a:ext uri="{FF2B5EF4-FFF2-40B4-BE49-F238E27FC236}">
                      <a16:creationId xmlns:a16="http://schemas.microsoft.com/office/drawing/2014/main" id="{2FD43745-69C1-D640-AAEE-253DC70F8771}"/>
                    </a:ext>
                  </a:extLst>
                </p:cNvPr>
                <p:cNvSpPr txBox="1">
                  <a:spLocks noRot="1" noChangeAspect="1" noMove="1" noResize="1" noEditPoints="1" noAdjustHandles="1" noChangeArrowheads="1" noChangeShapeType="1" noTextEdit="1"/>
                </p:cNvSpPr>
                <p:nvPr/>
              </p:nvSpPr>
              <p:spPr>
                <a:xfrm>
                  <a:off x="5074022" y="546600"/>
                  <a:ext cx="461280" cy="369332"/>
                </a:xfrm>
                <a:prstGeom prst="rect">
                  <a:avLst/>
                </a:prstGeom>
                <a:blipFill>
                  <a:blip r:embed="rId49"/>
                  <a:stretch>
                    <a:fillRect b="-1153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99" name="TextBox 398">
                  <a:extLst>
                    <a:ext uri="{FF2B5EF4-FFF2-40B4-BE49-F238E27FC236}">
                      <a16:creationId xmlns:a16="http://schemas.microsoft.com/office/drawing/2014/main" id="{99B7ACA8-D3B7-B448-BC97-975172481695}"/>
                    </a:ext>
                  </a:extLst>
                </p:cNvPr>
                <p:cNvSpPr txBox="1"/>
                <p:nvPr/>
              </p:nvSpPr>
              <p:spPr>
                <a:xfrm>
                  <a:off x="5424640" y="546600"/>
                  <a:ext cx="46609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solidFill>
                                  <a:schemeClr val="tx1"/>
                                </a:solidFill>
                                <a:latin typeface="Cambria Math" panose="02040503050406030204" pitchFamily="18" charset="0"/>
                              </a:rPr>
                            </m:ctrlPr>
                          </m:sSubPr>
                          <m:e>
                            <m:r>
                              <a:rPr lang="en-US" b="0" i="1" dirty="0" smtClean="0">
                                <a:solidFill>
                                  <a:schemeClr val="tx1"/>
                                </a:solidFill>
                                <a:latin typeface="Cambria Math" panose="02040503050406030204" pitchFamily="18" charset="0"/>
                              </a:rPr>
                              <m:t>𝑥</m:t>
                            </m:r>
                          </m:e>
                          <m:sub>
                            <m:r>
                              <a:rPr lang="en-US" b="0" i="1" dirty="0" smtClean="0">
                                <a:solidFill>
                                  <a:schemeClr val="tx1"/>
                                </a:solidFill>
                                <a:latin typeface="Cambria Math" panose="02040503050406030204" pitchFamily="18" charset="0"/>
                              </a:rPr>
                              <m:t>8</m:t>
                            </m:r>
                          </m:sub>
                        </m:sSub>
                      </m:oMath>
                    </m:oMathPara>
                  </a14:m>
                  <a:endParaRPr lang="en-US" dirty="0">
                    <a:solidFill>
                      <a:srgbClr val="FF0000"/>
                    </a:solidFill>
                  </a:endParaRPr>
                </a:p>
              </p:txBody>
            </p:sp>
          </mc:Choice>
          <mc:Fallback>
            <p:sp>
              <p:nvSpPr>
                <p:cNvPr id="399" name="TextBox 398">
                  <a:extLst>
                    <a:ext uri="{FF2B5EF4-FFF2-40B4-BE49-F238E27FC236}">
                      <a16:creationId xmlns:a16="http://schemas.microsoft.com/office/drawing/2014/main" id="{99B7ACA8-D3B7-B448-BC97-975172481695}"/>
                    </a:ext>
                  </a:extLst>
                </p:cNvPr>
                <p:cNvSpPr txBox="1">
                  <a:spLocks noRot="1" noChangeAspect="1" noMove="1" noResize="1" noEditPoints="1" noAdjustHandles="1" noChangeArrowheads="1" noChangeShapeType="1" noTextEdit="1"/>
                </p:cNvSpPr>
                <p:nvPr/>
              </p:nvSpPr>
              <p:spPr>
                <a:xfrm>
                  <a:off x="5424640" y="546600"/>
                  <a:ext cx="466090" cy="369332"/>
                </a:xfrm>
                <a:prstGeom prst="rect">
                  <a:avLst/>
                </a:prstGeom>
                <a:blipFill>
                  <a:blip r:embed="rId50"/>
                  <a:stretch>
                    <a:fillRect b="-1153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00" name="TextBox 399">
                  <a:extLst>
                    <a:ext uri="{FF2B5EF4-FFF2-40B4-BE49-F238E27FC236}">
                      <a16:creationId xmlns:a16="http://schemas.microsoft.com/office/drawing/2014/main" id="{485A744D-1468-9943-9644-8A0B036785DD}"/>
                    </a:ext>
                  </a:extLst>
                </p:cNvPr>
                <p:cNvSpPr txBox="1"/>
                <p:nvPr/>
              </p:nvSpPr>
              <p:spPr>
                <a:xfrm>
                  <a:off x="5775258" y="546600"/>
                  <a:ext cx="46609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solidFill>
                                  <a:srgbClr val="FF0000"/>
                                </a:solidFill>
                                <a:latin typeface="Cambria Math" panose="02040503050406030204" pitchFamily="18" charset="0"/>
                              </a:rPr>
                            </m:ctrlPr>
                          </m:sSubPr>
                          <m:e>
                            <m:r>
                              <a:rPr lang="en-US" b="0" i="1" dirty="0" smtClean="0">
                                <a:solidFill>
                                  <a:srgbClr val="FF0000"/>
                                </a:solidFill>
                                <a:latin typeface="Cambria Math" panose="02040503050406030204" pitchFamily="18" charset="0"/>
                              </a:rPr>
                              <m:t>𝑥</m:t>
                            </m:r>
                          </m:e>
                          <m:sub>
                            <m:r>
                              <a:rPr lang="en-US" b="0" i="1" dirty="0" smtClean="0">
                                <a:solidFill>
                                  <a:srgbClr val="FF0000"/>
                                </a:solidFill>
                                <a:latin typeface="Cambria Math" panose="02040503050406030204" pitchFamily="18" charset="0"/>
                              </a:rPr>
                              <m:t>5</m:t>
                            </m:r>
                          </m:sub>
                        </m:sSub>
                      </m:oMath>
                    </m:oMathPara>
                  </a14:m>
                  <a:endParaRPr lang="en-US" dirty="0">
                    <a:solidFill>
                      <a:srgbClr val="FF0000"/>
                    </a:solidFill>
                  </a:endParaRPr>
                </a:p>
              </p:txBody>
            </p:sp>
          </mc:Choice>
          <mc:Fallback>
            <p:sp>
              <p:nvSpPr>
                <p:cNvPr id="400" name="TextBox 399">
                  <a:extLst>
                    <a:ext uri="{FF2B5EF4-FFF2-40B4-BE49-F238E27FC236}">
                      <a16:creationId xmlns:a16="http://schemas.microsoft.com/office/drawing/2014/main" id="{485A744D-1468-9943-9644-8A0B036785DD}"/>
                    </a:ext>
                  </a:extLst>
                </p:cNvPr>
                <p:cNvSpPr txBox="1">
                  <a:spLocks noRot="1" noChangeAspect="1" noMove="1" noResize="1" noEditPoints="1" noAdjustHandles="1" noChangeArrowheads="1" noChangeShapeType="1" noTextEdit="1"/>
                </p:cNvSpPr>
                <p:nvPr/>
              </p:nvSpPr>
              <p:spPr>
                <a:xfrm>
                  <a:off x="5775258" y="546600"/>
                  <a:ext cx="466090" cy="369332"/>
                </a:xfrm>
                <a:prstGeom prst="rect">
                  <a:avLst/>
                </a:prstGeom>
                <a:blipFill>
                  <a:blip r:embed="rId51"/>
                  <a:stretch>
                    <a:fillRect b="-1153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01" name="TextBox 400">
                  <a:extLst>
                    <a:ext uri="{FF2B5EF4-FFF2-40B4-BE49-F238E27FC236}">
                      <a16:creationId xmlns:a16="http://schemas.microsoft.com/office/drawing/2014/main" id="{1622D509-DD1A-1944-8F7C-0D7ADD37E845}"/>
                    </a:ext>
                  </a:extLst>
                </p:cNvPr>
                <p:cNvSpPr txBox="1"/>
                <p:nvPr/>
              </p:nvSpPr>
              <p:spPr>
                <a:xfrm>
                  <a:off x="6760151" y="546600"/>
                  <a:ext cx="46076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solidFill>
                                  <a:srgbClr val="FF0000"/>
                                </a:solidFill>
                                <a:latin typeface="Cambria Math" panose="02040503050406030204" pitchFamily="18" charset="0"/>
                              </a:rPr>
                            </m:ctrlPr>
                          </m:sSubPr>
                          <m:e>
                            <m:r>
                              <a:rPr lang="en-US" b="0" i="1" dirty="0" smtClean="0">
                                <a:solidFill>
                                  <a:srgbClr val="FF0000"/>
                                </a:solidFill>
                                <a:latin typeface="Cambria Math" panose="02040503050406030204" pitchFamily="18" charset="0"/>
                              </a:rPr>
                              <m:t>𝑥</m:t>
                            </m:r>
                          </m:e>
                          <m:sub>
                            <m:r>
                              <a:rPr lang="en-US" b="0" i="1" dirty="0" smtClean="0">
                                <a:solidFill>
                                  <a:srgbClr val="FF0000"/>
                                </a:solidFill>
                                <a:latin typeface="Cambria Math" panose="02040503050406030204" pitchFamily="18" charset="0"/>
                              </a:rPr>
                              <m:t>1</m:t>
                            </m:r>
                          </m:sub>
                        </m:sSub>
                      </m:oMath>
                    </m:oMathPara>
                  </a14:m>
                  <a:endParaRPr lang="en-US" dirty="0">
                    <a:solidFill>
                      <a:srgbClr val="FF0000"/>
                    </a:solidFill>
                  </a:endParaRPr>
                </a:p>
              </p:txBody>
            </p:sp>
          </mc:Choice>
          <mc:Fallback>
            <p:sp>
              <p:nvSpPr>
                <p:cNvPr id="401" name="TextBox 400">
                  <a:extLst>
                    <a:ext uri="{FF2B5EF4-FFF2-40B4-BE49-F238E27FC236}">
                      <a16:creationId xmlns:a16="http://schemas.microsoft.com/office/drawing/2014/main" id="{1622D509-DD1A-1944-8F7C-0D7ADD37E845}"/>
                    </a:ext>
                  </a:extLst>
                </p:cNvPr>
                <p:cNvSpPr txBox="1">
                  <a:spLocks noRot="1" noChangeAspect="1" noMove="1" noResize="1" noEditPoints="1" noAdjustHandles="1" noChangeArrowheads="1" noChangeShapeType="1" noTextEdit="1"/>
                </p:cNvSpPr>
                <p:nvPr/>
              </p:nvSpPr>
              <p:spPr>
                <a:xfrm>
                  <a:off x="6760151" y="546600"/>
                  <a:ext cx="460767" cy="369332"/>
                </a:xfrm>
                <a:prstGeom prst="rect">
                  <a:avLst/>
                </a:prstGeom>
                <a:blipFill>
                  <a:blip r:embed="rId52"/>
                  <a:stretch>
                    <a:fillRect b="-1153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02" name="TextBox 401">
                  <a:extLst>
                    <a:ext uri="{FF2B5EF4-FFF2-40B4-BE49-F238E27FC236}">
                      <a16:creationId xmlns:a16="http://schemas.microsoft.com/office/drawing/2014/main" id="{AB7C35B8-8DFB-4D4C-96F5-A0290F74221D}"/>
                    </a:ext>
                  </a:extLst>
                </p:cNvPr>
                <p:cNvSpPr txBox="1"/>
                <p:nvPr/>
              </p:nvSpPr>
              <p:spPr>
                <a:xfrm>
                  <a:off x="6266154" y="573247"/>
                  <a:ext cx="43473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solidFill>
                              <a:srgbClr val="FF0000"/>
                            </a:solidFill>
                            <a:latin typeface="Cambria Math" panose="02040503050406030204" pitchFamily="18" charset="0"/>
                          </a:rPr>
                          <m:t>⋯</m:t>
                        </m:r>
                      </m:oMath>
                    </m:oMathPara>
                  </a14:m>
                  <a:endParaRPr lang="en-US" dirty="0">
                    <a:solidFill>
                      <a:srgbClr val="FF0000"/>
                    </a:solidFill>
                  </a:endParaRPr>
                </a:p>
              </p:txBody>
            </p:sp>
          </mc:Choice>
          <mc:Fallback>
            <p:sp>
              <p:nvSpPr>
                <p:cNvPr id="402" name="TextBox 401">
                  <a:extLst>
                    <a:ext uri="{FF2B5EF4-FFF2-40B4-BE49-F238E27FC236}">
                      <a16:creationId xmlns:a16="http://schemas.microsoft.com/office/drawing/2014/main" id="{AB7C35B8-8DFB-4D4C-96F5-A0290F74221D}"/>
                    </a:ext>
                  </a:extLst>
                </p:cNvPr>
                <p:cNvSpPr txBox="1">
                  <a:spLocks noRot="1" noChangeAspect="1" noMove="1" noResize="1" noEditPoints="1" noAdjustHandles="1" noChangeArrowheads="1" noChangeShapeType="1" noTextEdit="1"/>
                </p:cNvSpPr>
                <p:nvPr/>
              </p:nvSpPr>
              <p:spPr>
                <a:xfrm>
                  <a:off x="6266154" y="573247"/>
                  <a:ext cx="434734" cy="369332"/>
                </a:xfrm>
                <a:prstGeom prst="rect">
                  <a:avLst/>
                </a:prstGeom>
                <a:blipFill>
                  <a:blip r:embed="rId53"/>
                  <a:stretch>
                    <a:fillRect/>
                  </a:stretch>
                </a:blipFill>
              </p:spPr>
              <p:txBody>
                <a:bodyPr/>
                <a:lstStyle/>
                <a:p>
                  <a:r>
                    <a:rPr lang="en-US">
                      <a:noFill/>
                    </a:rPr>
                    <a:t> </a:t>
                  </a:r>
                </a:p>
              </p:txBody>
            </p:sp>
          </mc:Fallback>
        </mc:AlternateContent>
      </p:grpSp>
      <mc:AlternateContent xmlns:mc="http://schemas.openxmlformats.org/markup-compatibility/2006">
        <mc:Choice xmlns:a14="http://schemas.microsoft.com/office/drawing/2010/main" Requires="a14">
          <p:sp>
            <p:nvSpPr>
              <p:cNvPr id="403" name="TextBox 402">
                <a:extLst>
                  <a:ext uri="{FF2B5EF4-FFF2-40B4-BE49-F238E27FC236}">
                    <a16:creationId xmlns:a16="http://schemas.microsoft.com/office/drawing/2014/main" id="{F7CB155C-AC90-1846-9C80-D6324A1F69F3}"/>
                  </a:ext>
                </a:extLst>
              </p:cNvPr>
              <p:cNvSpPr txBox="1"/>
              <p:nvPr/>
            </p:nvSpPr>
            <p:spPr>
              <a:xfrm>
                <a:off x="7450645" y="5609976"/>
                <a:ext cx="1422278" cy="32598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dirty="0" smtClean="0">
                          <a:solidFill>
                            <a:srgbClr val="FF0000"/>
                          </a:solidFill>
                          <a:latin typeface="Cambria Math" panose="02040503050406030204" pitchFamily="18" charset="0"/>
                        </a:rPr>
                        <m:t>𝑠</m:t>
                      </m:r>
                      <m:r>
                        <a:rPr lang="en-US" b="0" i="1" dirty="0" smtClean="0">
                          <a:solidFill>
                            <a:srgbClr val="FF0000"/>
                          </a:solidFill>
                          <a:latin typeface="Cambria Math" panose="02040503050406030204" pitchFamily="18" charset="0"/>
                        </a:rPr>
                        <m:t>𝑡𝑎𝑡</m:t>
                      </m:r>
                      <m:r>
                        <a:rPr lang="en-US" b="0" i="1" baseline="30000" dirty="0" smtClean="0">
                          <a:solidFill>
                            <a:srgbClr val="FF0000"/>
                          </a:solidFill>
                          <a:latin typeface="Cambria Math" panose="02040503050406030204" pitchFamily="18" charset="0"/>
                        </a:rPr>
                        <m:t>∗</m:t>
                      </m:r>
                      <m:r>
                        <a:rPr lang="en-US" b="0" i="1" dirty="0" smtClean="0">
                          <a:latin typeface="Cambria Math" panose="02040503050406030204" pitchFamily="18" charset="0"/>
                        </a:rPr>
                        <m:t>− </m:t>
                      </m:r>
                      <m:r>
                        <a:rPr lang="en-US" b="0" i="1" dirty="0" smtClean="0">
                          <a:latin typeface="Cambria Math" panose="02040503050406030204" pitchFamily="18" charset="0"/>
                        </a:rPr>
                        <m:t>𝑠𝑡𝑎𝑡</m:t>
                      </m:r>
                      <m:r>
                        <a:rPr lang="en-US" b="0" i="1" baseline="30000" dirty="0" smtClean="0">
                          <a:latin typeface="Cambria Math" panose="02040503050406030204" pitchFamily="18" charset="0"/>
                        </a:rPr>
                        <m:t>∗</m:t>
                      </m:r>
                    </m:oMath>
                  </m:oMathPara>
                </a14:m>
                <a:endParaRPr lang="en-US" dirty="0">
                  <a:solidFill>
                    <a:srgbClr val="FF0000"/>
                  </a:solidFill>
                </a:endParaRPr>
              </a:p>
            </p:txBody>
          </p:sp>
        </mc:Choice>
        <mc:Fallback>
          <p:sp>
            <p:nvSpPr>
              <p:cNvPr id="403" name="TextBox 402">
                <a:extLst>
                  <a:ext uri="{FF2B5EF4-FFF2-40B4-BE49-F238E27FC236}">
                    <a16:creationId xmlns:a16="http://schemas.microsoft.com/office/drawing/2014/main" id="{F7CB155C-AC90-1846-9C80-D6324A1F69F3}"/>
                  </a:ext>
                </a:extLst>
              </p:cNvPr>
              <p:cNvSpPr txBox="1">
                <a:spLocks noRot="1" noChangeAspect="1" noMove="1" noResize="1" noEditPoints="1" noAdjustHandles="1" noChangeArrowheads="1" noChangeShapeType="1" noTextEdit="1"/>
              </p:cNvSpPr>
              <p:nvPr/>
            </p:nvSpPr>
            <p:spPr>
              <a:xfrm>
                <a:off x="7450645" y="5609976"/>
                <a:ext cx="1422278" cy="325985"/>
              </a:xfrm>
              <a:prstGeom prst="rect">
                <a:avLst/>
              </a:prstGeom>
              <a:blipFill>
                <a:blip r:embed="rId54"/>
                <a:stretch>
                  <a:fillRect r="-5310" b="-29630"/>
                </a:stretch>
              </a:blipFill>
            </p:spPr>
            <p:txBody>
              <a:bodyPr/>
              <a:lstStyle/>
              <a:p>
                <a:r>
                  <a:rPr lang="en-US">
                    <a:noFill/>
                  </a:rPr>
                  <a:t> </a:t>
                </a:r>
              </a:p>
            </p:txBody>
          </p:sp>
        </mc:Fallback>
      </mc:AlternateContent>
      <p:sp>
        <p:nvSpPr>
          <p:cNvPr id="404" name="TextBox 403">
            <a:extLst>
              <a:ext uri="{FF2B5EF4-FFF2-40B4-BE49-F238E27FC236}">
                <a16:creationId xmlns:a16="http://schemas.microsoft.com/office/drawing/2014/main" id="{58F04431-97A4-E649-948C-33E90B2317B7}"/>
              </a:ext>
            </a:extLst>
          </p:cNvPr>
          <p:cNvSpPr txBox="1"/>
          <p:nvPr/>
        </p:nvSpPr>
        <p:spPr>
          <a:xfrm>
            <a:off x="165461" y="2243315"/>
            <a:ext cx="1331727" cy="325985"/>
          </a:xfrm>
          <a:prstGeom prst="rect">
            <a:avLst/>
          </a:prstGeom>
          <a:noFill/>
        </p:spPr>
        <p:txBody>
          <a:bodyPr wrap="none" rtlCol="0">
            <a:spAutoFit/>
          </a:bodyPr>
          <a:lstStyle/>
          <a:p>
            <a:r>
              <a:rPr lang="en-US" dirty="0"/>
              <a:t>Permutations:</a:t>
            </a:r>
          </a:p>
        </p:txBody>
      </p:sp>
      <p:grpSp>
        <p:nvGrpSpPr>
          <p:cNvPr id="405" name="Group 404">
            <a:extLst>
              <a:ext uri="{FF2B5EF4-FFF2-40B4-BE49-F238E27FC236}">
                <a16:creationId xmlns:a16="http://schemas.microsoft.com/office/drawing/2014/main" id="{D2B7AA2C-DE95-154B-8685-EDC3911761BC}"/>
              </a:ext>
            </a:extLst>
          </p:cNvPr>
          <p:cNvGrpSpPr/>
          <p:nvPr/>
        </p:nvGrpSpPr>
        <p:grpSpPr>
          <a:xfrm>
            <a:off x="722848" y="6259210"/>
            <a:ext cx="79978" cy="341739"/>
            <a:chOff x="1088361" y="6361130"/>
            <a:chExt cx="90613" cy="387181"/>
          </a:xfrm>
        </p:grpSpPr>
        <p:sp>
          <p:nvSpPr>
            <p:cNvPr id="406" name="Oval 405">
              <a:extLst>
                <a:ext uri="{FF2B5EF4-FFF2-40B4-BE49-F238E27FC236}">
                  <a16:creationId xmlns:a16="http://schemas.microsoft.com/office/drawing/2014/main" id="{C8E01BA4-CE07-7D46-8D97-C6429EFE195A}"/>
                </a:ext>
              </a:extLst>
            </p:cNvPr>
            <p:cNvSpPr/>
            <p:nvPr/>
          </p:nvSpPr>
          <p:spPr>
            <a:xfrm>
              <a:off x="1088361" y="6361130"/>
              <a:ext cx="86497" cy="8649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7" name="Oval 406">
              <a:extLst>
                <a:ext uri="{FF2B5EF4-FFF2-40B4-BE49-F238E27FC236}">
                  <a16:creationId xmlns:a16="http://schemas.microsoft.com/office/drawing/2014/main" id="{5EED82A4-56BD-CF47-977D-E69D7C9709A2}"/>
                </a:ext>
              </a:extLst>
            </p:cNvPr>
            <p:cNvSpPr/>
            <p:nvPr/>
          </p:nvSpPr>
          <p:spPr>
            <a:xfrm>
              <a:off x="1092477" y="6513530"/>
              <a:ext cx="86497" cy="8649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8" name="Oval 407">
              <a:extLst>
                <a:ext uri="{FF2B5EF4-FFF2-40B4-BE49-F238E27FC236}">
                  <a16:creationId xmlns:a16="http://schemas.microsoft.com/office/drawing/2014/main" id="{07C16BB0-1837-E446-AB9E-30DFA95B069A}"/>
                </a:ext>
              </a:extLst>
            </p:cNvPr>
            <p:cNvSpPr/>
            <p:nvPr/>
          </p:nvSpPr>
          <p:spPr>
            <a:xfrm>
              <a:off x="1092477" y="6661814"/>
              <a:ext cx="86497" cy="8649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09" name="Group 408">
            <a:extLst>
              <a:ext uri="{FF2B5EF4-FFF2-40B4-BE49-F238E27FC236}">
                <a16:creationId xmlns:a16="http://schemas.microsoft.com/office/drawing/2014/main" id="{93294798-12D4-AC48-B9AE-6D3A6F8BEF90}"/>
              </a:ext>
            </a:extLst>
          </p:cNvPr>
          <p:cNvGrpSpPr/>
          <p:nvPr/>
        </p:nvGrpSpPr>
        <p:grpSpPr>
          <a:xfrm>
            <a:off x="4255787" y="6254078"/>
            <a:ext cx="79978" cy="341739"/>
            <a:chOff x="1249726" y="6513530"/>
            <a:chExt cx="90613" cy="387181"/>
          </a:xfrm>
        </p:grpSpPr>
        <p:sp>
          <p:nvSpPr>
            <p:cNvPr id="410" name="Oval 409">
              <a:extLst>
                <a:ext uri="{FF2B5EF4-FFF2-40B4-BE49-F238E27FC236}">
                  <a16:creationId xmlns:a16="http://schemas.microsoft.com/office/drawing/2014/main" id="{37AA7E95-815D-AB43-ACE7-0599FBE4CCD9}"/>
                </a:ext>
              </a:extLst>
            </p:cNvPr>
            <p:cNvSpPr/>
            <p:nvPr/>
          </p:nvSpPr>
          <p:spPr>
            <a:xfrm>
              <a:off x="1249726" y="6513530"/>
              <a:ext cx="86497" cy="8649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1" name="Oval 410">
              <a:extLst>
                <a:ext uri="{FF2B5EF4-FFF2-40B4-BE49-F238E27FC236}">
                  <a16:creationId xmlns:a16="http://schemas.microsoft.com/office/drawing/2014/main" id="{03F4B72C-4281-A949-B7C4-1E4D8041A15F}"/>
                </a:ext>
              </a:extLst>
            </p:cNvPr>
            <p:cNvSpPr/>
            <p:nvPr/>
          </p:nvSpPr>
          <p:spPr>
            <a:xfrm>
              <a:off x="1253842" y="6665930"/>
              <a:ext cx="86497" cy="8649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2" name="Oval 411">
              <a:extLst>
                <a:ext uri="{FF2B5EF4-FFF2-40B4-BE49-F238E27FC236}">
                  <a16:creationId xmlns:a16="http://schemas.microsoft.com/office/drawing/2014/main" id="{6F9B48EB-0689-C048-A1AE-169CB9B1AD4D}"/>
                </a:ext>
              </a:extLst>
            </p:cNvPr>
            <p:cNvSpPr/>
            <p:nvPr/>
          </p:nvSpPr>
          <p:spPr>
            <a:xfrm>
              <a:off x="1253842" y="6814214"/>
              <a:ext cx="86497" cy="8649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13" name="Up-Down Arrow 412">
            <a:extLst>
              <a:ext uri="{FF2B5EF4-FFF2-40B4-BE49-F238E27FC236}">
                <a16:creationId xmlns:a16="http://schemas.microsoft.com/office/drawing/2014/main" id="{ED0CE2CF-163B-244D-80EA-46E9A6C8A168}"/>
              </a:ext>
            </a:extLst>
          </p:cNvPr>
          <p:cNvSpPr/>
          <p:nvPr/>
        </p:nvSpPr>
        <p:spPr>
          <a:xfrm>
            <a:off x="2238852" y="2092661"/>
            <a:ext cx="166164" cy="656742"/>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4" name="Up-Down Arrow 413">
            <a:extLst>
              <a:ext uri="{FF2B5EF4-FFF2-40B4-BE49-F238E27FC236}">
                <a16:creationId xmlns:a16="http://schemas.microsoft.com/office/drawing/2014/main" id="{34888D24-DBD8-7A49-A00C-4C1BA2852390}"/>
              </a:ext>
            </a:extLst>
          </p:cNvPr>
          <p:cNvSpPr/>
          <p:nvPr/>
        </p:nvSpPr>
        <p:spPr>
          <a:xfrm>
            <a:off x="5793506" y="2092661"/>
            <a:ext cx="166164" cy="656742"/>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5" name="TextBox 414">
            <a:extLst>
              <a:ext uri="{FF2B5EF4-FFF2-40B4-BE49-F238E27FC236}">
                <a16:creationId xmlns:a16="http://schemas.microsoft.com/office/drawing/2014/main" id="{BF129F98-1E33-EA4E-A4D3-04F58F47A9ED}"/>
              </a:ext>
            </a:extLst>
          </p:cNvPr>
          <p:cNvSpPr txBox="1"/>
          <p:nvPr/>
        </p:nvSpPr>
        <p:spPr>
          <a:xfrm>
            <a:off x="2405016" y="2258039"/>
            <a:ext cx="954977" cy="325985"/>
          </a:xfrm>
          <a:prstGeom prst="rect">
            <a:avLst/>
          </a:prstGeom>
          <a:noFill/>
        </p:spPr>
        <p:txBody>
          <a:bodyPr wrap="none" rtlCol="0">
            <a:spAutoFit/>
          </a:bodyPr>
          <a:lstStyle/>
          <a:p>
            <a:r>
              <a:rPr lang="en-US" dirty="0">
                <a:solidFill>
                  <a:schemeClr val="accent1"/>
                </a:solidFill>
              </a:rPr>
              <a:t>same size</a:t>
            </a:r>
          </a:p>
        </p:txBody>
      </p:sp>
      <p:sp>
        <p:nvSpPr>
          <p:cNvPr id="416" name="TextBox 415">
            <a:extLst>
              <a:ext uri="{FF2B5EF4-FFF2-40B4-BE49-F238E27FC236}">
                <a16:creationId xmlns:a16="http://schemas.microsoft.com/office/drawing/2014/main" id="{57EB4AC3-7437-0144-8A9E-51EE95602623}"/>
              </a:ext>
            </a:extLst>
          </p:cNvPr>
          <p:cNvSpPr txBox="1"/>
          <p:nvPr/>
        </p:nvSpPr>
        <p:spPr>
          <a:xfrm>
            <a:off x="5909458" y="2239601"/>
            <a:ext cx="954977" cy="325985"/>
          </a:xfrm>
          <a:prstGeom prst="rect">
            <a:avLst/>
          </a:prstGeom>
          <a:noFill/>
        </p:spPr>
        <p:txBody>
          <a:bodyPr wrap="none" rtlCol="0">
            <a:spAutoFit/>
          </a:bodyPr>
          <a:lstStyle/>
          <a:p>
            <a:r>
              <a:rPr lang="en-US" dirty="0">
                <a:solidFill>
                  <a:schemeClr val="accent1"/>
                </a:solidFill>
              </a:rPr>
              <a:t>same size</a:t>
            </a:r>
          </a:p>
        </p:txBody>
      </p:sp>
      <p:sp>
        <p:nvSpPr>
          <p:cNvPr id="417" name="Rectangle 416">
            <a:extLst>
              <a:ext uri="{FF2B5EF4-FFF2-40B4-BE49-F238E27FC236}">
                <a16:creationId xmlns:a16="http://schemas.microsoft.com/office/drawing/2014/main" id="{37A289EF-7DB1-6A41-B9DD-652F54A5736B}"/>
              </a:ext>
            </a:extLst>
          </p:cNvPr>
          <p:cNvSpPr/>
          <p:nvPr/>
        </p:nvSpPr>
        <p:spPr>
          <a:xfrm>
            <a:off x="7489763" y="2712827"/>
            <a:ext cx="1455683" cy="3805936"/>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18" name="Group 417">
            <a:extLst>
              <a:ext uri="{FF2B5EF4-FFF2-40B4-BE49-F238E27FC236}">
                <a16:creationId xmlns:a16="http://schemas.microsoft.com/office/drawing/2014/main" id="{F6940A90-3D76-814E-BBC4-9CF462D64456}"/>
              </a:ext>
            </a:extLst>
          </p:cNvPr>
          <p:cNvGrpSpPr/>
          <p:nvPr/>
        </p:nvGrpSpPr>
        <p:grpSpPr>
          <a:xfrm>
            <a:off x="8172999" y="6064405"/>
            <a:ext cx="79978" cy="341739"/>
            <a:chOff x="1249726" y="6513530"/>
            <a:chExt cx="90613" cy="387181"/>
          </a:xfrm>
        </p:grpSpPr>
        <p:sp>
          <p:nvSpPr>
            <p:cNvPr id="419" name="Oval 418">
              <a:extLst>
                <a:ext uri="{FF2B5EF4-FFF2-40B4-BE49-F238E27FC236}">
                  <a16:creationId xmlns:a16="http://schemas.microsoft.com/office/drawing/2014/main" id="{0C139FB1-95DB-A44F-B935-16C684B113F9}"/>
                </a:ext>
              </a:extLst>
            </p:cNvPr>
            <p:cNvSpPr/>
            <p:nvPr/>
          </p:nvSpPr>
          <p:spPr>
            <a:xfrm>
              <a:off x="1249726" y="6513530"/>
              <a:ext cx="86497" cy="8649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0" name="Oval 419">
              <a:extLst>
                <a:ext uri="{FF2B5EF4-FFF2-40B4-BE49-F238E27FC236}">
                  <a16:creationId xmlns:a16="http://schemas.microsoft.com/office/drawing/2014/main" id="{985DC09A-F48D-B042-B2E9-49BB950CEF81}"/>
                </a:ext>
              </a:extLst>
            </p:cNvPr>
            <p:cNvSpPr/>
            <p:nvPr/>
          </p:nvSpPr>
          <p:spPr>
            <a:xfrm>
              <a:off x="1253842" y="6665930"/>
              <a:ext cx="86497" cy="8649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1" name="Oval 420">
              <a:extLst>
                <a:ext uri="{FF2B5EF4-FFF2-40B4-BE49-F238E27FC236}">
                  <a16:creationId xmlns:a16="http://schemas.microsoft.com/office/drawing/2014/main" id="{D25DA9A2-2B44-9048-B731-197FBC7E43EF}"/>
                </a:ext>
              </a:extLst>
            </p:cNvPr>
            <p:cNvSpPr/>
            <p:nvPr/>
          </p:nvSpPr>
          <p:spPr>
            <a:xfrm>
              <a:off x="1253842" y="6814214"/>
              <a:ext cx="86497" cy="8649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22" name="Rectangle 421">
            <a:extLst>
              <a:ext uri="{FF2B5EF4-FFF2-40B4-BE49-F238E27FC236}">
                <a16:creationId xmlns:a16="http://schemas.microsoft.com/office/drawing/2014/main" id="{838F9EBA-E09B-974F-97F0-ABED3CA5426A}"/>
              </a:ext>
            </a:extLst>
          </p:cNvPr>
          <p:cNvSpPr/>
          <p:nvPr/>
        </p:nvSpPr>
        <p:spPr>
          <a:xfrm>
            <a:off x="7493811" y="1510120"/>
            <a:ext cx="1335945" cy="49057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3" name="Right Arrow 422">
            <a:extLst>
              <a:ext uri="{FF2B5EF4-FFF2-40B4-BE49-F238E27FC236}">
                <a16:creationId xmlns:a16="http://schemas.microsoft.com/office/drawing/2014/main" id="{89660A47-62F1-5E4D-8C42-5A391887AA8C}"/>
              </a:ext>
            </a:extLst>
          </p:cNvPr>
          <p:cNvSpPr/>
          <p:nvPr/>
        </p:nvSpPr>
        <p:spPr>
          <a:xfrm>
            <a:off x="7040563" y="1689121"/>
            <a:ext cx="325845" cy="1805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4" name="Right Arrow 423">
            <a:extLst>
              <a:ext uri="{FF2B5EF4-FFF2-40B4-BE49-F238E27FC236}">
                <a16:creationId xmlns:a16="http://schemas.microsoft.com/office/drawing/2014/main" id="{2B002ADF-82A6-1E4D-8D1E-91F7BE3201C9}"/>
              </a:ext>
            </a:extLst>
          </p:cNvPr>
          <p:cNvSpPr/>
          <p:nvPr/>
        </p:nvSpPr>
        <p:spPr>
          <a:xfrm>
            <a:off x="7040562" y="2958749"/>
            <a:ext cx="325845" cy="1805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5" name="Right Arrow 424">
            <a:extLst>
              <a:ext uri="{FF2B5EF4-FFF2-40B4-BE49-F238E27FC236}">
                <a16:creationId xmlns:a16="http://schemas.microsoft.com/office/drawing/2014/main" id="{FA07E310-AEBB-6B4D-98BD-8455C86DCA7F}"/>
              </a:ext>
            </a:extLst>
          </p:cNvPr>
          <p:cNvSpPr/>
          <p:nvPr/>
        </p:nvSpPr>
        <p:spPr>
          <a:xfrm>
            <a:off x="7040561" y="3879436"/>
            <a:ext cx="325845" cy="1805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6" name="Right Arrow 425">
            <a:extLst>
              <a:ext uri="{FF2B5EF4-FFF2-40B4-BE49-F238E27FC236}">
                <a16:creationId xmlns:a16="http://schemas.microsoft.com/office/drawing/2014/main" id="{106B2ADA-BA3F-2E4A-BC3D-C031CE4710D6}"/>
              </a:ext>
            </a:extLst>
          </p:cNvPr>
          <p:cNvSpPr/>
          <p:nvPr/>
        </p:nvSpPr>
        <p:spPr>
          <a:xfrm>
            <a:off x="7040561" y="4813443"/>
            <a:ext cx="325845" cy="1805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7" name="Right Arrow 426">
            <a:extLst>
              <a:ext uri="{FF2B5EF4-FFF2-40B4-BE49-F238E27FC236}">
                <a16:creationId xmlns:a16="http://schemas.microsoft.com/office/drawing/2014/main" id="{045B4BA6-6326-2F41-B48D-B5638A631702}"/>
              </a:ext>
            </a:extLst>
          </p:cNvPr>
          <p:cNvSpPr/>
          <p:nvPr/>
        </p:nvSpPr>
        <p:spPr>
          <a:xfrm>
            <a:off x="7040560" y="5724059"/>
            <a:ext cx="325845" cy="1805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0366123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C33893-C1FD-CF4C-91EC-7A35879269DA}"/>
              </a:ext>
            </a:extLst>
          </p:cNvPr>
          <p:cNvSpPr>
            <a:spLocks noGrp="1"/>
          </p:cNvSpPr>
          <p:nvPr>
            <p:ph type="title"/>
          </p:nvPr>
        </p:nvSpPr>
        <p:spPr>
          <a:xfrm>
            <a:off x="274319" y="317481"/>
            <a:ext cx="8595360" cy="641871"/>
          </a:xfrm>
        </p:spPr>
        <p:txBody>
          <a:bodyPr>
            <a:normAutofit/>
          </a:bodyPr>
          <a:lstStyle/>
          <a:p>
            <a:r>
              <a:rPr lang="en-US" dirty="0"/>
              <a:t>Permutation Test</a:t>
            </a:r>
          </a:p>
        </p:txBody>
      </p:sp>
      <p:sp>
        <p:nvSpPr>
          <p:cNvPr id="4" name="Slide Number Placeholder 3">
            <a:extLst>
              <a:ext uri="{FF2B5EF4-FFF2-40B4-BE49-F238E27FC236}">
                <a16:creationId xmlns:a16="http://schemas.microsoft.com/office/drawing/2014/main" id="{02E00918-68B8-514A-891C-20F177A55ADD}"/>
              </a:ext>
            </a:extLst>
          </p:cNvPr>
          <p:cNvSpPr>
            <a:spLocks noGrp="1"/>
          </p:cNvSpPr>
          <p:nvPr>
            <p:ph type="sldNum" sz="quarter" idx="12"/>
          </p:nvPr>
        </p:nvSpPr>
        <p:spPr>
          <a:xfrm>
            <a:off x="6272888" y="6446520"/>
            <a:ext cx="2366010" cy="274320"/>
          </a:xfrm>
        </p:spPr>
        <p:txBody>
          <a:bodyPr/>
          <a:lstStyle/>
          <a:p>
            <a:fld id="{4F1611B7-9285-1F48-A026-12A07D3EB268}" type="slidenum">
              <a:rPr lang="en-US" smtClean="0"/>
              <a:t>44</a:t>
            </a:fld>
            <a:endParaRPr lang="en-US" dirty="0"/>
          </a:p>
        </p:txBody>
      </p:sp>
      <p:sp>
        <p:nvSpPr>
          <p:cNvPr id="96" name="Rectangle 95">
            <a:extLst>
              <a:ext uri="{FF2B5EF4-FFF2-40B4-BE49-F238E27FC236}">
                <a16:creationId xmlns:a16="http://schemas.microsoft.com/office/drawing/2014/main" id="{07C3DD94-4EB3-3E4F-9F50-C88A8AD8215A}"/>
              </a:ext>
            </a:extLst>
          </p:cNvPr>
          <p:cNvSpPr/>
          <p:nvPr/>
        </p:nvSpPr>
        <p:spPr>
          <a:xfrm>
            <a:off x="4076871" y="2134524"/>
            <a:ext cx="471048" cy="2977347"/>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96">
            <a:extLst>
              <a:ext uri="{FF2B5EF4-FFF2-40B4-BE49-F238E27FC236}">
                <a16:creationId xmlns:a16="http://schemas.microsoft.com/office/drawing/2014/main" id="{8FB38A91-4E07-2044-BD73-2F5AB89AE3A0}"/>
              </a:ext>
            </a:extLst>
          </p:cNvPr>
          <p:cNvSpPr/>
          <p:nvPr/>
        </p:nvSpPr>
        <p:spPr>
          <a:xfrm>
            <a:off x="4591195" y="2215970"/>
            <a:ext cx="471048" cy="2895900"/>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7">
            <a:extLst>
              <a:ext uri="{FF2B5EF4-FFF2-40B4-BE49-F238E27FC236}">
                <a16:creationId xmlns:a16="http://schemas.microsoft.com/office/drawing/2014/main" id="{00A13DE7-FE7B-CF42-95B9-9B766F4FAF7F}"/>
              </a:ext>
            </a:extLst>
          </p:cNvPr>
          <p:cNvSpPr/>
          <p:nvPr/>
        </p:nvSpPr>
        <p:spPr>
          <a:xfrm>
            <a:off x="5105518" y="2824389"/>
            <a:ext cx="471048" cy="2287481"/>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ectangle 98">
            <a:extLst>
              <a:ext uri="{FF2B5EF4-FFF2-40B4-BE49-F238E27FC236}">
                <a16:creationId xmlns:a16="http://schemas.microsoft.com/office/drawing/2014/main" id="{E380C8C0-2F8D-8C47-84BA-EE297B00B533}"/>
              </a:ext>
            </a:extLst>
          </p:cNvPr>
          <p:cNvSpPr/>
          <p:nvPr/>
        </p:nvSpPr>
        <p:spPr>
          <a:xfrm>
            <a:off x="5619842" y="3870444"/>
            <a:ext cx="471048" cy="1241426"/>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ectangle 99">
            <a:extLst>
              <a:ext uri="{FF2B5EF4-FFF2-40B4-BE49-F238E27FC236}">
                <a16:creationId xmlns:a16="http://schemas.microsoft.com/office/drawing/2014/main" id="{89A18F52-09B4-A64F-B064-C127B25C2502}"/>
              </a:ext>
            </a:extLst>
          </p:cNvPr>
          <p:cNvSpPr/>
          <p:nvPr/>
        </p:nvSpPr>
        <p:spPr>
          <a:xfrm>
            <a:off x="6134166" y="4693600"/>
            <a:ext cx="471048" cy="418270"/>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ectangle 100">
            <a:extLst>
              <a:ext uri="{FF2B5EF4-FFF2-40B4-BE49-F238E27FC236}">
                <a16:creationId xmlns:a16="http://schemas.microsoft.com/office/drawing/2014/main" id="{3A66AA5E-849F-C443-8F13-C04C690F1DAA}"/>
              </a:ext>
            </a:extLst>
          </p:cNvPr>
          <p:cNvSpPr/>
          <p:nvPr/>
        </p:nvSpPr>
        <p:spPr>
          <a:xfrm>
            <a:off x="6648490" y="5054712"/>
            <a:ext cx="471048" cy="57158"/>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a:extLst>
              <a:ext uri="{FF2B5EF4-FFF2-40B4-BE49-F238E27FC236}">
                <a16:creationId xmlns:a16="http://schemas.microsoft.com/office/drawing/2014/main" id="{0245BBF5-71C1-9B43-A9F0-2E47CF37C135}"/>
              </a:ext>
            </a:extLst>
          </p:cNvPr>
          <p:cNvSpPr/>
          <p:nvPr/>
        </p:nvSpPr>
        <p:spPr>
          <a:xfrm>
            <a:off x="3562547" y="2824390"/>
            <a:ext cx="471048" cy="2287480"/>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a:extLst>
              <a:ext uri="{FF2B5EF4-FFF2-40B4-BE49-F238E27FC236}">
                <a16:creationId xmlns:a16="http://schemas.microsoft.com/office/drawing/2014/main" id="{889E39E6-33F3-3C49-8799-9062D26C4D5E}"/>
              </a:ext>
            </a:extLst>
          </p:cNvPr>
          <p:cNvSpPr/>
          <p:nvPr/>
        </p:nvSpPr>
        <p:spPr>
          <a:xfrm>
            <a:off x="2533900" y="4606952"/>
            <a:ext cx="471048" cy="504918"/>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a:extLst>
              <a:ext uri="{FF2B5EF4-FFF2-40B4-BE49-F238E27FC236}">
                <a16:creationId xmlns:a16="http://schemas.microsoft.com/office/drawing/2014/main" id="{CECD677F-C491-DB4C-BC49-0E14F8A34065}"/>
              </a:ext>
            </a:extLst>
          </p:cNvPr>
          <p:cNvSpPr/>
          <p:nvPr/>
        </p:nvSpPr>
        <p:spPr>
          <a:xfrm>
            <a:off x="3048224" y="3795727"/>
            <a:ext cx="471048" cy="1316143"/>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a:extLst>
              <a:ext uri="{FF2B5EF4-FFF2-40B4-BE49-F238E27FC236}">
                <a16:creationId xmlns:a16="http://schemas.microsoft.com/office/drawing/2014/main" id="{9B03B646-8A86-5841-BAAE-8B20F2D012A8}"/>
              </a:ext>
            </a:extLst>
          </p:cNvPr>
          <p:cNvSpPr/>
          <p:nvPr/>
        </p:nvSpPr>
        <p:spPr>
          <a:xfrm>
            <a:off x="2019577" y="5002379"/>
            <a:ext cx="471048" cy="109493"/>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a:extLst>
              <a:ext uri="{FF2B5EF4-FFF2-40B4-BE49-F238E27FC236}">
                <a16:creationId xmlns:a16="http://schemas.microsoft.com/office/drawing/2014/main" id="{48DD7466-F085-794D-A7A1-0E555C91C7F7}"/>
              </a:ext>
            </a:extLst>
          </p:cNvPr>
          <p:cNvSpPr/>
          <p:nvPr/>
        </p:nvSpPr>
        <p:spPr>
          <a:xfrm>
            <a:off x="3125661" y="5054713"/>
            <a:ext cx="157976" cy="157976"/>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72505696-19E7-7448-82CC-BD07B683CEBC}"/>
              </a:ext>
            </a:extLst>
          </p:cNvPr>
          <p:cNvSpPr/>
          <p:nvPr/>
        </p:nvSpPr>
        <p:spPr>
          <a:xfrm>
            <a:off x="3336507" y="5054713"/>
            <a:ext cx="157976" cy="157976"/>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Oval 150">
            <a:extLst>
              <a:ext uri="{FF2B5EF4-FFF2-40B4-BE49-F238E27FC236}">
                <a16:creationId xmlns:a16="http://schemas.microsoft.com/office/drawing/2014/main" id="{575F1E35-6218-BF48-8E46-DA8EB377C402}"/>
              </a:ext>
            </a:extLst>
          </p:cNvPr>
          <p:cNvSpPr/>
          <p:nvPr/>
        </p:nvSpPr>
        <p:spPr>
          <a:xfrm>
            <a:off x="3769690" y="5054713"/>
            <a:ext cx="157976" cy="157976"/>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Oval 151">
            <a:extLst>
              <a:ext uri="{FF2B5EF4-FFF2-40B4-BE49-F238E27FC236}">
                <a16:creationId xmlns:a16="http://schemas.microsoft.com/office/drawing/2014/main" id="{90C06452-2D55-A64A-B24E-7C5B51E11F39}"/>
              </a:ext>
            </a:extLst>
          </p:cNvPr>
          <p:cNvSpPr/>
          <p:nvPr/>
        </p:nvSpPr>
        <p:spPr>
          <a:xfrm>
            <a:off x="4073015" y="5054713"/>
            <a:ext cx="157976" cy="157976"/>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Oval 152">
            <a:extLst>
              <a:ext uri="{FF2B5EF4-FFF2-40B4-BE49-F238E27FC236}">
                <a16:creationId xmlns:a16="http://schemas.microsoft.com/office/drawing/2014/main" id="{34E698C8-A2B2-6A4D-BB40-04D208C97EA7}"/>
              </a:ext>
            </a:extLst>
          </p:cNvPr>
          <p:cNvSpPr/>
          <p:nvPr/>
        </p:nvSpPr>
        <p:spPr>
          <a:xfrm>
            <a:off x="3930694" y="5054713"/>
            <a:ext cx="157976" cy="157976"/>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Oval 153">
            <a:extLst>
              <a:ext uri="{FF2B5EF4-FFF2-40B4-BE49-F238E27FC236}">
                <a16:creationId xmlns:a16="http://schemas.microsoft.com/office/drawing/2014/main" id="{A658F887-65CE-7549-A874-39409F798B8F}"/>
              </a:ext>
            </a:extLst>
          </p:cNvPr>
          <p:cNvSpPr/>
          <p:nvPr/>
        </p:nvSpPr>
        <p:spPr>
          <a:xfrm>
            <a:off x="4300546" y="5054713"/>
            <a:ext cx="157976" cy="157976"/>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Oval 154">
            <a:extLst>
              <a:ext uri="{FF2B5EF4-FFF2-40B4-BE49-F238E27FC236}">
                <a16:creationId xmlns:a16="http://schemas.microsoft.com/office/drawing/2014/main" id="{47071025-47B0-F144-BA14-0B29702B475F}"/>
              </a:ext>
            </a:extLst>
          </p:cNvPr>
          <p:cNvSpPr/>
          <p:nvPr/>
        </p:nvSpPr>
        <p:spPr>
          <a:xfrm>
            <a:off x="4186781" y="5054713"/>
            <a:ext cx="157976" cy="157976"/>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Oval 155">
            <a:extLst>
              <a:ext uri="{FF2B5EF4-FFF2-40B4-BE49-F238E27FC236}">
                <a16:creationId xmlns:a16="http://schemas.microsoft.com/office/drawing/2014/main" id="{C874929E-2E68-854B-801A-120FC5484C3D}"/>
              </a:ext>
            </a:extLst>
          </p:cNvPr>
          <p:cNvSpPr/>
          <p:nvPr/>
        </p:nvSpPr>
        <p:spPr>
          <a:xfrm>
            <a:off x="4445896" y="5054713"/>
            <a:ext cx="157976" cy="157976"/>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Oval 156">
            <a:extLst>
              <a:ext uri="{FF2B5EF4-FFF2-40B4-BE49-F238E27FC236}">
                <a16:creationId xmlns:a16="http://schemas.microsoft.com/office/drawing/2014/main" id="{AE24D0EA-CCDA-0743-A5CA-B1EE3D695DCF}"/>
              </a:ext>
            </a:extLst>
          </p:cNvPr>
          <p:cNvSpPr/>
          <p:nvPr/>
        </p:nvSpPr>
        <p:spPr>
          <a:xfrm>
            <a:off x="4544063" y="5054713"/>
            <a:ext cx="157976" cy="157976"/>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Oval 157">
            <a:extLst>
              <a:ext uri="{FF2B5EF4-FFF2-40B4-BE49-F238E27FC236}">
                <a16:creationId xmlns:a16="http://schemas.microsoft.com/office/drawing/2014/main" id="{1465CBDA-F3D1-9441-AB11-53D92D9E5756}"/>
              </a:ext>
            </a:extLst>
          </p:cNvPr>
          <p:cNvSpPr/>
          <p:nvPr/>
        </p:nvSpPr>
        <p:spPr>
          <a:xfrm>
            <a:off x="4670398" y="5054713"/>
            <a:ext cx="157976" cy="157976"/>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Oval 158">
            <a:extLst>
              <a:ext uri="{FF2B5EF4-FFF2-40B4-BE49-F238E27FC236}">
                <a16:creationId xmlns:a16="http://schemas.microsoft.com/office/drawing/2014/main" id="{F1745405-7543-7A42-B2A9-43DBDA8E31A1}"/>
              </a:ext>
            </a:extLst>
          </p:cNvPr>
          <p:cNvSpPr/>
          <p:nvPr/>
        </p:nvSpPr>
        <p:spPr>
          <a:xfrm>
            <a:off x="4776842" y="5054713"/>
            <a:ext cx="157976" cy="157976"/>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Oval 159">
            <a:extLst>
              <a:ext uri="{FF2B5EF4-FFF2-40B4-BE49-F238E27FC236}">
                <a16:creationId xmlns:a16="http://schemas.microsoft.com/office/drawing/2014/main" id="{A2C2AB57-99C6-E147-9966-7FC5DE8D2627}"/>
              </a:ext>
            </a:extLst>
          </p:cNvPr>
          <p:cNvSpPr/>
          <p:nvPr/>
        </p:nvSpPr>
        <p:spPr>
          <a:xfrm>
            <a:off x="5108396" y="5054713"/>
            <a:ext cx="157976" cy="157976"/>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Oval 160">
            <a:extLst>
              <a:ext uri="{FF2B5EF4-FFF2-40B4-BE49-F238E27FC236}">
                <a16:creationId xmlns:a16="http://schemas.microsoft.com/office/drawing/2014/main" id="{8A6D7949-2FE2-B744-8E39-4C6EEEC31D4C}"/>
              </a:ext>
            </a:extLst>
          </p:cNvPr>
          <p:cNvSpPr/>
          <p:nvPr/>
        </p:nvSpPr>
        <p:spPr>
          <a:xfrm>
            <a:off x="5341175" y="5054713"/>
            <a:ext cx="157976" cy="157976"/>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Oval 161">
            <a:extLst>
              <a:ext uri="{FF2B5EF4-FFF2-40B4-BE49-F238E27FC236}">
                <a16:creationId xmlns:a16="http://schemas.microsoft.com/office/drawing/2014/main" id="{42F74D1B-818C-CE4B-8F9A-64C0521C8044}"/>
              </a:ext>
            </a:extLst>
          </p:cNvPr>
          <p:cNvSpPr/>
          <p:nvPr/>
        </p:nvSpPr>
        <p:spPr>
          <a:xfrm>
            <a:off x="5852246" y="5054713"/>
            <a:ext cx="157976" cy="157976"/>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Oval 162">
            <a:extLst>
              <a:ext uri="{FF2B5EF4-FFF2-40B4-BE49-F238E27FC236}">
                <a16:creationId xmlns:a16="http://schemas.microsoft.com/office/drawing/2014/main" id="{83E36C0A-6FE9-8B47-B635-3199BA1386EB}"/>
              </a:ext>
            </a:extLst>
          </p:cNvPr>
          <p:cNvSpPr/>
          <p:nvPr/>
        </p:nvSpPr>
        <p:spPr>
          <a:xfrm>
            <a:off x="6994355" y="5054713"/>
            <a:ext cx="157976" cy="157976"/>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Oval 163">
            <a:extLst>
              <a:ext uri="{FF2B5EF4-FFF2-40B4-BE49-F238E27FC236}">
                <a16:creationId xmlns:a16="http://schemas.microsoft.com/office/drawing/2014/main" id="{F28774B3-EED4-2A40-AA3F-B24F03229A2C}"/>
              </a:ext>
            </a:extLst>
          </p:cNvPr>
          <p:cNvSpPr/>
          <p:nvPr/>
        </p:nvSpPr>
        <p:spPr>
          <a:xfrm>
            <a:off x="2204956" y="5054713"/>
            <a:ext cx="157976" cy="157976"/>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5" name="Straight Connector 164">
            <a:extLst>
              <a:ext uri="{FF2B5EF4-FFF2-40B4-BE49-F238E27FC236}">
                <a16:creationId xmlns:a16="http://schemas.microsoft.com/office/drawing/2014/main" id="{7B3AB024-EC44-2B48-86A6-A18F4135BF7F}"/>
              </a:ext>
            </a:extLst>
          </p:cNvPr>
          <p:cNvCxnSpPr>
            <a:cxnSpLocks/>
          </p:cNvCxnSpPr>
          <p:nvPr/>
        </p:nvCxnSpPr>
        <p:spPr>
          <a:xfrm>
            <a:off x="1924102" y="5140655"/>
            <a:ext cx="5518474" cy="0"/>
          </a:xfrm>
          <a:prstGeom prst="line">
            <a:avLst/>
          </a:prstGeom>
          <a:ln w="1905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66" name="Oval 165">
            <a:extLst>
              <a:ext uri="{FF2B5EF4-FFF2-40B4-BE49-F238E27FC236}">
                <a16:creationId xmlns:a16="http://schemas.microsoft.com/office/drawing/2014/main" id="{06F19465-78ED-F343-8BE0-67DE4496910E}"/>
              </a:ext>
            </a:extLst>
          </p:cNvPr>
          <p:cNvSpPr/>
          <p:nvPr/>
        </p:nvSpPr>
        <p:spPr>
          <a:xfrm>
            <a:off x="3930694" y="5061667"/>
            <a:ext cx="157976" cy="157976"/>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Oval 166">
            <a:extLst>
              <a:ext uri="{FF2B5EF4-FFF2-40B4-BE49-F238E27FC236}">
                <a16:creationId xmlns:a16="http://schemas.microsoft.com/office/drawing/2014/main" id="{26B5A233-6CA5-B44C-99D5-FE185DD4A43B}"/>
              </a:ext>
            </a:extLst>
          </p:cNvPr>
          <p:cNvSpPr/>
          <p:nvPr/>
        </p:nvSpPr>
        <p:spPr>
          <a:xfrm>
            <a:off x="5286177" y="5061667"/>
            <a:ext cx="157976" cy="157976"/>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Oval 167">
            <a:extLst>
              <a:ext uri="{FF2B5EF4-FFF2-40B4-BE49-F238E27FC236}">
                <a16:creationId xmlns:a16="http://schemas.microsoft.com/office/drawing/2014/main" id="{E571F2AA-7187-7541-A8E5-9B2192693620}"/>
              </a:ext>
            </a:extLst>
          </p:cNvPr>
          <p:cNvSpPr/>
          <p:nvPr/>
        </p:nvSpPr>
        <p:spPr>
          <a:xfrm>
            <a:off x="4778368" y="5061667"/>
            <a:ext cx="157976" cy="15797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Oval 168">
            <a:extLst>
              <a:ext uri="{FF2B5EF4-FFF2-40B4-BE49-F238E27FC236}">
                <a16:creationId xmlns:a16="http://schemas.microsoft.com/office/drawing/2014/main" id="{7E9D9BB4-86CC-D34C-B754-786AF70C77B2}"/>
              </a:ext>
            </a:extLst>
          </p:cNvPr>
          <p:cNvSpPr/>
          <p:nvPr/>
        </p:nvSpPr>
        <p:spPr>
          <a:xfrm>
            <a:off x="2798448" y="5059215"/>
            <a:ext cx="157976" cy="15797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Oval 169">
            <a:extLst>
              <a:ext uri="{FF2B5EF4-FFF2-40B4-BE49-F238E27FC236}">
                <a16:creationId xmlns:a16="http://schemas.microsoft.com/office/drawing/2014/main" id="{E4157FBA-2F3D-1244-8145-0A4F8E3E6497}"/>
              </a:ext>
            </a:extLst>
          </p:cNvPr>
          <p:cNvSpPr/>
          <p:nvPr/>
        </p:nvSpPr>
        <p:spPr>
          <a:xfrm>
            <a:off x="6246699" y="5064287"/>
            <a:ext cx="157976" cy="15797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1" name="Straight Arrow Connector 170">
            <a:extLst>
              <a:ext uri="{FF2B5EF4-FFF2-40B4-BE49-F238E27FC236}">
                <a16:creationId xmlns:a16="http://schemas.microsoft.com/office/drawing/2014/main" id="{45734D43-C1CA-EE40-8C85-E966B4F0A2E0}"/>
              </a:ext>
            </a:extLst>
          </p:cNvPr>
          <p:cNvCxnSpPr>
            <a:cxnSpLocks/>
          </p:cNvCxnSpPr>
          <p:nvPr/>
        </p:nvCxnSpPr>
        <p:spPr>
          <a:xfrm flipV="1">
            <a:off x="1838711" y="2010097"/>
            <a:ext cx="0" cy="3130559"/>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72" name="TextBox 171">
            <a:extLst>
              <a:ext uri="{FF2B5EF4-FFF2-40B4-BE49-F238E27FC236}">
                <a16:creationId xmlns:a16="http://schemas.microsoft.com/office/drawing/2014/main" id="{A6E96B82-B5C0-4644-A984-7EAE9DEFAAB8}"/>
              </a:ext>
            </a:extLst>
          </p:cNvPr>
          <p:cNvSpPr txBox="1"/>
          <p:nvPr/>
        </p:nvSpPr>
        <p:spPr>
          <a:xfrm rot="16200000">
            <a:off x="1278058" y="3286098"/>
            <a:ext cx="700220" cy="319037"/>
          </a:xfrm>
          <a:prstGeom prst="rect">
            <a:avLst/>
          </a:prstGeom>
          <a:noFill/>
        </p:spPr>
        <p:txBody>
          <a:bodyPr wrap="none" rtlCol="0">
            <a:spAutoFit/>
          </a:bodyPr>
          <a:lstStyle/>
          <a:p>
            <a:r>
              <a:rPr lang="en-US" dirty="0"/>
              <a:t>counts</a:t>
            </a:r>
          </a:p>
        </p:txBody>
      </p:sp>
      <mc:AlternateContent xmlns:mc="http://schemas.openxmlformats.org/markup-compatibility/2006">
        <mc:Choice xmlns:a14="http://schemas.microsoft.com/office/drawing/2010/main" Requires="a14">
          <p:sp>
            <p:nvSpPr>
              <p:cNvPr id="177" name="TextBox 176">
                <a:extLst>
                  <a:ext uri="{FF2B5EF4-FFF2-40B4-BE49-F238E27FC236}">
                    <a16:creationId xmlns:a16="http://schemas.microsoft.com/office/drawing/2014/main" id="{8E369C16-9456-9647-9910-CF2B121FDC21}"/>
                  </a:ext>
                </a:extLst>
              </p:cNvPr>
              <p:cNvSpPr txBox="1"/>
              <p:nvPr/>
            </p:nvSpPr>
            <p:spPr>
              <a:xfrm>
                <a:off x="6945677" y="5291677"/>
                <a:ext cx="1693221" cy="558315"/>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r>
                        <a:rPr lang="en-US" i="1" dirty="0" smtClean="0">
                          <a:solidFill>
                            <a:srgbClr val="FF0000"/>
                          </a:solidFill>
                          <a:latin typeface="Cambria Math" panose="02040503050406030204" pitchFamily="18" charset="0"/>
                        </a:rPr>
                        <m:t>𝑠</m:t>
                      </m:r>
                      <m:r>
                        <a:rPr lang="en-US" b="0" i="1" dirty="0" smtClean="0">
                          <a:solidFill>
                            <a:srgbClr val="FF0000"/>
                          </a:solidFill>
                          <a:latin typeface="Cambria Math" panose="02040503050406030204" pitchFamily="18" charset="0"/>
                        </a:rPr>
                        <m:t>𝑡𝑎𝑡</m:t>
                      </m:r>
                      <m:r>
                        <a:rPr lang="en-US" b="0" i="1" baseline="30000" dirty="0" smtClean="0">
                          <a:solidFill>
                            <a:srgbClr val="FF0000"/>
                          </a:solidFill>
                          <a:latin typeface="Cambria Math" panose="02040503050406030204" pitchFamily="18" charset="0"/>
                        </a:rPr>
                        <m:t>∗</m:t>
                      </m:r>
                      <m:r>
                        <a:rPr lang="en-US" b="0" i="1" dirty="0" smtClean="0">
                          <a:latin typeface="Cambria Math" panose="02040503050406030204" pitchFamily="18" charset="0"/>
                        </a:rPr>
                        <m:t>− </m:t>
                      </m:r>
                      <m:r>
                        <a:rPr lang="en-US" b="0" i="1" dirty="0" smtClean="0">
                          <a:latin typeface="Cambria Math" panose="02040503050406030204" pitchFamily="18" charset="0"/>
                        </a:rPr>
                        <m:t>𝑠𝑡𝑎𝑡</m:t>
                      </m:r>
                      <m:r>
                        <a:rPr lang="en-US" b="0" i="1" baseline="30000" dirty="0" smtClean="0">
                          <a:latin typeface="Cambria Math" panose="02040503050406030204" pitchFamily="18" charset="0"/>
                        </a:rPr>
                        <m:t>∗</m:t>
                      </m:r>
                    </m:oMath>
                  </m:oMathPara>
                </a14:m>
                <a:endParaRPr lang="en-US" dirty="0"/>
              </a:p>
              <a:p>
                <a:pPr algn="ctr"/>
                <a:r>
                  <a:rPr lang="en-US" dirty="0"/>
                  <a:t>from permutations</a:t>
                </a:r>
              </a:p>
            </p:txBody>
          </p:sp>
        </mc:Choice>
        <mc:Fallback>
          <p:sp>
            <p:nvSpPr>
              <p:cNvPr id="177" name="TextBox 176">
                <a:extLst>
                  <a:ext uri="{FF2B5EF4-FFF2-40B4-BE49-F238E27FC236}">
                    <a16:creationId xmlns:a16="http://schemas.microsoft.com/office/drawing/2014/main" id="{8E369C16-9456-9647-9910-CF2B121FDC21}"/>
                  </a:ext>
                </a:extLst>
              </p:cNvPr>
              <p:cNvSpPr txBox="1">
                <a:spLocks noRot="1" noChangeAspect="1" noMove="1" noResize="1" noEditPoints="1" noAdjustHandles="1" noChangeArrowheads="1" noChangeShapeType="1" noTextEdit="1"/>
              </p:cNvSpPr>
              <p:nvPr/>
            </p:nvSpPr>
            <p:spPr>
              <a:xfrm>
                <a:off x="6945677" y="5291677"/>
                <a:ext cx="1693221" cy="558315"/>
              </a:xfrm>
              <a:prstGeom prst="rect">
                <a:avLst/>
              </a:prstGeom>
              <a:blipFill>
                <a:blip r:embed="rId3"/>
                <a:stretch>
                  <a:fillRect l="-9630" r="-10370" b="-31111"/>
                </a:stretch>
              </a:blipFill>
            </p:spPr>
            <p:txBody>
              <a:bodyPr/>
              <a:lstStyle/>
              <a:p>
                <a:r>
                  <a:rPr lang="en-US">
                    <a:noFill/>
                  </a:rPr>
                  <a:t> </a:t>
                </a:r>
              </a:p>
            </p:txBody>
          </p:sp>
        </mc:Fallback>
      </mc:AlternateContent>
      <p:cxnSp>
        <p:nvCxnSpPr>
          <p:cNvPr id="186" name="Straight Connector 185">
            <a:extLst>
              <a:ext uri="{FF2B5EF4-FFF2-40B4-BE49-F238E27FC236}">
                <a16:creationId xmlns:a16="http://schemas.microsoft.com/office/drawing/2014/main" id="{92AF82B5-11BA-B044-8B4C-459D613C83D1}"/>
              </a:ext>
            </a:extLst>
          </p:cNvPr>
          <p:cNvCxnSpPr>
            <a:cxnSpLocks/>
          </p:cNvCxnSpPr>
          <p:nvPr/>
        </p:nvCxnSpPr>
        <p:spPr>
          <a:xfrm>
            <a:off x="4495482" y="1848637"/>
            <a:ext cx="0" cy="3443039"/>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87" name="TextBox 186">
            <a:extLst>
              <a:ext uri="{FF2B5EF4-FFF2-40B4-BE49-F238E27FC236}">
                <a16:creationId xmlns:a16="http://schemas.microsoft.com/office/drawing/2014/main" id="{6BC51A3A-0244-6845-AB6E-79EED1A80435}"/>
              </a:ext>
            </a:extLst>
          </p:cNvPr>
          <p:cNvSpPr txBox="1"/>
          <p:nvPr/>
        </p:nvSpPr>
        <p:spPr>
          <a:xfrm>
            <a:off x="4362448" y="5225984"/>
            <a:ext cx="260603" cy="319037"/>
          </a:xfrm>
          <a:prstGeom prst="rect">
            <a:avLst/>
          </a:prstGeom>
          <a:noFill/>
        </p:spPr>
        <p:txBody>
          <a:bodyPr wrap="none" rtlCol="0">
            <a:spAutoFit/>
          </a:bodyPr>
          <a:lstStyle/>
          <a:p>
            <a:r>
              <a:rPr lang="en-US" dirty="0"/>
              <a:t>0</a:t>
            </a:r>
          </a:p>
        </p:txBody>
      </p:sp>
    </p:spTree>
    <p:extLst>
      <p:ext uri="{BB962C8B-B14F-4D97-AF65-F5344CB8AC3E}">
        <p14:creationId xmlns:p14="http://schemas.microsoft.com/office/powerpoint/2010/main" val="151918959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C33893-C1FD-CF4C-91EC-7A35879269DA}"/>
              </a:ext>
            </a:extLst>
          </p:cNvPr>
          <p:cNvSpPr>
            <a:spLocks noGrp="1"/>
          </p:cNvSpPr>
          <p:nvPr>
            <p:ph type="title"/>
          </p:nvPr>
        </p:nvSpPr>
        <p:spPr>
          <a:xfrm>
            <a:off x="274319" y="317481"/>
            <a:ext cx="8595360" cy="641871"/>
          </a:xfrm>
        </p:spPr>
        <p:txBody>
          <a:bodyPr>
            <a:normAutofit/>
          </a:bodyPr>
          <a:lstStyle/>
          <a:p>
            <a:r>
              <a:rPr lang="en-US" dirty="0"/>
              <a:t>Permutation Test</a:t>
            </a:r>
          </a:p>
        </p:txBody>
      </p:sp>
      <p:sp>
        <p:nvSpPr>
          <p:cNvPr id="4" name="Slide Number Placeholder 3">
            <a:extLst>
              <a:ext uri="{FF2B5EF4-FFF2-40B4-BE49-F238E27FC236}">
                <a16:creationId xmlns:a16="http://schemas.microsoft.com/office/drawing/2014/main" id="{02E00918-68B8-514A-891C-20F177A55ADD}"/>
              </a:ext>
            </a:extLst>
          </p:cNvPr>
          <p:cNvSpPr>
            <a:spLocks noGrp="1"/>
          </p:cNvSpPr>
          <p:nvPr>
            <p:ph type="sldNum" sz="quarter" idx="12"/>
          </p:nvPr>
        </p:nvSpPr>
        <p:spPr>
          <a:xfrm>
            <a:off x="6272888" y="6446520"/>
            <a:ext cx="2366010" cy="274320"/>
          </a:xfrm>
        </p:spPr>
        <p:txBody>
          <a:bodyPr/>
          <a:lstStyle/>
          <a:p>
            <a:fld id="{4F1611B7-9285-1F48-A026-12A07D3EB268}" type="slidenum">
              <a:rPr lang="en-US" smtClean="0"/>
              <a:t>45</a:t>
            </a:fld>
            <a:endParaRPr lang="en-US" dirty="0"/>
          </a:p>
        </p:txBody>
      </p:sp>
      <p:sp>
        <p:nvSpPr>
          <p:cNvPr id="96" name="Rectangle 95">
            <a:extLst>
              <a:ext uri="{FF2B5EF4-FFF2-40B4-BE49-F238E27FC236}">
                <a16:creationId xmlns:a16="http://schemas.microsoft.com/office/drawing/2014/main" id="{07C3DD94-4EB3-3E4F-9F50-C88A8AD8215A}"/>
              </a:ext>
            </a:extLst>
          </p:cNvPr>
          <p:cNvSpPr/>
          <p:nvPr/>
        </p:nvSpPr>
        <p:spPr>
          <a:xfrm>
            <a:off x="4076871" y="2134524"/>
            <a:ext cx="471048" cy="2977347"/>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96">
            <a:extLst>
              <a:ext uri="{FF2B5EF4-FFF2-40B4-BE49-F238E27FC236}">
                <a16:creationId xmlns:a16="http://schemas.microsoft.com/office/drawing/2014/main" id="{8FB38A91-4E07-2044-BD73-2F5AB89AE3A0}"/>
              </a:ext>
            </a:extLst>
          </p:cNvPr>
          <p:cNvSpPr/>
          <p:nvPr/>
        </p:nvSpPr>
        <p:spPr>
          <a:xfrm>
            <a:off x="4591195" y="2215970"/>
            <a:ext cx="471048" cy="2895900"/>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7">
            <a:extLst>
              <a:ext uri="{FF2B5EF4-FFF2-40B4-BE49-F238E27FC236}">
                <a16:creationId xmlns:a16="http://schemas.microsoft.com/office/drawing/2014/main" id="{00A13DE7-FE7B-CF42-95B9-9B766F4FAF7F}"/>
              </a:ext>
            </a:extLst>
          </p:cNvPr>
          <p:cNvSpPr/>
          <p:nvPr/>
        </p:nvSpPr>
        <p:spPr>
          <a:xfrm>
            <a:off x="5105518" y="2824389"/>
            <a:ext cx="471048" cy="2287481"/>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ectangle 98">
            <a:extLst>
              <a:ext uri="{FF2B5EF4-FFF2-40B4-BE49-F238E27FC236}">
                <a16:creationId xmlns:a16="http://schemas.microsoft.com/office/drawing/2014/main" id="{E380C8C0-2F8D-8C47-84BA-EE297B00B533}"/>
              </a:ext>
            </a:extLst>
          </p:cNvPr>
          <p:cNvSpPr/>
          <p:nvPr/>
        </p:nvSpPr>
        <p:spPr>
          <a:xfrm>
            <a:off x="5619842" y="3870444"/>
            <a:ext cx="471048" cy="1241426"/>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ectangle 99">
            <a:extLst>
              <a:ext uri="{FF2B5EF4-FFF2-40B4-BE49-F238E27FC236}">
                <a16:creationId xmlns:a16="http://schemas.microsoft.com/office/drawing/2014/main" id="{89A18F52-09B4-A64F-B064-C127B25C2502}"/>
              </a:ext>
            </a:extLst>
          </p:cNvPr>
          <p:cNvSpPr/>
          <p:nvPr/>
        </p:nvSpPr>
        <p:spPr>
          <a:xfrm>
            <a:off x="6134166" y="4693600"/>
            <a:ext cx="471048" cy="418270"/>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ectangle 100">
            <a:extLst>
              <a:ext uri="{FF2B5EF4-FFF2-40B4-BE49-F238E27FC236}">
                <a16:creationId xmlns:a16="http://schemas.microsoft.com/office/drawing/2014/main" id="{3A66AA5E-849F-C443-8F13-C04C690F1DAA}"/>
              </a:ext>
            </a:extLst>
          </p:cNvPr>
          <p:cNvSpPr/>
          <p:nvPr/>
        </p:nvSpPr>
        <p:spPr>
          <a:xfrm>
            <a:off x="6648490" y="5054712"/>
            <a:ext cx="471048" cy="57158"/>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a:extLst>
              <a:ext uri="{FF2B5EF4-FFF2-40B4-BE49-F238E27FC236}">
                <a16:creationId xmlns:a16="http://schemas.microsoft.com/office/drawing/2014/main" id="{0245BBF5-71C1-9B43-A9F0-2E47CF37C135}"/>
              </a:ext>
            </a:extLst>
          </p:cNvPr>
          <p:cNvSpPr/>
          <p:nvPr/>
        </p:nvSpPr>
        <p:spPr>
          <a:xfrm>
            <a:off x="3562547" y="2824390"/>
            <a:ext cx="471048" cy="2287480"/>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a:extLst>
              <a:ext uri="{FF2B5EF4-FFF2-40B4-BE49-F238E27FC236}">
                <a16:creationId xmlns:a16="http://schemas.microsoft.com/office/drawing/2014/main" id="{889E39E6-33F3-3C49-8799-9062D26C4D5E}"/>
              </a:ext>
            </a:extLst>
          </p:cNvPr>
          <p:cNvSpPr/>
          <p:nvPr/>
        </p:nvSpPr>
        <p:spPr>
          <a:xfrm>
            <a:off x="2533900" y="4606952"/>
            <a:ext cx="471048" cy="504918"/>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a:extLst>
              <a:ext uri="{FF2B5EF4-FFF2-40B4-BE49-F238E27FC236}">
                <a16:creationId xmlns:a16="http://schemas.microsoft.com/office/drawing/2014/main" id="{CECD677F-C491-DB4C-BC49-0E14F8A34065}"/>
              </a:ext>
            </a:extLst>
          </p:cNvPr>
          <p:cNvSpPr/>
          <p:nvPr/>
        </p:nvSpPr>
        <p:spPr>
          <a:xfrm>
            <a:off x="3048224" y="3795727"/>
            <a:ext cx="471048" cy="1316143"/>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a:extLst>
              <a:ext uri="{FF2B5EF4-FFF2-40B4-BE49-F238E27FC236}">
                <a16:creationId xmlns:a16="http://schemas.microsoft.com/office/drawing/2014/main" id="{9B03B646-8A86-5841-BAAE-8B20F2D012A8}"/>
              </a:ext>
            </a:extLst>
          </p:cNvPr>
          <p:cNvSpPr/>
          <p:nvPr/>
        </p:nvSpPr>
        <p:spPr>
          <a:xfrm>
            <a:off x="2019577" y="5002379"/>
            <a:ext cx="471048" cy="109493"/>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a:extLst>
              <a:ext uri="{FF2B5EF4-FFF2-40B4-BE49-F238E27FC236}">
                <a16:creationId xmlns:a16="http://schemas.microsoft.com/office/drawing/2014/main" id="{48DD7466-F085-794D-A7A1-0E555C91C7F7}"/>
              </a:ext>
            </a:extLst>
          </p:cNvPr>
          <p:cNvSpPr/>
          <p:nvPr/>
        </p:nvSpPr>
        <p:spPr>
          <a:xfrm>
            <a:off x="3125661" y="5054713"/>
            <a:ext cx="157976" cy="157976"/>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72505696-19E7-7448-82CC-BD07B683CEBC}"/>
              </a:ext>
            </a:extLst>
          </p:cNvPr>
          <p:cNvSpPr/>
          <p:nvPr/>
        </p:nvSpPr>
        <p:spPr>
          <a:xfrm>
            <a:off x="3336507" y="5054713"/>
            <a:ext cx="157976" cy="157976"/>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Oval 150">
            <a:extLst>
              <a:ext uri="{FF2B5EF4-FFF2-40B4-BE49-F238E27FC236}">
                <a16:creationId xmlns:a16="http://schemas.microsoft.com/office/drawing/2014/main" id="{575F1E35-6218-BF48-8E46-DA8EB377C402}"/>
              </a:ext>
            </a:extLst>
          </p:cNvPr>
          <p:cNvSpPr/>
          <p:nvPr/>
        </p:nvSpPr>
        <p:spPr>
          <a:xfrm>
            <a:off x="3769690" y="5054713"/>
            <a:ext cx="157976" cy="157976"/>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Oval 151">
            <a:extLst>
              <a:ext uri="{FF2B5EF4-FFF2-40B4-BE49-F238E27FC236}">
                <a16:creationId xmlns:a16="http://schemas.microsoft.com/office/drawing/2014/main" id="{90C06452-2D55-A64A-B24E-7C5B51E11F39}"/>
              </a:ext>
            </a:extLst>
          </p:cNvPr>
          <p:cNvSpPr/>
          <p:nvPr/>
        </p:nvSpPr>
        <p:spPr>
          <a:xfrm>
            <a:off x="4073015" y="5054713"/>
            <a:ext cx="157976" cy="157976"/>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Oval 152">
            <a:extLst>
              <a:ext uri="{FF2B5EF4-FFF2-40B4-BE49-F238E27FC236}">
                <a16:creationId xmlns:a16="http://schemas.microsoft.com/office/drawing/2014/main" id="{34E698C8-A2B2-6A4D-BB40-04D208C97EA7}"/>
              </a:ext>
            </a:extLst>
          </p:cNvPr>
          <p:cNvSpPr/>
          <p:nvPr/>
        </p:nvSpPr>
        <p:spPr>
          <a:xfrm>
            <a:off x="3930694" y="5054713"/>
            <a:ext cx="157976" cy="157976"/>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Oval 153">
            <a:extLst>
              <a:ext uri="{FF2B5EF4-FFF2-40B4-BE49-F238E27FC236}">
                <a16:creationId xmlns:a16="http://schemas.microsoft.com/office/drawing/2014/main" id="{A658F887-65CE-7549-A874-39409F798B8F}"/>
              </a:ext>
            </a:extLst>
          </p:cNvPr>
          <p:cNvSpPr/>
          <p:nvPr/>
        </p:nvSpPr>
        <p:spPr>
          <a:xfrm>
            <a:off x="4300546" y="5054713"/>
            <a:ext cx="157976" cy="157976"/>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Oval 154">
            <a:extLst>
              <a:ext uri="{FF2B5EF4-FFF2-40B4-BE49-F238E27FC236}">
                <a16:creationId xmlns:a16="http://schemas.microsoft.com/office/drawing/2014/main" id="{47071025-47B0-F144-BA14-0B29702B475F}"/>
              </a:ext>
            </a:extLst>
          </p:cNvPr>
          <p:cNvSpPr/>
          <p:nvPr/>
        </p:nvSpPr>
        <p:spPr>
          <a:xfrm>
            <a:off x="4186781" y="5054713"/>
            <a:ext cx="157976" cy="157976"/>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Oval 155">
            <a:extLst>
              <a:ext uri="{FF2B5EF4-FFF2-40B4-BE49-F238E27FC236}">
                <a16:creationId xmlns:a16="http://schemas.microsoft.com/office/drawing/2014/main" id="{C874929E-2E68-854B-801A-120FC5484C3D}"/>
              </a:ext>
            </a:extLst>
          </p:cNvPr>
          <p:cNvSpPr/>
          <p:nvPr/>
        </p:nvSpPr>
        <p:spPr>
          <a:xfrm>
            <a:off x="4445896" y="5054713"/>
            <a:ext cx="157976" cy="157976"/>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Oval 156">
            <a:extLst>
              <a:ext uri="{FF2B5EF4-FFF2-40B4-BE49-F238E27FC236}">
                <a16:creationId xmlns:a16="http://schemas.microsoft.com/office/drawing/2014/main" id="{AE24D0EA-CCDA-0743-A5CA-B1EE3D695DCF}"/>
              </a:ext>
            </a:extLst>
          </p:cNvPr>
          <p:cNvSpPr/>
          <p:nvPr/>
        </p:nvSpPr>
        <p:spPr>
          <a:xfrm>
            <a:off x="4544063" y="5054713"/>
            <a:ext cx="157976" cy="157976"/>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Oval 157">
            <a:extLst>
              <a:ext uri="{FF2B5EF4-FFF2-40B4-BE49-F238E27FC236}">
                <a16:creationId xmlns:a16="http://schemas.microsoft.com/office/drawing/2014/main" id="{1465CBDA-F3D1-9441-AB11-53D92D9E5756}"/>
              </a:ext>
            </a:extLst>
          </p:cNvPr>
          <p:cNvSpPr/>
          <p:nvPr/>
        </p:nvSpPr>
        <p:spPr>
          <a:xfrm>
            <a:off x="4670398" y="5054713"/>
            <a:ext cx="157976" cy="157976"/>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Oval 158">
            <a:extLst>
              <a:ext uri="{FF2B5EF4-FFF2-40B4-BE49-F238E27FC236}">
                <a16:creationId xmlns:a16="http://schemas.microsoft.com/office/drawing/2014/main" id="{F1745405-7543-7A42-B2A9-43DBDA8E31A1}"/>
              </a:ext>
            </a:extLst>
          </p:cNvPr>
          <p:cNvSpPr/>
          <p:nvPr/>
        </p:nvSpPr>
        <p:spPr>
          <a:xfrm>
            <a:off x="4776842" y="5054713"/>
            <a:ext cx="157976" cy="157976"/>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Oval 159">
            <a:extLst>
              <a:ext uri="{FF2B5EF4-FFF2-40B4-BE49-F238E27FC236}">
                <a16:creationId xmlns:a16="http://schemas.microsoft.com/office/drawing/2014/main" id="{A2C2AB57-99C6-E147-9966-7FC5DE8D2627}"/>
              </a:ext>
            </a:extLst>
          </p:cNvPr>
          <p:cNvSpPr/>
          <p:nvPr/>
        </p:nvSpPr>
        <p:spPr>
          <a:xfrm>
            <a:off x="5108396" y="5054713"/>
            <a:ext cx="157976" cy="157976"/>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Oval 160">
            <a:extLst>
              <a:ext uri="{FF2B5EF4-FFF2-40B4-BE49-F238E27FC236}">
                <a16:creationId xmlns:a16="http://schemas.microsoft.com/office/drawing/2014/main" id="{8A6D7949-2FE2-B744-8E39-4C6EEEC31D4C}"/>
              </a:ext>
            </a:extLst>
          </p:cNvPr>
          <p:cNvSpPr/>
          <p:nvPr/>
        </p:nvSpPr>
        <p:spPr>
          <a:xfrm>
            <a:off x="5341175" y="5054713"/>
            <a:ext cx="157976" cy="157976"/>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Oval 161">
            <a:extLst>
              <a:ext uri="{FF2B5EF4-FFF2-40B4-BE49-F238E27FC236}">
                <a16:creationId xmlns:a16="http://schemas.microsoft.com/office/drawing/2014/main" id="{42F74D1B-818C-CE4B-8F9A-64C0521C8044}"/>
              </a:ext>
            </a:extLst>
          </p:cNvPr>
          <p:cNvSpPr/>
          <p:nvPr/>
        </p:nvSpPr>
        <p:spPr>
          <a:xfrm>
            <a:off x="5852246" y="5054713"/>
            <a:ext cx="157976" cy="157976"/>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Oval 162">
            <a:extLst>
              <a:ext uri="{FF2B5EF4-FFF2-40B4-BE49-F238E27FC236}">
                <a16:creationId xmlns:a16="http://schemas.microsoft.com/office/drawing/2014/main" id="{83E36C0A-6FE9-8B47-B635-3199BA1386EB}"/>
              </a:ext>
            </a:extLst>
          </p:cNvPr>
          <p:cNvSpPr/>
          <p:nvPr/>
        </p:nvSpPr>
        <p:spPr>
          <a:xfrm>
            <a:off x="6994355" y="5054713"/>
            <a:ext cx="157976" cy="157976"/>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Oval 163">
            <a:extLst>
              <a:ext uri="{FF2B5EF4-FFF2-40B4-BE49-F238E27FC236}">
                <a16:creationId xmlns:a16="http://schemas.microsoft.com/office/drawing/2014/main" id="{F28774B3-EED4-2A40-AA3F-B24F03229A2C}"/>
              </a:ext>
            </a:extLst>
          </p:cNvPr>
          <p:cNvSpPr/>
          <p:nvPr/>
        </p:nvSpPr>
        <p:spPr>
          <a:xfrm>
            <a:off x="2204956" y="5054713"/>
            <a:ext cx="157976" cy="157976"/>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5" name="Straight Connector 164">
            <a:extLst>
              <a:ext uri="{FF2B5EF4-FFF2-40B4-BE49-F238E27FC236}">
                <a16:creationId xmlns:a16="http://schemas.microsoft.com/office/drawing/2014/main" id="{7B3AB024-EC44-2B48-86A6-A18F4135BF7F}"/>
              </a:ext>
            </a:extLst>
          </p:cNvPr>
          <p:cNvCxnSpPr>
            <a:cxnSpLocks/>
          </p:cNvCxnSpPr>
          <p:nvPr/>
        </p:nvCxnSpPr>
        <p:spPr>
          <a:xfrm>
            <a:off x="1924102" y="5140655"/>
            <a:ext cx="5518474" cy="0"/>
          </a:xfrm>
          <a:prstGeom prst="line">
            <a:avLst/>
          </a:prstGeom>
          <a:ln w="1905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66" name="Oval 165">
            <a:extLst>
              <a:ext uri="{FF2B5EF4-FFF2-40B4-BE49-F238E27FC236}">
                <a16:creationId xmlns:a16="http://schemas.microsoft.com/office/drawing/2014/main" id="{06F19465-78ED-F343-8BE0-67DE4496910E}"/>
              </a:ext>
            </a:extLst>
          </p:cNvPr>
          <p:cNvSpPr/>
          <p:nvPr/>
        </p:nvSpPr>
        <p:spPr>
          <a:xfrm>
            <a:off x="3930694" y="5061667"/>
            <a:ext cx="157976" cy="157976"/>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Oval 166">
            <a:extLst>
              <a:ext uri="{FF2B5EF4-FFF2-40B4-BE49-F238E27FC236}">
                <a16:creationId xmlns:a16="http://schemas.microsoft.com/office/drawing/2014/main" id="{26B5A233-6CA5-B44C-99D5-FE185DD4A43B}"/>
              </a:ext>
            </a:extLst>
          </p:cNvPr>
          <p:cNvSpPr/>
          <p:nvPr/>
        </p:nvSpPr>
        <p:spPr>
          <a:xfrm>
            <a:off x="5286177" y="5061667"/>
            <a:ext cx="157976" cy="157976"/>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Oval 167">
            <a:extLst>
              <a:ext uri="{FF2B5EF4-FFF2-40B4-BE49-F238E27FC236}">
                <a16:creationId xmlns:a16="http://schemas.microsoft.com/office/drawing/2014/main" id="{E571F2AA-7187-7541-A8E5-9B2192693620}"/>
              </a:ext>
            </a:extLst>
          </p:cNvPr>
          <p:cNvSpPr/>
          <p:nvPr/>
        </p:nvSpPr>
        <p:spPr>
          <a:xfrm>
            <a:off x="4778368" y="5061667"/>
            <a:ext cx="157976" cy="15797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Oval 168">
            <a:extLst>
              <a:ext uri="{FF2B5EF4-FFF2-40B4-BE49-F238E27FC236}">
                <a16:creationId xmlns:a16="http://schemas.microsoft.com/office/drawing/2014/main" id="{7E9D9BB4-86CC-D34C-B754-786AF70C77B2}"/>
              </a:ext>
            </a:extLst>
          </p:cNvPr>
          <p:cNvSpPr/>
          <p:nvPr/>
        </p:nvSpPr>
        <p:spPr>
          <a:xfrm>
            <a:off x="2798448" y="5059215"/>
            <a:ext cx="157976" cy="15797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Oval 169">
            <a:extLst>
              <a:ext uri="{FF2B5EF4-FFF2-40B4-BE49-F238E27FC236}">
                <a16:creationId xmlns:a16="http://schemas.microsoft.com/office/drawing/2014/main" id="{E4157FBA-2F3D-1244-8145-0A4F8E3E6497}"/>
              </a:ext>
            </a:extLst>
          </p:cNvPr>
          <p:cNvSpPr/>
          <p:nvPr/>
        </p:nvSpPr>
        <p:spPr>
          <a:xfrm>
            <a:off x="6246699" y="5064287"/>
            <a:ext cx="157976" cy="15797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1" name="Straight Arrow Connector 170">
            <a:extLst>
              <a:ext uri="{FF2B5EF4-FFF2-40B4-BE49-F238E27FC236}">
                <a16:creationId xmlns:a16="http://schemas.microsoft.com/office/drawing/2014/main" id="{45734D43-C1CA-EE40-8C85-E966B4F0A2E0}"/>
              </a:ext>
            </a:extLst>
          </p:cNvPr>
          <p:cNvCxnSpPr>
            <a:cxnSpLocks/>
          </p:cNvCxnSpPr>
          <p:nvPr/>
        </p:nvCxnSpPr>
        <p:spPr>
          <a:xfrm flipV="1">
            <a:off x="1838711" y="2010097"/>
            <a:ext cx="0" cy="3130559"/>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72" name="TextBox 171">
            <a:extLst>
              <a:ext uri="{FF2B5EF4-FFF2-40B4-BE49-F238E27FC236}">
                <a16:creationId xmlns:a16="http://schemas.microsoft.com/office/drawing/2014/main" id="{A6E96B82-B5C0-4644-A984-7EAE9DEFAAB8}"/>
              </a:ext>
            </a:extLst>
          </p:cNvPr>
          <p:cNvSpPr txBox="1"/>
          <p:nvPr/>
        </p:nvSpPr>
        <p:spPr>
          <a:xfrm rot="16200000">
            <a:off x="1278058" y="3286098"/>
            <a:ext cx="700220" cy="319037"/>
          </a:xfrm>
          <a:prstGeom prst="rect">
            <a:avLst/>
          </a:prstGeom>
          <a:noFill/>
        </p:spPr>
        <p:txBody>
          <a:bodyPr wrap="none" rtlCol="0">
            <a:spAutoFit/>
          </a:bodyPr>
          <a:lstStyle/>
          <a:p>
            <a:r>
              <a:rPr lang="en-US" dirty="0"/>
              <a:t>counts</a:t>
            </a:r>
          </a:p>
        </p:txBody>
      </p:sp>
      <p:cxnSp>
        <p:nvCxnSpPr>
          <p:cNvPr id="173" name="Straight Connector 172">
            <a:extLst>
              <a:ext uri="{FF2B5EF4-FFF2-40B4-BE49-F238E27FC236}">
                <a16:creationId xmlns:a16="http://schemas.microsoft.com/office/drawing/2014/main" id="{2BB298D8-3B66-C543-9F02-47C7FAF46484}"/>
              </a:ext>
            </a:extLst>
          </p:cNvPr>
          <p:cNvCxnSpPr>
            <a:cxnSpLocks/>
          </p:cNvCxnSpPr>
          <p:nvPr/>
        </p:nvCxnSpPr>
        <p:spPr>
          <a:xfrm>
            <a:off x="6264844" y="1910227"/>
            <a:ext cx="0" cy="4531432"/>
          </a:xfrm>
          <a:prstGeom prst="line">
            <a:avLst/>
          </a:prstGeom>
          <a:ln w="19050">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8E29FE28-66B0-D148-9555-149A7E3D63C5}"/>
              </a:ext>
            </a:extLst>
          </p:cNvPr>
          <p:cNvCxnSpPr>
            <a:cxnSpLocks/>
          </p:cNvCxnSpPr>
          <p:nvPr/>
        </p:nvCxnSpPr>
        <p:spPr>
          <a:xfrm>
            <a:off x="2831425" y="1910227"/>
            <a:ext cx="1" cy="4531432"/>
          </a:xfrm>
          <a:prstGeom prst="line">
            <a:avLst/>
          </a:prstGeom>
          <a:ln w="19050">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175" name="Straight Arrow Connector 174">
            <a:extLst>
              <a:ext uri="{FF2B5EF4-FFF2-40B4-BE49-F238E27FC236}">
                <a16:creationId xmlns:a16="http://schemas.microsoft.com/office/drawing/2014/main" id="{B01CC49D-B2EA-C847-BAF7-762ADEC279AB}"/>
              </a:ext>
            </a:extLst>
          </p:cNvPr>
          <p:cNvCxnSpPr>
            <a:cxnSpLocks/>
          </p:cNvCxnSpPr>
          <p:nvPr/>
        </p:nvCxnSpPr>
        <p:spPr>
          <a:xfrm>
            <a:off x="2845627" y="6287319"/>
            <a:ext cx="3391994" cy="0"/>
          </a:xfrm>
          <a:prstGeom prst="straightConnector1">
            <a:avLst/>
          </a:prstGeom>
          <a:ln w="19050">
            <a:solidFill>
              <a:srgbClr val="C0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76" name="TextBox 175">
            <a:extLst>
              <a:ext uri="{FF2B5EF4-FFF2-40B4-BE49-F238E27FC236}">
                <a16:creationId xmlns:a16="http://schemas.microsoft.com/office/drawing/2014/main" id="{43CD2D89-DAA3-214A-AFFB-16E9A5A19CC3}"/>
              </a:ext>
            </a:extLst>
          </p:cNvPr>
          <p:cNvSpPr txBox="1"/>
          <p:nvPr/>
        </p:nvSpPr>
        <p:spPr>
          <a:xfrm>
            <a:off x="3428250" y="6287319"/>
            <a:ext cx="2112732" cy="319037"/>
          </a:xfrm>
          <a:prstGeom prst="rect">
            <a:avLst/>
          </a:prstGeom>
          <a:noFill/>
        </p:spPr>
        <p:txBody>
          <a:bodyPr wrap="square" rtlCol="0">
            <a:spAutoFit/>
          </a:bodyPr>
          <a:lstStyle/>
          <a:p>
            <a:pPr algn="ctr"/>
            <a:r>
              <a:rPr lang="en-US" dirty="0">
                <a:solidFill>
                  <a:srgbClr val="C00000"/>
                </a:solidFill>
              </a:rPr>
              <a:t>confidence interval</a:t>
            </a:r>
          </a:p>
        </p:txBody>
      </p:sp>
      <mc:AlternateContent xmlns:mc="http://schemas.openxmlformats.org/markup-compatibility/2006">
        <mc:Choice xmlns:a14="http://schemas.microsoft.com/office/drawing/2010/main" Requires="a14">
          <p:sp>
            <p:nvSpPr>
              <p:cNvPr id="177" name="TextBox 176">
                <a:extLst>
                  <a:ext uri="{FF2B5EF4-FFF2-40B4-BE49-F238E27FC236}">
                    <a16:creationId xmlns:a16="http://schemas.microsoft.com/office/drawing/2014/main" id="{8E369C16-9456-9647-9910-CF2B121FDC21}"/>
                  </a:ext>
                </a:extLst>
              </p:cNvPr>
              <p:cNvSpPr txBox="1"/>
              <p:nvPr/>
            </p:nvSpPr>
            <p:spPr>
              <a:xfrm>
                <a:off x="6945677" y="5291677"/>
                <a:ext cx="1693221" cy="558315"/>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r>
                        <a:rPr lang="en-US" i="1" dirty="0" smtClean="0">
                          <a:solidFill>
                            <a:srgbClr val="FF0000"/>
                          </a:solidFill>
                          <a:latin typeface="Cambria Math" panose="02040503050406030204" pitchFamily="18" charset="0"/>
                        </a:rPr>
                        <m:t>𝑠</m:t>
                      </m:r>
                      <m:r>
                        <a:rPr lang="en-US" b="0" i="1" dirty="0" smtClean="0">
                          <a:solidFill>
                            <a:srgbClr val="FF0000"/>
                          </a:solidFill>
                          <a:latin typeface="Cambria Math" panose="02040503050406030204" pitchFamily="18" charset="0"/>
                        </a:rPr>
                        <m:t>𝑡𝑎𝑡</m:t>
                      </m:r>
                      <m:r>
                        <a:rPr lang="en-US" b="0" i="1" baseline="30000" dirty="0" smtClean="0">
                          <a:solidFill>
                            <a:srgbClr val="FF0000"/>
                          </a:solidFill>
                          <a:latin typeface="Cambria Math" panose="02040503050406030204" pitchFamily="18" charset="0"/>
                        </a:rPr>
                        <m:t>∗</m:t>
                      </m:r>
                      <m:r>
                        <a:rPr lang="en-US" b="0" i="1" dirty="0" smtClean="0">
                          <a:latin typeface="Cambria Math" panose="02040503050406030204" pitchFamily="18" charset="0"/>
                        </a:rPr>
                        <m:t>− </m:t>
                      </m:r>
                      <m:r>
                        <a:rPr lang="en-US" b="0" i="1" dirty="0" smtClean="0">
                          <a:latin typeface="Cambria Math" panose="02040503050406030204" pitchFamily="18" charset="0"/>
                        </a:rPr>
                        <m:t>𝑠𝑡𝑎𝑡</m:t>
                      </m:r>
                      <m:r>
                        <a:rPr lang="en-US" b="0" i="1" baseline="30000" dirty="0" smtClean="0">
                          <a:latin typeface="Cambria Math" panose="02040503050406030204" pitchFamily="18" charset="0"/>
                        </a:rPr>
                        <m:t>∗</m:t>
                      </m:r>
                    </m:oMath>
                  </m:oMathPara>
                </a14:m>
                <a:endParaRPr lang="en-US" dirty="0"/>
              </a:p>
              <a:p>
                <a:pPr algn="ctr"/>
                <a:r>
                  <a:rPr lang="en-US" dirty="0"/>
                  <a:t>from permutations</a:t>
                </a:r>
              </a:p>
            </p:txBody>
          </p:sp>
        </mc:Choice>
        <mc:Fallback>
          <p:sp>
            <p:nvSpPr>
              <p:cNvPr id="177" name="TextBox 176">
                <a:extLst>
                  <a:ext uri="{FF2B5EF4-FFF2-40B4-BE49-F238E27FC236}">
                    <a16:creationId xmlns:a16="http://schemas.microsoft.com/office/drawing/2014/main" id="{8E369C16-9456-9647-9910-CF2B121FDC21}"/>
                  </a:ext>
                </a:extLst>
              </p:cNvPr>
              <p:cNvSpPr txBox="1">
                <a:spLocks noRot="1" noChangeAspect="1" noMove="1" noResize="1" noEditPoints="1" noAdjustHandles="1" noChangeArrowheads="1" noChangeShapeType="1" noTextEdit="1"/>
              </p:cNvSpPr>
              <p:nvPr/>
            </p:nvSpPr>
            <p:spPr>
              <a:xfrm>
                <a:off x="6945677" y="5291677"/>
                <a:ext cx="1693221" cy="558315"/>
              </a:xfrm>
              <a:prstGeom prst="rect">
                <a:avLst/>
              </a:prstGeom>
              <a:blipFill>
                <a:blip r:embed="rId3"/>
                <a:stretch>
                  <a:fillRect l="-9630" r="-10370" b="-31111"/>
                </a:stretch>
              </a:blipFill>
            </p:spPr>
            <p:txBody>
              <a:bodyPr/>
              <a:lstStyle/>
              <a:p>
                <a:r>
                  <a:rPr lang="en-US">
                    <a:noFill/>
                  </a:rPr>
                  <a:t> </a:t>
                </a:r>
              </a:p>
            </p:txBody>
          </p:sp>
        </mc:Fallback>
      </mc:AlternateContent>
      <p:cxnSp>
        <p:nvCxnSpPr>
          <p:cNvPr id="186" name="Straight Connector 185">
            <a:extLst>
              <a:ext uri="{FF2B5EF4-FFF2-40B4-BE49-F238E27FC236}">
                <a16:creationId xmlns:a16="http://schemas.microsoft.com/office/drawing/2014/main" id="{92AF82B5-11BA-B044-8B4C-459D613C83D1}"/>
              </a:ext>
            </a:extLst>
          </p:cNvPr>
          <p:cNvCxnSpPr>
            <a:cxnSpLocks/>
          </p:cNvCxnSpPr>
          <p:nvPr/>
        </p:nvCxnSpPr>
        <p:spPr>
          <a:xfrm>
            <a:off x="4495482" y="1848637"/>
            <a:ext cx="0" cy="3443039"/>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87" name="TextBox 186">
            <a:extLst>
              <a:ext uri="{FF2B5EF4-FFF2-40B4-BE49-F238E27FC236}">
                <a16:creationId xmlns:a16="http://schemas.microsoft.com/office/drawing/2014/main" id="{6BC51A3A-0244-6845-AB6E-79EED1A80435}"/>
              </a:ext>
            </a:extLst>
          </p:cNvPr>
          <p:cNvSpPr txBox="1"/>
          <p:nvPr/>
        </p:nvSpPr>
        <p:spPr>
          <a:xfrm>
            <a:off x="4362448" y="5225984"/>
            <a:ext cx="260603" cy="319037"/>
          </a:xfrm>
          <a:prstGeom prst="rect">
            <a:avLst/>
          </a:prstGeom>
          <a:noFill/>
        </p:spPr>
        <p:txBody>
          <a:bodyPr wrap="none" rtlCol="0">
            <a:spAutoFit/>
          </a:bodyPr>
          <a:lstStyle/>
          <a:p>
            <a:r>
              <a:rPr lang="en-US" dirty="0"/>
              <a:t>0</a:t>
            </a:r>
          </a:p>
        </p:txBody>
      </p:sp>
    </p:spTree>
    <p:extLst>
      <p:ext uri="{BB962C8B-B14F-4D97-AF65-F5344CB8AC3E}">
        <p14:creationId xmlns:p14="http://schemas.microsoft.com/office/powerpoint/2010/main" val="200295485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C33893-C1FD-CF4C-91EC-7A35879269DA}"/>
              </a:ext>
            </a:extLst>
          </p:cNvPr>
          <p:cNvSpPr>
            <a:spLocks noGrp="1"/>
          </p:cNvSpPr>
          <p:nvPr>
            <p:ph type="title"/>
          </p:nvPr>
        </p:nvSpPr>
        <p:spPr>
          <a:xfrm>
            <a:off x="274319" y="317481"/>
            <a:ext cx="8595360" cy="641871"/>
          </a:xfrm>
        </p:spPr>
        <p:txBody>
          <a:bodyPr>
            <a:normAutofit/>
          </a:bodyPr>
          <a:lstStyle/>
          <a:p>
            <a:r>
              <a:rPr lang="en-US" dirty="0"/>
              <a:t>Permutation Test</a:t>
            </a:r>
          </a:p>
        </p:txBody>
      </p:sp>
      <p:sp>
        <p:nvSpPr>
          <p:cNvPr id="4" name="Slide Number Placeholder 3">
            <a:extLst>
              <a:ext uri="{FF2B5EF4-FFF2-40B4-BE49-F238E27FC236}">
                <a16:creationId xmlns:a16="http://schemas.microsoft.com/office/drawing/2014/main" id="{02E00918-68B8-514A-891C-20F177A55ADD}"/>
              </a:ext>
            </a:extLst>
          </p:cNvPr>
          <p:cNvSpPr>
            <a:spLocks noGrp="1"/>
          </p:cNvSpPr>
          <p:nvPr>
            <p:ph type="sldNum" sz="quarter" idx="12"/>
          </p:nvPr>
        </p:nvSpPr>
        <p:spPr>
          <a:xfrm>
            <a:off x="6272888" y="6446520"/>
            <a:ext cx="2366010" cy="274320"/>
          </a:xfrm>
        </p:spPr>
        <p:txBody>
          <a:bodyPr/>
          <a:lstStyle/>
          <a:p>
            <a:fld id="{4F1611B7-9285-1F48-A026-12A07D3EB268}" type="slidenum">
              <a:rPr lang="en-US" smtClean="0"/>
              <a:t>46</a:t>
            </a:fld>
            <a:endParaRPr lang="en-US" dirty="0"/>
          </a:p>
        </p:txBody>
      </p:sp>
      <p:sp>
        <p:nvSpPr>
          <p:cNvPr id="96" name="Rectangle 95">
            <a:extLst>
              <a:ext uri="{FF2B5EF4-FFF2-40B4-BE49-F238E27FC236}">
                <a16:creationId xmlns:a16="http://schemas.microsoft.com/office/drawing/2014/main" id="{07C3DD94-4EB3-3E4F-9F50-C88A8AD8215A}"/>
              </a:ext>
            </a:extLst>
          </p:cNvPr>
          <p:cNvSpPr/>
          <p:nvPr/>
        </p:nvSpPr>
        <p:spPr>
          <a:xfrm>
            <a:off x="4076871" y="2134524"/>
            <a:ext cx="471048" cy="2977347"/>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96">
            <a:extLst>
              <a:ext uri="{FF2B5EF4-FFF2-40B4-BE49-F238E27FC236}">
                <a16:creationId xmlns:a16="http://schemas.microsoft.com/office/drawing/2014/main" id="{8FB38A91-4E07-2044-BD73-2F5AB89AE3A0}"/>
              </a:ext>
            </a:extLst>
          </p:cNvPr>
          <p:cNvSpPr/>
          <p:nvPr/>
        </p:nvSpPr>
        <p:spPr>
          <a:xfrm>
            <a:off x="4591195" y="2215970"/>
            <a:ext cx="471048" cy="2895900"/>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7">
            <a:extLst>
              <a:ext uri="{FF2B5EF4-FFF2-40B4-BE49-F238E27FC236}">
                <a16:creationId xmlns:a16="http://schemas.microsoft.com/office/drawing/2014/main" id="{00A13DE7-FE7B-CF42-95B9-9B766F4FAF7F}"/>
              </a:ext>
            </a:extLst>
          </p:cNvPr>
          <p:cNvSpPr/>
          <p:nvPr/>
        </p:nvSpPr>
        <p:spPr>
          <a:xfrm>
            <a:off x="5105518" y="2824389"/>
            <a:ext cx="471048" cy="2287481"/>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ectangle 98">
            <a:extLst>
              <a:ext uri="{FF2B5EF4-FFF2-40B4-BE49-F238E27FC236}">
                <a16:creationId xmlns:a16="http://schemas.microsoft.com/office/drawing/2014/main" id="{E380C8C0-2F8D-8C47-84BA-EE297B00B533}"/>
              </a:ext>
            </a:extLst>
          </p:cNvPr>
          <p:cNvSpPr/>
          <p:nvPr/>
        </p:nvSpPr>
        <p:spPr>
          <a:xfrm>
            <a:off x="5619842" y="3870444"/>
            <a:ext cx="471048" cy="1241426"/>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ectangle 99">
            <a:extLst>
              <a:ext uri="{FF2B5EF4-FFF2-40B4-BE49-F238E27FC236}">
                <a16:creationId xmlns:a16="http://schemas.microsoft.com/office/drawing/2014/main" id="{89A18F52-09B4-A64F-B064-C127B25C2502}"/>
              </a:ext>
            </a:extLst>
          </p:cNvPr>
          <p:cNvSpPr/>
          <p:nvPr/>
        </p:nvSpPr>
        <p:spPr>
          <a:xfrm>
            <a:off x="6134166" y="4693600"/>
            <a:ext cx="471048" cy="418270"/>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ectangle 100">
            <a:extLst>
              <a:ext uri="{FF2B5EF4-FFF2-40B4-BE49-F238E27FC236}">
                <a16:creationId xmlns:a16="http://schemas.microsoft.com/office/drawing/2014/main" id="{3A66AA5E-849F-C443-8F13-C04C690F1DAA}"/>
              </a:ext>
            </a:extLst>
          </p:cNvPr>
          <p:cNvSpPr/>
          <p:nvPr/>
        </p:nvSpPr>
        <p:spPr>
          <a:xfrm>
            <a:off x="6648490" y="5054712"/>
            <a:ext cx="471048" cy="57158"/>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a:extLst>
              <a:ext uri="{FF2B5EF4-FFF2-40B4-BE49-F238E27FC236}">
                <a16:creationId xmlns:a16="http://schemas.microsoft.com/office/drawing/2014/main" id="{0245BBF5-71C1-9B43-A9F0-2E47CF37C135}"/>
              </a:ext>
            </a:extLst>
          </p:cNvPr>
          <p:cNvSpPr/>
          <p:nvPr/>
        </p:nvSpPr>
        <p:spPr>
          <a:xfrm>
            <a:off x="3562547" y="2824390"/>
            <a:ext cx="471048" cy="2287480"/>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a:extLst>
              <a:ext uri="{FF2B5EF4-FFF2-40B4-BE49-F238E27FC236}">
                <a16:creationId xmlns:a16="http://schemas.microsoft.com/office/drawing/2014/main" id="{889E39E6-33F3-3C49-8799-9062D26C4D5E}"/>
              </a:ext>
            </a:extLst>
          </p:cNvPr>
          <p:cNvSpPr/>
          <p:nvPr/>
        </p:nvSpPr>
        <p:spPr>
          <a:xfrm>
            <a:off x="2533900" y="4606952"/>
            <a:ext cx="471048" cy="504918"/>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a:extLst>
              <a:ext uri="{FF2B5EF4-FFF2-40B4-BE49-F238E27FC236}">
                <a16:creationId xmlns:a16="http://schemas.microsoft.com/office/drawing/2014/main" id="{CECD677F-C491-DB4C-BC49-0E14F8A34065}"/>
              </a:ext>
            </a:extLst>
          </p:cNvPr>
          <p:cNvSpPr/>
          <p:nvPr/>
        </p:nvSpPr>
        <p:spPr>
          <a:xfrm>
            <a:off x="3048224" y="3795727"/>
            <a:ext cx="471048" cy="1316143"/>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a:extLst>
              <a:ext uri="{FF2B5EF4-FFF2-40B4-BE49-F238E27FC236}">
                <a16:creationId xmlns:a16="http://schemas.microsoft.com/office/drawing/2014/main" id="{9B03B646-8A86-5841-BAAE-8B20F2D012A8}"/>
              </a:ext>
            </a:extLst>
          </p:cNvPr>
          <p:cNvSpPr/>
          <p:nvPr/>
        </p:nvSpPr>
        <p:spPr>
          <a:xfrm>
            <a:off x="2019577" y="5002379"/>
            <a:ext cx="471048" cy="109493"/>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a:extLst>
              <a:ext uri="{FF2B5EF4-FFF2-40B4-BE49-F238E27FC236}">
                <a16:creationId xmlns:a16="http://schemas.microsoft.com/office/drawing/2014/main" id="{48DD7466-F085-794D-A7A1-0E555C91C7F7}"/>
              </a:ext>
            </a:extLst>
          </p:cNvPr>
          <p:cNvSpPr/>
          <p:nvPr/>
        </p:nvSpPr>
        <p:spPr>
          <a:xfrm>
            <a:off x="3125661" y="5054713"/>
            <a:ext cx="157976" cy="157976"/>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72505696-19E7-7448-82CC-BD07B683CEBC}"/>
              </a:ext>
            </a:extLst>
          </p:cNvPr>
          <p:cNvSpPr/>
          <p:nvPr/>
        </p:nvSpPr>
        <p:spPr>
          <a:xfrm>
            <a:off x="3336507" y="5054713"/>
            <a:ext cx="157976" cy="157976"/>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Oval 150">
            <a:extLst>
              <a:ext uri="{FF2B5EF4-FFF2-40B4-BE49-F238E27FC236}">
                <a16:creationId xmlns:a16="http://schemas.microsoft.com/office/drawing/2014/main" id="{575F1E35-6218-BF48-8E46-DA8EB377C402}"/>
              </a:ext>
            </a:extLst>
          </p:cNvPr>
          <p:cNvSpPr/>
          <p:nvPr/>
        </p:nvSpPr>
        <p:spPr>
          <a:xfrm>
            <a:off x="3769690" y="5054713"/>
            <a:ext cx="157976" cy="157976"/>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Oval 151">
            <a:extLst>
              <a:ext uri="{FF2B5EF4-FFF2-40B4-BE49-F238E27FC236}">
                <a16:creationId xmlns:a16="http://schemas.microsoft.com/office/drawing/2014/main" id="{90C06452-2D55-A64A-B24E-7C5B51E11F39}"/>
              </a:ext>
            </a:extLst>
          </p:cNvPr>
          <p:cNvSpPr/>
          <p:nvPr/>
        </p:nvSpPr>
        <p:spPr>
          <a:xfrm>
            <a:off x="4073015" y="5054713"/>
            <a:ext cx="157976" cy="157976"/>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Oval 152">
            <a:extLst>
              <a:ext uri="{FF2B5EF4-FFF2-40B4-BE49-F238E27FC236}">
                <a16:creationId xmlns:a16="http://schemas.microsoft.com/office/drawing/2014/main" id="{34E698C8-A2B2-6A4D-BB40-04D208C97EA7}"/>
              </a:ext>
            </a:extLst>
          </p:cNvPr>
          <p:cNvSpPr/>
          <p:nvPr/>
        </p:nvSpPr>
        <p:spPr>
          <a:xfrm>
            <a:off x="3930694" y="5054713"/>
            <a:ext cx="157976" cy="157976"/>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Oval 153">
            <a:extLst>
              <a:ext uri="{FF2B5EF4-FFF2-40B4-BE49-F238E27FC236}">
                <a16:creationId xmlns:a16="http://schemas.microsoft.com/office/drawing/2014/main" id="{A658F887-65CE-7549-A874-39409F798B8F}"/>
              </a:ext>
            </a:extLst>
          </p:cNvPr>
          <p:cNvSpPr/>
          <p:nvPr/>
        </p:nvSpPr>
        <p:spPr>
          <a:xfrm>
            <a:off x="4300546" y="5054713"/>
            <a:ext cx="157976" cy="157976"/>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Oval 154">
            <a:extLst>
              <a:ext uri="{FF2B5EF4-FFF2-40B4-BE49-F238E27FC236}">
                <a16:creationId xmlns:a16="http://schemas.microsoft.com/office/drawing/2014/main" id="{47071025-47B0-F144-BA14-0B29702B475F}"/>
              </a:ext>
            </a:extLst>
          </p:cNvPr>
          <p:cNvSpPr/>
          <p:nvPr/>
        </p:nvSpPr>
        <p:spPr>
          <a:xfrm>
            <a:off x="4186781" y="5054713"/>
            <a:ext cx="157976" cy="157976"/>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Oval 155">
            <a:extLst>
              <a:ext uri="{FF2B5EF4-FFF2-40B4-BE49-F238E27FC236}">
                <a16:creationId xmlns:a16="http://schemas.microsoft.com/office/drawing/2014/main" id="{C874929E-2E68-854B-801A-120FC5484C3D}"/>
              </a:ext>
            </a:extLst>
          </p:cNvPr>
          <p:cNvSpPr/>
          <p:nvPr/>
        </p:nvSpPr>
        <p:spPr>
          <a:xfrm>
            <a:off x="4445896" y="5054713"/>
            <a:ext cx="157976" cy="157976"/>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Oval 156">
            <a:extLst>
              <a:ext uri="{FF2B5EF4-FFF2-40B4-BE49-F238E27FC236}">
                <a16:creationId xmlns:a16="http://schemas.microsoft.com/office/drawing/2014/main" id="{AE24D0EA-CCDA-0743-A5CA-B1EE3D695DCF}"/>
              </a:ext>
            </a:extLst>
          </p:cNvPr>
          <p:cNvSpPr/>
          <p:nvPr/>
        </p:nvSpPr>
        <p:spPr>
          <a:xfrm>
            <a:off x="4544063" y="5054713"/>
            <a:ext cx="157976" cy="157976"/>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Oval 157">
            <a:extLst>
              <a:ext uri="{FF2B5EF4-FFF2-40B4-BE49-F238E27FC236}">
                <a16:creationId xmlns:a16="http://schemas.microsoft.com/office/drawing/2014/main" id="{1465CBDA-F3D1-9441-AB11-53D92D9E5756}"/>
              </a:ext>
            </a:extLst>
          </p:cNvPr>
          <p:cNvSpPr/>
          <p:nvPr/>
        </p:nvSpPr>
        <p:spPr>
          <a:xfrm>
            <a:off x="4670398" y="5054713"/>
            <a:ext cx="157976" cy="157976"/>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Oval 158">
            <a:extLst>
              <a:ext uri="{FF2B5EF4-FFF2-40B4-BE49-F238E27FC236}">
                <a16:creationId xmlns:a16="http://schemas.microsoft.com/office/drawing/2014/main" id="{F1745405-7543-7A42-B2A9-43DBDA8E31A1}"/>
              </a:ext>
            </a:extLst>
          </p:cNvPr>
          <p:cNvSpPr/>
          <p:nvPr/>
        </p:nvSpPr>
        <p:spPr>
          <a:xfrm>
            <a:off x="4776842" y="5054713"/>
            <a:ext cx="157976" cy="157976"/>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Oval 159">
            <a:extLst>
              <a:ext uri="{FF2B5EF4-FFF2-40B4-BE49-F238E27FC236}">
                <a16:creationId xmlns:a16="http://schemas.microsoft.com/office/drawing/2014/main" id="{A2C2AB57-99C6-E147-9966-7FC5DE8D2627}"/>
              </a:ext>
            </a:extLst>
          </p:cNvPr>
          <p:cNvSpPr/>
          <p:nvPr/>
        </p:nvSpPr>
        <p:spPr>
          <a:xfrm>
            <a:off x="5108396" y="5054713"/>
            <a:ext cx="157976" cy="157976"/>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Oval 160">
            <a:extLst>
              <a:ext uri="{FF2B5EF4-FFF2-40B4-BE49-F238E27FC236}">
                <a16:creationId xmlns:a16="http://schemas.microsoft.com/office/drawing/2014/main" id="{8A6D7949-2FE2-B744-8E39-4C6EEEC31D4C}"/>
              </a:ext>
            </a:extLst>
          </p:cNvPr>
          <p:cNvSpPr/>
          <p:nvPr/>
        </p:nvSpPr>
        <p:spPr>
          <a:xfrm>
            <a:off x="5341175" y="5054713"/>
            <a:ext cx="157976" cy="157976"/>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Oval 161">
            <a:extLst>
              <a:ext uri="{FF2B5EF4-FFF2-40B4-BE49-F238E27FC236}">
                <a16:creationId xmlns:a16="http://schemas.microsoft.com/office/drawing/2014/main" id="{42F74D1B-818C-CE4B-8F9A-64C0521C8044}"/>
              </a:ext>
            </a:extLst>
          </p:cNvPr>
          <p:cNvSpPr/>
          <p:nvPr/>
        </p:nvSpPr>
        <p:spPr>
          <a:xfrm>
            <a:off x="5852246" y="5054713"/>
            <a:ext cx="157976" cy="157976"/>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Oval 162">
            <a:extLst>
              <a:ext uri="{FF2B5EF4-FFF2-40B4-BE49-F238E27FC236}">
                <a16:creationId xmlns:a16="http://schemas.microsoft.com/office/drawing/2014/main" id="{83E36C0A-6FE9-8B47-B635-3199BA1386EB}"/>
              </a:ext>
            </a:extLst>
          </p:cNvPr>
          <p:cNvSpPr/>
          <p:nvPr/>
        </p:nvSpPr>
        <p:spPr>
          <a:xfrm>
            <a:off x="6994355" y="5054713"/>
            <a:ext cx="157976" cy="157976"/>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Oval 163">
            <a:extLst>
              <a:ext uri="{FF2B5EF4-FFF2-40B4-BE49-F238E27FC236}">
                <a16:creationId xmlns:a16="http://schemas.microsoft.com/office/drawing/2014/main" id="{F28774B3-EED4-2A40-AA3F-B24F03229A2C}"/>
              </a:ext>
            </a:extLst>
          </p:cNvPr>
          <p:cNvSpPr/>
          <p:nvPr/>
        </p:nvSpPr>
        <p:spPr>
          <a:xfrm>
            <a:off x="2204956" y="5054713"/>
            <a:ext cx="157976" cy="157976"/>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5" name="Straight Connector 164">
            <a:extLst>
              <a:ext uri="{FF2B5EF4-FFF2-40B4-BE49-F238E27FC236}">
                <a16:creationId xmlns:a16="http://schemas.microsoft.com/office/drawing/2014/main" id="{7B3AB024-EC44-2B48-86A6-A18F4135BF7F}"/>
              </a:ext>
            </a:extLst>
          </p:cNvPr>
          <p:cNvCxnSpPr>
            <a:cxnSpLocks/>
          </p:cNvCxnSpPr>
          <p:nvPr/>
        </p:nvCxnSpPr>
        <p:spPr>
          <a:xfrm>
            <a:off x="1924102" y="5140655"/>
            <a:ext cx="5518474" cy="0"/>
          </a:xfrm>
          <a:prstGeom prst="line">
            <a:avLst/>
          </a:prstGeom>
          <a:ln w="1905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66" name="Oval 165">
            <a:extLst>
              <a:ext uri="{FF2B5EF4-FFF2-40B4-BE49-F238E27FC236}">
                <a16:creationId xmlns:a16="http://schemas.microsoft.com/office/drawing/2014/main" id="{06F19465-78ED-F343-8BE0-67DE4496910E}"/>
              </a:ext>
            </a:extLst>
          </p:cNvPr>
          <p:cNvSpPr/>
          <p:nvPr/>
        </p:nvSpPr>
        <p:spPr>
          <a:xfrm>
            <a:off x="3930694" y="5061667"/>
            <a:ext cx="157976" cy="157976"/>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Oval 166">
            <a:extLst>
              <a:ext uri="{FF2B5EF4-FFF2-40B4-BE49-F238E27FC236}">
                <a16:creationId xmlns:a16="http://schemas.microsoft.com/office/drawing/2014/main" id="{26B5A233-6CA5-B44C-99D5-FE185DD4A43B}"/>
              </a:ext>
            </a:extLst>
          </p:cNvPr>
          <p:cNvSpPr/>
          <p:nvPr/>
        </p:nvSpPr>
        <p:spPr>
          <a:xfrm>
            <a:off x="5286177" y="5061667"/>
            <a:ext cx="157976" cy="157976"/>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Oval 167">
            <a:extLst>
              <a:ext uri="{FF2B5EF4-FFF2-40B4-BE49-F238E27FC236}">
                <a16:creationId xmlns:a16="http://schemas.microsoft.com/office/drawing/2014/main" id="{E571F2AA-7187-7541-A8E5-9B2192693620}"/>
              </a:ext>
            </a:extLst>
          </p:cNvPr>
          <p:cNvSpPr/>
          <p:nvPr/>
        </p:nvSpPr>
        <p:spPr>
          <a:xfrm>
            <a:off x="4778368" y="5061667"/>
            <a:ext cx="157976" cy="15797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Oval 168">
            <a:extLst>
              <a:ext uri="{FF2B5EF4-FFF2-40B4-BE49-F238E27FC236}">
                <a16:creationId xmlns:a16="http://schemas.microsoft.com/office/drawing/2014/main" id="{7E9D9BB4-86CC-D34C-B754-786AF70C77B2}"/>
              </a:ext>
            </a:extLst>
          </p:cNvPr>
          <p:cNvSpPr/>
          <p:nvPr/>
        </p:nvSpPr>
        <p:spPr>
          <a:xfrm>
            <a:off x="2798448" y="5059215"/>
            <a:ext cx="157976" cy="15797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Oval 169">
            <a:extLst>
              <a:ext uri="{FF2B5EF4-FFF2-40B4-BE49-F238E27FC236}">
                <a16:creationId xmlns:a16="http://schemas.microsoft.com/office/drawing/2014/main" id="{E4157FBA-2F3D-1244-8145-0A4F8E3E6497}"/>
              </a:ext>
            </a:extLst>
          </p:cNvPr>
          <p:cNvSpPr/>
          <p:nvPr/>
        </p:nvSpPr>
        <p:spPr>
          <a:xfrm>
            <a:off x="6246699" y="5064287"/>
            <a:ext cx="157976" cy="15797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1" name="Straight Arrow Connector 170">
            <a:extLst>
              <a:ext uri="{FF2B5EF4-FFF2-40B4-BE49-F238E27FC236}">
                <a16:creationId xmlns:a16="http://schemas.microsoft.com/office/drawing/2014/main" id="{45734D43-C1CA-EE40-8C85-E966B4F0A2E0}"/>
              </a:ext>
            </a:extLst>
          </p:cNvPr>
          <p:cNvCxnSpPr>
            <a:cxnSpLocks/>
          </p:cNvCxnSpPr>
          <p:nvPr/>
        </p:nvCxnSpPr>
        <p:spPr>
          <a:xfrm flipV="1">
            <a:off x="1838711" y="2010097"/>
            <a:ext cx="0" cy="3130559"/>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72" name="TextBox 171">
            <a:extLst>
              <a:ext uri="{FF2B5EF4-FFF2-40B4-BE49-F238E27FC236}">
                <a16:creationId xmlns:a16="http://schemas.microsoft.com/office/drawing/2014/main" id="{A6E96B82-B5C0-4644-A984-7EAE9DEFAAB8}"/>
              </a:ext>
            </a:extLst>
          </p:cNvPr>
          <p:cNvSpPr txBox="1"/>
          <p:nvPr/>
        </p:nvSpPr>
        <p:spPr>
          <a:xfrm rot="16200000">
            <a:off x="1278058" y="3286098"/>
            <a:ext cx="700220" cy="319037"/>
          </a:xfrm>
          <a:prstGeom prst="rect">
            <a:avLst/>
          </a:prstGeom>
          <a:noFill/>
        </p:spPr>
        <p:txBody>
          <a:bodyPr wrap="none" rtlCol="0">
            <a:spAutoFit/>
          </a:bodyPr>
          <a:lstStyle/>
          <a:p>
            <a:r>
              <a:rPr lang="en-US" dirty="0"/>
              <a:t>counts</a:t>
            </a:r>
          </a:p>
        </p:txBody>
      </p:sp>
      <p:cxnSp>
        <p:nvCxnSpPr>
          <p:cNvPr id="173" name="Straight Connector 172">
            <a:extLst>
              <a:ext uri="{FF2B5EF4-FFF2-40B4-BE49-F238E27FC236}">
                <a16:creationId xmlns:a16="http://schemas.microsoft.com/office/drawing/2014/main" id="{2BB298D8-3B66-C543-9F02-47C7FAF46484}"/>
              </a:ext>
            </a:extLst>
          </p:cNvPr>
          <p:cNvCxnSpPr>
            <a:cxnSpLocks/>
          </p:cNvCxnSpPr>
          <p:nvPr/>
        </p:nvCxnSpPr>
        <p:spPr>
          <a:xfrm>
            <a:off x="6264844" y="1910227"/>
            <a:ext cx="0" cy="4531432"/>
          </a:xfrm>
          <a:prstGeom prst="line">
            <a:avLst/>
          </a:prstGeom>
          <a:ln w="19050">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8E29FE28-66B0-D148-9555-149A7E3D63C5}"/>
              </a:ext>
            </a:extLst>
          </p:cNvPr>
          <p:cNvCxnSpPr>
            <a:cxnSpLocks/>
          </p:cNvCxnSpPr>
          <p:nvPr/>
        </p:nvCxnSpPr>
        <p:spPr>
          <a:xfrm>
            <a:off x="2831425" y="1910227"/>
            <a:ext cx="1" cy="4531432"/>
          </a:xfrm>
          <a:prstGeom prst="line">
            <a:avLst/>
          </a:prstGeom>
          <a:ln w="19050">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175" name="Straight Arrow Connector 174">
            <a:extLst>
              <a:ext uri="{FF2B5EF4-FFF2-40B4-BE49-F238E27FC236}">
                <a16:creationId xmlns:a16="http://schemas.microsoft.com/office/drawing/2014/main" id="{B01CC49D-B2EA-C847-BAF7-762ADEC279AB}"/>
              </a:ext>
            </a:extLst>
          </p:cNvPr>
          <p:cNvCxnSpPr>
            <a:cxnSpLocks/>
          </p:cNvCxnSpPr>
          <p:nvPr/>
        </p:nvCxnSpPr>
        <p:spPr>
          <a:xfrm>
            <a:off x="2845627" y="6287319"/>
            <a:ext cx="3391994" cy="0"/>
          </a:xfrm>
          <a:prstGeom prst="straightConnector1">
            <a:avLst/>
          </a:prstGeom>
          <a:ln w="19050">
            <a:solidFill>
              <a:srgbClr val="C0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76" name="TextBox 175">
            <a:extLst>
              <a:ext uri="{FF2B5EF4-FFF2-40B4-BE49-F238E27FC236}">
                <a16:creationId xmlns:a16="http://schemas.microsoft.com/office/drawing/2014/main" id="{43CD2D89-DAA3-214A-AFFB-16E9A5A19CC3}"/>
              </a:ext>
            </a:extLst>
          </p:cNvPr>
          <p:cNvSpPr txBox="1"/>
          <p:nvPr/>
        </p:nvSpPr>
        <p:spPr>
          <a:xfrm>
            <a:off x="3428250" y="6287319"/>
            <a:ext cx="2112732" cy="319037"/>
          </a:xfrm>
          <a:prstGeom prst="rect">
            <a:avLst/>
          </a:prstGeom>
          <a:noFill/>
        </p:spPr>
        <p:txBody>
          <a:bodyPr wrap="square" rtlCol="0">
            <a:spAutoFit/>
          </a:bodyPr>
          <a:lstStyle/>
          <a:p>
            <a:pPr algn="ctr"/>
            <a:r>
              <a:rPr lang="en-US" dirty="0">
                <a:solidFill>
                  <a:srgbClr val="C00000"/>
                </a:solidFill>
              </a:rPr>
              <a:t>confidence interval</a:t>
            </a:r>
          </a:p>
        </p:txBody>
      </p:sp>
      <mc:AlternateContent xmlns:mc="http://schemas.openxmlformats.org/markup-compatibility/2006">
        <mc:Choice xmlns:a14="http://schemas.microsoft.com/office/drawing/2010/main" Requires="a14">
          <p:sp>
            <p:nvSpPr>
              <p:cNvPr id="177" name="TextBox 176">
                <a:extLst>
                  <a:ext uri="{FF2B5EF4-FFF2-40B4-BE49-F238E27FC236}">
                    <a16:creationId xmlns:a16="http://schemas.microsoft.com/office/drawing/2014/main" id="{8E369C16-9456-9647-9910-CF2B121FDC21}"/>
                  </a:ext>
                </a:extLst>
              </p:cNvPr>
              <p:cNvSpPr txBox="1"/>
              <p:nvPr/>
            </p:nvSpPr>
            <p:spPr>
              <a:xfrm>
                <a:off x="6945677" y="5291677"/>
                <a:ext cx="1693221" cy="558315"/>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r>
                        <a:rPr lang="en-US" i="1" dirty="0" smtClean="0">
                          <a:solidFill>
                            <a:srgbClr val="FF0000"/>
                          </a:solidFill>
                          <a:latin typeface="Cambria Math" panose="02040503050406030204" pitchFamily="18" charset="0"/>
                        </a:rPr>
                        <m:t>𝑠</m:t>
                      </m:r>
                      <m:r>
                        <a:rPr lang="en-US" b="0" i="1" dirty="0" smtClean="0">
                          <a:solidFill>
                            <a:srgbClr val="FF0000"/>
                          </a:solidFill>
                          <a:latin typeface="Cambria Math" panose="02040503050406030204" pitchFamily="18" charset="0"/>
                        </a:rPr>
                        <m:t>𝑡𝑎𝑡</m:t>
                      </m:r>
                      <m:r>
                        <a:rPr lang="en-US" b="0" i="1" baseline="30000" dirty="0" smtClean="0">
                          <a:solidFill>
                            <a:srgbClr val="FF0000"/>
                          </a:solidFill>
                          <a:latin typeface="Cambria Math" panose="02040503050406030204" pitchFamily="18" charset="0"/>
                        </a:rPr>
                        <m:t>∗</m:t>
                      </m:r>
                      <m:r>
                        <a:rPr lang="en-US" b="0" i="1" dirty="0" smtClean="0">
                          <a:latin typeface="Cambria Math" panose="02040503050406030204" pitchFamily="18" charset="0"/>
                        </a:rPr>
                        <m:t>− </m:t>
                      </m:r>
                      <m:r>
                        <a:rPr lang="en-US" b="0" i="1" dirty="0" smtClean="0">
                          <a:latin typeface="Cambria Math" panose="02040503050406030204" pitchFamily="18" charset="0"/>
                        </a:rPr>
                        <m:t>𝑠𝑡𝑎𝑡</m:t>
                      </m:r>
                      <m:r>
                        <a:rPr lang="en-US" b="0" i="1" baseline="30000" dirty="0" smtClean="0">
                          <a:latin typeface="Cambria Math" panose="02040503050406030204" pitchFamily="18" charset="0"/>
                        </a:rPr>
                        <m:t>∗</m:t>
                      </m:r>
                    </m:oMath>
                  </m:oMathPara>
                </a14:m>
                <a:endParaRPr lang="en-US" dirty="0"/>
              </a:p>
              <a:p>
                <a:pPr algn="ctr"/>
                <a:r>
                  <a:rPr lang="en-US" dirty="0"/>
                  <a:t>from permutations</a:t>
                </a:r>
              </a:p>
            </p:txBody>
          </p:sp>
        </mc:Choice>
        <mc:Fallback>
          <p:sp>
            <p:nvSpPr>
              <p:cNvPr id="177" name="TextBox 176">
                <a:extLst>
                  <a:ext uri="{FF2B5EF4-FFF2-40B4-BE49-F238E27FC236}">
                    <a16:creationId xmlns:a16="http://schemas.microsoft.com/office/drawing/2014/main" id="{8E369C16-9456-9647-9910-CF2B121FDC21}"/>
                  </a:ext>
                </a:extLst>
              </p:cNvPr>
              <p:cNvSpPr txBox="1">
                <a:spLocks noRot="1" noChangeAspect="1" noMove="1" noResize="1" noEditPoints="1" noAdjustHandles="1" noChangeArrowheads="1" noChangeShapeType="1" noTextEdit="1"/>
              </p:cNvSpPr>
              <p:nvPr/>
            </p:nvSpPr>
            <p:spPr>
              <a:xfrm>
                <a:off x="6945677" y="5291677"/>
                <a:ext cx="1693221" cy="558315"/>
              </a:xfrm>
              <a:prstGeom prst="rect">
                <a:avLst/>
              </a:prstGeom>
              <a:blipFill>
                <a:blip r:embed="rId3"/>
                <a:stretch>
                  <a:fillRect l="-9630" r="-10370" b="-31111"/>
                </a:stretch>
              </a:blipFill>
            </p:spPr>
            <p:txBody>
              <a:bodyPr/>
              <a:lstStyle/>
              <a:p>
                <a:r>
                  <a:rPr lang="en-US">
                    <a:noFill/>
                  </a:rPr>
                  <a:t> </a:t>
                </a:r>
              </a:p>
            </p:txBody>
          </p:sp>
        </mc:Fallback>
      </mc:AlternateContent>
      <p:sp>
        <p:nvSpPr>
          <p:cNvPr id="178" name="Left-Right Arrow 177">
            <a:extLst>
              <a:ext uri="{FF2B5EF4-FFF2-40B4-BE49-F238E27FC236}">
                <a16:creationId xmlns:a16="http://schemas.microsoft.com/office/drawing/2014/main" id="{48987AAA-5B77-9245-9867-6E0F005DA44E}"/>
              </a:ext>
            </a:extLst>
          </p:cNvPr>
          <p:cNvSpPr/>
          <p:nvPr/>
        </p:nvSpPr>
        <p:spPr>
          <a:xfrm>
            <a:off x="2845627" y="1604287"/>
            <a:ext cx="3382883" cy="232950"/>
          </a:xfrm>
          <a:prstGeom prst="lef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Left Arrow 178">
            <a:extLst>
              <a:ext uri="{FF2B5EF4-FFF2-40B4-BE49-F238E27FC236}">
                <a16:creationId xmlns:a16="http://schemas.microsoft.com/office/drawing/2014/main" id="{B03260DF-C188-D942-BFA8-ADECB86A7BF8}"/>
              </a:ext>
            </a:extLst>
          </p:cNvPr>
          <p:cNvSpPr/>
          <p:nvPr/>
        </p:nvSpPr>
        <p:spPr>
          <a:xfrm>
            <a:off x="2204022" y="1598764"/>
            <a:ext cx="619477" cy="239888"/>
          </a:xfrm>
          <a:prstGeom prst="lef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Left Arrow 179">
            <a:extLst>
              <a:ext uri="{FF2B5EF4-FFF2-40B4-BE49-F238E27FC236}">
                <a16:creationId xmlns:a16="http://schemas.microsoft.com/office/drawing/2014/main" id="{D8745E42-B188-D547-978F-2BA46AA60B72}"/>
              </a:ext>
            </a:extLst>
          </p:cNvPr>
          <p:cNvSpPr/>
          <p:nvPr/>
        </p:nvSpPr>
        <p:spPr>
          <a:xfrm flipH="1">
            <a:off x="6276439" y="1592887"/>
            <a:ext cx="619477" cy="239888"/>
          </a:xfrm>
          <a:prstGeom prst="lef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TextBox 180">
            <a:extLst>
              <a:ext uri="{FF2B5EF4-FFF2-40B4-BE49-F238E27FC236}">
                <a16:creationId xmlns:a16="http://schemas.microsoft.com/office/drawing/2014/main" id="{CCEF3BEC-E36D-EF49-8664-A0A599462F1A}"/>
              </a:ext>
            </a:extLst>
          </p:cNvPr>
          <p:cNvSpPr txBox="1"/>
          <p:nvPr/>
        </p:nvSpPr>
        <p:spPr>
          <a:xfrm>
            <a:off x="3644369" y="1279727"/>
            <a:ext cx="1515481" cy="319037"/>
          </a:xfrm>
          <a:prstGeom prst="rect">
            <a:avLst/>
          </a:prstGeom>
          <a:noFill/>
        </p:spPr>
        <p:txBody>
          <a:bodyPr wrap="none" rtlCol="0">
            <a:spAutoFit/>
          </a:bodyPr>
          <a:lstStyle/>
          <a:p>
            <a:r>
              <a:rPr lang="en-US" dirty="0"/>
              <a:t>do NOT reject H</a:t>
            </a:r>
            <a:r>
              <a:rPr lang="en-US" baseline="-25000" dirty="0"/>
              <a:t>0</a:t>
            </a:r>
            <a:endParaRPr lang="en-US" dirty="0"/>
          </a:p>
        </p:txBody>
      </p:sp>
      <p:sp>
        <p:nvSpPr>
          <p:cNvPr id="182" name="TextBox 181">
            <a:extLst>
              <a:ext uri="{FF2B5EF4-FFF2-40B4-BE49-F238E27FC236}">
                <a16:creationId xmlns:a16="http://schemas.microsoft.com/office/drawing/2014/main" id="{58F66925-4033-6D43-896D-8010ACC14845}"/>
              </a:ext>
            </a:extLst>
          </p:cNvPr>
          <p:cNvSpPr txBox="1"/>
          <p:nvPr/>
        </p:nvSpPr>
        <p:spPr>
          <a:xfrm>
            <a:off x="6228510" y="1272845"/>
            <a:ext cx="861732" cy="319037"/>
          </a:xfrm>
          <a:prstGeom prst="rect">
            <a:avLst/>
          </a:prstGeom>
          <a:noFill/>
        </p:spPr>
        <p:txBody>
          <a:bodyPr wrap="none" rtlCol="0">
            <a:spAutoFit/>
          </a:bodyPr>
          <a:lstStyle/>
          <a:p>
            <a:r>
              <a:rPr lang="en-US" dirty="0">
                <a:solidFill>
                  <a:srgbClr val="C00000"/>
                </a:solidFill>
              </a:rPr>
              <a:t>reject H</a:t>
            </a:r>
            <a:r>
              <a:rPr lang="en-US" baseline="-25000" dirty="0">
                <a:solidFill>
                  <a:srgbClr val="C00000"/>
                </a:solidFill>
              </a:rPr>
              <a:t>0</a:t>
            </a:r>
            <a:endParaRPr lang="en-US" dirty="0">
              <a:solidFill>
                <a:srgbClr val="C00000"/>
              </a:solidFill>
            </a:endParaRPr>
          </a:p>
        </p:txBody>
      </p:sp>
      <p:sp>
        <p:nvSpPr>
          <p:cNvPr id="183" name="TextBox 182">
            <a:extLst>
              <a:ext uri="{FF2B5EF4-FFF2-40B4-BE49-F238E27FC236}">
                <a16:creationId xmlns:a16="http://schemas.microsoft.com/office/drawing/2014/main" id="{B63B0232-6B2D-4741-9A75-A527A1A73837}"/>
              </a:ext>
            </a:extLst>
          </p:cNvPr>
          <p:cNvSpPr txBox="1"/>
          <p:nvPr/>
        </p:nvSpPr>
        <p:spPr>
          <a:xfrm>
            <a:off x="2017366" y="1273850"/>
            <a:ext cx="861732" cy="319037"/>
          </a:xfrm>
          <a:prstGeom prst="rect">
            <a:avLst/>
          </a:prstGeom>
          <a:noFill/>
        </p:spPr>
        <p:txBody>
          <a:bodyPr wrap="none" rtlCol="0">
            <a:spAutoFit/>
          </a:bodyPr>
          <a:lstStyle/>
          <a:p>
            <a:r>
              <a:rPr lang="en-US" dirty="0">
                <a:solidFill>
                  <a:srgbClr val="C00000"/>
                </a:solidFill>
              </a:rPr>
              <a:t>reject H</a:t>
            </a:r>
            <a:r>
              <a:rPr lang="en-US" baseline="-25000" dirty="0">
                <a:solidFill>
                  <a:srgbClr val="C00000"/>
                </a:solidFill>
              </a:rPr>
              <a:t>0</a:t>
            </a:r>
            <a:endParaRPr lang="en-US" dirty="0">
              <a:solidFill>
                <a:srgbClr val="C00000"/>
              </a:solidFill>
            </a:endParaRPr>
          </a:p>
        </p:txBody>
      </p:sp>
      <p:cxnSp>
        <p:nvCxnSpPr>
          <p:cNvPr id="186" name="Straight Connector 185">
            <a:extLst>
              <a:ext uri="{FF2B5EF4-FFF2-40B4-BE49-F238E27FC236}">
                <a16:creationId xmlns:a16="http://schemas.microsoft.com/office/drawing/2014/main" id="{92AF82B5-11BA-B044-8B4C-459D613C83D1}"/>
              </a:ext>
            </a:extLst>
          </p:cNvPr>
          <p:cNvCxnSpPr>
            <a:cxnSpLocks/>
          </p:cNvCxnSpPr>
          <p:nvPr/>
        </p:nvCxnSpPr>
        <p:spPr>
          <a:xfrm>
            <a:off x="4495482" y="1848637"/>
            <a:ext cx="0" cy="3443039"/>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87" name="TextBox 186">
            <a:extLst>
              <a:ext uri="{FF2B5EF4-FFF2-40B4-BE49-F238E27FC236}">
                <a16:creationId xmlns:a16="http://schemas.microsoft.com/office/drawing/2014/main" id="{6BC51A3A-0244-6845-AB6E-79EED1A80435}"/>
              </a:ext>
            </a:extLst>
          </p:cNvPr>
          <p:cNvSpPr txBox="1"/>
          <p:nvPr/>
        </p:nvSpPr>
        <p:spPr>
          <a:xfrm>
            <a:off x="4362448" y="5225984"/>
            <a:ext cx="260603" cy="319037"/>
          </a:xfrm>
          <a:prstGeom prst="rect">
            <a:avLst/>
          </a:prstGeom>
          <a:noFill/>
        </p:spPr>
        <p:txBody>
          <a:bodyPr wrap="none" rtlCol="0">
            <a:spAutoFit/>
          </a:bodyPr>
          <a:lstStyle/>
          <a:p>
            <a:r>
              <a:rPr lang="en-US" dirty="0"/>
              <a:t>0</a:t>
            </a:r>
          </a:p>
        </p:txBody>
      </p:sp>
    </p:spTree>
    <p:extLst>
      <p:ext uri="{BB962C8B-B14F-4D97-AF65-F5344CB8AC3E}">
        <p14:creationId xmlns:p14="http://schemas.microsoft.com/office/powerpoint/2010/main" val="101700501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C33893-C1FD-CF4C-91EC-7A35879269DA}"/>
              </a:ext>
            </a:extLst>
          </p:cNvPr>
          <p:cNvSpPr>
            <a:spLocks noGrp="1"/>
          </p:cNvSpPr>
          <p:nvPr>
            <p:ph type="title"/>
          </p:nvPr>
        </p:nvSpPr>
        <p:spPr>
          <a:xfrm>
            <a:off x="274319" y="317481"/>
            <a:ext cx="8595360" cy="641871"/>
          </a:xfrm>
        </p:spPr>
        <p:txBody>
          <a:bodyPr>
            <a:normAutofit/>
          </a:bodyPr>
          <a:lstStyle/>
          <a:p>
            <a:r>
              <a:rPr lang="en-US" dirty="0"/>
              <a:t>Permutation Test</a:t>
            </a:r>
          </a:p>
        </p:txBody>
      </p:sp>
      <p:sp>
        <p:nvSpPr>
          <p:cNvPr id="4" name="Slide Number Placeholder 3">
            <a:extLst>
              <a:ext uri="{FF2B5EF4-FFF2-40B4-BE49-F238E27FC236}">
                <a16:creationId xmlns:a16="http://schemas.microsoft.com/office/drawing/2014/main" id="{02E00918-68B8-514A-891C-20F177A55ADD}"/>
              </a:ext>
            </a:extLst>
          </p:cNvPr>
          <p:cNvSpPr>
            <a:spLocks noGrp="1"/>
          </p:cNvSpPr>
          <p:nvPr>
            <p:ph type="sldNum" sz="quarter" idx="12"/>
          </p:nvPr>
        </p:nvSpPr>
        <p:spPr>
          <a:xfrm>
            <a:off x="6272888" y="6446520"/>
            <a:ext cx="2366010" cy="274320"/>
          </a:xfrm>
        </p:spPr>
        <p:txBody>
          <a:bodyPr/>
          <a:lstStyle/>
          <a:p>
            <a:fld id="{4F1611B7-9285-1F48-A026-12A07D3EB268}" type="slidenum">
              <a:rPr lang="en-US" smtClean="0"/>
              <a:t>47</a:t>
            </a:fld>
            <a:endParaRPr lang="en-US" dirty="0"/>
          </a:p>
        </p:txBody>
      </p:sp>
      <p:sp>
        <p:nvSpPr>
          <p:cNvPr id="96" name="Rectangle 95">
            <a:extLst>
              <a:ext uri="{FF2B5EF4-FFF2-40B4-BE49-F238E27FC236}">
                <a16:creationId xmlns:a16="http://schemas.microsoft.com/office/drawing/2014/main" id="{07C3DD94-4EB3-3E4F-9F50-C88A8AD8215A}"/>
              </a:ext>
            </a:extLst>
          </p:cNvPr>
          <p:cNvSpPr/>
          <p:nvPr/>
        </p:nvSpPr>
        <p:spPr>
          <a:xfrm>
            <a:off x="4076871" y="2134524"/>
            <a:ext cx="471048" cy="2977347"/>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96">
            <a:extLst>
              <a:ext uri="{FF2B5EF4-FFF2-40B4-BE49-F238E27FC236}">
                <a16:creationId xmlns:a16="http://schemas.microsoft.com/office/drawing/2014/main" id="{8FB38A91-4E07-2044-BD73-2F5AB89AE3A0}"/>
              </a:ext>
            </a:extLst>
          </p:cNvPr>
          <p:cNvSpPr/>
          <p:nvPr/>
        </p:nvSpPr>
        <p:spPr>
          <a:xfrm>
            <a:off x="4591195" y="2215970"/>
            <a:ext cx="471048" cy="2895900"/>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7">
            <a:extLst>
              <a:ext uri="{FF2B5EF4-FFF2-40B4-BE49-F238E27FC236}">
                <a16:creationId xmlns:a16="http://schemas.microsoft.com/office/drawing/2014/main" id="{00A13DE7-FE7B-CF42-95B9-9B766F4FAF7F}"/>
              </a:ext>
            </a:extLst>
          </p:cNvPr>
          <p:cNvSpPr/>
          <p:nvPr/>
        </p:nvSpPr>
        <p:spPr>
          <a:xfrm>
            <a:off x="5105518" y="2824389"/>
            <a:ext cx="471048" cy="2287481"/>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ectangle 98">
            <a:extLst>
              <a:ext uri="{FF2B5EF4-FFF2-40B4-BE49-F238E27FC236}">
                <a16:creationId xmlns:a16="http://schemas.microsoft.com/office/drawing/2014/main" id="{E380C8C0-2F8D-8C47-84BA-EE297B00B533}"/>
              </a:ext>
            </a:extLst>
          </p:cNvPr>
          <p:cNvSpPr/>
          <p:nvPr/>
        </p:nvSpPr>
        <p:spPr>
          <a:xfrm>
            <a:off x="5619842" y="3870444"/>
            <a:ext cx="471048" cy="1241426"/>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ectangle 99">
            <a:extLst>
              <a:ext uri="{FF2B5EF4-FFF2-40B4-BE49-F238E27FC236}">
                <a16:creationId xmlns:a16="http://schemas.microsoft.com/office/drawing/2014/main" id="{89A18F52-09B4-A64F-B064-C127B25C2502}"/>
              </a:ext>
            </a:extLst>
          </p:cNvPr>
          <p:cNvSpPr/>
          <p:nvPr/>
        </p:nvSpPr>
        <p:spPr>
          <a:xfrm>
            <a:off x="6134166" y="4693600"/>
            <a:ext cx="471048" cy="418270"/>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ectangle 100">
            <a:extLst>
              <a:ext uri="{FF2B5EF4-FFF2-40B4-BE49-F238E27FC236}">
                <a16:creationId xmlns:a16="http://schemas.microsoft.com/office/drawing/2014/main" id="{3A66AA5E-849F-C443-8F13-C04C690F1DAA}"/>
              </a:ext>
            </a:extLst>
          </p:cNvPr>
          <p:cNvSpPr/>
          <p:nvPr/>
        </p:nvSpPr>
        <p:spPr>
          <a:xfrm>
            <a:off x="6648490" y="5054712"/>
            <a:ext cx="471048" cy="57158"/>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a:extLst>
              <a:ext uri="{FF2B5EF4-FFF2-40B4-BE49-F238E27FC236}">
                <a16:creationId xmlns:a16="http://schemas.microsoft.com/office/drawing/2014/main" id="{0245BBF5-71C1-9B43-A9F0-2E47CF37C135}"/>
              </a:ext>
            </a:extLst>
          </p:cNvPr>
          <p:cNvSpPr/>
          <p:nvPr/>
        </p:nvSpPr>
        <p:spPr>
          <a:xfrm>
            <a:off x="3562547" y="2824390"/>
            <a:ext cx="471048" cy="2287480"/>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a:extLst>
              <a:ext uri="{FF2B5EF4-FFF2-40B4-BE49-F238E27FC236}">
                <a16:creationId xmlns:a16="http://schemas.microsoft.com/office/drawing/2014/main" id="{889E39E6-33F3-3C49-8799-9062D26C4D5E}"/>
              </a:ext>
            </a:extLst>
          </p:cNvPr>
          <p:cNvSpPr/>
          <p:nvPr/>
        </p:nvSpPr>
        <p:spPr>
          <a:xfrm>
            <a:off x="2533900" y="4606952"/>
            <a:ext cx="471048" cy="504918"/>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a:extLst>
              <a:ext uri="{FF2B5EF4-FFF2-40B4-BE49-F238E27FC236}">
                <a16:creationId xmlns:a16="http://schemas.microsoft.com/office/drawing/2014/main" id="{CECD677F-C491-DB4C-BC49-0E14F8A34065}"/>
              </a:ext>
            </a:extLst>
          </p:cNvPr>
          <p:cNvSpPr/>
          <p:nvPr/>
        </p:nvSpPr>
        <p:spPr>
          <a:xfrm>
            <a:off x="3048224" y="3795727"/>
            <a:ext cx="471048" cy="1316143"/>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a:extLst>
              <a:ext uri="{FF2B5EF4-FFF2-40B4-BE49-F238E27FC236}">
                <a16:creationId xmlns:a16="http://schemas.microsoft.com/office/drawing/2014/main" id="{9B03B646-8A86-5841-BAAE-8B20F2D012A8}"/>
              </a:ext>
            </a:extLst>
          </p:cNvPr>
          <p:cNvSpPr/>
          <p:nvPr/>
        </p:nvSpPr>
        <p:spPr>
          <a:xfrm>
            <a:off x="2019577" y="5002379"/>
            <a:ext cx="471048" cy="109493"/>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a:extLst>
              <a:ext uri="{FF2B5EF4-FFF2-40B4-BE49-F238E27FC236}">
                <a16:creationId xmlns:a16="http://schemas.microsoft.com/office/drawing/2014/main" id="{48DD7466-F085-794D-A7A1-0E555C91C7F7}"/>
              </a:ext>
            </a:extLst>
          </p:cNvPr>
          <p:cNvSpPr/>
          <p:nvPr/>
        </p:nvSpPr>
        <p:spPr>
          <a:xfrm>
            <a:off x="3125661" y="5054713"/>
            <a:ext cx="157976" cy="157976"/>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72505696-19E7-7448-82CC-BD07B683CEBC}"/>
              </a:ext>
            </a:extLst>
          </p:cNvPr>
          <p:cNvSpPr/>
          <p:nvPr/>
        </p:nvSpPr>
        <p:spPr>
          <a:xfrm>
            <a:off x="3336507" y="5054713"/>
            <a:ext cx="157976" cy="157976"/>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Oval 150">
            <a:extLst>
              <a:ext uri="{FF2B5EF4-FFF2-40B4-BE49-F238E27FC236}">
                <a16:creationId xmlns:a16="http://schemas.microsoft.com/office/drawing/2014/main" id="{575F1E35-6218-BF48-8E46-DA8EB377C402}"/>
              </a:ext>
            </a:extLst>
          </p:cNvPr>
          <p:cNvSpPr/>
          <p:nvPr/>
        </p:nvSpPr>
        <p:spPr>
          <a:xfrm>
            <a:off x="3769690" y="5054713"/>
            <a:ext cx="157976" cy="157976"/>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Oval 151">
            <a:extLst>
              <a:ext uri="{FF2B5EF4-FFF2-40B4-BE49-F238E27FC236}">
                <a16:creationId xmlns:a16="http://schemas.microsoft.com/office/drawing/2014/main" id="{90C06452-2D55-A64A-B24E-7C5B51E11F39}"/>
              </a:ext>
            </a:extLst>
          </p:cNvPr>
          <p:cNvSpPr/>
          <p:nvPr/>
        </p:nvSpPr>
        <p:spPr>
          <a:xfrm>
            <a:off x="4073015" y="5054713"/>
            <a:ext cx="157976" cy="157976"/>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Oval 152">
            <a:extLst>
              <a:ext uri="{FF2B5EF4-FFF2-40B4-BE49-F238E27FC236}">
                <a16:creationId xmlns:a16="http://schemas.microsoft.com/office/drawing/2014/main" id="{34E698C8-A2B2-6A4D-BB40-04D208C97EA7}"/>
              </a:ext>
            </a:extLst>
          </p:cNvPr>
          <p:cNvSpPr/>
          <p:nvPr/>
        </p:nvSpPr>
        <p:spPr>
          <a:xfrm>
            <a:off x="3930694" y="5054713"/>
            <a:ext cx="157976" cy="157976"/>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Oval 153">
            <a:extLst>
              <a:ext uri="{FF2B5EF4-FFF2-40B4-BE49-F238E27FC236}">
                <a16:creationId xmlns:a16="http://schemas.microsoft.com/office/drawing/2014/main" id="{A658F887-65CE-7549-A874-39409F798B8F}"/>
              </a:ext>
            </a:extLst>
          </p:cNvPr>
          <p:cNvSpPr/>
          <p:nvPr/>
        </p:nvSpPr>
        <p:spPr>
          <a:xfrm>
            <a:off x="4300546" y="5054713"/>
            <a:ext cx="157976" cy="157976"/>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Oval 154">
            <a:extLst>
              <a:ext uri="{FF2B5EF4-FFF2-40B4-BE49-F238E27FC236}">
                <a16:creationId xmlns:a16="http://schemas.microsoft.com/office/drawing/2014/main" id="{47071025-47B0-F144-BA14-0B29702B475F}"/>
              </a:ext>
            </a:extLst>
          </p:cNvPr>
          <p:cNvSpPr/>
          <p:nvPr/>
        </p:nvSpPr>
        <p:spPr>
          <a:xfrm>
            <a:off x="4186781" y="5054713"/>
            <a:ext cx="157976" cy="157976"/>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Oval 155">
            <a:extLst>
              <a:ext uri="{FF2B5EF4-FFF2-40B4-BE49-F238E27FC236}">
                <a16:creationId xmlns:a16="http://schemas.microsoft.com/office/drawing/2014/main" id="{C874929E-2E68-854B-801A-120FC5484C3D}"/>
              </a:ext>
            </a:extLst>
          </p:cNvPr>
          <p:cNvSpPr/>
          <p:nvPr/>
        </p:nvSpPr>
        <p:spPr>
          <a:xfrm>
            <a:off x="4445896" y="5054713"/>
            <a:ext cx="157976" cy="157976"/>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Oval 156">
            <a:extLst>
              <a:ext uri="{FF2B5EF4-FFF2-40B4-BE49-F238E27FC236}">
                <a16:creationId xmlns:a16="http://schemas.microsoft.com/office/drawing/2014/main" id="{AE24D0EA-CCDA-0743-A5CA-B1EE3D695DCF}"/>
              </a:ext>
            </a:extLst>
          </p:cNvPr>
          <p:cNvSpPr/>
          <p:nvPr/>
        </p:nvSpPr>
        <p:spPr>
          <a:xfrm>
            <a:off x="4544063" y="5054713"/>
            <a:ext cx="157976" cy="157976"/>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Oval 157">
            <a:extLst>
              <a:ext uri="{FF2B5EF4-FFF2-40B4-BE49-F238E27FC236}">
                <a16:creationId xmlns:a16="http://schemas.microsoft.com/office/drawing/2014/main" id="{1465CBDA-F3D1-9441-AB11-53D92D9E5756}"/>
              </a:ext>
            </a:extLst>
          </p:cNvPr>
          <p:cNvSpPr/>
          <p:nvPr/>
        </p:nvSpPr>
        <p:spPr>
          <a:xfrm>
            <a:off x="4670398" y="5054713"/>
            <a:ext cx="157976" cy="157976"/>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Oval 158">
            <a:extLst>
              <a:ext uri="{FF2B5EF4-FFF2-40B4-BE49-F238E27FC236}">
                <a16:creationId xmlns:a16="http://schemas.microsoft.com/office/drawing/2014/main" id="{F1745405-7543-7A42-B2A9-43DBDA8E31A1}"/>
              </a:ext>
            </a:extLst>
          </p:cNvPr>
          <p:cNvSpPr/>
          <p:nvPr/>
        </p:nvSpPr>
        <p:spPr>
          <a:xfrm>
            <a:off x="4776842" y="5054713"/>
            <a:ext cx="157976" cy="157976"/>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Oval 159">
            <a:extLst>
              <a:ext uri="{FF2B5EF4-FFF2-40B4-BE49-F238E27FC236}">
                <a16:creationId xmlns:a16="http://schemas.microsoft.com/office/drawing/2014/main" id="{A2C2AB57-99C6-E147-9966-7FC5DE8D2627}"/>
              </a:ext>
            </a:extLst>
          </p:cNvPr>
          <p:cNvSpPr/>
          <p:nvPr/>
        </p:nvSpPr>
        <p:spPr>
          <a:xfrm>
            <a:off x="5108396" y="5054713"/>
            <a:ext cx="157976" cy="157976"/>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Oval 160">
            <a:extLst>
              <a:ext uri="{FF2B5EF4-FFF2-40B4-BE49-F238E27FC236}">
                <a16:creationId xmlns:a16="http://schemas.microsoft.com/office/drawing/2014/main" id="{8A6D7949-2FE2-B744-8E39-4C6EEEC31D4C}"/>
              </a:ext>
            </a:extLst>
          </p:cNvPr>
          <p:cNvSpPr/>
          <p:nvPr/>
        </p:nvSpPr>
        <p:spPr>
          <a:xfrm>
            <a:off x="5341175" y="5054713"/>
            <a:ext cx="157976" cy="157976"/>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Oval 161">
            <a:extLst>
              <a:ext uri="{FF2B5EF4-FFF2-40B4-BE49-F238E27FC236}">
                <a16:creationId xmlns:a16="http://schemas.microsoft.com/office/drawing/2014/main" id="{42F74D1B-818C-CE4B-8F9A-64C0521C8044}"/>
              </a:ext>
            </a:extLst>
          </p:cNvPr>
          <p:cNvSpPr/>
          <p:nvPr/>
        </p:nvSpPr>
        <p:spPr>
          <a:xfrm>
            <a:off x="5852246" y="5054713"/>
            <a:ext cx="157976" cy="157976"/>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Oval 162">
            <a:extLst>
              <a:ext uri="{FF2B5EF4-FFF2-40B4-BE49-F238E27FC236}">
                <a16:creationId xmlns:a16="http://schemas.microsoft.com/office/drawing/2014/main" id="{83E36C0A-6FE9-8B47-B635-3199BA1386EB}"/>
              </a:ext>
            </a:extLst>
          </p:cNvPr>
          <p:cNvSpPr/>
          <p:nvPr/>
        </p:nvSpPr>
        <p:spPr>
          <a:xfrm>
            <a:off x="6994355" y="5054713"/>
            <a:ext cx="157976" cy="157976"/>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Oval 163">
            <a:extLst>
              <a:ext uri="{FF2B5EF4-FFF2-40B4-BE49-F238E27FC236}">
                <a16:creationId xmlns:a16="http://schemas.microsoft.com/office/drawing/2014/main" id="{F28774B3-EED4-2A40-AA3F-B24F03229A2C}"/>
              </a:ext>
            </a:extLst>
          </p:cNvPr>
          <p:cNvSpPr/>
          <p:nvPr/>
        </p:nvSpPr>
        <p:spPr>
          <a:xfrm>
            <a:off x="2204956" y="5054713"/>
            <a:ext cx="157976" cy="157976"/>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5" name="Straight Connector 164">
            <a:extLst>
              <a:ext uri="{FF2B5EF4-FFF2-40B4-BE49-F238E27FC236}">
                <a16:creationId xmlns:a16="http://schemas.microsoft.com/office/drawing/2014/main" id="{7B3AB024-EC44-2B48-86A6-A18F4135BF7F}"/>
              </a:ext>
            </a:extLst>
          </p:cNvPr>
          <p:cNvCxnSpPr>
            <a:cxnSpLocks/>
          </p:cNvCxnSpPr>
          <p:nvPr/>
        </p:nvCxnSpPr>
        <p:spPr>
          <a:xfrm>
            <a:off x="1924102" y="5140655"/>
            <a:ext cx="5518474" cy="0"/>
          </a:xfrm>
          <a:prstGeom prst="line">
            <a:avLst/>
          </a:prstGeom>
          <a:ln w="1905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66" name="Oval 165">
            <a:extLst>
              <a:ext uri="{FF2B5EF4-FFF2-40B4-BE49-F238E27FC236}">
                <a16:creationId xmlns:a16="http://schemas.microsoft.com/office/drawing/2014/main" id="{06F19465-78ED-F343-8BE0-67DE4496910E}"/>
              </a:ext>
            </a:extLst>
          </p:cNvPr>
          <p:cNvSpPr/>
          <p:nvPr/>
        </p:nvSpPr>
        <p:spPr>
          <a:xfrm>
            <a:off x="3930694" y="5061667"/>
            <a:ext cx="157976" cy="157976"/>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Oval 166">
            <a:extLst>
              <a:ext uri="{FF2B5EF4-FFF2-40B4-BE49-F238E27FC236}">
                <a16:creationId xmlns:a16="http://schemas.microsoft.com/office/drawing/2014/main" id="{26B5A233-6CA5-B44C-99D5-FE185DD4A43B}"/>
              </a:ext>
            </a:extLst>
          </p:cNvPr>
          <p:cNvSpPr/>
          <p:nvPr/>
        </p:nvSpPr>
        <p:spPr>
          <a:xfrm>
            <a:off x="5286177" y="5061667"/>
            <a:ext cx="157976" cy="157976"/>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Oval 167">
            <a:extLst>
              <a:ext uri="{FF2B5EF4-FFF2-40B4-BE49-F238E27FC236}">
                <a16:creationId xmlns:a16="http://schemas.microsoft.com/office/drawing/2014/main" id="{E571F2AA-7187-7541-A8E5-9B2192693620}"/>
              </a:ext>
            </a:extLst>
          </p:cNvPr>
          <p:cNvSpPr/>
          <p:nvPr/>
        </p:nvSpPr>
        <p:spPr>
          <a:xfrm>
            <a:off x="4778368" y="5061667"/>
            <a:ext cx="157976" cy="15797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Oval 168">
            <a:extLst>
              <a:ext uri="{FF2B5EF4-FFF2-40B4-BE49-F238E27FC236}">
                <a16:creationId xmlns:a16="http://schemas.microsoft.com/office/drawing/2014/main" id="{7E9D9BB4-86CC-D34C-B754-786AF70C77B2}"/>
              </a:ext>
            </a:extLst>
          </p:cNvPr>
          <p:cNvSpPr/>
          <p:nvPr/>
        </p:nvSpPr>
        <p:spPr>
          <a:xfrm>
            <a:off x="2798448" y="5059215"/>
            <a:ext cx="157976" cy="15797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Oval 169">
            <a:extLst>
              <a:ext uri="{FF2B5EF4-FFF2-40B4-BE49-F238E27FC236}">
                <a16:creationId xmlns:a16="http://schemas.microsoft.com/office/drawing/2014/main" id="{E4157FBA-2F3D-1244-8145-0A4F8E3E6497}"/>
              </a:ext>
            </a:extLst>
          </p:cNvPr>
          <p:cNvSpPr/>
          <p:nvPr/>
        </p:nvSpPr>
        <p:spPr>
          <a:xfrm>
            <a:off x="6246699" y="5064287"/>
            <a:ext cx="157976" cy="15797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1" name="Straight Arrow Connector 170">
            <a:extLst>
              <a:ext uri="{FF2B5EF4-FFF2-40B4-BE49-F238E27FC236}">
                <a16:creationId xmlns:a16="http://schemas.microsoft.com/office/drawing/2014/main" id="{45734D43-C1CA-EE40-8C85-E966B4F0A2E0}"/>
              </a:ext>
            </a:extLst>
          </p:cNvPr>
          <p:cNvCxnSpPr>
            <a:cxnSpLocks/>
          </p:cNvCxnSpPr>
          <p:nvPr/>
        </p:nvCxnSpPr>
        <p:spPr>
          <a:xfrm flipV="1">
            <a:off x="1838711" y="2010097"/>
            <a:ext cx="0" cy="3130559"/>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72" name="TextBox 171">
            <a:extLst>
              <a:ext uri="{FF2B5EF4-FFF2-40B4-BE49-F238E27FC236}">
                <a16:creationId xmlns:a16="http://schemas.microsoft.com/office/drawing/2014/main" id="{A6E96B82-B5C0-4644-A984-7EAE9DEFAAB8}"/>
              </a:ext>
            </a:extLst>
          </p:cNvPr>
          <p:cNvSpPr txBox="1"/>
          <p:nvPr/>
        </p:nvSpPr>
        <p:spPr>
          <a:xfrm rot="16200000">
            <a:off x="1278058" y="3286098"/>
            <a:ext cx="700220" cy="319037"/>
          </a:xfrm>
          <a:prstGeom prst="rect">
            <a:avLst/>
          </a:prstGeom>
          <a:noFill/>
        </p:spPr>
        <p:txBody>
          <a:bodyPr wrap="none" rtlCol="0">
            <a:spAutoFit/>
          </a:bodyPr>
          <a:lstStyle/>
          <a:p>
            <a:r>
              <a:rPr lang="en-US" dirty="0"/>
              <a:t>counts</a:t>
            </a:r>
          </a:p>
        </p:txBody>
      </p:sp>
      <p:cxnSp>
        <p:nvCxnSpPr>
          <p:cNvPr id="173" name="Straight Connector 172">
            <a:extLst>
              <a:ext uri="{FF2B5EF4-FFF2-40B4-BE49-F238E27FC236}">
                <a16:creationId xmlns:a16="http://schemas.microsoft.com/office/drawing/2014/main" id="{2BB298D8-3B66-C543-9F02-47C7FAF46484}"/>
              </a:ext>
            </a:extLst>
          </p:cNvPr>
          <p:cNvCxnSpPr>
            <a:cxnSpLocks/>
          </p:cNvCxnSpPr>
          <p:nvPr/>
        </p:nvCxnSpPr>
        <p:spPr>
          <a:xfrm>
            <a:off x="6264844" y="1910227"/>
            <a:ext cx="0" cy="4531432"/>
          </a:xfrm>
          <a:prstGeom prst="line">
            <a:avLst/>
          </a:prstGeom>
          <a:ln w="19050">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8E29FE28-66B0-D148-9555-149A7E3D63C5}"/>
              </a:ext>
            </a:extLst>
          </p:cNvPr>
          <p:cNvCxnSpPr>
            <a:cxnSpLocks/>
          </p:cNvCxnSpPr>
          <p:nvPr/>
        </p:nvCxnSpPr>
        <p:spPr>
          <a:xfrm>
            <a:off x="2831425" y="1910227"/>
            <a:ext cx="1" cy="4531432"/>
          </a:xfrm>
          <a:prstGeom prst="line">
            <a:avLst/>
          </a:prstGeom>
          <a:ln w="19050">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175" name="Straight Arrow Connector 174">
            <a:extLst>
              <a:ext uri="{FF2B5EF4-FFF2-40B4-BE49-F238E27FC236}">
                <a16:creationId xmlns:a16="http://schemas.microsoft.com/office/drawing/2014/main" id="{B01CC49D-B2EA-C847-BAF7-762ADEC279AB}"/>
              </a:ext>
            </a:extLst>
          </p:cNvPr>
          <p:cNvCxnSpPr>
            <a:cxnSpLocks/>
          </p:cNvCxnSpPr>
          <p:nvPr/>
        </p:nvCxnSpPr>
        <p:spPr>
          <a:xfrm>
            <a:off x="2845627" y="6287319"/>
            <a:ext cx="3391994" cy="0"/>
          </a:xfrm>
          <a:prstGeom prst="straightConnector1">
            <a:avLst/>
          </a:prstGeom>
          <a:ln w="19050">
            <a:solidFill>
              <a:srgbClr val="C0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76" name="TextBox 175">
            <a:extLst>
              <a:ext uri="{FF2B5EF4-FFF2-40B4-BE49-F238E27FC236}">
                <a16:creationId xmlns:a16="http://schemas.microsoft.com/office/drawing/2014/main" id="{43CD2D89-DAA3-214A-AFFB-16E9A5A19CC3}"/>
              </a:ext>
            </a:extLst>
          </p:cNvPr>
          <p:cNvSpPr txBox="1"/>
          <p:nvPr/>
        </p:nvSpPr>
        <p:spPr>
          <a:xfrm>
            <a:off x="3428250" y="6287319"/>
            <a:ext cx="2112732" cy="319037"/>
          </a:xfrm>
          <a:prstGeom prst="rect">
            <a:avLst/>
          </a:prstGeom>
          <a:noFill/>
        </p:spPr>
        <p:txBody>
          <a:bodyPr wrap="square" rtlCol="0">
            <a:spAutoFit/>
          </a:bodyPr>
          <a:lstStyle/>
          <a:p>
            <a:pPr algn="ctr"/>
            <a:r>
              <a:rPr lang="en-US" dirty="0">
                <a:solidFill>
                  <a:srgbClr val="C00000"/>
                </a:solidFill>
              </a:rPr>
              <a:t>confidence interval</a:t>
            </a:r>
          </a:p>
        </p:txBody>
      </p:sp>
      <mc:AlternateContent xmlns:mc="http://schemas.openxmlformats.org/markup-compatibility/2006">
        <mc:Choice xmlns:a14="http://schemas.microsoft.com/office/drawing/2010/main" Requires="a14">
          <p:sp>
            <p:nvSpPr>
              <p:cNvPr id="177" name="TextBox 176">
                <a:extLst>
                  <a:ext uri="{FF2B5EF4-FFF2-40B4-BE49-F238E27FC236}">
                    <a16:creationId xmlns:a16="http://schemas.microsoft.com/office/drawing/2014/main" id="{8E369C16-9456-9647-9910-CF2B121FDC21}"/>
                  </a:ext>
                </a:extLst>
              </p:cNvPr>
              <p:cNvSpPr txBox="1"/>
              <p:nvPr/>
            </p:nvSpPr>
            <p:spPr>
              <a:xfrm>
                <a:off x="6945677" y="5291677"/>
                <a:ext cx="1693221" cy="558315"/>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r>
                        <a:rPr lang="en-US" i="1" dirty="0" smtClean="0">
                          <a:solidFill>
                            <a:srgbClr val="FF0000"/>
                          </a:solidFill>
                          <a:latin typeface="Cambria Math" panose="02040503050406030204" pitchFamily="18" charset="0"/>
                        </a:rPr>
                        <m:t>𝑠</m:t>
                      </m:r>
                      <m:r>
                        <a:rPr lang="en-US" b="0" i="1" dirty="0" smtClean="0">
                          <a:solidFill>
                            <a:srgbClr val="FF0000"/>
                          </a:solidFill>
                          <a:latin typeface="Cambria Math" panose="02040503050406030204" pitchFamily="18" charset="0"/>
                        </a:rPr>
                        <m:t>𝑡𝑎𝑡</m:t>
                      </m:r>
                      <m:r>
                        <a:rPr lang="en-US" b="0" i="1" baseline="30000" dirty="0" smtClean="0">
                          <a:solidFill>
                            <a:srgbClr val="FF0000"/>
                          </a:solidFill>
                          <a:latin typeface="Cambria Math" panose="02040503050406030204" pitchFamily="18" charset="0"/>
                        </a:rPr>
                        <m:t>∗</m:t>
                      </m:r>
                      <m:r>
                        <a:rPr lang="en-US" b="0" i="1" dirty="0" smtClean="0">
                          <a:latin typeface="Cambria Math" panose="02040503050406030204" pitchFamily="18" charset="0"/>
                        </a:rPr>
                        <m:t>− </m:t>
                      </m:r>
                      <m:r>
                        <a:rPr lang="en-US" b="0" i="1" dirty="0" smtClean="0">
                          <a:latin typeface="Cambria Math" panose="02040503050406030204" pitchFamily="18" charset="0"/>
                        </a:rPr>
                        <m:t>𝑠𝑡𝑎𝑡</m:t>
                      </m:r>
                      <m:r>
                        <a:rPr lang="en-US" b="0" i="1" baseline="30000" dirty="0" smtClean="0">
                          <a:latin typeface="Cambria Math" panose="02040503050406030204" pitchFamily="18" charset="0"/>
                        </a:rPr>
                        <m:t>∗</m:t>
                      </m:r>
                    </m:oMath>
                  </m:oMathPara>
                </a14:m>
                <a:endParaRPr lang="en-US" dirty="0"/>
              </a:p>
              <a:p>
                <a:pPr algn="ctr"/>
                <a:r>
                  <a:rPr lang="en-US" dirty="0"/>
                  <a:t>from permutations</a:t>
                </a:r>
              </a:p>
            </p:txBody>
          </p:sp>
        </mc:Choice>
        <mc:Fallback>
          <p:sp>
            <p:nvSpPr>
              <p:cNvPr id="177" name="TextBox 176">
                <a:extLst>
                  <a:ext uri="{FF2B5EF4-FFF2-40B4-BE49-F238E27FC236}">
                    <a16:creationId xmlns:a16="http://schemas.microsoft.com/office/drawing/2014/main" id="{8E369C16-9456-9647-9910-CF2B121FDC21}"/>
                  </a:ext>
                </a:extLst>
              </p:cNvPr>
              <p:cNvSpPr txBox="1">
                <a:spLocks noRot="1" noChangeAspect="1" noMove="1" noResize="1" noEditPoints="1" noAdjustHandles="1" noChangeArrowheads="1" noChangeShapeType="1" noTextEdit="1"/>
              </p:cNvSpPr>
              <p:nvPr/>
            </p:nvSpPr>
            <p:spPr>
              <a:xfrm>
                <a:off x="6945677" y="5291677"/>
                <a:ext cx="1693221" cy="558315"/>
              </a:xfrm>
              <a:prstGeom prst="rect">
                <a:avLst/>
              </a:prstGeom>
              <a:blipFill>
                <a:blip r:embed="rId3"/>
                <a:stretch>
                  <a:fillRect l="-9630" r="-10370" b="-31111"/>
                </a:stretch>
              </a:blipFill>
            </p:spPr>
            <p:txBody>
              <a:bodyPr/>
              <a:lstStyle/>
              <a:p>
                <a:r>
                  <a:rPr lang="en-US">
                    <a:noFill/>
                  </a:rPr>
                  <a:t> </a:t>
                </a:r>
              </a:p>
            </p:txBody>
          </p:sp>
        </mc:Fallback>
      </mc:AlternateContent>
      <p:sp>
        <p:nvSpPr>
          <p:cNvPr id="178" name="Left-Right Arrow 177">
            <a:extLst>
              <a:ext uri="{FF2B5EF4-FFF2-40B4-BE49-F238E27FC236}">
                <a16:creationId xmlns:a16="http://schemas.microsoft.com/office/drawing/2014/main" id="{48987AAA-5B77-9245-9867-6E0F005DA44E}"/>
              </a:ext>
            </a:extLst>
          </p:cNvPr>
          <p:cNvSpPr/>
          <p:nvPr/>
        </p:nvSpPr>
        <p:spPr>
          <a:xfrm>
            <a:off x="2845627" y="1604287"/>
            <a:ext cx="3382883" cy="232950"/>
          </a:xfrm>
          <a:prstGeom prst="lef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Left Arrow 178">
            <a:extLst>
              <a:ext uri="{FF2B5EF4-FFF2-40B4-BE49-F238E27FC236}">
                <a16:creationId xmlns:a16="http://schemas.microsoft.com/office/drawing/2014/main" id="{B03260DF-C188-D942-BFA8-ADECB86A7BF8}"/>
              </a:ext>
            </a:extLst>
          </p:cNvPr>
          <p:cNvSpPr/>
          <p:nvPr/>
        </p:nvSpPr>
        <p:spPr>
          <a:xfrm>
            <a:off x="2204022" y="1598764"/>
            <a:ext cx="619477" cy="239888"/>
          </a:xfrm>
          <a:prstGeom prst="lef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Left Arrow 179">
            <a:extLst>
              <a:ext uri="{FF2B5EF4-FFF2-40B4-BE49-F238E27FC236}">
                <a16:creationId xmlns:a16="http://schemas.microsoft.com/office/drawing/2014/main" id="{D8745E42-B188-D547-978F-2BA46AA60B72}"/>
              </a:ext>
            </a:extLst>
          </p:cNvPr>
          <p:cNvSpPr/>
          <p:nvPr/>
        </p:nvSpPr>
        <p:spPr>
          <a:xfrm flipH="1">
            <a:off x="6276439" y="1592887"/>
            <a:ext cx="619477" cy="239888"/>
          </a:xfrm>
          <a:prstGeom prst="lef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TextBox 180">
            <a:extLst>
              <a:ext uri="{FF2B5EF4-FFF2-40B4-BE49-F238E27FC236}">
                <a16:creationId xmlns:a16="http://schemas.microsoft.com/office/drawing/2014/main" id="{CCEF3BEC-E36D-EF49-8664-A0A599462F1A}"/>
              </a:ext>
            </a:extLst>
          </p:cNvPr>
          <p:cNvSpPr txBox="1"/>
          <p:nvPr/>
        </p:nvSpPr>
        <p:spPr>
          <a:xfrm>
            <a:off x="3644369" y="1279727"/>
            <a:ext cx="1515481" cy="319037"/>
          </a:xfrm>
          <a:prstGeom prst="rect">
            <a:avLst/>
          </a:prstGeom>
          <a:noFill/>
        </p:spPr>
        <p:txBody>
          <a:bodyPr wrap="none" rtlCol="0">
            <a:spAutoFit/>
          </a:bodyPr>
          <a:lstStyle/>
          <a:p>
            <a:r>
              <a:rPr lang="en-US" dirty="0"/>
              <a:t>do NOT reject H</a:t>
            </a:r>
            <a:r>
              <a:rPr lang="en-US" baseline="-25000" dirty="0"/>
              <a:t>0</a:t>
            </a:r>
            <a:endParaRPr lang="en-US" dirty="0"/>
          </a:p>
        </p:txBody>
      </p:sp>
      <p:sp>
        <p:nvSpPr>
          <p:cNvPr id="182" name="TextBox 181">
            <a:extLst>
              <a:ext uri="{FF2B5EF4-FFF2-40B4-BE49-F238E27FC236}">
                <a16:creationId xmlns:a16="http://schemas.microsoft.com/office/drawing/2014/main" id="{58F66925-4033-6D43-896D-8010ACC14845}"/>
              </a:ext>
            </a:extLst>
          </p:cNvPr>
          <p:cNvSpPr txBox="1"/>
          <p:nvPr/>
        </p:nvSpPr>
        <p:spPr>
          <a:xfrm>
            <a:off x="6228510" y="1272845"/>
            <a:ext cx="861732" cy="319037"/>
          </a:xfrm>
          <a:prstGeom prst="rect">
            <a:avLst/>
          </a:prstGeom>
          <a:noFill/>
        </p:spPr>
        <p:txBody>
          <a:bodyPr wrap="none" rtlCol="0">
            <a:spAutoFit/>
          </a:bodyPr>
          <a:lstStyle/>
          <a:p>
            <a:r>
              <a:rPr lang="en-US" dirty="0">
                <a:solidFill>
                  <a:srgbClr val="C00000"/>
                </a:solidFill>
              </a:rPr>
              <a:t>reject H</a:t>
            </a:r>
            <a:r>
              <a:rPr lang="en-US" baseline="-25000" dirty="0">
                <a:solidFill>
                  <a:srgbClr val="C00000"/>
                </a:solidFill>
              </a:rPr>
              <a:t>0</a:t>
            </a:r>
            <a:endParaRPr lang="en-US" dirty="0">
              <a:solidFill>
                <a:srgbClr val="C00000"/>
              </a:solidFill>
            </a:endParaRPr>
          </a:p>
        </p:txBody>
      </p:sp>
      <p:sp>
        <p:nvSpPr>
          <p:cNvPr id="183" name="TextBox 182">
            <a:extLst>
              <a:ext uri="{FF2B5EF4-FFF2-40B4-BE49-F238E27FC236}">
                <a16:creationId xmlns:a16="http://schemas.microsoft.com/office/drawing/2014/main" id="{B63B0232-6B2D-4741-9A75-A527A1A73837}"/>
              </a:ext>
            </a:extLst>
          </p:cNvPr>
          <p:cNvSpPr txBox="1"/>
          <p:nvPr/>
        </p:nvSpPr>
        <p:spPr>
          <a:xfrm>
            <a:off x="2017366" y="1273850"/>
            <a:ext cx="861732" cy="319037"/>
          </a:xfrm>
          <a:prstGeom prst="rect">
            <a:avLst/>
          </a:prstGeom>
          <a:noFill/>
        </p:spPr>
        <p:txBody>
          <a:bodyPr wrap="none" rtlCol="0">
            <a:spAutoFit/>
          </a:bodyPr>
          <a:lstStyle/>
          <a:p>
            <a:r>
              <a:rPr lang="en-US" dirty="0">
                <a:solidFill>
                  <a:srgbClr val="C00000"/>
                </a:solidFill>
              </a:rPr>
              <a:t>reject H</a:t>
            </a:r>
            <a:r>
              <a:rPr lang="en-US" baseline="-25000" dirty="0">
                <a:solidFill>
                  <a:srgbClr val="C00000"/>
                </a:solidFill>
              </a:rPr>
              <a:t>0</a:t>
            </a:r>
            <a:endParaRPr lang="en-US" dirty="0">
              <a:solidFill>
                <a:srgbClr val="C00000"/>
              </a:solidFill>
            </a:endParaRPr>
          </a:p>
        </p:txBody>
      </p:sp>
      <p:cxnSp>
        <p:nvCxnSpPr>
          <p:cNvPr id="184" name="Straight Connector 183">
            <a:extLst>
              <a:ext uri="{FF2B5EF4-FFF2-40B4-BE49-F238E27FC236}">
                <a16:creationId xmlns:a16="http://schemas.microsoft.com/office/drawing/2014/main" id="{FEFA20AD-4036-2340-A75D-530ED04DCB8A}"/>
              </a:ext>
            </a:extLst>
          </p:cNvPr>
          <p:cNvCxnSpPr>
            <a:cxnSpLocks/>
          </p:cNvCxnSpPr>
          <p:nvPr/>
        </p:nvCxnSpPr>
        <p:spPr>
          <a:xfrm>
            <a:off x="3927666" y="1910227"/>
            <a:ext cx="0" cy="3668328"/>
          </a:xfrm>
          <a:prstGeom prst="line">
            <a:avLst/>
          </a:prstGeom>
          <a:ln w="38100">
            <a:solidFill>
              <a:schemeClr val="accent6"/>
            </a:solidFill>
            <a:prstDash val="soli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85" name="TextBox 184">
                <a:extLst>
                  <a:ext uri="{FF2B5EF4-FFF2-40B4-BE49-F238E27FC236}">
                    <a16:creationId xmlns:a16="http://schemas.microsoft.com/office/drawing/2014/main" id="{5C592299-10A9-B846-9862-1A3DBF6FB203}"/>
                  </a:ext>
                </a:extLst>
              </p:cNvPr>
              <p:cNvSpPr txBox="1"/>
              <p:nvPr/>
            </p:nvSpPr>
            <p:spPr>
              <a:xfrm>
                <a:off x="3259937" y="5578555"/>
                <a:ext cx="2284343" cy="646331"/>
              </a:xfrm>
              <a:prstGeom prst="rect">
                <a:avLst/>
              </a:prstGeom>
              <a:noFill/>
              <a:ln w="28575">
                <a:solidFill>
                  <a:schemeClr val="accent6"/>
                </a:solidFill>
              </a:ln>
            </p:spPr>
            <p:txBody>
              <a:bodyPr wrap="none" rtlCol="0">
                <a:spAutoFit/>
              </a:bodyPr>
              <a:lstStyle/>
              <a:p>
                <a:pPr/>
                <a14:m>
                  <m:oMathPara xmlns:m="http://schemas.openxmlformats.org/officeDocument/2006/math">
                    <m:oMathParaPr>
                      <m:jc m:val="left"/>
                    </m:oMathParaPr>
                    <m:oMath xmlns:m="http://schemas.openxmlformats.org/officeDocument/2006/math">
                      <m:r>
                        <a:rPr lang="en-US" i="1" dirty="0" smtClean="0">
                          <a:solidFill>
                            <a:srgbClr val="FF0000"/>
                          </a:solidFill>
                          <a:latin typeface="Cambria Math" panose="02040503050406030204" pitchFamily="18" charset="0"/>
                        </a:rPr>
                        <m:t>𝑠</m:t>
                      </m:r>
                      <m:r>
                        <a:rPr lang="en-US" b="0" i="1" dirty="0" smtClean="0">
                          <a:solidFill>
                            <a:srgbClr val="FF0000"/>
                          </a:solidFill>
                          <a:latin typeface="Cambria Math" panose="02040503050406030204" pitchFamily="18" charset="0"/>
                        </a:rPr>
                        <m:t>𝑡𝑎𝑡</m:t>
                      </m:r>
                      <m:r>
                        <a:rPr lang="en-US" b="0" i="1" dirty="0" smtClean="0">
                          <a:solidFill>
                            <a:schemeClr val="tx1"/>
                          </a:solidFill>
                          <a:latin typeface="Cambria Math" panose="02040503050406030204" pitchFamily="18" charset="0"/>
                        </a:rPr>
                        <m:t>−</m:t>
                      </m:r>
                      <m:r>
                        <a:rPr lang="en-US" i="1" dirty="0" smtClean="0">
                          <a:latin typeface="Cambria Math" panose="02040503050406030204" pitchFamily="18" charset="0"/>
                        </a:rPr>
                        <m:t>𝑠</m:t>
                      </m:r>
                      <m:r>
                        <a:rPr lang="en-US" b="0" i="1" dirty="0" smtClean="0">
                          <a:latin typeface="Cambria Math" panose="02040503050406030204" pitchFamily="18" charset="0"/>
                        </a:rPr>
                        <m:t>𝑡𝑎𝑡</m:t>
                      </m:r>
                    </m:oMath>
                  </m:oMathPara>
                </a14:m>
                <a:endParaRPr lang="en-US" dirty="0"/>
              </a:p>
              <a:p>
                <a:r>
                  <a:rPr lang="en-US" dirty="0"/>
                  <a:t>from original data sets</a:t>
                </a:r>
              </a:p>
            </p:txBody>
          </p:sp>
        </mc:Choice>
        <mc:Fallback>
          <p:sp>
            <p:nvSpPr>
              <p:cNvPr id="185" name="TextBox 184">
                <a:extLst>
                  <a:ext uri="{FF2B5EF4-FFF2-40B4-BE49-F238E27FC236}">
                    <a16:creationId xmlns:a16="http://schemas.microsoft.com/office/drawing/2014/main" id="{5C592299-10A9-B846-9862-1A3DBF6FB203}"/>
                  </a:ext>
                </a:extLst>
              </p:cNvPr>
              <p:cNvSpPr txBox="1">
                <a:spLocks noRot="1" noChangeAspect="1" noMove="1" noResize="1" noEditPoints="1" noAdjustHandles="1" noChangeArrowheads="1" noChangeShapeType="1" noTextEdit="1"/>
              </p:cNvSpPr>
              <p:nvPr/>
            </p:nvSpPr>
            <p:spPr>
              <a:xfrm>
                <a:off x="3259937" y="5578555"/>
                <a:ext cx="2284343" cy="646331"/>
              </a:xfrm>
              <a:prstGeom prst="rect">
                <a:avLst/>
              </a:prstGeom>
              <a:blipFill>
                <a:blip r:embed="rId4"/>
                <a:stretch>
                  <a:fillRect l="-1639" r="-546" b="-11111"/>
                </a:stretch>
              </a:blipFill>
              <a:ln w="28575">
                <a:solidFill>
                  <a:schemeClr val="accent6"/>
                </a:solidFill>
              </a:ln>
            </p:spPr>
            <p:txBody>
              <a:bodyPr/>
              <a:lstStyle/>
              <a:p>
                <a:r>
                  <a:rPr lang="en-US">
                    <a:noFill/>
                  </a:rPr>
                  <a:t> </a:t>
                </a:r>
              </a:p>
            </p:txBody>
          </p:sp>
        </mc:Fallback>
      </mc:AlternateContent>
      <p:cxnSp>
        <p:nvCxnSpPr>
          <p:cNvPr id="186" name="Straight Connector 185">
            <a:extLst>
              <a:ext uri="{FF2B5EF4-FFF2-40B4-BE49-F238E27FC236}">
                <a16:creationId xmlns:a16="http://schemas.microsoft.com/office/drawing/2014/main" id="{92AF82B5-11BA-B044-8B4C-459D613C83D1}"/>
              </a:ext>
            </a:extLst>
          </p:cNvPr>
          <p:cNvCxnSpPr>
            <a:cxnSpLocks/>
          </p:cNvCxnSpPr>
          <p:nvPr/>
        </p:nvCxnSpPr>
        <p:spPr>
          <a:xfrm>
            <a:off x="4495482" y="1848637"/>
            <a:ext cx="0" cy="3443039"/>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87" name="TextBox 186">
            <a:extLst>
              <a:ext uri="{FF2B5EF4-FFF2-40B4-BE49-F238E27FC236}">
                <a16:creationId xmlns:a16="http://schemas.microsoft.com/office/drawing/2014/main" id="{6BC51A3A-0244-6845-AB6E-79EED1A80435}"/>
              </a:ext>
            </a:extLst>
          </p:cNvPr>
          <p:cNvSpPr txBox="1"/>
          <p:nvPr/>
        </p:nvSpPr>
        <p:spPr>
          <a:xfrm>
            <a:off x="4362448" y="5225984"/>
            <a:ext cx="260603" cy="319037"/>
          </a:xfrm>
          <a:prstGeom prst="rect">
            <a:avLst/>
          </a:prstGeom>
          <a:noFill/>
        </p:spPr>
        <p:txBody>
          <a:bodyPr wrap="none" rtlCol="0">
            <a:spAutoFit/>
          </a:bodyPr>
          <a:lstStyle/>
          <a:p>
            <a:r>
              <a:rPr lang="en-US" dirty="0"/>
              <a:t>0</a:t>
            </a:r>
          </a:p>
        </p:txBody>
      </p:sp>
    </p:spTree>
    <p:extLst>
      <p:ext uri="{BB962C8B-B14F-4D97-AF65-F5344CB8AC3E}">
        <p14:creationId xmlns:p14="http://schemas.microsoft.com/office/powerpoint/2010/main" val="337152542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C33893-C1FD-CF4C-91EC-7A35879269DA}"/>
              </a:ext>
            </a:extLst>
          </p:cNvPr>
          <p:cNvSpPr>
            <a:spLocks noGrp="1"/>
          </p:cNvSpPr>
          <p:nvPr>
            <p:ph type="title"/>
          </p:nvPr>
        </p:nvSpPr>
        <p:spPr>
          <a:xfrm>
            <a:off x="274319" y="317481"/>
            <a:ext cx="8595360" cy="641871"/>
          </a:xfrm>
        </p:spPr>
        <p:txBody>
          <a:bodyPr>
            <a:normAutofit/>
          </a:bodyPr>
          <a:lstStyle/>
          <a:p>
            <a:r>
              <a:rPr lang="en-US" dirty="0"/>
              <a:t>Permutation Test</a:t>
            </a:r>
          </a:p>
        </p:txBody>
      </p:sp>
      <p:sp>
        <p:nvSpPr>
          <p:cNvPr id="4" name="Slide Number Placeholder 3">
            <a:extLst>
              <a:ext uri="{FF2B5EF4-FFF2-40B4-BE49-F238E27FC236}">
                <a16:creationId xmlns:a16="http://schemas.microsoft.com/office/drawing/2014/main" id="{02E00918-68B8-514A-891C-20F177A55ADD}"/>
              </a:ext>
            </a:extLst>
          </p:cNvPr>
          <p:cNvSpPr>
            <a:spLocks noGrp="1"/>
          </p:cNvSpPr>
          <p:nvPr>
            <p:ph type="sldNum" sz="quarter" idx="12"/>
          </p:nvPr>
        </p:nvSpPr>
        <p:spPr>
          <a:xfrm>
            <a:off x="6272888" y="6446520"/>
            <a:ext cx="2366010" cy="274320"/>
          </a:xfrm>
        </p:spPr>
        <p:txBody>
          <a:bodyPr/>
          <a:lstStyle/>
          <a:p>
            <a:fld id="{4F1611B7-9285-1F48-A026-12A07D3EB268}" type="slidenum">
              <a:rPr lang="en-US" smtClean="0"/>
              <a:t>48</a:t>
            </a:fld>
            <a:endParaRPr lang="en-US" dirty="0"/>
          </a:p>
        </p:txBody>
      </p:sp>
      <p:sp>
        <p:nvSpPr>
          <p:cNvPr id="96" name="Rectangle 95">
            <a:extLst>
              <a:ext uri="{FF2B5EF4-FFF2-40B4-BE49-F238E27FC236}">
                <a16:creationId xmlns:a16="http://schemas.microsoft.com/office/drawing/2014/main" id="{07C3DD94-4EB3-3E4F-9F50-C88A8AD8215A}"/>
              </a:ext>
            </a:extLst>
          </p:cNvPr>
          <p:cNvSpPr/>
          <p:nvPr/>
        </p:nvSpPr>
        <p:spPr>
          <a:xfrm>
            <a:off x="4076871" y="2134524"/>
            <a:ext cx="471048" cy="2977347"/>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96">
            <a:extLst>
              <a:ext uri="{FF2B5EF4-FFF2-40B4-BE49-F238E27FC236}">
                <a16:creationId xmlns:a16="http://schemas.microsoft.com/office/drawing/2014/main" id="{8FB38A91-4E07-2044-BD73-2F5AB89AE3A0}"/>
              </a:ext>
            </a:extLst>
          </p:cNvPr>
          <p:cNvSpPr/>
          <p:nvPr/>
        </p:nvSpPr>
        <p:spPr>
          <a:xfrm>
            <a:off x="4591195" y="2215970"/>
            <a:ext cx="471048" cy="2895900"/>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7">
            <a:extLst>
              <a:ext uri="{FF2B5EF4-FFF2-40B4-BE49-F238E27FC236}">
                <a16:creationId xmlns:a16="http://schemas.microsoft.com/office/drawing/2014/main" id="{00A13DE7-FE7B-CF42-95B9-9B766F4FAF7F}"/>
              </a:ext>
            </a:extLst>
          </p:cNvPr>
          <p:cNvSpPr/>
          <p:nvPr/>
        </p:nvSpPr>
        <p:spPr>
          <a:xfrm>
            <a:off x="5105518" y="2824389"/>
            <a:ext cx="471048" cy="2287481"/>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ectangle 98">
            <a:extLst>
              <a:ext uri="{FF2B5EF4-FFF2-40B4-BE49-F238E27FC236}">
                <a16:creationId xmlns:a16="http://schemas.microsoft.com/office/drawing/2014/main" id="{E380C8C0-2F8D-8C47-84BA-EE297B00B533}"/>
              </a:ext>
            </a:extLst>
          </p:cNvPr>
          <p:cNvSpPr/>
          <p:nvPr/>
        </p:nvSpPr>
        <p:spPr>
          <a:xfrm>
            <a:off x="5619842" y="3870444"/>
            <a:ext cx="471048" cy="1241426"/>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ectangle 99">
            <a:extLst>
              <a:ext uri="{FF2B5EF4-FFF2-40B4-BE49-F238E27FC236}">
                <a16:creationId xmlns:a16="http://schemas.microsoft.com/office/drawing/2014/main" id="{89A18F52-09B4-A64F-B064-C127B25C2502}"/>
              </a:ext>
            </a:extLst>
          </p:cNvPr>
          <p:cNvSpPr/>
          <p:nvPr/>
        </p:nvSpPr>
        <p:spPr>
          <a:xfrm>
            <a:off x="6134166" y="4693600"/>
            <a:ext cx="471048" cy="418270"/>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ectangle 100">
            <a:extLst>
              <a:ext uri="{FF2B5EF4-FFF2-40B4-BE49-F238E27FC236}">
                <a16:creationId xmlns:a16="http://schemas.microsoft.com/office/drawing/2014/main" id="{3A66AA5E-849F-C443-8F13-C04C690F1DAA}"/>
              </a:ext>
            </a:extLst>
          </p:cNvPr>
          <p:cNvSpPr/>
          <p:nvPr/>
        </p:nvSpPr>
        <p:spPr>
          <a:xfrm>
            <a:off x="6648490" y="5054712"/>
            <a:ext cx="471048" cy="57158"/>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a:extLst>
              <a:ext uri="{FF2B5EF4-FFF2-40B4-BE49-F238E27FC236}">
                <a16:creationId xmlns:a16="http://schemas.microsoft.com/office/drawing/2014/main" id="{0245BBF5-71C1-9B43-A9F0-2E47CF37C135}"/>
              </a:ext>
            </a:extLst>
          </p:cNvPr>
          <p:cNvSpPr/>
          <p:nvPr/>
        </p:nvSpPr>
        <p:spPr>
          <a:xfrm>
            <a:off x="3562547" y="2824390"/>
            <a:ext cx="471048" cy="2287480"/>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a:extLst>
              <a:ext uri="{FF2B5EF4-FFF2-40B4-BE49-F238E27FC236}">
                <a16:creationId xmlns:a16="http://schemas.microsoft.com/office/drawing/2014/main" id="{889E39E6-33F3-3C49-8799-9062D26C4D5E}"/>
              </a:ext>
            </a:extLst>
          </p:cNvPr>
          <p:cNvSpPr/>
          <p:nvPr/>
        </p:nvSpPr>
        <p:spPr>
          <a:xfrm>
            <a:off x="2533900" y="4606952"/>
            <a:ext cx="471048" cy="504918"/>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a:extLst>
              <a:ext uri="{FF2B5EF4-FFF2-40B4-BE49-F238E27FC236}">
                <a16:creationId xmlns:a16="http://schemas.microsoft.com/office/drawing/2014/main" id="{CECD677F-C491-DB4C-BC49-0E14F8A34065}"/>
              </a:ext>
            </a:extLst>
          </p:cNvPr>
          <p:cNvSpPr/>
          <p:nvPr/>
        </p:nvSpPr>
        <p:spPr>
          <a:xfrm>
            <a:off x="3048224" y="3795727"/>
            <a:ext cx="471048" cy="1316143"/>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a:extLst>
              <a:ext uri="{FF2B5EF4-FFF2-40B4-BE49-F238E27FC236}">
                <a16:creationId xmlns:a16="http://schemas.microsoft.com/office/drawing/2014/main" id="{9B03B646-8A86-5841-BAAE-8B20F2D012A8}"/>
              </a:ext>
            </a:extLst>
          </p:cNvPr>
          <p:cNvSpPr/>
          <p:nvPr/>
        </p:nvSpPr>
        <p:spPr>
          <a:xfrm>
            <a:off x="2019577" y="5002379"/>
            <a:ext cx="471048" cy="109493"/>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a:extLst>
              <a:ext uri="{FF2B5EF4-FFF2-40B4-BE49-F238E27FC236}">
                <a16:creationId xmlns:a16="http://schemas.microsoft.com/office/drawing/2014/main" id="{48DD7466-F085-794D-A7A1-0E555C91C7F7}"/>
              </a:ext>
            </a:extLst>
          </p:cNvPr>
          <p:cNvSpPr/>
          <p:nvPr/>
        </p:nvSpPr>
        <p:spPr>
          <a:xfrm>
            <a:off x="3125661" y="5054713"/>
            <a:ext cx="157976" cy="157976"/>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72505696-19E7-7448-82CC-BD07B683CEBC}"/>
              </a:ext>
            </a:extLst>
          </p:cNvPr>
          <p:cNvSpPr/>
          <p:nvPr/>
        </p:nvSpPr>
        <p:spPr>
          <a:xfrm>
            <a:off x="3336507" y="5054713"/>
            <a:ext cx="157976" cy="157976"/>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Oval 150">
            <a:extLst>
              <a:ext uri="{FF2B5EF4-FFF2-40B4-BE49-F238E27FC236}">
                <a16:creationId xmlns:a16="http://schemas.microsoft.com/office/drawing/2014/main" id="{575F1E35-6218-BF48-8E46-DA8EB377C402}"/>
              </a:ext>
            </a:extLst>
          </p:cNvPr>
          <p:cNvSpPr/>
          <p:nvPr/>
        </p:nvSpPr>
        <p:spPr>
          <a:xfrm>
            <a:off x="3769690" y="5054713"/>
            <a:ext cx="157976" cy="157976"/>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Oval 151">
            <a:extLst>
              <a:ext uri="{FF2B5EF4-FFF2-40B4-BE49-F238E27FC236}">
                <a16:creationId xmlns:a16="http://schemas.microsoft.com/office/drawing/2014/main" id="{90C06452-2D55-A64A-B24E-7C5B51E11F39}"/>
              </a:ext>
            </a:extLst>
          </p:cNvPr>
          <p:cNvSpPr/>
          <p:nvPr/>
        </p:nvSpPr>
        <p:spPr>
          <a:xfrm>
            <a:off x="4073015" y="5054713"/>
            <a:ext cx="157976" cy="157976"/>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Oval 152">
            <a:extLst>
              <a:ext uri="{FF2B5EF4-FFF2-40B4-BE49-F238E27FC236}">
                <a16:creationId xmlns:a16="http://schemas.microsoft.com/office/drawing/2014/main" id="{34E698C8-A2B2-6A4D-BB40-04D208C97EA7}"/>
              </a:ext>
            </a:extLst>
          </p:cNvPr>
          <p:cNvSpPr/>
          <p:nvPr/>
        </p:nvSpPr>
        <p:spPr>
          <a:xfrm>
            <a:off x="3930694" y="5054713"/>
            <a:ext cx="157976" cy="157976"/>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Oval 153">
            <a:extLst>
              <a:ext uri="{FF2B5EF4-FFF2-40B4-BE49-F238E27FC236}">
                <a16:creationId xmlns:a16="http://schemas.microsoft.com/office/drawing/2014/main" id="{A658F887-65CE-7549-A874-39409F798B8F}"/>
              </a:ext>
            </a:extLst>
          </p:cNvPr>
          <p:cNvSpPr/>
          <p:nvPr/>
        </p:nvSpPr>
        <p:spPr>
          <a:xfrm>
            <a:off x="4300546" y="5054713"/>
            <a:ext cx="157976" cy="157976"/>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Oval 154">
            <a:extLst>
              <a:ext uri="{FF2B5EF4-FFF2-40B4-BE49-F238E27FC236}">
                <a16:creationId xmlns:a16="http://schemas.microsoft.com/office/drawing/2014/main" id="{47071025-47B0-F144-BA14-0B29702B475F}"/>
              </a:ext>
            </a:extLst>
          </p:cNvPr>
          <p:cNvSpPr/>
          <p:nvPr/>
        </p:nvSpPr>
        <p:spPr>
          <a:xfrm>
            <a:off x="4186781" y="5054713"/>
            <a:ext cx="157976" cy="157976"/>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Oval 155">
            <a:extLst>
              <a:ext uri="{FF2B5EF4-FFF2-40B4-BE49-F238E27FC236}">
                <a16:creationId xmlns:a16="http://schemas.microsoft.com/office/drawing/2014/main" id="{C874929E-2E68-854B-801A-120FC5484C3D}"/>
              </a:ext>
            </a:extLst>
          </p:cNvPr>
          <p:cNvSpPr/>
          <p:nvPr/>
        </p:nvSpPr>
        <p:spPr>
          <a:xfrm>
            <a:off x="4445896" y="5054713"/>
            <a:ext cx="157976" cy="157976"/>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Oval 156">
            <a:extLst>
              <a:ext uri="{FF2B5EF4-FFF2-40B4-BE49-F238E27FC236}">
                <a16:creationId xmlns:a16="http://schemas.microsoft.com/office/drawing/2014/main" id="{AE24D0EA-CCDA-0743-A5CA-B1EE3D695DCF}"/>
              </a:ext>
            </a:extLst>
          </p:cNvPr>
          <p:cNvSpPr/>
          <p:nvPr/>
        </p:nvSpPr>
        <p:spPr>
          <a:xfrm>
            <a:off x="4544063" y="5054713"/>
            <a:ext cx="157976" cy="157976"/>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Oval 157">
            <a:extLst>
              <a:ext uri="{FF2B5EF4-FFF2-40B4-BE49-F238E27FC236}">
                <a16:creationId xmlns:a16="http://schemas.microsoft.com/office/drawing/2014/main" id="{1465CBDA-F3D1-9441-AB11-53D92D9E5756}"/>
              </a:ext>
            </a:extLst>
          </p:cNvPr>
          <p:cNvSpPr/>
          <p:nvPr/>
        </p:nvSpPr>
        <p:spPr>
          <a:xfrm>
            <a:off x="4670398" y="5054713"/>
            <a:ext cx="157976" cy="157976"/>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Oval 158">
            <a:extLst>
              <a:ext uri="{FF2B5EF4-FFF2-40B4-BE49-F238E27FC236}">
                <a16:creationId xmlns:a16="http://schemas.microsoft.com/office/drawing/2014/main" id="{F1745405-7543-7A42-B2A9-43DBDA8E31A1}"/>
              </a:ext>
            </a:extLst>
          </p:cNvPr>
          <p:cNvSpPr/>
          <p:nvPr/>
        </p:nvSpPr>
        <p:spPr>
          <a:xfrm>
            <a:off x="4776842" y="5054713"/>
            <a:ext cx="157976" cy="157976"/>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Oval 159">
            <a:extLst>
              <a:ext uri="{FF2B5EF4-FFF2-40B4-BE49-F238E27FC236}">
                <a16:creationId xmlns:a16="http://schemas.microsoft.com/office/drawing/2014/main" id="{A2C2AB57-99C6-E147-9966-7FC5DE8D2627}"/>
              </a:ext>
            </a:extLst>
          </p:cNvPr>
          <p:cNvSpPr/>
          <p:nvPr/>
        </p:nvSpPr>
        <p:spPr>
          <a:xfrm>
            <a:off x="5108396" y="5054713"/>
            <a:ext cx="157976" cy="157976"/>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Oval 160">
            <a:extLst>
              <a:ext uri="{FF2B5EF4-FFF2-40B4-BE49-F238E27FC236}">
                <a16:creationId xmlns:a16="http://schemas.microsoft.com/office/drawing/2014/main" id="{8A6D7949-2FE2-B744-8E39-4C6EEEC31D4C}"/>
              </a:ext>
            </a:extLst>
          </p:cNvPr>
          <p:cNvSpPr/>
          <p:nvPr/>
        </p:nvSpPr>
        <p:spPr>
          <a:xfrm>
            <a:off x="5341175" y="5054713"/>
            <a:ext cx="157976" cy="157976"/>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Oval 161">
            <a:extLst>
              <a:ext uri="{FF2B5EF4-FFF2-40B4-BE49-F238E27FC236}">
                <a16:creationId xmlns:a16="http://schemas.microsoft.com/office/drawing/2014/main" id="{42F74D1B-818C-CE4B-8F9A-64C0521C8044}"/>
              </a:ext>
            </a:extLst>
          </p:cNvPr>
          <p:cNvSpPr/>
          <p:nvPr/>
        </p:nvSpPr>
        <p:spPr>
          <a:xfrm>
            <a:off x="5852246" y="5054713"/>
            <a:ext cx="157976" cy="157976"/>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Oval 162">
            <a:extLst>
              <a:ext uri="{FF2B5EF4-FFF2-40B4-BE49-F238E27FC236}">
                <a16:creationId xmlns:a16="http://schemas.microsoft.com/office/drawing/2014/main" id="{83E36C0A-6FE9-8B47-B635-3199BA1386EB}"/>
              </a:ext>
            </a:extLst>
          </p:cNvPr>
          <p:cNvSpPr/>
          <p:nvPr/>
        </p:nvSpPr>
        <p:spPr>
          <a:xfrm>
            <a:off x="6994355" y="5054713"/>
            <a:ext cx="157976" cy="157976"/>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Oval 163">
            <a:extLst>
              <a:ext uri="{FF2B5EF4-FFF2-40B4-BE49-F238E27FC236}">
                <a16:creationId xmlns:a16="http://schemas.microsoft.com/office/drawing/2014/main" id="{F28774B3-EED4-2A40-AA3F-B24F03229A2C}"/>
              </a:ext>
            </a:extLst>
          </p:cNvPr>
          <p:cNvSpPr/>
          <p:nvPr/>
        </p:nvSpPr>
        <p:spPr>
          <a:xfrm>
            <a:off x="2204956" y="5054713"/>
            <a:ext cx="157976" cy="157976"/>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5" name="Straight Connector 164">
            <a:extLst>
              <a:ext uri="{FF2B5EF4-FFF2-40B4-BE49-F238E27FC236}">
                <a16:creationId xmlns:a16="http://schemas.microsoft.com/office/drawing/2014/main" id="{7B3AB024-EC44-2B48-86A6-A18F4135BF7F}"/>
              </a:ext>
            </a:extLst>
          </p:cNvPr>
          <p:cNvCxnSpPr>
            <a:cxnSpLocks/>
          </p:cNvCxnSpPr>
          <p:nvPr/>
        </p:nvCxnSpPr>
        <p:spPr>
          <a:xfrm>
            <a:off x="1924102" y="5140655"/>
            <a:ext cx="5518474" cy="0"/>
          </a:xfrm>
          <a:prstGeom prst="line">
            <a:avLst/>
          </a:prstGeom>
          <a:ln w="1905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66" name="Oval 165">
            <a:extLst>
              <a:ext uri="{FF2B5EF4-FFF2-40B4-BE49-F238E27FC236}">
                <a16:creationId xmlns:a16="http://schemas.microsoft.com/office/drawing/2014/main" id="{06F19465-78ED-F343-8BE0-67DE4496910E}"/>
              </a:ext>
            </a:extLst>
          </p:cNvPr>
          <p:cNvSpPr/>
          <p:nvPr/>
        </p:nvSpPr>
        <p:spPr>
          <a:xfrm>
            <a:off x="3930694" y="5061667"/>
            <a:ext cx="157976" cy="157976"/>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Oval 166">
            <a:extLst>
              <a:ext uri="{FF2B5EF4-FFF2-40B4-BE49-F238E27FC236}">
                <a16:creationId xmlns:a16="http://schemas.microsoft.com/office/drawing/2014/main" id="{26B5A233-6CA5-B44C-99D5-FE185DD4A43B}"/>
              </a:ext>
            </a:extLst>
          </p:cNvPr>
          <p:cNvSpPr/>
          <p:nvPr/>
        </p:nvSpPr>
        <p:spPr>
          <a:xfrm>
            <a:off x="5286177" y="5061667"/>
            <a:ext cx="157976" cy="157976"/>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Oval 167">
            <a:extLst>
              <a:ext uri="{FF2B5EF4-FFF2-40B4-BE49-F238E27FC236}">
                <a16:creationId xmlns:a16="http://schemas.microsoft.com/office/drawing/2014/main" id="{E571F2AA-7187-7541-A8E5-9B2192693620}"/>
              </a:ext>
            </a:extLst>
          </p:cNvPr>
          <p:cNvSpPr/>
          <p:nvPr/>
        </p:nvSpPr>
        <p:spPr>
          <a:xfrm>
            <a:off x="4778368" y="5061667"/>
            <a:ext cx="157976" cy="15797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Oval 168">
            <a:extLst>
              <a:ext uri="{FF2B5EF4-FFF2-40B4-BE49-F238E27FC236}">
                <a16:creationId xmlns:a16="http://schemas.microsoft.com/office/drawing/2014/main" id="{7E9D9BB4-86CC-D34C-B754-786AF70C77B2}"/>
              </a:ext>
            </a:extLst>
          </p:cNvPr>
          <p:cNvSpPr/>
          <p:nvPr/>
        </p:nvSpPr>
        <p:spPr>
          <a:xfrm>
            <a:off x="2798448" y="5059215"/>
            <a:ext cx="157976" cy="15797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Oval 169">
            <a:extLst>
              <a:ext uri="{FF2B5EF4-FFF2-40B4-BE49-F238E27FC236}">
                <a16:creationId xmlns:a16="http://schemas.microsoft.com/office/drawing/2014/main" id="{E4157FBA-2F3D-1244-8145-0A4F8E3E6497}"/>
              </a:ext>
            </a:extLst>
          </p:cNvPr>
          <p:cNvSpPr/>
          <p:nvPr/>
        </p:nvSpPr>
        <p:spPr>
          <a:xfrm>
            <a:off x="6246699" y="5064287"/>
            <a:ext cx="157976" cy="15797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1" name="Straight Arrow Connector 170">
            <a:extLst>
              <a:ext uri="{FF2B5EF4-FFF2-40B4-BE49-F238E27FC236}">
                <a16:creationId xmlns:a16="http://schemas.microsoft.com/office/drawing/2014/main" id="{45734D43-C1CA-EE40-8C85-E966B4F0A2E0}"/>
              </a:ext>
            </a:extLst>
          </p:cNvPr>
          <p:cNvCxnSpPr>
            <a:cxnSpLocks/>
          </p:cNvCxnSpPr>
          <p:nvPr/>
        </p:nvCxnSpPr>
        <p:spPr>
          <a:xfrm flipV="1">
            <a:off x="1838711" y="2010097"/>
            <a:ext cx="0" cy="3130559"/>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72" name="TextBox 171">
            <a:extLst>
              <a:ext uri="{FF2B5EF4-FFF2-40B4-BE49-F238E27FC236}">
                <a16:creationId xmlns:a16="http://schemas.microsoft.com/office/drawing/2014/main" id="{A6E96B82-B5C0-4644-A984-7EAE9DEFAAB8}"/>
              </a:ext>
            </a:extLst>
          </p:cNvPr>
          <p:cNvSpPr txBox="1"/>
          <p:nvPr/>
        </p:nvSpPr>
        <p:spPr>
          <a:xfrm rot="16200000">
            <a:off x="1278058" y="3286098"/>
            <a:ext cx="700220" cy="319037"/>
          </a:xfrm>
          <a:prstGeom prst="rect">
            <a:avLst/>
          </a:prstGeom>
          <a:noFill/>
        </p:spPr>
        <p:txBody>
          <a:bodyPr wrap="none" rtlCol="0">
            <a:spAutoFit/>
          </a:bodyPr>
          <a:lstStyle/>
          <a:p>
            <a:r>
              <a:rPr lang="en-US" dirty="0"/>
              <a:t>counts</a:t>
            </a:r>
          </a:p>
        </p:txBody>
      </p:sp>
      <p:cxnSp>
        <p:nvCxnSpPr>
          <p:cNvPr id="173" name="Straight Connector 172">
            <a:extLst>
              <a:ext uri="{FF2B5EF4-FFF2-40B4-BE49-F238E27FC236}">
                <a16:creationId xmlns:a16="http://schemas.microsoft.com/office/drawing/2014/main" id="{2BB298D8-3B66-C543-9F02-47C7FAF46484}"/>
              </a:ext>
            </a:extLst>
          </p:cNvPr>
          <p:cNvCxnSpPr>
            <a:cxnSpLocks/>
          </p:cNvCxnSpPr>
          <p:nvPr/>
        </p:nvCxnSpPr>
        <p:spPr>
          <a:xfrm>
            <a:off x="6264844" y="1910227"/>
            <a:ext cx="0" cy="4531432"/>
          </a:xfrm>
          <a:prstGeom prst="line">
            <a:avLst/>
          </a:prstGeom>
          <a:ln w="19050">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8E29FE28-66B0-D148-9555-149A7E3D63C5}"/>
              </a:ext>
            </a:extLst>
          </p:cNvPr>
          <p:cNvCxnSpPr>
            <a:cxnSpLocks/>
          </p:cNvCxnSpPr>
          <p:nvPr/>
        </p:nvCxnSpPr>
        <p:spPr>
          <a:xfrm>
            <a:off x="2831425" y="1910227"/>
            <a:ext cx="1" cy="4531432"/>
          </a:xfrm>
          <a:prstGeom prst="line">
            <a:avLst/>
          </a:prstGeom>
          <a:ln w="19050">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175" name="Straight Arrow Connector 174">
            <a:extLst>
              <a:ext uri="{FF2B5EF4-FFF2-40B4-BE49-F238E27FC236}">
                <a16:creationId xmlns:a16="http://schemas.microsoft.com/office/drawing/2014/main" id="{B01CC49D-B2EA-C847-BAF7-762ADEC279AB}"/>
              </a:ext>
            </a:extLst>
          </p:cNvPr>
          <p:cNvCxnSpPr>
            <a:cxnSpLocks/>
          </p:cNvCxnSpPr>
          <p:nvPr/>
        </p:nvCxnSpPr>
        <p:spPr>
          <a:xfrm>
            <a:off x="2845627" y="6287319"/>
            <a:ext cx="3391994" cy="0"/>
          </a:xfrm>
          <a:prstGeom prst="straightConnector1">
            <a:avLst/>
          </a:prstGeom>
          <a:ln w="19050">
            <a:solidFill>
              <a:srgbClr val="C0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76" name="TextBox 175">
            <a:extLst>
              <a:ext uri="{FF2B5EF4-FFF2-40B4-BE49-F238E27FC236}">
                <a16:creationId xmlns:a16="http://schemas.microsoft.com/office/drawing/2014/main" id="{43CD2D89-DAA3-214A-AFFB-16E9A5A19CC3}"/>
              </a:ext>
            </a:extLst>
          </p:cNvPr>
          <p:cNvSpPr txBox="1"/>
          <p:nvPr/>
        </p:nvSpPr>
        <p:spPr>
          <a:xfrm>
            <a:off x="3428250" y="6287319"/>
            <a:ext cx="2112732" cy="319037"/>
          </a:xfrm>
          <a:prstGeom prst="rect">
            <a:avLst/>
          </a:prstGeom>
          <a:noFill/>
        </p:spPr>
        <p:txBody>
          <a:bodyPr wrap="square" rtlCol="0">
            <a:spAutoFit/>
          </a:bodyPr>
          <a:lstStyle/>
          <a:p>
            <a:pPr algn="ctr"/>
            <a:r>
              <a:rPr lang="en-US" dirty="0">
                <a:solidFill>
                  <a:srgbClr val="C00000"/>
                </a:solidFill>
              </a:rPr>
              <a:t>confidence interval</a:t>
            </a:r>
          </a:p>
        </p:txBody>
      </p:sp>
      <mc:AlternateContent xmlns:mc="http://schemas.openxmlformats.org/markup-compatibility/2006">
        <mc:Choice xmlns:a14="http://schemas.microsoft.com/office/drawing/2010/main" Requires="a14">
          <p:sp>
            <p:nvSpPr>
              <p:cNvPr id="177" name="TextBox 176">
                <a:extLst>
                  <a:ext uri="{FF2B5EF4-FFF2-40B4-BE49-F238E27FC236}">
                    <a16:creationId xmlns:a16="http://schemas.microsoft.com/office/drawing/2014/main" id="{8E369C16-9456-9647-9910-CF2B121FDC21}"/>
                  </a:ext>
                </a:extLst>
              </p:cNvPr>
              <p:cNvSpPr txBox="1"/>
              <p:nvPr/>
            </p:nvSpPr>
            <p:spPr>
              <a:xfrm>
                <a:off x="6945677" y="5291677"/>
                <a:ext cx="1693221" cy="558315"/>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r>
                        <a:rPr lang="en-US" i="1" dirty="0" smtClean="0">
                          <a:solidFill>
                            <a:srgbClr val="FF0000"/>
                          </a:solidFill>
                          <a:latin typeface="Cambria Math" panose="02040503050406030204" pitchFamily="18" charset="0"/>
                        </a:rPr>
                        <m:t>𝑠</m:t>
                      </m:r>
                      <m:r>
                        <a:rPr lang="en-US" b="0" i="1" dirty="0" smtClean="0">
                          <a:solidFill>
                            <a:srgbClr val="FF0000"/>
                          </a:solidFill>
                          <a:latin typeface="Cambria Math" panose="02040503050406030204" pitchFamily="18" charset="0"/>
                        </a:rPr>
                        <m:t>𝑡𝑎𝑡</m:t>
                      </m:r>
                      <m:r>
                        <a:rPr lang="en-US" b="0" i="1" baseline="30000" dirty="0" smtClean="0">
                          <a:solidFill>
                            <a:srgbClr val="FF0000"/>
                          </a:solidFill>
                          <a:latin typeface="Cambria Math" panose="02040503050406030204" pitchFamily="18" charset="0"/>
                        </a:rPr>
                        <m:t>∗</m:t>
                      </m:r>
                      <m:r>
                        <a:rPr lang="en-US" b="0" i="1" dirty="0" smtClean="0">
                          <a:latin typeface="Cambria Math" panose="02040503050406030204" pitchFamily="18" charset="0"/>
                        </a:rPr>
                        <m:t>− </m:t>
                      </m:r>
                      <m:r>
                        <a:rPr lang="en-US" b="0" i="1" dirty="0" smtClean="0">
                          <a:latin typeface="Cambria Math" panose="02040503050406030204" pitchFamily="18" charset="0"/>
                        </a:rPr>
                        <m:t>𝑠𝑡𝑎𝑡</m:t>
                      </m:r>
                      <m:r>
                        <a:rPr lang="en-US" b="0" i="1" baseline="30000" dirty="0" smtClean="0">
                          <a:latin typeface="Cambria Math" panose="02040503050406030204" pitchFamily="18" charset="0"/>
                        </a:rPr>
                        <m:t>∗</m:t>
                      </m:r>
                    </m:oMath>
                  </m:oMathPara>
                </a14:m>
                <a:endParaRPr lang="en-US" dirty="0"/>
              </a:p>
              <a:p>
                <a:pPr algn="ctr"/>
                <a:r>
                  <a:rPr lang="en-US" dirty="0"/>
                  <a:t>from permutations</a:t>
                </a:r>
              </a:p>
            </p:txBody>
          </p:sp>
        </mc:Choice>
        <mc:Fallback>
          <p:sp>
            <p:nvSpPr>
              <p:cNvPr id="177" name="TextBox 176">
                <a:extLst>
                  <a:ext uri="{FF2B5EF4-FFF2-40B4-BE49-F238E27FC236}">
                    <a16:creationId xmlns:a16="http://schemas.microsoft.com/office/drawing/2014/main" id="{8E369C16-9456-9647-9910-CF2B121FDC21}"/>
                  </a:ext>
                </a:extLst>
              </p:cNvPr>
              <p:cNvSpPr txBox="1">
                <a:spLocks noRot="1" noChangeAspect="1" noMove="1" noResize="1" noEditPoints="1" noAdjustHandles="1" noChangeArrowheads="1" noChangeShapeType="1" noTextEdit="1"/>
              </p:cNvSpPr>
              <p:nvPr/>
            </p:nvSpPr>
            <p:spPr>
              <a:xfrm>
                <a:off x="6945677" y="5291677"/>
                <a:ext cx="1693221" cy="558315"/>
              </a:xfrm>
              <a:prstGeom prst="rect">
                <a:avLst/>
              </a:prstGeom>
              <a:blipFill>
                <a:blip r:embed="rId3"/>
                <a:stretch>
                  <a:fillRect l="-9630" r="-10370" b="-31111"/>
                </a:stretch>
              </a:blipFill>
            </p:spPr>
            <p:txBody>
              <a:bodyPr/>
              <a:lstStyle/>
              <a:p>
                <a:r>
                  <a:rPr lang="en-US">
                    <a:noFill/>
                  </a:rPr>
                  <a:t> </a:t>
                </a:r>
              </a:p>
            </p:txBody>
          </p:sp>
        </mc:Fallback>
      </mc:AlternateContent>
      <p:sp>
        <p:nvSpPr>
          <p:cNvPr id="178" name="Left-Right Arrow 177">
            <a:extLst>
              <a:ext uri="{FF2B5EF4-FFF2-40B4-BE49-F238E27FC236}">
                <a16:creationId xmlns:a16="http://schemas.microsoft.com/office/drawing/2014/main" id="{48987AAA-5B77-9245-9867-6E0F005DA44E}"/>
              </a:ext>
            </a:extLst>
          </p:cNvPr>
          <p:cNvSpPr/>
          <p:nvPr/>
        </p:nvSpPr>
        <p:spPr>
          <a:xfrm>
            <a:off x="2845627" y="1604287"/>
            <a:ext cx="3382883" cy="232950"/>
          </a:xfrm>
          <a:prstGeom prst="lef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Left Arrow 178">
            <a:extLst>
              <a:ext uri="{FF2B5EF4-FFF2-40B4-BE49-F238E27FC236}">
                <a16:creationId xmlns:a16="http://schemas.microsoft.com/office/drawing/2014/main" id="{B03260DF-C188-D942-BFA8-ADECB86A7BF8}"/>
              </a:ext>
            </a:extLst>
          </p:cNvPr>
          <p:cNvSpPr/>
          <p:nvPr/>
        </p:nvSpPr>
        <p:spPr>
          <a:xfrm>
            <a:off x="2204022" y="1598764"/>
            <a:ext cx="619477" cy="239888"/>
          </a:xfrm>
          <a:prstGeom prst="lef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Left Arrow 179">
            <a:extLst>
              <a:ext uri="{FF2B5EF4-FFF2-40B4-BE49-F238E27FC236}">
                <a16:creationId xmlns:a16="http://schemas.microsoft.com/office/drawing/2014/main" id="{D8745E42-B188-D547-978F-2BA46AA60B72}"/>
              </a:ext>
            </a:extLst>
          </p:cNvPr>
          <p:cNvSpPr/>
          <p:nvPr/>
        </p:nvSpPr>
        <p:spPr>
          <a:xfrm flipH="1">
            <a:off x="6276439" y="1592887"/>
            <a:ext cx="619477" cy="239888"/>
          </a:xfrm>
          <a:prstGeom prst="lef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TextBox 180">
            <a:extLst>
              <a:ext uri="{FF2B5EF4-FFF2-40B4-BE49-F238E27FC236}">
                <a16:creationId xmlns:a16="http://schemas.microsoft.com/office/drawing/2014/main" id="{CCEF3BEC-E36D-EF49-8664-A0A599462F1A}"/>
              </a:ext>
            </a:extLst>
          </p:cNvPr>
          <p:cNvSpPr txBox="1"/>
          <p:nvPr/>
        </p:nvSpPr>
        <p:spPr>
          <a:xfrm>
            <a:off x="3644369" y="1279727"/>
            <a:ext cx="1515481" cy="319037"/>
          </a:xfrm>
          <a:prstGeom prst="rect">
            <a:avLst/>
          </a:prstGeom>
          <a:noFill/>
        </p:spPr>
        <p:txBody>
          <a:bodyPr wrap="none" rtlCol="0">
            <a:spAutoFit/>
          </a:bodyPr>
          <a:lstStyle/>
          <a:p>
            <a:r>
              <a:rPr lang="en-US" dirty="0"/>
              <a:t>do NOT reject H</a:t>
            </a:r>
            <a:r>
              <a:rPr lang="en-US" baseline="-25000" dirty="0"/>
              <a:t>0</a:t>
            </a:r>
            <a:endParaRPr lang="en-US" dirty="0"/>
          </a:p>
        </p:txBody>
      </p:sp>
      <p:sp>
        <p:nvSpPr>
          <p:cNvPr id="182" name="TextBox 181">
            <a:extLst>
              <a:ext uri="{FF2B5EF4-FFF2-40B4-BE49-F238E27FC236}">
                <a16:creationId xmlns:a16="http://schemas.microsoft.com/office/drawing/2014/main" id="{58F66925-4033-6D43-896D-8010ACC14845}"/>
              </a:ext>
            </a:extLst>
          </p:cNvPr>
          <p:cNvSpPr txBox="1"/>
          <p:nvPr/>
        </p:nvSpPr>
        <p:spPr>
          <a:xfrm>
            <a:off x="6228510" y="1272845"/>
            <a:ext cx="861732" cy="319037"/>
          </a:xfrm>
          <a:prstGeom prst="rect">
            <a:avLst/>
          </a:prstGeom>
          <a:noFill/>
        </p:spPr>
        <p:txBody>
          <a:bodyPr wrap="none" rtlCol="0">
            <a:spAutoFit/>
          </a:bodyPr>
          <a:lstStyle/>
          <a:p>
            <a:r>
              <a:rPr lang="en-US" dirty="0">
                <a:solidFill>
                  <a:srgbClr val="C00000"/>
                </a:solidFill>
              </a:rPr>
              <a:t>reject H</a:t>
            </a:r>
            <a:r>
              <a:rPr lang="en-US" baseline="-25000" dirty="0">
                <a:solidFill>
                  <a:srgbClr val="C00000"/>
                </a:solidFill>
              </a:rPr>
              <a:t>0</a:t>
            </a:r>
            <a:endParaRPr lang="en-US" dirty="0">
              <a:solidFill>
                <a:srgbClr val="C00000"/>
              </a:solidFill>
            </a:endParaRPr>
          </a:p>
        </p:txBody>
      </p:sp>
      <p:sp>
        <p:nvSpPr>
          <p:cNvPr id="183" name="TextBox 182">
            <a:extLst>
              <a:ext uri="{FF2B5EF4-FFF2-40B4-BE49-F238E27FC236}">
                <a16:creationId xmlns:a16="http://schemas.microsoft.com/office/drawing/2014/main" id="{B63B0232-6B2D-4741-9A75-A527A1A73837}"/>
              </a:ext>
            </a:extLst>
          </p:cNvPr>
          <p:cNvSpPr txBox="1"/>
          <p:nvPr/>
        </p:nvSpPr>
        <p:spPr>
          <a:xfrm>
            <a:off x="2017366" y="1273850"/>
            <a:ext cx="861732" cy="319037"/>
          </a:xfrm>
          <a:prstGeom prst="rect">
            <a:avLst/>
          </a:prstGeom>
          <a:noFill/>
        </p:spPr>
        <p:txBody>
          <a:bodyPr wrap="none" rtlCol="0">
            <a:spAutoFit/>
          </a:bodyPr>
          <a:lstStyle/>
          <a:p>
            <a:r>
              <a:rPr lang="en-US" dirty="0">
                <a:solidFill>
                  <a:srgbClr val="C00000"/>
                </a:solidFill>
              </a:rPr>
              <a:t>reject H</a:t>
            </a:r>
            <a:r>
              <a:rPr lang="en-US" baseline="-25000" dirty="0">
                <a:solidFill>
                  <a:srgbClr val="C00000"/>
                </a:solidFill>
              </a:rPr>
              <a:t>0</a:t>
            </a:r>
            <a:endParaRPr lang="en-US" dirty="0">
              <a:solidFill>
                <a:srgbClr val="C00000"/>
              </a:solidFill>
            </a:endParaRPr>
          </a:p>
        </p:txBody>
      </p:sp>
      <p:cxnSp>
        <p:nvCxnSpPr>
          <p:cNvPr id="184" name="Straight Connector 183">
            <a:extLst>
              <a:ext uri="{FF2B5EF4-FFF2-40B4-BE49-F238E27FC236}">
                <a16:creationId xmlns:a16="http://schemas.microsoft.com/office/drawing/2014/main" id="{FEFA20AD-4036-2340-A75D-530ED04DCB8A}"/>
              </a:ext>
            </a:extLst>
          </p:cNvPr>
          <p:cNvCxnSpPr>
            <a:cxnSpLocks/>
          </p:cNvCxnSpPr>
          <p:nvPr/>
        </p:nvCxnSpPr>
        <p:spPr>
          <a:xfrm>
            <a:off x="2362932" y="1910227"/>
            <a:ext cx="0" cy="3668328"/>
          </a:xfrm>
          <a:prstGeom prst="line">
            <a:avLst/>
          </a:prstGeom>
          <a:ln w="38100">
            <a:solidFill>
              <a:schemeClr val="accent6"/>
            </a:solidFill>
            <a:prstDash val="soli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85" name="TextBox 184">
                <a:extLst>
                  <a:ext uri="{FF2B5EF4-FFF2-40B4-BE49-F238E27FC236}">
                    <a16:creationId xmlns:a16="http://schemas.microsoft.com/office/drawing/2014/main" id="{5C592299-10A9-B846-9862-1A3DBF6FB203}"/>
                  </a:ext>
                </a:extLst>
              </p:cNvPr>
              <p:cNvSpPr txBox="1"/>
              <p:nvPr/>
            </p:nvSpPr>
            <p:spPr>
              <a:xfrm>
                <a:off x="370015" y="5578555"/>
                <a:ext cx="2374433" cy="646331"/>
              </a:xfrm>
              <a:prstGeom prst="rect">
                <a:avLst/>
              </a:prstGeom>
              <a:noFill/>
              <a:ln w="28575">
                <a:solidFill>
                  <a:schemeClr val="accent6"/>
                </a:solidFill>
              </a:ln>
            </p:spPr>
            <p:txBody>
              <a:bodyPr wrap="none" rtlCol="0">
                <a:spAutoFit/>
              </a:bodyPr>
              <a:lstStyle/>
              <a:p>
                <a:pPr algn="r"/>
                <a14:m>
                  <m:oMathPara xmlns:m="http://schemas.openxmlformats.org/officeDocument/2006/math">
                    <m:oMathParaPr>
                      <m:jc m:val="right"/>
                    </m:oMathParaPr>
                    <m:oMath xmlns:m="http://schemas.openxmlformats.org/officeDocument/2006/math">
                      <m:r>
                        <a:rPr lang="en-US" i="1" dirty="0" smtClean="0">
                          <a:solidFill>
                            <a:srgbClr val="FF0000"/>
                          </a:solidFill>
                          <a:latin typeface="Cambria Math" panose="02040503050406030204" pitchFamily="18" charset="0"/>
                        </a:rPr>
                        <m:t>𝑠</m:t>
                      </m:r>
                      <m:r>
                        <a:rPr lang="en-US" b="0" i="1" dirty="0" smtClean="0">
                          <a:solidFill>
                            <a:srgbClr val="FF0000"/>
                          </a:solidFill>
                          <a:latin typeface="Cambria Math" panose="02040503050406030204" pitchFamily="18" charset="0"/>
                        </a:rPr>
                        <m:t>𝑡𝑎𝑡</m:t>
                      </m:r>
                      <m:r>
                        <a:rPr lang="en-US" b="0" i="1" dirty="0" smtClean="0">
                          <a:solidFill>
                            <a:schemeClr val="tx1"/>
                          </a:solidFill>
                          <a:latin typeface="Cambria Math" panose="02040503050406030204" pitchFamily="18" charset="0"/>
                        </a:rPr>
                        <m:t>−</m:t>
                      </m:r>
                      <m:r>
                        <a:rPr lang="en-US" i="1" dirty="0" smtClean="0">
                          <a:latin typeface="Cambria Math" panose="02040503050406030204" pitchFamily="18" charset="0"/>
                        </a:rPr>
                        <m:t>𝑠</m:t>
                      </m:r>
                      <m:r>
                        <a:rPr lang="en-US" b="0" i="1" dirty="0" smtClean="0">
                          <a:latin typeface="Cambria Math" panose="02040503050406030204" pitchFamily="18" charset="0"/>
                        </a:rPr>
                        <m:t>𝑡𝑎𝑡</m:t>
                      </m:r>
                    </m:oMath>
                  </m:oMathPara>
                </a14:m>
                <a:endParaRPr lang="en-US" dirty="0"/>
              </a:p>
              <a:p>
                <a:pPr algn="r"/>
                <a:r>
                  <a:rPr lang="en-US" dirty="0"/>
                  <a:t>from original data sets</a:t>
                </a:r>
              </a:p>
            </p:txBody>
          </p:sp>
        </mc:Choice>
        <mc:Fallback>
          <p:sp>
            <p:nvSpPr>
              <p:cNvPr id="185" name="TextBox 184">
                <a:extLst>
                  <a:ext uri="{FF2B5EF4-FFF2-40B4-BE49-F238E27FC236}">
                    <a16:creationId xmlns:a16="http://schemas.microsoft.com/office/drawing/2014/main" id="{5C592299-10A9-B846-9862-1A3DBF6FB203}"/>
                  </a:ext>
                </a:extLst>
              </p:cNvPr>
              <p:cNvSpPr txBox="1">
                <a:spLocks noRot="1" noChangeAspect="1" noMove="1" noResize="1" noEditPoints="1" noAdjustHandles="1" noChangeArrowheads="1" noChangeShapeType="1" noTextEdit="1"/>
              </p:cNvSpPr>
              <p:nvPr/>
            </p:nvSpPr>
            <p:spPr>
              <a:xfrm>
                <a:off x="370015" y="5578555"/>
                <a:ext cx="2374433" cy="646331"/>
              </a:xfrm>
              <a:prstGeom prst="rect">
                <a:avLst/>
              </a:prstGeom>
              <a:blipFill>
                <a:blip r:embed="rId4"/>
                <a:stretch>
                  <a:fillRect r="-1053" b="-11111"/>
                </a:stretch>
              </a:blipFill>
              <a:ln w="28575">
                <a:solidFill>
                  <a:schemeClr val="accent6"/>
                </a:solidFill>
              </a:ln>
            </p:spPr>
            <p:txBody>
              <a:bodyPr/>
              <a:lstStyle/>
              <a:p>
                <a:r>
                  <a:rPr lang="en-US">
                    <a:noFill/>
                  </a:rPr>
                  <a:t> </a:t>
                </a:r>
              </a:p>
            </p:txBody>
          </p:sp>
        </mc:Fallback>
      </mc:AlternateContent>
      <p:cxnSp>
        <p:nvCxnSpPr>
          <p:cNvPr id="186" name="Straight Connector 185">
            <a:extLst>
              <a:ext uri="{FF2B5EF4-FFF2-40B4-BE49-F238E27FC236}">
                <a16:creationId xmlns:a16="http://schemas.microsoft.com/office/drawing/2014/main" id="{92AF82B5-11BA-B044-8B4C-459D613C83D1}"/>
              </a:ext>
            </a:extLst>
          </p:cNvPr>
          <p:cNvCxnSpPr>
            <a:cxnSpLocks/>
          </p:cNvCxnSpPr>
          <p:nvPr/>
        </p:nvCxnSpPr>
        <p:spPr>
          <a:xfrm>
            <a:off x="4495482" y="1848637"/>
            <a:ext cx="0" cy="3443039"/>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87" name="TextBox 186">
            <a:extLst>
              <a:ext uri="{FF2B5EF4-FFF2-40B4-BE49-F238E27FC236}">
                <a16:creationId xmlns:a16="http://schemas.microsoft.com/office/drawing/2014/main" id="{6BC51A3A-0244-6845-AB6E-79EED1A80435}"/>
              </a:ext>
            </a:extLst>
          </p:cNvPr>
          <p:cNvSpPr txBox="1"/>
          <p:nvPr/>
        </p:nvSpPr>
        <p:spPr>
          <a:xfrm>
            <a:off x="4362448" y="5225984"/>
            <a:ext cx="260603" cy="319037"/>
          </a:xfrm>
          <a:prstGeom prst="rect">
            <a:avLst/>
          </a:prstGeom>
          <a:noFill/>
        </p:spPr>
        <p:txBody>
          <a:bodyPr wrap="none" rtlCol="0">
            <a:spAutoFit/>
          </a:bodyPr>
          <a:lstStyle/>
          <a:p>
            <a:r>
              <a:rPr lang="en-US" dirty="0"/>
              <a:t>0</a:t>
            </a:r>
          </a:p>
        </p:txBody>
      </p:sp>
    </p:spTree>
    <p:extLst>
      <p:ext uri="{BB962C8B-B14F-4D97-AF65-F5344CB8AC3E}">
        <p14:creationId xmlns:p14="http://schemas.microsoft.com/office/powerpoint/2010/main" val="36396629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C33893-C1FD-CF4C-91EC-7A35879269DA}"/>
              </a:ext>
            </a:extLst>
          </p:cNvPr>
          <p:cNvSpPr>
            <a:spLocks noGrp="1"/>
          </p:cNvSpPr>
          <p:nvPr>
            <p:ph type="title"/>
          </p:nvPr>
        </p:nvSpPr>
        <p:spPr/>
        <p:txBody>
          <a:bodyPr>
            <a:normAutofit/>
          </a:bodyPr>
          <a:lstStyle/>
          <a:p>
            <a:r>
              <a:rPr lang="en-US" dirty="0"/>
              <a:t>Population vs. Sample</a:t>
            </a:r>
          </a:p>
        </p:txBody>
      </p:sp>
      <p:sp>
        <p:nvSpPr>
          <p:cNvPr id="4" name="Slide Number Placeholder 3">
            <a:extLst>
              <a:ext uri="{FF2B5EF4-FFF2-40B4-BE49-F238E27FC236}">
                <a16:creationId xmlns:a16="http://schemas.microsoft.com/office/drawing/2014/main" id="{02E00918-68B8-514A-891C-20F177A55ADD}"/>
              </a:ext>
            </a:extLst>
          </p:cNvPr>
          <p:cNvSpPr>
            <a:spLocks noGrp="1"/>
          </p:cNvSpPr>
          <p:nvPr>
            <p:ph type="sldNum" sz="quarter" idx="12"/>
          </p:nvPr>
        </p:nvSpPr>
        <p:spPr>
          <a:xfrm>
            <a:off x="6457950" y="6446520"/>
            <a:ext cx="2366010" cy="274320"/>
          </a:xfrm>
        </p:spPr>
        <p:txBody>
          <a:bodyPr/>
          <a:lstStyle/>
          <a:p>
            <a:fld id="{4F1611B7-9285-1F48-A026-12A07D3EB268}" type="slidenum">
              <a:rPr lang="en-US" smtClean="0"/>
              <a:t>4</a:t>
            </a:fld>
            <a:endParaRPr lang="en-US"/>
          </a:p>
        </p:txBody>
      </p:sp>
      <p:sp>
        <p:nvSpPr>
          <p:cNvPr id="9" name="Oval 8">
            <a:extLst>
              <a:ext uri="{FF2B5EF4-FFF2-40B4-BE49-F238E27FC236}">
                <a16:creationId xmlns:a16="http://schemas.microsoft.com/office/drawing/2014/main" id="{7724DBAF-473C-9249-82F8-EE2AAB93A5BA}"/>
              </a:ext>
            </a:extLst>
          </p:cNvPr>
          <p:cNvSpPr/>
          <p:nvPr/>
        </p:nvSpPr>
        <p:spPr>
          <a:xfrm>
            <a:off x="481054" y="1372137"/>
            <a:ext cx="2672179" cy="2317072"/>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B425C3C4-E5C4-7643-8EEB-39C4DCB38075}"/>
                  </a:ext>
                </a:extLst>
              </p:cNvPr>
              <p:cNvSpPr txBox="1"/>
              <p:nvPr/>
            </p:nvSpPr>
            <p:spPr>
              <a:xfrm>
                <a:off x="4998370" y="1514102"/>
                <a:ext cx="88415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i="1" dirty="0" smtClean="0">
                          <a:latin typeface="Cambria Math" panose="02040503050406030204" pitchFamily="18" charset="0"/>
                          <a:ea typeface="Cambria Math" panose="02040503050406030204" pitchFamily="18" charset="0"/>
                        </a:rPr>
                        <m:t>𝜇</m:t>
                      </m:r>
                      <m:r>
                        <a:rPr lang="en-US" sz="2400" b="0" i="1" dirty="0" smtClean="0">
                          <a:latin typeface="Cambria Math" panose="02040503050406030204" pitchFamily="18" charset="0"/>
                          <a:ea typeface="Cambria Math" panose="02040503050406030204" pitchFamily="18" charset="0"/>
                        </a:rPr>
                        <m:t>, </m:t>
                      </m:r>
                      <m:sSup>
                        <m:sSupPr>
                          <m:ctrlPr>
                            <a:rPr lang="en-US" sz="2400" b="0" i="1" dirty="0" smtClean="0">
                              <a:latin typeface="Cambria Math" panose="02040503050406030204" pitchFamily="18" charset="0"/>
                              <a:ea typeface="Cambria Math" panose="02040503050406030204" pitchFamily="18" charset="0"/>
                            </a:rPr>
                          </m:ctrlPr>
                        </m:sSupPr>
                        <m:e>
                          <m:r>
                            <a:rPr lang="en-US" sz="2400" b="0" i="1" dirty="0" smtClean="0">
                              <a:latin typeface="Cambria Math" panose="02040503050406030204" pitchFamily="18" charset="0"/>
                              <a:ea typeface="Cambria Math" panose="02040503050406030204" pitchFamily="18" charset="0"/>
                            </a:rPr>
                            <m:t>𝜎</m:t>
                          </m:r>
                        </m:e>
                        <m:sup>
                          <m:r>
                            <a:rPr lang="en-US" sz="2400" b="0" i="1" dirty="0" smtClean="0">
                              <a:latin typeface="Cambria Math" panose="02040503050406030204" pitchFamily="18" charset="0"/>
                              <a:ea typeface="Cambria Math" panose="02040503050406030204" pitchFamily="18" charset="0"/>
                            </a:rPr>
                            <m:t>2</m:t>
                          </m:r>
                        </m:sup>
                      </m:sSup>
                    </m:oMath>
                  </m:oMathPara>
                </a14:m>
                <a:endParaRPr lang="en-US" sz="2400" dirty="0"/>
              </a:p>
            </p:txBody>
          </p:sp>
        </mc:Choice>
        <mc:Fallback>
          <p:sp>
            <p:nvSpPr>
              <p:cNvPr id="10" name="TextBox 9">
                <a:extLst>
                  <a:ext uri="{FF2B5EF4-FFF2-40B4-BE49-F238E27FC236}">
                    <a16:creationId xmlns:a16="http://schemas.microsoft.com/office/drawing/2014/main" id="{B425C3C4-E5C4-7643-8EEB-39C4DCB38075}"/>
                  </a:ext>
                </a:extLst>
              </p:cNvPr>
              <p:cNvSpPr txBox="1">
                <a:spLocks noRot="1" noChangeAspect="1" noMove="1" noResize="1" noEditPoints="1" noAdjustHandles="1" noChangeArrowheads="1" noChangeShapeType="1" noTextEdit="1"/>
              </p:cNvSpPr>
              <p:nvPr/>
            </p:nvSpPr>
            <p:spPr>
              <a:xfrm>
                <a:off x="4998370" y="1514102"/>
                <a:ext cx="884153" cy="461665"/>
              </a:xfrm>
              <a:prstGeom prst="rect">
                <a:avLst/>
              </a:prstGeom>
              <a:blipFill>
                <a:blip r:embed="rId3"/>
                <a:stretch>
                  <a:fillRect b="-8108"/>
                </a:stretch>
              </a:blipFill>
            </p:spPr>
            <p:txBody>
              <a:bodyPr/>
              <a:lstStyle/>
              <a:p>
                <a:r>
                  <a:rPr lang="en-US">
                    <a:noFill/>
                  </a:rPr>
                  <a:t> </a:t>
                </a:r>
              </a:p>
            </p:txBody>
          </p:sp>
        </mc:Fallback>
      </mc:AlternateContent>
      <p:cxnSp>
        <p:nvCxnSpPr>
          <p:cNvPr id="11" name="Straight Arrow Connector 10">
            <a:extLst>
              <a:ext uri="{FF2B5EF4-FFF2-40B4-BE49-F238E27FC236}">
                <a16:creationId xmlns:a16="http://schemas.microsoft.com/office/drawing/2014/main" id="{F48C294F-0B46-A34E-AD8E-9612A98BE686}"/>
              </a:ext>
            </a:extLst>
          </p:cNvPr>
          <p:cNvCxnSpPr>
            <a:cxnSpLocks/>
          </p:cNvCxnSpPr>
          <p:nvPr/>
        </p:nvCxnSpPr>
        <p:spPr>
          <a:xfrm>
            <a:off x="2582433" y="1744934"/>
            <a:ext cx="2415937"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C952FDDC-98C8-4041-AB0E-45BAC2519EDA}"/>
              </a:ext>
            </a:extLst>
          </p:cNvPr>
          <p:cNvSpPr txBox="1"/>
          <p:nvPr/>
        </p:nvSpPr>
        <p:spPr>
          <a:xfrm>
            <a:off x="1087262" y="1504054"/>
            <a:ext cx="1534972" cy="461665"/>
          </a:xfrm>
          <a:prstGeom prst="rect">
            <a:avLst/>
          </a:prstGeom>
          <a:noFill/>
        </p:spPr>
        <p:txBody>
          <a:bodyPr wrap="none" rtlCol="0">
            <a:spAutoFit/>
          </a:bodyPr>
          <a:lstStyle/>
          <a:p>
            <a:r>
              <a:rPr lang="en-US" sz="2400" dirty="0"/>
              <a:t>Population</a:t>
            </a:r>
          </a:p>
        </p:txBody>
      </p:sp>
      <mc:AlternateContent xmlns:mc="http://schemas.openxmlformats.org/markup-compatibility/2006">
        <mc:Choice xmlns:a14="http://schemas.microsoft.com/office/drawing/2010/main" Requires="a14">
          <p:sp>
            <p:nvSpPr>
              <p:cNvPr id="13" name="Oval 12">
                <a:extLst>
                  <a:ext uri="{FF2B5EF4-FFF2-40B4-BE49-F238E27FC236}">
                    <a16:creationId xmlns:a16="http://schemas.microsoft.com/office/drawing/2014/main" id="{3FCD890B-8A45-2E48-92B2-08461504E46F}"/>
                  </a:ext>
                </a:extLst>
              </p:cNvPr>
              <p:cNvSpPr/>
              <p:nvPr/>
            </p:nvSpPr>
            <p:spPr>
              <a:xfrm>
                <a:off x="3708227" y="2173567"/>
                <a:ext cx="377303" cy="286555"/>
              </a:xfrm>
              <a:prstGeom prst="ellipse">
                <a:avLst/>
              </a:prstGeom>
              <a:solidFill>
                <a:schemeClr val="accent2">
                  <a:lumMod val="60000"/>
                  <a:lumOff val="4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𝑛</m:t>
                      </m:r>
                    </m:oMath>
                  </m:oMathPara>
                </a14:m>
                <a:endParaRPr lang="en-US" dirty="0"/>
              </a:p>
            </p:txBody>
          </p:sp>
        </mc:Choice>
        <mc:Fallback>
          <p:sp>
            <p:nvSpPr>
              <p:cNvPr id="13" name="Oval 12">
                <a:extLst>
                  <a:ext uri="{FF2B5EF4-FFF2-40B4-BE49-F238E27FC236}">
                    <a16:creationId xmlns:a16="http://schemas.microsoft.com/office/drawing/2014/main" id="{3FCD890B-8A45-2E48-92B2-08461504E46F}"/>
                  </a:ext>
                </a:extLst>
              </p:cNvPr>
              <p:cNvSpPr>
                <a:spLocks noRot="1" noChangeAspect="1" noMove="1" noResize="1" noEditPoints="1" noAdjustHandles="1" noChangeArrowheads="1" noChangeShapeType="1" noTextEdit="1"/>
              </p:cNvSpPr>
              <p:nvPr/>
            </p:nvSpPr>
            <p:spPr>
              <a:xfrm>
                <a:off x="3708227" y="2173567"/>
                <a:ext cx="377303" cy="286555"/>
              </a:xfrm>
              <a:prstGeom prst="ellipse">
                <a:avLst/>
              </a:prstGeom>
              <a:blipFill>
                <a:blip r:embed="rId4"/>
                <a:stretch>
                  <a:fillRect/>
                </a:stretch>
              </a:blipFill>
              <a:ln>
                <a:solidFill>
                  <a:srgbClr val="C00000"/>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19654ED2-CBF3-5946-95FD-FE8B45D83A18}"/>
                  </a:ext>
                </a:extLst>
              </p:cNvPr>
              <p:cNvSpPr txBox="1"/>
              <p:nvPr/>
            </p:nvSpPr>
            <p:spPr>
              <a:xfrm>
                <a:off x="5003586" y="2059026"/>
                <a:ext cx="966226" cy="46596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i="1" dirty="0" smtClean="0">
                              <a:latin typeface="Cambria Math" panose="02040503050406030204" pitchFamily="18" charset="0"/>
                              <a:ea typeface="Cambria Math" panose="02040503050406030204" pitchFamily="18" charset="0"/>
                            </a:rPr>
                          </m:ctrlPr>
                        </m:sSubPr>
                        <m:e>
                          <m:bar>
                            <m:barPr>
                              <m:pos m:val="top"/>
                              <m:ctrlPr>
                                <a:rPr lang="en-US" sz="2400" i="1" dirty="0">
                                  <a:latin typeface="Cambria Math" panose="02040503050406030204" pitchFamily="18" charset="0"/>
                                  <a:ea typeface="Cambria Math" panose="02040503050406030204" pitchFamily="18" charset="0"/>
                                </a:rPr>
                              </m:ctrlPr>
                            </m:barPr>
                            <m:e>
                              <m:r>
                                <a:rPr lang="en-US" sz="2400" i="1" dirty="0">
                                  <a:latin typeface="Cambria Math" panose="02040503050406030204" pitchFamily="18" charset="0"/>
                                  <a:ea typeface="Cambria Math" panose="02040503050406030204" pitchFamily="18" charset="0"/>
                                </a:rPr>
                                <m:t>𝑥</m:t>
                              </m:r>
                            </m:e>
                          </m:bar>
                        </m:e>
                        <m:sub>
                          <m:r>
                            <a:rPr lang="en-US" sz="2400" b="0" i="1" dirty="0" smtClean="0">
                              <a:latin typeface="Cambria Math" panose="02040503050406030204" pitchFamily="18" charset="0"/>
                              <a:ea typeface="Cambria Math" panose="02040503050406030204" pitchFamily="18" charset="0"/>
                            </a:rPr>
                            <m:t>1</m:t>
                          </m:r>
                        </m:sub>
                      </m:sSub>
                      <m:r>
                        <a:rPr lang="en-US" sz="2400" b="0" i="1" dirty="0" smtClean="0">
                          <a:latin typeface="Cambria Math" panose="02040503050406030204" pitchFamily="18" charset="0"/>
                          <a:ea typeface="Cambria Math" panose="02040503050406030204" pitchFamily="18" charset="0"/>
                        </a:rPr>
                        <m:t>,</m:t>
                      </m:r>
                      <m:sSubSup>
                        <m:sSubSupPr>
                          <m:ctrlPr>
                            <a:rPr lang="en-US" sz="2400" i="1" dirty="0">
                              <a:latin typeface="Cambria Math" panose="02040503050406030204" pitchFamily="18" charset="0"/>
                              <a:ea typeface="Cambria Math" panose="02040503050406030204" pitchFamily="18" charset="0"/>
                            </a:rPr>
                          </m:ctrlPr>
                        </m:sSubSupPr>
                        <m:e>
                          <m:r>
                            <a:rPr lang="en-US" sz="2400" b="0" i="1" dirty="0" smtClean="0">
                              <a:latin typeface="Cambria Math" panose="02040503050406030204" pitchFamily="18" charset="0"/>
                              <a:ea typeface="Cambria Math" panose="02040503050406030204" pitchFamily="18" charset="0"/>
                            </a:rPr>
                            <m:t>𝑠</m:t>
                          </m:r>
                        </m:e>
                        <m:sub>
                          <m:r>
                            <a:rPr lang="en-US" sz="2400" i="1" dirty="0">
                              <a:latin typeface="Cambria Math" panose="02040503050406030204" pitchFamily="18" charset="0"/>
                              <a:ea typeface="Cambria Math" panose="02040503050406030204" pitchFamily="18" charset="0"/>
                            </a:rPr>
                            <m:t>1</m:t>
                          </m:r>
                        </m:sub>
                        <m:sup>
                          <m:r>
                            <a:rPr lang="en-US" sz="2400" i="1" dirty="0">
                              <a:latin typeface="Cambria Math" panose="02040503050406030204" pitchFamily="18" charset="0"/>
                              <a:ea typeface="Cambria Math" panose="02040503050406030204" pitchFamily="18" charset="0"/>
                            </a:rPr>
                            <m:t>2</m:t>
                          </m:r>
                        </m:sup>
                      </m:sSubSup>
                    </m:oMath>
                  </m:oMathPara>
                </a14:m>
                <a:endParaRPr lang="en-US" sz="2400" dirty="0"/>
              </a:p>
            </p:txBody>
          </p:sp>
        </mc:Choice>
        <mc:Fallback>
          <p:sp>
            <p:nvSpPr>
              <p:cNvPr id="14" name="TextBox 13">
                <a:extLst>
                  <a:ext uri="{FF2B5EF4-FFF2-40B4-BE49-F238E27FC236}">
                    <a16:creationId xmlns:a16="http://schemas.microsoft.com/office/drawing/2014/main" id="{19654ED2-CBF3-5946-95FD-FE8B45D83A18}"/>
                  </a:ext>
                </a:extLst>
              </p:cNvPr>
              <p:cNvSpPr txBox="1">
                <a:spLocks noRot="1" noChangeAspect="1" noMove="1" noResize="1" noEditPoints="1" noAdjustHandles="1" noChangeArrowheads="1" noChangeShapeType="1" noTextEdit="1"/>
              </p:cNvSpPr>
              <p:nvPr/>
            </p:nvSpPr>
            <p:spPr>
              <a:xfrm>
                <a:off x="5003586" y="2059026"/>
                <a:ext cx="966226" cy="465961"/>
              </a:xfrm>
              <a:prstGeom prst="rect">
                <a:avLst/>
              </a:prstGeom>
              <a:blipFill>
                <a:blip r:embed="rId5"/>
                <a:stretch>
                  <a:fillRect b="-2703"/>
                </a:stretch>
              </a:blipFill>
            </p:spPr>
            <p:txBody>
              <a:bodyPr/>
              <a:lstStyle/>
              <a:p>
                <a:r>
                  <a:rPr lang="en-US">
                    <a:noFill/>
                  </a:rPr>
                  <a:t> </a:t>
                </a:r>
              </a:p>
            </p:txBody>
          </p:sp>
        </mc:Fallback>
      </mc:AlternateContent>
      <p:cxnSp>
        <p:nvCxnSpPr>
          <p:cNvPr id="15" name="Straight Arrow Connector 14">
            <a:extLst>
              <a:ext uri="{FF2B5EF4-FFF2-40B4-BE49-F238E27FC236}">
                <a16:creationId xmlns:a16="http://schemas.microsoft.com/office/drawing/2014/main" id="{1381B85D-D3AF-5144-A102-BABB2AA75671}"/>
              </a:ext>
            </a:extLst>
          </p:cNvPr>
          <p:cNvCxnSpPr>
            <a:cxnSpLocks/>
          </p:cNvCxnSpPr>
          <p:nvPr/>
        </p:nvCxnSpPr>
        <p:spPr>
          <a:xfrm>
            <a:off x="4195390" y="2309955"/>
            <a:ext cx="77805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6" name="TextBox 15">
                <a:extLst>
                  <a:ext uri="{FF2B5EF4-FFF2-40B4-BE49-F238E27FC236}">
                    <a16:creationId xmlns:a16="http://schemas.microsoft.com/office/drawing/2014/main" id="{CFDBE6A9-A088-B34A-BA9E-C59905D1CAD1}"/>
                  </a:ext>
                </a:extLst>
              </p:cNvPr>
              <p:cNvSpPr txBox="1"/>
              <p:nvPr/>
            </p:nvSpPr>
            <p:spPr>
              <a:xfrm>
                <a:off x="6089564" y="2109321"/>
                <a:ext cx="2805768" cy="400110"/>
              </a:xfrm>
              <a:prstGeom prst="rect">
                <a:avLst/>
              </a:prstGeom>
              <a:noFill/>
            </p:spPr>
            <p:txBody>
              <a:bodyPr wrap="none" rtlCol="0">
                <a:spAutoFit/>
              </a:bodyPr>
              <a:lstStyle/>
              <a:p>
                <a:r>
                  <a:rPr lang="en-US" sz="2000" dirty="0">
                    <a:solidFill>
                      <a:schemeClr val="accent2"/>
                    </a:solidFill>
                  </a:rPr>
                  <a:t>Random Sample of size </a:t>
                </a:r>
                <a14:m>
                  <m:oMath xmlns:m="http://schemas.openxmlformats.org/officeDocument/2006/math">
                    <m:r>
                      <a:rPr lang="en-US" sz="2000" b="0" i="1" smtClean="0">
                        <a:solidFill>
                          <a:schemeClr val="accent2"/>
                        </a:solidFill>
                        <a:latin typeface="Cambria Math" panose="02040503050406030204" pitchFamily="18" charset="0"/>
                      </a:rPr>
                      <m:t>𝑛</m:t>
                    </m:r>
                  </m:oMath>
                </a14:m>
                <a:endParaRPr lang="en-US" sz="2000" dirty="0">
                  <a:solidFill>
                    <a:schemeClr val="accent2"/>
                  </a:solidFill>
                </a:endParaRPr>
              </a:p>
            </p:txBody>
          </p:sp>
        </mc:Choice>
        <mc:Fallback>
          <p:sp>
            <p:nvSpPr>
              <p:cNvPr id="16" name="TextBox 15">
                <a:extLst>
                  <a:ext uri="{FF2B5EF4-FFF2-40B4-BE49-F238E27FC236}">
                    <a16:creationId xmlns:a16="http://schemas.microsoft.com/office/drawing/2014/main" id="{CFDBE6A9-A088-B34A-BA9E-C59905D1CAD1}"/>
                  </a:ext>
                </a:extLst>
              </p:cNvPr>
              <p:cNvSpPr txBox="1">
                <a:spLocks noRot="1" noChangeAspect="1" noMove="1" noResize="1" noEditPoints="1" noAdjustHandles="1" noChangeArrowheads="1" noChangeShapeType="1" noTextEdit="1"/>
              </p:cNvSpPr>
              <p:nvPr/>
            </p:nvSpPr>
            <p:spPr>
              <a:xfrm>
                <a:off x="6089564" y="2109321"/>
                <a:ext cx="2805768" cy="400110"/>
              </a:xfrm>
              <a:prstGeom prst="rect">
                <a:avLst/>
              </a:prstGeom>
              <a:blipFill>
                <a:blip r:embed="rId6"/>
                <a:stretch>
                  <a:fillRect l="-2252" t="-9375" b="-25000"/>
                </a:stretch>
              </a:blipFill>
            </p:spPr>
            <p:txBody>
              <a:bodyPr/>
              <a:lstStyle/>
              <a:p>
                <a:r>
                  <a:rPr lang="en-US">
                    <a:noFill/>
                  </a:rPr>
                  <a:t> </a:t>
                </a:r>
              </a:p>
            </p:txBody>
          </p:sp>
        </mc:Fallback>
      </mc:AlternateContent>
      <p:sp>
        <p:nvSpPr>
          <p:cNvPr id="17" name="Oval 16">
            <a:extLst>
              <a:ext uri="{FF2B5EF4-FFF2-40B4-BE49-F238E27FC236}">
                <a16:creationId xmlns:a16="http://schemas.microsoft.com/office/drawing/2014/main" id="{46B41C6F-900A-C04F-87EF-EB66814796DD}"/>
              </a:ext>
            </a:extLst>
          </p:cNvPr>
          <p:cNvSpPr/>
          <p:nvPr/>
        </p:nvSpPr>
        <p:spPr>
          <a:xfrm>
            <a:off x="1839364" y="3189905"/>
            <a:ext cx="377303" cy="286555"/>
          </a:xfrm>
          <a:prstGeom prst="ellipse">
            <a:avLst/>
          </a:prstGeom>
          <a:solidFill>
            <a:schemeClr val="accent2">
              <a:lumMod val="60000"/>
              <a:lumOff val="4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B248568E-84CF-A441-A795-90438CB890F4}"/>
              </a:ext>
            </a:extLst>
          </p:cNvPr>
          <p:cNvSpPr/>
          <p:nvPr/>
        </p:nvSpPr>
        <p:spPr>
          <a:xfrm>
            <a:off x="2028015" y="3253528"/>
            <a:ext cx="377303" cy="286555"/>
          </a:xfrm>
          <a:prstGeom prst="ellipse">
            <a:avLst/>
          </a:prstGeom>
          <a:solidFill>
            <a:schemeClr val="accent2">
              <a:lumMod val="60000"/>
              <a:lumOff val="4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EC82255F-B725-6F41-906C-B192B239ECB6}"/>
              </a:ext>
            </a:extLst>
          </p:cNvPr>
          <p:cNvSpPr/>
          <p:nvPr/>
        </p:nvSpPr>
        <p:spPr>
          <a:xfrm>
            <a:off x="1273410" y="3096442"/>
            <a:ext cx="377303" cy="286555"/>
          </a:xfrm>
          <a:prstGeom prst="ellipse">
            <a:avLst/>
          </a:prstGeom>
          <a:solidFill>
            <a:schemeClr val="accent2">
              <a:lumMod val="60000"/>
              <a:lumOff val="4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25" name="Oval 24">
                <a:extLst>
                  <a:ext uri="{FF2B5EF4-FFF2-40B4-BE49-F238E27FC236}">
                    <a16:creationId xmlns:a16="http://schemas.microsoft.com/office/drawing/2014/main" id="{D42B6A09-F165-0948-ABF7-48EDAFAE9A86}"/>
                  </a:ext>
                </a:extLst>
              </p:cNvPr>
              <p:cNvSpPr/>
              <p:nvPr/>
            </p:nvSpPr>
            <p:spPr>
              <a:xfrm>
                <a:off x="1505712" y="1914771"/>
                <a:ext cx="377303" cy="286555"/>
              </a:xfrm>
              <a:prstGeom prst="ellipse">
                <a:avLst/>
              </a:prstGeom>
              <a:solidFill>
                <a:schemeClr val="accent2">
                  <a:lumMod val="60000"/>
                  <a:lumOff val="4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𝑛</m:t>
                      </m:r>
                    </m:oMath>
                  </m:oMathPara>
                </a14:m>
                <a:endParaRPr lang="en-US" dirty="0"/>
              </a:p>
            </p:txBody>
          </p:sp>
        </mc:Choice>
        <mc:Fallback>
          <p:sp>
            <p:nvSpPr>
              <p:cNvPr id="25" name="Oval 24">
                <a:extLst>
                  <a:ext uri="{FF2B5EF4-FFF2-40B4-BE49-F238E27FC236}">
                    <a16:creationId xmlns:a16="http://schemas.microsoft.com/office/drawing/2014/main" id="{D42B6A09-F165-0948-ABF7-48EDAFAE9A86}"/>
                  </a:ext>
                </a:extLst>
              </p:cNvPr>
              <p:cNvSpPr>
                <a:spLocks noRot="1" noChangeAspect="1" noMove="1" noResize="1" noEditPoints="1" noAdjustHandles="1" noChangeArrowheads="1" noChangeShapeType="1" noTextEdit="1"/>
              </p:cNvSpPr>
              <p:nvPr/>
            </p:nvSpPr>
            <p:spPr>
              <a:xfrm>
                <a:off x="1505712" y="1914771"/>
                <a:ext cx="377303" cy="286555"/>
              </a:xfrm>
              <a:prstGeom prst="ellipse">
                <a:avLst/>
              </a:prstGeom>
              <a:blipFill>
                <a:blip r:embed="rId7"/>
                <a:stretch>
                  <a:fillRect/>
                </a:stretch>
              </a:blipFill>
              <a:ln>
                <a:solidFill>
                  <a:srgbClr val="C00000"/>
                </a:solidFill>
              </a:ln>
            </p:spPr>
            <p:txBody>
              <a:bodyPr/>
              <a:lstStyle/>
              <a:p>
                <a:r>
                  <a:rPr lang="en-US">
                    <a:noFill/>
                  </a:rPr>
                  <a:t> </a:t>
                </a:r>
              </a:p>
            </p:txBody>
          </p:sp>
        </mc:Fallback>
      </mc:AlternateContent>
      <p:sp>
        <p:nvSpPr>
          <p:cNvPr id="26" name="Oval 25">
            <a:extLst>
              <a:ext uri="{FF2B5EF4-FFF2-40B4-BE49-F238E27FC236}">
                <a16:creationId xmlns:a16="http://schemas.microsoft.com/office/drawing/2014/main" id="{C570BE01-F71B-614D-8BAC-6A4AD4A87463}"/>
              </a:ext>
            </a:extLst>
          </p:cNvPr>
          <p:cNvSpPr/>
          <p:nvPr/>
        </p:nvSpPr>
        <p:spPr>
          <a:xfrm>
            <a:off x="1070886" y="2595839"/>
            <a:ext cx="377303" cy="286555"/>
          </a:xfrm>
          <a:prstGeom prst="ellipse">
            <a:avLst/>
          </a:prstGeom>
          <a:solidFill>
            <a:schemeClr val="accent2">
              <a:lumMod val="60000"/>
              <a:lumOff val="4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6A311682-7C15-CE49-9BE3-E644637B57D7}"/>
              </a:ext>
            </a:extLst>
          </p:cNvPr>
          <p:cNvSpPr/>
          <p:nvPr/>
        </p:nvSpPr>
        <p:spPr>
          <a:xfrm>
            <a:off x="1537519" y="2419148"/>
            <a:ext cx="377303" cy="286555"/>
          </a:xfrm>
          <a:prstGeom prst="ellipse">
            <a:avLst/>
          </a:prstGeom>
          <a:solidFill>
            <a:schemeClr val="accent2">
              <a:lumMod val="60000"/>
              <a:lumOff val="4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3EFF223E-679C-2B45-8630-1303FF8EE657}"/>
              </a:ext>
            </a:extLst>
          </p:cNvPr>
          <p:cNvSpPr/>
          <p:nvPr/>
        </p:nvSpPr>
        <p:spPr>
          <a:xfrm>
            <a:off x="2416965" y="2578086"/>
            <a:ext cx="377303" cy="286555"/>
          </a:xfrm>
          <a:prstGeom prst="ellipse">
            <a:avLst/>
          </a:prstGeom>
          <a:solidFill>
            <a:schemeClr val="accent2">
              <a:lumMod val="60000"/>
              <a:lumOff val="4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29" name="Oval 28">
                <a:extLst>
                  <a:ext uri="{FF2B5EF4-FFF2-40B4-BE49-F238E27FC236}">
                    <a16:creationId xmlns:a16="http://schemas.microsoft.com/office/drawing/2014/main" id="{4C8F2EDD-B47E-9140-89DA-172B51CA40D0}"/>
                  </a:ext>
                </a:extLst>
              </p:cNvPr>
              <p:cNvSpPr/>
              <p:nvPr/>
            </p:nvSpPr>
            <p:spPr>
              <a:xfrm>
                <a:off x="926900" y="2410398"/>
                <a:ext cx="377303" cy="286555"/>
              </a:xfrm>
              <a:prstGeom prst="ellipse">
                <a:avLst/>
              </a:prstGeom>
              <a:solidFill>
                <a:schemeClr val="accent2">
                  <a:lumMod val="60000"/>
                  <a:lumOff val="4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𝑛</m:t>
                      </m:r>
                    </m:oMath>
                  </m:oMathPara>
                </a14:m>
                <a:endParaRPr lang="en-US" dirty="0"/>
              </a:p>
            </p:txBody>
          </p:sp>
        </mc:Choice>
        <mc:Fallback>
          <p:sp>
            <p:nvSpPr>
              <p:cNvPr id="29" name="Oval 28">
                <a:extLst>
                  <a:ext uri="{FF2B5EF4-FFF2-40B4-BE49-F238E27FC236}">
                    <a16:creationId xmlns:a16="http://schemas.microsoft.com/office/drawing/2014/main" id="{4C8F2EDD-B47E-9140-89DA-172B51CA40D0}"/>
                  </a:ext>
                </a:extLst>
              </p:cNvPr>
              <p:cNvSpPr>
                <a:spLocks noRot="1" noChangeAspect="1" noMove="1" noResize="1" noEditPoints="1" noAdjustHandles="1" noChangeArrowheads="1" noChangeShapeType="1" noTextEdit="1"/>
              </p:cNvSpPr>
              <p:nvPr/>
            </p:nvSpPr>
            <p:spPr>
              <a:xfrm>
                <a:off x="926900" y="2410398"/>
                <a:ext cx="377303" cy="286555"/>
              </a:xfrm>
              <a:prstGeom prst="ellipse">
                <a:avLst/>
              </a:prstGeom>
              <a:blipFill>
                <a:blip r:embed="rId8"/>
                <a:stretch>
                  <a:fillRect/>
                </a:stretch>
              </a:blipFill>
              <a:ln>
                <a:solidFill>
                  <a:srgbClr val="C00000"/>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0" name="Oval 29">
                <a:extLst>
                  <a:ext uri="{FF2B5EF4-FFF2-40B4-BE49-F238E27FC236}">
                    <a16:creationId xmlns:a16="http://schemas.microsoft.com/office/drawing/2014/main" id="{65BBEF64-81F3-A245-8B8F-19D76F60C52B}"/>
                  </a:ext>
                </a:extLst>
              </p:cNvPr>
              <p:cNvSpPr/>
              <p:nvPr/>
            </p:nvSpPr>
            <p:spPr>
              <a:xfrm>
                <a:off x="866520" y="1887847"/>
                <a:ext cx="377303" cy="286555"/>
              </a:xfrm>
              <a:prstGeom prst="ellipse">
                <a:avLst/>
              </a:prstGeom>
              <a:solidFill>
                <a:schemeClr val="accent2">
                  <a:lumMod val="60000"/>
                  <a:lumOff val="4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𝑛</m:t>
                      </m:r>
                    </m:oMath>
                  </m:oMathPara>
                </a14:m>
                <a:endParaRPr lang="en-US" dirty="0"/>
              </a:p>
            </p:txBody>
          </p:sp>
        </mc:Choice>
        <mc:Fallback>
          <p:sp>
            <p:nvSpPr>
              <p:cNvPr id="30" name="Oval 29">
                <a:extLst>
                  <a:ext uri="{FF2B5EF4-FFF2-40B4-BE49-F238E27FC236}">
                    <a16:creationId xmlns:a16="http://schemas.microsoft.com/office/drawing/2014/main" id="{65BBEF64-81F3-A245-8B8F-19D76F60C52B}"/>
                  </a:ext>
                </a:extLst>
              </p:cNvPr>
              <p:cNvSpPr>
                <a:spLocks noRot="1" noChangeAspect="1" noMove="1" noResize="1" noEditPoints="1" noAdjustHandles="1" noChangeArrowheads="1" noChangeShapeType="1" noTextEdit="1"/>
              </p:cNvSpPr>
              <p:nvPr/>
            </p:nvSpPr>
            <p:spPr>
              <a:xfrm>
                <a:off x="866520" y="1887847"/>
                <a:ext cx="377303" cy="286555"/>
              </a:xfrm>
              <a:prstGeom prst="ellipse">
                <a:avLst/>
              </a:prstGeom>
              <a:blipFill>
                <a:blip r:embed="rId9"/>
                <a:stretch>
                  <a:fillRect/>
                </a:stretch>
              </a:blipFill>
              <a:ln>
                <a:solidFill>
                  <a:srgbClr val="C00000"/>
                </a:solidFill>
              </a:ln>
            </p:spPr>
            <p:txBody>
              <a:bodyPr/>
              <a:lstStyle/>
              <a:p>
                <a:r>
                  <a:rPr lang="en-US">
                    <a:noFill/>
                  </a:rPr>
                  <a:t> </a:t>
                </a:r>
              </a:p>
            </p:txBody>
          </p:sp>
        </mc:Fallback>
      </mc:AlternateContent>
      <p:sp>
        <p:nvSpPr>
          <p:cNvPr id="31" name="Oval 30">
            <a:extLst>
              <a:ext uri="{FF2B5EF4-FFF2-40B4-BE49-F238E27FC236}">
                <a16:creationId xmlns:a16="http://schemas.microsoft.com/office/drawing/2014/main" id="{8562F7C3-0C09-764E-969E-926218071015}"/>
              </a:ext>
            </a:extLst>
          </p:cNvPr>
          <p:cNvSpPr/>
          <p:nvPr/>
        </p:nvSpPr>
        <p:spPr>
          <a:xfrm>
            <a:off x="1931840" y="2109788"/>
            <a:ext cx="377303" cy="286555"/>
          </a:xfrm>
          <a:prstGeom prst="ellipse">
            <a:avLst/>
          </a:prstGeom>
          <a:solidFill>
            <a:schemeClr val="accent2">
              <a:lumMod val="60000"/>
              <a:lumOff val="4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878C809C-94E8-4040-8C10-58DD30452ED1}"/>
              </a:ext>
            </a:extLst>
          </p:cNvPr>
          <p:cNvSpPr/>
          <p:nvPr/>
        </p:nvSpPr>
        <p:spPr>
          <a:xfrm>
            <a:off x="2610541" y="2146955"/>
            <a:ext cx="377303" cy="286555"/>
          </a:xfrm>
          <a:prstGeom prst="ellipse">
            <a:avLst/>
          </a:prstGeom>
          <a:solidFill>
            <a:schemeClr val="accent2">
              <a:lumMod val="60000"/>
              <a:lumOff val="4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9C6806E4-F84E-EB4F-9444-00378F7B0AC9}"/>
              </a:ext>
            </a:extLst>
          </p:cNvPr>
          <p:cNvSpPr/>
          <p:nvPr/>
        </p:nvSpPr>
        <p:spPr>
          <a:xfrm>
            <a:off x="787840" y="3006435"/>
            <a:ext cx="377303" cy="286555"/>
          </a:xfrm>
          <a:prstGeom prst="ellipse">
            <a:avLst/>
          </a:prstGeom>
          <a:solidFill>
            <a:schemeClr val="accent2">
              <a:lumMod val="60000"/>
              <a:lumOff val="4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95BF35A7-26B4-3043-B054-27F1AF1797B0}"/>
              </a:ext>
            </a:extLst>
          </p:cNvPr>
          <p:cNvSpPr/>
          <p:nvPr/>
        </p:nvSpPr>
        <p:spPr>
          <a:xfrm>
            <a:off x="2411348" y="1908409"/>
            <a:ext cx="377303" cy="286555"/>
          </a:xfrm>
          <a:prstGeom prst="ellipse">
            <a:avLst/>
          </a:prstGeom>
          <a:solidFill>
            <a:schemeClr val="accent2">
              <a:lumMod val="60000"/>
              <a:lumOff val="4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35" name="Oval 34">
                <a:extLst>
                  <a:ext uri="{FF2B5EF4-FFF2-40B4-BE49-F238E27FC236}">
                    <a16:creationId xmlns:a16="http://schemas.microsoft.com/office/drawing/2014/main" id="{4288A43A-7213-F74E-A46C-664C70640BAA}"/>
                  </a:ext>
                </a:extLst>
              </p:cNvPr>
              <p:cNvSpPr/>
              <p:nvPr/>
            </p:nvSpPr>
            <p:spPr>
              <a:xfrm>
                <a:off x="2126780" y="2253066"/>
                <a:ext cx="377303" cy="286555"/>
              </a:xfrm>
              <a:prstGeom prst="ellipse">
                <a:avLst/>
              </a:prstGeom>
              <a:solidFill>
                <a:schemeClr val="accent2">
                  <a:lumMod val="60000"/>
                  <a:lumOff val="4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𝑛</m:t>
                      </m:r>
                    </m:oMath>
                  </m:oMathPara>
                </a14:m>
                <a:endParaRPr lang="en-US" dirty="0"/>
              </a:p>
            </p:txBody>
          </p:sp>
        </mc:Choice>
        <mc:Fallback>
          <p:sp>
            <p:nvSpPr>
              <p:cNvPr id="35" name="Oval 34">
                <a:extLst>
                  <a:ext uri="{FF2B5EF4-FFF2-40B4-BE49-F238E27FC236}">
                    <a16:creationId xmlns:a16="http://schemas.microsoft.com/office/drawing/2014/main" id="{4288A43A-7213-F74E-A46C-664C70640BAA}"/>
                  </a:ext>
                </a:extLst>
              </p:cNvPr>
              <p:cNvSpPr>
                <a:spLocks noRot="1" noChangeAspect="1" noMove="1" noResize="1" noEditPoints="1" noAdjustHandles="1" noChangeArrowheads="1" noChangeShapeType="1" noTextEdit="1"/>
              </p:cNvSpPr>
              <p:nvPr/>
            </p:nvSpPr>
            <p:spPr>
              <a:xfrm>
                <a:off x="2126780" y="2253066"/>
                <a:ext cx="377303" cy="286555"/>
              </a:xfrm>
              <a:prstGeom prst="ellipse">
                <a:avLst/>
              </a:prstGeom>
              <a:blipFill>
                <a:blip r:embed="rId10"/>
                <a:stretch>
                  <a:fillRect/>
                </a:stretch>
              </a:blipFill>
              <a:ln>
                <a:solidFill>
                  <a:srgbClr val="C00000"/>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6" name="Oval 35">
                <a:extLst>
                  <a:ext uri="{FF2B5EF4-FFF2-40B4-BE49-F238E27FC236}">
                    <a16:creationId xmlns:a16="http://schemas.microsoft.com/office/drawing/2014/main" id="{65980E0E-63FF-6645-8EF7-C99D0FC20C44}"/>
                  </a:ext>
                </a:extLst>
              </p:cNvPr>
              <p:cNvSpPr/>
              <p:nvPr/>
            </p:nvSpPr>
            <p:spPr>
              <a:xfrm>
                <a:off x="3708227" y="2700692"/>
                <a:ext cx="377303" cy="286555"/>
              </a:xfrm>
              <a:prstGeom prst="ellipse">
                <a:avLst/>
              </a:prstGeom>
              <a:solidFill>
                <a:schemeClr val="accent2">
                  <a:lumMod val="60000"/>
                  <a:lumOff val="4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𝑛</m:t>
                      </m:r>
                    </m:oMath>
                  </m:oMathPara>
                </a14:m>
                <a:endParaRPr lang="en-US" dirty="0"/>
              </a:p>
            </p:txBody>
          </p:sp>
        </mc:Choice>
        <mc:Fallback>
          <p:sp>
            <p:nvSpPr>
              <p:cNvPr id="36" name="Oval 35">
                <a:extLst>
                  <a:ext uri="{FF2B5EF4-FFF2-40B4-BE49-F238E27FC236}">
                    <a16:creationId xmlns:a16="http://schemas.microsoft.com/office/drawing/2014/main" id="{65980E0E-63FF-6645-8EF7-C99D0FC20C44}"/>
                  </a:ext>
                </a:extLst>
              </p:cNvPr>
              <p:cNvSpPr>
                <a:spLocks noRot="1" noChangeAspect="1" noMove="1" noResize="1" noEditPoints="1" noAdjustHandles="1" noChangeArrowheads="1" noChangeShapeType="1" noTextEdit="1"/>
              </p:cNvSpPr>
              <p:nvPr/>
            </p:nvSpPr>
            <p:spPr>
              <a:xfrm>
                <a:off x="3708227" y="2700692"/>
                <a:ext cx="377303" cy="286555"/>
              </a:xfrm>
              <a:prstGeom prst="ellipse">
                <a:avLst/>
              </a:prstGeom>
              <a:blipFill>
                <a:blip r:embed="rId11"/>
                <a:stretch>
                  <a:fillRect/>
                </a:stretch>
              </a:blipFill>
              <a:ln>
                <a:solidFill>
                  <a:srgbClr val="C00000"/>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7" name="TextBox 36">
                <a:extLst>
                  <a:ext uri="{FF2B5EF4-FFF2-40B4-BE49-F238E27FC236}">
                    <a16:creationId xmlns:a16="http://schemas.microsoft.com/office/drawing/2014/main" id="{FBD80909-9884-7C4D-9111-A3834BC21D58}"/>
                  </a:ext>
                </a:extLst>
              </p:cNvPr>
              <p:cNvSpPr txBox="1"/>
              <p:nvPr/>
            </p:nvSpPr>
            <p:spPr>
              <a:xfrm>
                <a:off x="5003586" y="2586151"/>
                <a:ext cx="973343" cy="46666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i="1" dirty="0" smtClean="0">
                              <a:latin typeface="Cambria Math" panose="02040503050406030204" pitchFamily="18" charset="0"/>
                              <a:ea typeface="Cambria Math" panose="02040503050406030204" pitchFamily="18" charset="0"/>
                            </a:rPr>
                          </m:ctrlPr>
                        </m:sSubPr>
                        <m:e>
                          <m:bar>
                            <m:barPr>
                              <m:pos m:val="top"/>
                              <m:ctrlPr>
                                <a:rPr lang="en-US" sz="2400" i="1" dirty="0">
                                  <a:latin typeface="Cambria Math" panose="02040503050406030204" pitchFamily="18" charset="0"/>
                                  <a:ea typeface="Cambria Math" panose="02040503050406030204" pitchFamily="18" charset="0"/>
                                </a:rPr>
                              </m:ctrlPr>
                            </m:barPr>
                            <m:e>
                              <m:r>
                                <a:rPr lang="en-US" sz="2400" i="1" dirty="0">
                                  <a:latin typeface="Cambria Math" panose="02040503050406030204" pitchFamily="18" charset="0"/>
                                  <a:ea typeface="Cambria Math" panose="02040503050406030204" pitchFamily="18" charset="0"/>
                                </a:rPr>
                                <m:t>𝑥</m:t>
                              </m:r>
                            </m:e>
                          </m:bar>
                        </m:e>
                        <m:sub>
                          <m:r>
                            <a:rPr lang="en-US" sz="2400" b="0" i="1" dirty="0" smtClean="0">
                              <a:latin typeface="Cambria Math" panose="02040503050406030204" pitchFamily="18" charset="0"/>
                              <a:ea typeface="Cambria Math" panose="02040503050406030204" pitchFamily="18" charset="0"/>
                            </a:rPr>
                            <m:t>2</m:t>
                          </m:r>
                        </m:sub>
                      </m:sSub>
                      <m:r>
                        <a:rPr lang="en-US" sz="2400" b="0" i="1" dirty="0" smtClean="0">
                          <a:latin typeface="Cambria Math" panose="02040503050406030204" pitchFamily="18" charset="0"/>
                          <a:ea typeface="Cambria Math" panose="02040503050406030204" pitchFamily="18" charset="0"/>
                        </a:rPr>
                        <m:t>,</m:t>
                      </m:r>
                      <m:sSubSup>
                        <m:sSubSupPr>
                          <m:ctrlPr>
                            <a:rPr lang="en-US" sz="2400" i="1" dirty="0">
                              <a:latin typeface="Cambria Math" panose="02040503050406030204" pitchFamily="18" charset="0"/>
                              <a:ea typeface="Cambria Math" panose="02040503050406030204" pitchFamily="18" charset="0"/>
                            </a:rPr>
                          </m:ctrlPr>
                        </m:sSubSupPr>
                        <m:e>
                          <m:r>
                            <a:rPr lang="en-US" sz="2400" b="0" i="1" dirty="0" smtClean="0">
                              <a:latin typeface="Cambria Math" panose="02040503050406030204" pitchFamily="18" charset="0"/>
                              <a:ea typeface="Cambria Math" panose="02040503050406030204" pitchFamily="18" charset="0"/>
                            </a:rPr>
                            <m:t>𝑠</m:t>
                          </m:r>
                        </m:e>
                        <m:sub>
                          <m:r>
                            <a:rPr lang="en-US" sz="2400" b="0" i="1" dirty="0" smtClean="0">
                              <a:latin typeface="Cambria Math" panose="02040503050406030204" pitchFamily="18" charset="0"/>
                              <a:ea typeface="Cambria Math" panose="02040503050406030204" pitchFamily="18" charset="0"/>
                            </a:rPr>
                            <m:t>2</m:t>
                          </m:r>
                        </m:sub>
                        <m:sup>
                          <m:r>
                            <a:rPr lang="en-US" sz="2400" i="1" dirty="0">
                              <a:latin typeface="Cambria Math" panose="02040503050406030204" pitchFamily="18" charset="0"/>
                              <a:ea typeface="Cambria Math" panose="02040503050406030204" pitchFamily="18" charset="0"/>
                            </a:rPr>
                            <m:t>2</m:t>
                          </m:r>
                        </m:sup>
                      </m:sSubSup>
                    </m:oMath>
                  </m:oMathPara>
                </a14:m>
                <a:endParaRPr lang="en-US" sz="2400" dirty="0"/>
              </a:p>
            </p:txBody>
          </p:sp>
        </mc:Choice>
        <mc:Fallback>
          <p:sp>
            <p:nvSpPr>
              <p:cNvPr id="37" name="TextBox 36">
                <a:extLst>
                  <a:ext uri="{FF2B5EF4-FFF2-40B4-BE49-F238E27FC236}">
                    <a16:creationId xmlns:a16="http://schemas.microsoft.com/office/drawing/2014/main" id="{FBD80909-9884-7C4D-9111-A3834BC21D58}"/>
                  </a:ext>
                </a:extLst>
              </p:cNvPr>
              <p:cNvSpPr txBox="1">
                <a:spLocks noRot="1" noChangeAspect="1" noMove="1" noResize="1" noEditPoints="1" noAdjustHandles="1" noChangeArrowheads="1" noChangeShapeType="1" noTextEdit="1"/>
              </p:cNvSpPr>
              <p:nvPr/>
            </p:nvSpPr>
            <p:spPr>
              <a:xfrm>
                <a:off x="5003586" y="2586151"/>
                <a:ext cx="973343" cy="466666"/>
              </a:xfrm>
              <a:prstGeom prst="rect">
                <a:avLst/>
              </a:prstGeom>
              <a:blipFill>
                <a:blip r:embed="rId12"/>
                <a:stretch>
                  <a:fillRect b="-2632"/>
                </a:stretch>
              </a:blipFill>
            </p:spPr>
            <p:txBody>
              <a:bodyPr/>
              <a:lstStyle/>
              <a:p>
                <a:r>
                  <a:rPr lang="en-US">
                    <a:noFill/>
                  </a:rPr>
                  <a:t> </a:t>
                </a:r>
              </a:p>
            </p:txBody>
          </p:sp>
        </mc:Fallback>
      </mc:AlternateContent>
      <p:cxnSp>
        <p:nvCxnSpPr>
          <p:cNvPr id="38" name="Straight Arrow Connector 37">
            <a:extLst>
              <a:ext uri="{FF2B5EF4-FFF2-40B4-BE49-F238E27FC236}">
                <a16:creationId xmlns:a16="http://schemas.microsoft.com/office/drawing/2014/main" id="{E79B5A16-2B4D-F342-935E-D171308A154F}"/>
              </a:ext>
            </a:extLst>
          </p:cNvPr>
          <p:cNvCxnSpPr>
            <a:cxnSpLocks/>
          </p:cNvCxnSpPr>
          <p:nvPr/>
        </p:nvCxnSpPr>
        <p:spPr>
          <a:xfrm>
            <a:off x="4195390" y="2837080"/>
            <a:ext cx="77805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9" name="Oval 38">
                <a:extLst>
                  <a:ext uri="{FF2B5EF4-FFF2-40B4-BE49-F238E27FC236}">
                    <a16:creationId xmlns:a16="http://schemas.microsoft.com/office/drawing/2014/main" id="{E9A52502-C997-0049-8A8D-7543568BE6A0}"/>
                  </a:ext>
                </a:extLst>
              </p:cNvPr>
              <p:cNvSpPr/>
              <p:nvPr/>
            </p:nvSpPr>
            <p:spPr>
              <a:xfrm>
                <a:off x="3703011" y="3274036"/>
                <a:ext cx="377303" cy="286555"/>
              </a:xfrm>
              <a:prstGeom prst="ellipse">
                <a:avLst/>
              </a:prstGeom>
              <a:solidFill>
                <a:schemeClr val="accent2">
                  <a:lumMod val="60000"/>
                  <a:lumOff val="4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𝑛</m:t>
                      </m:r>
                    </m:oMath>
                  </m:oMathPara>
                </a14:m>
                <a:endParaRPr lang="en-US" dirty="0"/>
              </a:p>
            </p:txBody>
          </p:sp>
        </mc:Choice>
        <mc:Fallback>
          <p:sp>
            <p:nvSpPr>
              <p:cNvPr id="39" name="Oval 38">
                <a:extLst>
                  <a:ext uri="{FF2B5EF4-FFF2-40B4-BE49-F238E27FC236}">
                    <a16:creationId xmlns:a16="http://schemas.microsoft.com/office/drawing/2014/main" id="{E9A52502-C997-0049-8A8D-7543568BE6A0}"/>
                  </a:ext>
                </a:extLst>
              </p:cNvPr>
              <p:cNvSpPr>
                <a:spLocks noRot="1" noChangeAspect="1" noMove="1" noResize="1" noEditPoints="1" noAdjustHandles="1" noChangeArrowheads="1" noChangeShapeType="1" noTextEdit="1"/>
              </p:cNvSpPr>
              <p:nvPr/>
            </p:nvSpPr>
            <p:spPr>
              <a:xfrm>
                <a:off x="3703011" y="3274036"/>
                <a:ext cx="377303" cy="286555"/>
              </a:xfrm>
              <a:prstGeom prst="ellipse">
                <a:avLst/>
              </a:prstGeom>
              <a:blipFill>
                <a:blip r:embed="rId13"/>
                <a:stretch>
                  <a:fillRect/>
                </a:stretch>
              </a:blipFill>
              <a:ln>
                <a:solidFill>
                  <a:srgbClr val="C00000"/>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0" name="TextBox 39">
                <a:extLst>
                  <a:ext uri="{FF2B5EF4-FFF2-40B4-BE49-F238E27FC236}">
                    <a16:creationId xmlns:a16="http://schemas.microsoft.com/office/drawing/2014/main" id="{D3956353-F58B-E543-83B9-2A69249ADE76}"/>
                  </a:ext>
                </a:extLst>
              </p:cNvPr>
              <p:cNvSpPr txBox="1"/>
              <p:nvPr/>
            </p:nvSpPr>
            <p:spPr>
              <a:xfrm>
                <a:off x="4998370" y="3159495"/>
                <a:ext cx="973343" cy="46852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i="1" dirty="0" smtClean="0">
                              <a:latin typeface="Cambria Math" panose="02040503050406030204" pitchFamily="18" charset="0"/>
                              <a:ea typeface="Cambria Math" panose="02040503050406030204" pitchFamily="18" charset="0"/>
                            </a:rPr>
                          </m:ctrlPr>
                        </m:sSubPr>
                        <m:e>
                          <m:bar>
                            <m:barPr>
                              <m:pos m:val="top"/>
                              <m:ctrlPr>
                                <a:rPr lang="en-US" sz="2400" i="1" dirty="0">
                                  <a:latin typeface="Cambria Math" panose="02040503050406030204" pitchFamily="18" charset="0"/>
                                  <a:ea typeface="Cambria Math" panose="02040503050406030204" pitchFamily="18" charset="0"/>
                                </a:rPr>
                              </m:ctrlPr>
                            </m:barPr>
                            <m:e>
                              <m:r>
                                <a:rPr lang="en-US" sz="2400" i="1" dirty="0">
                                  <a:latin typeface="Cambria Math" panose="02040503050406030204" pitchFamily="18" charset="0"/>
                                  <a:ea typeface="Cambria Math" panose="02040503050406030204" pitchFamily="18" charset="0"/>
                                </a:rPr>
                                <m:t>𝑥</m:t>
                              </m:r>
                            </m:e>
                          </m:bar>
                        </m:e>
                        <m:sub>
                          <m:r>
                            <a:rPr lang="en-US" sz="2400" b="0" i="1" dirty="0" smtClean="0">
                              <a:latin typeface="Cambria Math" panose="02040503050406030204" pitchFamily="18" charset="0"/>
                              <a:ea typeface="Cambria Math" panose="02040503050406030204" pitchFamily="18" charset="0"/>
                            </a:rPr>
                            <m:t>3</m:t>
                          </m:r>
                        </m:sub>
                      </m:sSub>
                      <m:r>
                        <a:rPr lang="en-US" sz="2400" b="0" i="1" dirty="0" smtClean="0">
                          <a:latin typeface="Cambria Math" panose="02040503050406030204" pitchFamily="18" charset="0"/>
                          <a:ea typeface="Cambria Math" panose="02040503050406030204" pitchFamily="18" charset="0"/>
                        </a:rPr>
                        <m:t>,</m:t>
                      </m:r>
                      <m:sSubSup>
                        <m:sSubSupPr>
                          <m:ctrlPr>
                            <a:rPr lang="en-US" sz="2400" i="1" dirty="0">
                              <a:latin typeface="Cambria Math" panose="02040503050406030204" pitchFamily="18" charset="0"/>
                              <a:ea typeface="Cambria Math" panose="02040503050406030204" pitchFamily="18" charset="0"/>
                            </a:rPr>
                          </m:ctrlPr>
                        </m:sSubSupPr>
                        <m:e>
                          <m:r>
                            <a:rPr lang="en-US" sz="2400" b="0" i="1" dirty="0" smtClean="0">
                              <a:latin typeface="Cambria Math" panose="02040503050406030204" pitchFamily="18" charset="0"/>
                              <a:ea typeface="Cambria Math" panose="02040503050406030204" pitchFamily="18" charset="0"/>
                            </a:rPr>
                            <m:t>𝑠</m:t>
                          </m:r>
                        </m:e>
                        <m:sub>
                          <m:r>
                            <a:rPr lang="en-US" sz="2400" b="0" i="1" dirty="0" smtClean="0">
                              <a:latin typeface="Cambria Math" panose="02040503050406030204" pitchFamily="18" charset="0"/>
                              <a:ea typeface="Cambria Math" panose="02040503050406030204" pitchFamily="18" charset="0"/>
                            </a:rPr>
                            <m:t>3</m:t>
                          </m:r>
                        </m:sub>
                        <m:sup>
                          <m:r>
                            <a:rPr lang="en-US" sz="2400" i="1" dirty="0">
                              <a:latin typeface="Cambria Math" panose="02040503050406030204" pitchFamily="18" charset="0"/>
                              <a:ea typeface="Cambria Math" panose="02040503050406030204" pitchFamily="18" charset="0"/>
                            </a:rPr>
                            <m:t>2</m:t>
                          </m:r>
                        </m:sup>
                      </m:sSubSup>
                    </m:oMath>
                  </m:oMathPara>
                </a14:m>
                <a:endParaRPr lang="en-US" sz="2400" dirty="0"/>
              </a:p>
            </p:txBody>
          </p:sp>
        </mc:Choice>
        <mc:Fallback>
          <p:sp>
            <p:nvSpPr>
              <p:cNvPr id="40" name="TextBox 39">
                <a:extLst>
                  <a:ext uri="{FF2B5EF4-FFF2-40B4-BE49-F238E27FC236}">
                    <a16:creationId xmlns:a16="http://schemas.microsoft.com/office/drawing/2014/main" id="{D3956353-F58B-E543-83B9-2A69249ADE76}"/>
                  </a:ext>
                </a:extLst>
              </p:cNvPr>
              <p:cNvSpPr txBox="1">
                <a:spLocks noRot="1" noChangeAspect="1" noMove="1" noResize="1" noEditPoints="1" noAdjustHandles="1" noChangeArrowheads="1" noChangeShapeType="1" noTextEdit="1"/>
              </p:cNvSpPr>
              <p:nvPr/>
            </p:nvSpPr>
            <p:spPr>
              <a:xfrm>
                <a:off x="4998370" y="3159495"/>
                <a:ext cx="973343" cy="468526"/>
              </a:xfrm>
              <a:prstGeom prst="rect">
                <a:avLst/>
              </a:prstGeom>
              <a:blipFill>
                <a:blip r:embed="rId14"/>
                <a:stretch>
                  <a:fillRect b="-2632"/>
                </a:stretch>
              </a:blipFill>
            </p:spPr>
            <p:txBody>
              <a:bodyPr/>
              <a:lstStyle/>
              <a:p>
                <a:r>
                  <a:rPr lang="en-US">
                    <a:noFill/>
                  </a:rPr>
                  <a:t> </a:t>
                </a:r>
              </a:p>
            </p:txBody>
          </p:sp>
        </mc:Fallback>
      </mc:AlternateContent>
      <p:cxnSp>
        <p:nvCxnSpPr>
          <p:cNvPr id="41" name="Straight Arrow Connector 40">
            <a:extLst>
              <a:ext uri="{FF2B5EF4-FFF2-40B4-BE49-F238E27FC236}">
                <a16:creationId xmlns:a16="http://schemas.microsoft.com/office/drawing/2014/main" id="{FD665178-D545-FD4C-8236-89F1A118AE79}"/>
              </a:ext>
            </a:extLst>
          </p:cNvPr>
          <p:cNvCxnSpPr>
            <a:cxnSpLocks/>
          </p:cNvCxnSpPr>
          <p:nvPr/>
        </p:nvCxnSpPr>
        <p:spPr>
          <a:xfrm>
            <a:off x="4190174" y="3410424"/>
            <a:ext cx="77805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42" name="TextBox 41">
                <a:extLst>
                  <a:ext uri="{FF2B5EF4-FFF2-40B4-BE49-F238E27FC236}">
                    <a16:creationId xmlns:a16="http://schemas.microsoft.com/office/drawing/2014/main" id="{4C4AAD65-34F7-7F43-AA34-058A7B28F031}"/>
                  </a:ext>
                </a:extLst>
              </p:cNvPr>
              <p:cNvSpPr txBox="1"/>
              <p:nvPr/>
            </p:nvSpPr>
            <p:spPr>
              <a:xfrm>
                <a:off x="6089564" y="2654395"/>
                <a:ext cx="2791342" cy="400110"/>
              </a:xfrm>
              <a:prstGeom prst="rect">
                <a:avLst/>
              </a:prstGeom>
              <a:noFill/>
            </p:spPr>
            <p:txBody>
              <a:bodyPr wrap="none" rtlCol="0">
                <a:spAutoFit/>
              </a:bodyPr>
              <a:lstStyle/>
              <a:p>
                <a:r>
                  <a:rPr lang="en-US" sz="2000" dirty="0">
                    <a:solidFill>
                      <a:schemeClr val="accent2"/>
                    </a:solidFill>
                  </a:rPr>
                  <a:t>Another Sample of size </a:t>
                </a:r>
                <a14:m>
                  <m:oMath xmlns:m="http://schemas.openxmlformats.org/officeDocument/2006/math">
                    <m:r>
                      <a:rPr lang="en-US" sz="2000" b="0" i="1" smtClean="0">
                        <a:solidFill>
                          <a:schemeClr val="accent2"/>
                        </a:solidFill>
                        <a:latin typeface="Cambria Math" panose="02040503050406030204" pitchFamily="18" charset="0"/>
                      </a:rPr>
                      <m:t>𝑛</m:t>
                    </m:r>
                  </m:oMath>
                </a14:m>
                <a:endParaRPr lang="en-US" sz="2000" dirty="0">
                  <a:solidFill>
                    <a:schemeClr val="accent2"/>
                  </a:solidFill>
                </a:endParaRPr>
              </a:p>
            </p:txBody>
          </p:sp>
        </mc:Choice>
        <mc:Fallback>
          <p:sp>
            <p:nvSpPr>
              <p:cNvPr id="42" name="TextBox 41">
                <a:extLst>
                  <a:ext uri="{FF2B5EF4-FFF2-40B4-BE49-F238E27FC236}">
                    <a16:creationId xmlns:a16="http://schemas.microsoft.com/office/drawing/2014/main" id="{4C4AAD65-34F7-7F43-AA34-058A7B28F031}"/>
                  </a:ext>
                </a:extLst>
              </p:cNvPr>
              <p:cNvSpPr txBox="1">
                <a:spLocks noRot="1" noChangeAspect="1" noMove="1" noResize="1" noEditPoints="1" noAdjustHandles="1" noChangeArrowheads="1" noChangeShapeType="1" noTextEdit="1"/>
              </p:cNvSpPr>
              <p:nvPr/>
            </p:nvSpPr>
            <p:spPr>
              <a:xfrm>
                <a:off x="6089564" y="2654395"/>
                <a:ext cx="2791342" cy="400110"/>
              </a:xfrm>
              <a:prstGeom prst="rect">
                <a:avLst/>
              </a:prstGeom>
              <a:blipFill>
                <a:blip r:embed="rId15"/>
                <a:stretch>
                  <a:fillRect l="-2262" t="-6061" b="-2424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3" name="TextBox 42">
                <a:extLst>
                  <a:ext uri="{FF2B5EF4-FFF2-40B4-BE49-F238E27FC236}">
                    <a16:creationId xmlns:a16="http://schemas.microsoft.com/office/drawing/2014/main" id="{1E567E51-501C-3C46-A221-B8B863F6816E}"/>
                  </a:ext>
                </a:extLst>
              </p:cNvPr>
              <p:cNvSpPr txBox="1"/>
              <p:nvPr/>
            </p:nvSpPr>
            <p:spPr>
              <a:xfrm>
                <a:off x="6089564" y="3209790"/>
                <a:ext cx="2791342" cy="400110"/>
              </a:xfrm>
              <a:prstGeom prst="rect">
                <a:avLst/>
              </a:prstGeom>
              <a:noFill/>
            </p:spPr>
            <p:txBody>
              <a:bodyPr wrap="none" rtlCol="0">
                <a:spAutoFit/>
              </a:bodyPr>
              <a:lstStyle/>
              <a:p>
                <a:r>
                  <a:rPr lang="en-US" sz="2000" dirty="0">
                    <a:solidFill>
                      <a:schemeClr val="accent2"/>
                    </a:solidFill>
                  </a:rPr>
                  <a:t>Another Sample of size </a:t>
                </a:r>
                <a14:m>
                  <m:oMath xmlns:m="http://schemas.openxmlformats.org/officeDocument/2006/math">
                    <m:r>
                      <a:rPr lang="en-US" sz="2000" b="0" i="1" smtClean="0">
                        <a:solidFill>
                          <a:schemeClr val="accent2"/>
                        </a:solidFill>
                        <a:latin typeface="Cambria Math" panose="02040503050406030204" pitchFamily="18" charset="0"/>
                      </a:rPr>
                      <m:t>𝑛</m:t>
                    </m:r>
                  </m:oMath>
                </a14:m>
                <a:endParaRPr lang="en-US" sz="2000" dirty="0">
                  <a:solidFill>
                    <a:schemeClr val="accent2"/>
                  </a:solidFill>
                </a:endParaRPr>
              </a:p>
            </p:txBody>
          </p:sp>
        </mc:Choice>
        <mc:Fallback>
          <p:sp>
            <p:nvSpPr>
              <p:cNvPr id="43" name="TextBox 42">
                <a:extLst>
                  <a:ext uri="{FF2B5EF4-FFF2-40B4-BE49-F238E27FC236}">
                    <a16:creationId xmlns:a16="http://schemas.microsoft.com/office/drawing/2014/main" id="{1E567E51-501C-3C46-A221-B8B863F6816E}"/>
                  </a:ext>
                </a:extLst>
              </p:cNvPr>
              <p:cNvSpPr txBox="1">
                <a:spLocks noRot="1" noChangeAspect="1" noMove="1" noResize="1" noEditPoints="1" noAdjustHandles="1" noChangeArrowheads="1" noChangeShapeType="1" noTextEdit="1"/>
              </p:cNvSpPr>
              <p:nvPr/>
            </p:nvSpPr>
            <p:spPr>
              <a:xfrm>
                <a:off x="6089564" y="3209790"/>
                <a:ext cx="2791342" cy="400110"/>
              </a:xfrm>
              <a:prstGeom prst="rect">
                <a:avLst/>
              </a:prstGeom>
              <a:blipFill>
                <a:blip r:embed="rId15"/>
                <a:stretch>
                  <a:fillRect l="-2262" t="-6061" b="-24242"/>
                </a:stretch>
              </a:blipFill>
            </p:spPr>
            <p:txBody>
              <a:bodyPr/>
              <a:lstStyle/>
              <a:p>
                <a:r>
                  <a:rPr lang="en-US">
                    <a:noFill/>
                  </a:rPr>
                  <a:t> </a:t>
                </a:r>
              </a:p>
            </p:txBody>
          </p:sp>
        </mc:Fallback>
      </mc:AlternateContent>
      <p:sp>
        <p:nvSpPr>
          <p:cNvPr id="44" name="TextBox 43">
            <a:extLst>
              <a:ext uri="{FF2B5EF4-FFF2-40B4-BE49-F238E27FC236}">
                <a16:creationId xmlns:a16="http://schemas.microsoft.com/office/drawing/2014/main" id="{AA48B8C5-29EB-F543-B82A-2A911058590D}"/>
              </a:ext>
            </a:extLst>
          </p:cNvPr>
          <p:cNvSpPr txBox="1"/>
          <p:nvPr/>
        </p:nvSpPr>
        <p:spPr>
          <a:xfrm>
            <a:off x="5169270" y="3584367"/>
            <a:ext cx="242374" cy="923330"/>
          </a:xfrm>
          <a:prstGeom prst="rect">
            <a:avLst/>
          </a:prstGeom>
          <a:noFill/>
        </p:spPr>
        <p:txBody>
          <a:bodyPr wrap="none" rtlCol="0">
            <a:spAutoFit/>
          </a:bodyPr>
          <a:lstStyle/>
          <a:p>
            <a:r>
              <a:rPr lang="en-US" dirty="0"/>
              <a:t>.</a:t>
            </a:r>
          </a:p>
          <a:p>
            <a:r>
              <a:rPr lang="en-US" dirty="0"/>
              <a:t>.</a:t>
            </a:r>
          </a:p>
          <a:p>
            <a:r>
              <a:rPr lang="en-US" dirty="0"/>
              <a:t>.</a:t>
            </a:r>
          </a:p>
        </p:txBody>
      </p:sp>
    </p:spTree>
    <p:extLst>
      <p:ext uri="{BB962C8B-B14F-4D97-AF65-F5344CB8AC3E}">
        <p14:creationId xmlns:p14="http://schemas.microsoft.com/office/powerpoint/2010/main" val="112605027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C33893-C1FD-CF4C-91EC-7A35879269DA}"/>
              </a:ext>
            </a:extLst>
          </p:cNvPr>
          <p:cNvSpPr>
            <a:spLocks noGrp="1"/>
          </p:cNvSpPr>
          <p:nvPr>
            <p:ph type="title"/>
          </p:nvPr>
        </p:nvSpPr>
        <p:spPr>
          <a:xfrm>
            <a:off x="274319" y="317481"/>
            <a:ext cx="8595360" cy="641871"/>
          </a:xfrm>
        </p:spPr>
        <p:txBody>
          <a:bodyPr>
            <a:normAutofit/>
          </a:bodyPr>
          <a:lstStyle/>
          <a:p>
            <a:r>
              <a:rPr lang="en-US" dirty="0"/>
              <a:t>Bootstrap</a:t>
            </a:r>
          </a:p>
        </p:txBody>
      </p:sp>
      <p:sp>
        <p:nvSpPr>
          <p:cNvPr id="4" name="Slide Number Placeholder 3">
            <a:extLst>
              <a:ext uri="{FF2B5EF4-FFF2-40B4-BE49-F238E27FC236}">
                <a16:creationId xmlns:a16="http://schemas.microsoft.com/office/drawing/2014/main" id="{02E00918-68B8-514A-891C-20F177A55ADD}"/>
              </a:ext>
            </a:extLst>
          </p:cNvPr>
          <p:cNvSpPr>
            <a:spLocks noGrp="1"/>
          </p:cNvSpPr>
          <p:nvPr>
            <p:ph type="sldNum" sz="quarter" idx="12"/>
          </p:nvPr>
        </p:nvSpPr>
        <p:spPr>
          <a:xfrm>
            <a:off x="6272888" y="6446520"/>
            <a:ext cx="2366010" cy="274320"/>
          </a:xfrm>
        </p:spPr>
        <p:txBody>
          <a:bodyPr/>
          <a:lstStyle/>
          <a:p>
            <a:fld id="{4F1611B7-9285-1F48-A026-12A07D3EB268}" type="slidenum">
              <a:rPr lang="en-US" smtClean="0"/>
              <a:t>49</a:t>
            </a:fld>
            <a:endParaRPr lang="en-US" dirty="0"/>
          </a:p>
        </p:txBody>
      </p:sp>
      <p:grpSp>
        <p:nvGrpSpPr>
          <p:cNvPr id="96" name="Group 95">
            <a:extLst>
              <a:ext uri="{FF2B5EF4-FFF2-40B4-BE49-F238E27FC236}">
                <a16:creationId xmlns:a16="http://schemas.microsoft.com/office/drawing/2014/main" id="{AE4D0D01-09E6-B24E-BAFD-EAD808EEF533}"/>
              </a:ext>
            </a:extLst>
          </p:cNvPr>
          <p:cNvGrpSpPr/>
          <p:nvPr/>
        </p:nvGrpSpPr>
        <p:grpSpPr>
          <a:xfrm>
            <a:off x="444454" y="4668200"/>
            <a:ext cx="1665617" cy="1576552"/>
            <a:chOff x="1970964" y="1345326"/>
            <a:chExt cx="1665617" cy="1576552"/>
          </a:xfrm>
        </p:grpSpPr>
        <p:sp>
          <p:nvSpPr>
            <p:cNvPr id="97" name="TextBox 96">
              <a:extLst>
                <a:ext uri="{FF2B5EF4-FFF2-40B4-BE49-F238E27FC236}">
                  <a16:creationId xmlns:a16="http://schemas.microsoft.com/office/drawing/2014/main" id="{C2ECC706-A17C-CB4F-84C7-4FD11F21044A}"/>
                </a:ext>
              </a:extLst>
            </p:cNvPr>
            <p:cNvSpPr txBox="1"/>
            <p:nvPr/>
          </p:nvSpPr>
          <p:spPr>
            <a:xfrm>
              <a:off x="2448910" y="1429407"/>
              <a:ext cx="284052" cy="369332"/>
            </a:xfrm>
            <a:prstGeom prst="rect">
              <a:avLst/>
            </a:prstGeom>
            <a:noFill/>
          </p:spPr>
          <p:txBody>
            <a:bodyPr wrap="none" rtlCol="0">
              <a:spAutoFit/>
            </a:bodyPr>
            <a:lstStyle/>
            <a:p>
              <a:r>
                <a:rPr lang="en-US" dirty="0">
                  <a:solidFill>
                    <a:srgbClr val="FF0000"/>
                  </a:solidFill>
                </a:rPr>
                <a:t>x</a:t>
              </a:r>
            </a:p>
          </p:txBody>
        </p:sp>
        <p:sp>
          <p:nvSpPr>
            <p:cNvPr id="98" name="TextBox 97">
              <a:extLst>
                <a:ext uri="{FF2B5EF4-FFF2-40B4-BE49-F238E27FC236}">
                  <a16:creationId xmlns:a16="http://schemas.microsoft.com/office/drawing/2014/main" id="{613DC658-89BE-BF4F-95D1-4AD6F5ACEE80}"/>
                </a:ext>
              </a:extLst>
            </p:cNvPr>
            <p:cNvSpPr txBox="1"/>
            <p:nvPr/>
          </p:nvSpPr>
          <p:spPr>
            <a:xfrm>
              <a:off x="2601310" y="1581807"/>
              <a:ext cx="284052" cy="369332"/>
            </a:xfrm>
            <a:prstGeom prst="rect">
              <a:avLst/>
            </a:prstGeom>
            <a:noFill/>
          </p:spPr>
          <p:txBody>
            <a:bodyPr wrap="none" rtlCol="0">
              <a:spAutoFit/>
            </a:bodyPr>
            <a:lstStyle/>
            <a:p>
              <a:r>
                <a:rPr lang="en-US" dirty="0">
                  <a:solidFill>
                    <a:srgbClr val="FF0000"/>
                  </a:solidFill>
                </a:rPr>
                <a:t>x</a:t>
              </a:r>
            </a:p>
          </p:txBody>
        </p:sp>
        <p:sp>
          <p:nvSpPr>
            <p:cNvPr id="99" name="TextBox 98">
              <a:extLst>
                <a:ext uri="{FF2B5EF4-FFF2-40B4-BE49-F238E27FC236}">
                  <a16:creationId xmlns:a16="http://schemas.microsoft.com/office/drawing/2014/main" id="{41F29A8B-1387-B242-9854-3EBDC3413C2F}"/>
                </a:ext>
              </a:extLst>
            </p:cNvPr>
            <p:cNvSpPr txBox="1"/>
            <p:nvPr/>
          </p:nvSpPr>
          <p:spPr>
            <a:xfrm>
              <a:off x="2753710" y="1734207"/>
              <a:ext cx="284052" cy="369332"/>
            </a:xfrm>
            <a:prstGeom prst="rect">
              <a:avLst/>
            </a:prstGeom>
            <a:noFill/>
          </p:spPr>
          <p:txBody>
            <a:bodyPr wrap="none" rtlCol="0">
              <a:spAutoFit/>
            </a:bodyPr>
            <a:lstStyle/>
            <a:p>
              <a:r>
                <a:rPr lang="en-US" dirty="0">
                  <a:solidFill>
                    <a:srgbClr val="FF0000"/>
                  </a:solidFill>
                </a:rPr>
                <a:t>x</a:t>
              </a:r>
            </a:p>
          </p:txBody>
        </p:sp>
        <p:sp>
          <p:nvSpPr>
            <p:cNvPr id="100" name="TextBox 99">
              <a:extLst>
                <a:ext uri="{FF2B5EF4-FFF2-40B4-BE49-F238E27FC236}">
                  <a16:creationId xmlns:a16="http://schemas.microsoft.com/office/drawing/2014/main" id="{F1E3706A-3373-DD4E-9F8C-CDF7CB7B7A5B}"/>
                </a:ext>
              </a:extLst>
            </p:cNvPr>
            <p:cNvSpPr txBox="1"/>
            <p:nvPr/>
          </p:nvSpPr>
          <p:spPr>
            <a:xfrm>
              <a:off x="2948015" y="1822913"/>
              <a:ext cx="284052" cy="369332"/>
            </a:xfrm>
            <a:prstGeom prst="rect">
              <a:avLst/>
            </a:prstGeom>
            <a:noFill/>
          </p:spPr>
          <p:txBody>
            <a:bodyPr wrap="none" rtlCol="0">
              <a:spAutoFit/>
            </a:bodyPr>
            <a:lstStyle/>
            <a:p>
              <a:r>
                <a:rPr lang="en-US" dirty="0">
                  <a:solidFill>
                    <a:srgbClr val="FF0000"/>
                  </a:solidFill>
                </a:rPr>
                <a:t>x</a:t>
              </a:r>
            </a:p>
          </p:txBody>
        </p:sp>
        <p:sp>
          <p:nvSpPr>
            <p:cNvPr id="101" name="TextBox 100">
              <a:extLst>
                <a:ext uri="{FF2B5EF4-FFF2-40B4-BE49-F238E27FC236}">
                  <a16:creationId xmlns:a16="http://schemas.microsoft.com/office/drawing/2014/main" id="{C1CAB8A2-1438-8F44-A5CD-729731188802}"/>
                </a:ext>
              </a:extLst>
            </p:cNvPr>
            <p:cNvSpPr txBox="1"/>
            <p:nvPr/>
          </p:nvSpPr>
          <p:spPr>
            <a:xfrm>
              <a:off x="3058510" y="2039007"/>
              <a:ext cx="284052" cy="369332"/>
            </a:xfrm>
            <a:prstGeom prst="rect">
              <a:avLst/>
            </a:prstGeom>
            <a:noFill/>
          </p:spPr>
          <p:txBody>
            <a:bodyPr wrap="none" rtlCol="0">
              <a:spAutoFit/>
            </a:bodyPr>
            <a:lstStyle/>
            <a:p>
              <a:r>
                <a:rPr lang="en-US" dirty="0">
                  <a:solidFill>
                    <a:srgbClr val="FF0000"/>
                  </a:solidFill>
                </a:rPr>
                <a:t>x</a:t>
              </a:r>
            </a:p>
          </p:txBody>
        </p:sp>
        <p:sp>
          <p:nvSpPr>
            <p:cNvPr id="102" name="TextBox 101">
              <a:extLst>
                <a:ext uri="{FF2B5EF4-FFF2-40B4-BE49-F238E27FC236}">
                  <a16:creationId xmlns:a16="http://schemas.microsoft.com/office/drawing/2014/main" id="{6D4FC4E7-2E05-C945-A54C-E2EF8B0C1614}"/>
                </a:ext>
              </a:extLst>
            </p:cNvPr>
            <p:cNvSpPr txBox="1"/>
            <p:nvPr/>
          </p:nvSpPr>
          <p:spPr>
            <a:xfrm>
              <a:off x="3210910" y="2191407"/>
              <a:ext cx="284052" cy="369332"/>
            </a:xfrm>
            <a:prstGeom prst="rect">
              <a:avLst/>
            </a:prstGeom>
            <a:noFill/>
          </p:spPr>
          <p:txBody>
            <a:bodyPr wrap="none" rtlCol="0">
              <a:spAutoFit/>
            </a:bodyPr>
            <a:lstStyle/>
            <a:p>
              <a:r>
                <a:rPr lang="en-US" dirty="0">
                  <a:solidFill>
                    <a:srgbClr val="FF0000"/>
                  </a:solidFill>
                </a:rPr>
                <a:t>x</a:t>
              </a:r>
            </a:p>
          </p:txBody>
        </p:sp>
        <p:sp>
          <p:nvSpPr>
            <p:cNvPr id="103" name="TextBox 102">
              <a:extLst>
                <a:ext uri="{FF2B5EF4-FFF2-40B4-BE49-F238E27FC236}">
                  <a16:creationId xmlns:a16="http://schemas.microsoft.com/office/drawing/2014/main" id="{53ADFAC3-C077-B84E-A60F-7F1F270A6DCC}"/>
                </a:ext>
              </a:extLst>
            </p:cNvPr>
            <p:cNvSpPr txBox="1"/>
            <p:nvPr/>
          </p:nvSpPr>
          <p:spPr>
            <a:xfrm>
              <a:off x="2543640" y="1930854"/>
              <a:ext cx="284052" cy="369332"/>
            </a:xfrm>
            <a:prstGeom prst="rect">
              <a:avLst/>
            </a:prstGeom>
            <a:noFill/>
          </p:spPr>
          <p:txBody>
            <a:bodyPr wrap="none" rtlCol="0">
              <a:spAutoFit/>
            </a:bodyPr>
            <a:lstStyle/>
            <a:p>
              <a:r>
                <a:rPr lang="en-US" dirty="0">
                  <a:solidFill>
                    <a:srgbClr val="FF0000"/>
                  </a:solidFill>
                </a:rPr>
                <a:t>x</a:t>
              </a:r>
            </a:p>
          </p:txBody>
        </p:sp>
        <p:sp>
          <p:nvSpPr>
            <p:cNvPr id="104" name="TextBox 103">
              <a:extLst>
                <a:ext uri="{FF2B5EF4-FFF2-40B4-BE49-F238E27FC236}">
                  <a16:creationId xmlns:a16="http://schemas.microsoft.com/office/drawing/2014/main" id="{13A5A053-D0E6-2341-9FD6-373C81EB350E}"/>
                </a:ext>
              </a:extLst>
            </p:cNvPr>
            <p:cNvSpPr txBox="1"/>
            <p:nvPr/>
          </p:nvSpPr>
          <p:spPr>
            <a:xfrm>
              <a:off x="2559677" y="2401192"/>
              <a:ext cx="284052" cy="369332"/>
            </a:xfrm>
            <a:prstGeom prst="rect">
              <a:avLst/>
            </a:prstGeom>
            <a:noFill/>
          </p:spPr>
          <p:txBody>
            <a:bodyPr wrap="none" rtlCol="0">
              <a:spAutoFit/>
            </a:bodyPr>
            <a:lstStyle/>
            <a:p>
              <a:r>
                <a:rPr lang="en-US" dirty="0">
                  <a:solidFill>
                    <a:srgbClr val="FF0000"/>
                  </a:solidFill>
                </a:rPr>
                <a:t>x</a:t>
              </a:r>
            </a:p>
          </p:txBody>
        </p:sp>
        <p:sp>
          <p:nvSpPr>
            <p:cNvPr id="105" name="TextBox 104">
              <a:extLst>
                <a:ext uri="{FF2B5EF4-FFF2-40B4-BE49-F238E27FC236}">
                  <a16:creationId xmlns:a16="http://schemas.microsoft.com/office/drawing/2014/main" id="{A6B0699B-8EF2-674E-85DB-8A87F8DA1C4F}"/>
                </a:ext>
              </a:extLst>
            </p:cNvPr>
            <p:cNvSpPr txBox="1"/>
            <p:nvPr/>
          </p:nvSpPr>
          <p:spPr>
            <a:xfrm>
              <a:off x="2133803" y="1558684"/>
              <a:ext cx="294290" cy="369332"/>
            </a:xfrm>
            <a:prstGeom prst="rect">
              <a:avLst/>
            </a:prstGeom>
            <a:noFill/>
          </p:spPr>
          <p:txBody>
            <a:bodyPr wrap="square" rtlCol="0">
              <a:spAutoFit/>
            </a:bodyPr>
            <a:lstStyle/>
            <a:p>
              <a:r>
                <a:rPr lang="en-US" dirty="0">
                  <a:solidFill>
                    <a:srgbClr val="FF0000"/>
                  </a:solidFill>
                </a:rPr>
                <a:t>x</a:t>
              </a:r>
            </a:p>
          </p:txBody>
        </p:sp>
        <p:sp>
          <p:nvSpPr>
            <p:cNvPr id="106" name="TextBox 105">
              <a:extLst>
                <a:ext uri="{FF2B5EF4-FFF2-40B4-BE49-F238E27FC236}">
                  <a16:creationId xmlns:a16="http://schemas.microsoft.com/office/drawing/2014/main" id="{7977B596-E402-6A4F-B2BE-38E13D972C61}"/>
                </a:ext>
              </a:extLst>
            </p:cNvPr>
            <p:cNvSpPr txBox="1"/>
            <p:nvPr/>
          </p:nvSpPr>
          <p:spPr>
            <a:xfrm>
              <a:off x="2244298" y="1794219"/>
              <a:ext cx="294290" cy="369332"/>
            </a:xfrm>
            <a:prstGeom prst="rect">
              <a:avLst/>
            </a:prstGeom>
            <a:noFill/>
          </p:spPr>
          <p:txBody>
            <a:bodyPr wrap="square" rtlCol="0">
              <a:spAutoFit/>
            </a:bodyPr>
            <a:lstStyle/>
            <a:p>
              <a:r>
                <a:rPr lang="en-US" dirty="0">
                  <a:solidFill>
                    <a:srgbClr val="FF0000"/>
                  </a:solidFill>
                </a:rPr>
                <a:t>x</a:t>
              </a:r>
            </a:p>
          </p:txBody>
        </p:sp>
        <p:sp>
          <p:nvSpPr>
            <p:cNvPr id="107" name="TextBox 106">
              <a:extLst>
                <a:ext uri="{FF2B5EF4-FFF2-40B4-BE49-F238E27FC236}">
                  <a16:creationId xmlns:a16="http://schemas.microsoft.com/office/drawing/2014/main" id="{84366BCF-BE75-3640-B13B-63FAC2735F24}"/>
                </a:ext>
              </a:extLst>
            </p:cNvPr>
            <p:cNvSpPr txBox="1"/>
            <p:nvPr/>
          </p:nvSpPr>
          <p:spPr>
            <a:xfrm>
              <a:off x="2428162" y="1798739"/>
              <a:ext cx="294290" cy="369332"/>
            </a:xfrm>
            <a:prstGeom prst="rect">
              <a:avLst/>
            </a:prstGeom>
            <a:noFill/>
          </p:spPr>
          <p:txBody>
            <a:bodyPr wrap="square" rtlCol="0">
              <a:spAutoFit/>
            </a:bodyPr>
            <a:lstStyle/>
            <a:p>
              <a:r>
                <a:rPr lang="en-US" dirty="0">
                  <a:solidFill>
                    <a:srgbClr val="FF0000"/>
                  </a:solidFill>
                </a:rPr>
                <a:t>x</a:t>
              </a:r>
            </a:p>
          </p:txBody>
        </p:sp>
        <p:sp>
          <p:nvSpPr>
            <p:cNvPr id="151" name="TextBox 150">
              <a:extLst>
                <a:ext uri="{FF2B5EF4-FFF2-40B4-BE49-F238E27FC236}">
                  <a16:creationId xmlns:a16="http://schemas.microsoft.com/office/drawing/2014/main" id="{21A764E2-D238-454C-BDA8-E5D69C3CB9EC}"/>
                </a:ext>
              </a:extLst>
            </p:cNvPr>
            <p:cNvSpPr txBox="1"/>
            <p:nvPr/>
          </p:nvSpPr>
          <p:spPr>
            <a:xfrm>
              <a:off x="2464675" y="2140326"/>
              <a:ext cx="294290" cy="369332"/>
            </a:xfrm>
            <a:prstGeom prst="rect">
              <a:avLst/>
            </a:prstGeom>
            <a:noFill/>
          </p:spPr>
          <p:txBody>
            <a:bodyPr wrap="square" rtlCol="0">
              <a:spAutoFit/>
            </a:bodyPr>
            <a:lstStyle/>
            <a:p>
              <a:r>
                <a:rPr lang="en-US" dirty="0">
                  <a:solidFill>
                    <a:srgbClr val="FF0000"/>
                  </a:solidFill>
                </a:rPr>
                <a:t>x</a:t>
              </a:r>
            </a:p>
          </p:txBody>
        </p:sp>
        <p:sp>
          <p:nvSpPr>
            <p:cNvPr id="152" name="TextBox 151">
              <a:extLst>
                <a:ext uri="{FF2B5EF4-FFF2-40B4-BE49-F238E27FC236}">
                  <a16:creationId xmlns:a16="http://schemas.microsoft.com/office/drawing/2014/main" id="{8E10E29F-8E66-0146-875C-6CB111D3C241}"/>
                </a:ext>
              </a:extLst>
            </p:cNvPr>
            <p:cNvSpPr txBox="1"/>
            <p:nvPr/>
          </p:nvSpPr>
          <p:spPr>
            <a:xfrm>
              <a:off x="2911365" y="2101437"/>
              <a:ext cx="294290" cy="369332"/>
            </a:xfrm>
            <a:prstGeom prst="rect">
              <a:avLst/>
            </a:prstGeom>
            <a:noFill/>
          </p:spPr>
          <p:txBody>
            <a:bodyPr wrap="square" rtlCol="0">
              <a:spAutoFit/>
            </a:bodyPr>
            <a:lstStyle/>
            <a:p>
              <a:r>
                <a:rPr lang="en-US" dirty="0">
                  <a:solidFill>
                    <a:srgbClr val="FF0000"/>
                  </a:solidFill>
                </a:rPr>
                <a:t>x</a:t>
              </a:r>
            </a:p>
          </p:txBody>
        </p:sp>
        <p:sp>
          <p:nvSpPr>
            <p:cNvPr id="153" name="TextBox 152">
              <a:extLst>
                <a:ext uri="{FF2B5EF4-FFF2-40B4-BE49-F238E27FC236}">
                  <a16:creationId xmlns:a16="http://schemas.microsoft.com/office/drawing/2014/main" id="{F550C4CB-306A-0442-A8D4-91C95DD8D84E}"/>
                </a:ext>
              </a:extLst>
            </p:cNvPr>
            <p:cNvSpPr txBox="1"/>
            <p:nvPr/>
          </p:nvSpPr>
          <p:spPr>
            <a:xfrm>
              <a:off x="2758318" y="2319947"/>
              <a:ext cx="294290" cy="369332"/>
            </a:xfrm>
            <a:prstGeom prst="rect">
              <a:avLst/>
            </a:prstGeom>
            <a:noFill/>
          </p:spPr>
          <p:txBody>
            <a:bodyPr wrap="square" rtlCol="0">
              <a:spAutoFit/>
            </a:bodyPr>
            <a:lstStyle/>
            <a:p>
              <a:r>
                <a:rPr lang="en-US" dirty="0">
                  <a:solidFill>
                    <a:srgbClr val="FF0000"/>
                  </a:solidFill>
                </a:rPr>
                <a:t>x</a:t>
              </a:r>
            </a:p>
          </p:txBody>
        </p:sp>
        <p:sp>
          <p:nvSpPr>
            <p:cNvPr id="154" name="TextBox 153">
              <a:extLst>
                <a:ext uri="{FF2B5EF4-FFF2-40B4-BE49-F238E27FC236}">
                  <a16:creationId xmlns:a16="http://schemas.microsoft.com/office/drawing/2014/main" id="{A32675DE-A9DE-1347-9EFA-F3AC4ACAA19E}"/>
                </a:ext>
              </a:extLst>
            </p:cNvPr>
            <p:cNvSpPr txBox="1"/>
            <p:nvPr/>
          </p:nvSpPr>
          <p:spPr>
            <a:xfrm>
              <a:off x="3037762" y="2408339"/>
              <a:ext cx="294290" cy="369332"/>
            </a:xfrm>
            <a:prstGeom prst="rect">
              <a:avLst/>
            </a:prstGeom>
            <a:noFill/>
          </p:spPr>
          <p:txBody>
            <a:bodyPr wrap="square" rtlCol="0">
              <a:spAutoFit/>
            </a:bodyPr>
            <a:lstStyle/>
            <a:p>
              <a:r>
                <a:rPr lang="en-US" dirty="0">
                  <a:solidFill>
                    <a:srgbClr val="FF0000"/>
                  </a:solidFill>
                </a:rPr>
                <a:t>x</a:t>
              </a:r>
            </a:p>
          </p:txBody>
        </p:sp>
        <p:sp>
          <p:nvSpPr>
            <p:cNvPr id="155" name="TextBox 154">
              <a:extLst>
                <a:ext uri="{FF2B5EF4-FFF2-40B4-BE49-F238E27FC236}">
                  <a16:creationId xmlns:a16="http://schemas.microsoft.com/office/drawing/2014/main" id="{9849EB7D-AAEA-E64A-A875-5C33E08B8395}"/>
                </a:ext>
              </a:extLst>
            </p:cNvPr>
            <p:cNvSpPr txBox="1"/>
            <p:nvPr/>
          </p:nvSpPr>
          <p:spPr>
            <a:xfrm>
              <a:off x="2055045" y="1872524"/>
              <a:ext cx="294290" cy="369332"/>
            </a:xfrm>
            <a:prstGeom prst="rect">
              <a:avLst/>
            </a:prstGeom>
            <a:noFill/>
          </p:spPr>
          <p:txBody>
            <a:bodyPr wrap="square" rtlCol="0">
              <a:spAutoFit/>
            </a:bodyPr>
            <a:lstStyle/>
            <a:p>
              <a:r>
                <a:rPr lang="en-US" dirty="0">
                  <a:solidFill>
                    <a:srgbClr val="FF0000"/>
                  </a:solidFill>
                </a:rPr>
                <a:t>x</a:t>
              </a:r>
            </a:p>
          </p:txBody>
        </p:sp>
        <p:sp>
          <p:nvSpPr>
            <p:cNvPr id="156" name="TextBox 155">
              <a:extLst>
                <a:ext uri="{FF2B5EF4-FFF2-40B4-BE49-F238E27FC236}">
                  <a16:creationId xmlns:a16="http://schemas.microsoft.com/office/drawing/2014/main" id="{77DC3FF9-9B77-DC49-8E0C-D6A9A93CD017}"/>
                </a:ext>
              </a:extLst>
            </p:cNvPr>
            <p:cNvSpPr txBox="1"/>
            <p:nvPr/>
          </p:nvSpPr>
          <p:spPr>
            <a:xfrm>
              <a:off x="3232067" y="1918873"/>
              <a:ext cx="284052" cy="369332"/>
            </a:xfrm>
            <a:prstGeom prst="rect">
              <a:avLst/>
            </a:prstGeom>
            <a:noFill/>
          </p:spPr>
          <p:txBody>
            <a:bodyPr wrap="none" rtlCol="0">
              <a:spAutoFit/>
            </a:bodyPr>
            <a:lstStyle/>
            <a:p>
              <a:r>
                <a:rPr lang="en-US" dirty="0">
                  <a:solidFill>
                    <a:srgbClr val="FF0000"/>
                  </a:solidFill>
                </a:rPr>
                <a:t>x</a:t>
              </a:r>
            </a:p>
          </p:txBody>
        </p:sp>
        <p:sp>
          <p:nvSpPr>
            <p:cNvPr id="157" name="TextBox 156">
              <a:extLst>
                <a:ext uri="{FF2B5EF4-FFF2-40B4-BE49-F238E27FC236}">
                  <a16:creationId xmlns:a16="http://schemas.microsoft.com/office/drawing/2014/main" id="{2FEA9583-E887-0D46-A291-424B53F5EAAC}"/>
                </a:ext>
              </a:extLst>
            </p:cNvPr>
            <p:cNvSpPr txBox="1"/>
            <p:nvPr/>
          </p:nvSpPr>
          <p:spPr>
            <a:xfrm>
              <a:off x="2927267" y="1483429"/>
              <a:ext cx="284052" cy="369332"/>
            </a:xfrm>
            <a:prstGeom prst="rect">
              <a:avLst/>
            </a:prstGeom>
            <a:noFill/>
          </p:spPr>
          <p:txBody>
            <a:bodyPr wrap="square" rtlCol="0">
              <a:spAutoFit/>
            </a:bodyPr>
            <a:lstStyle/>
            <a:p>
              <a:r>
                <a:rPr lang="en-US" dirty="0">
                  <a:solidFill>
                    <a:srgbClr val="FF0000"/>
                  </a:solidFill>
                </a:rPr>
                <a:t>x</a:t>
              </a:r>
            </a:p>
          </p:txBody>
        </p:sp>
        <p:sp>
          <p:nvSpPr>
            <p:cNvPr id="158" name="TextBox 157">
              <a:extLst>
                <a:ext uri="{FF2B5EF4-FFF2-40B4-BE49-F238E27FC236}">
                  <a16:creationId xmlns:a16="http://schemas.microsoft.com/office/drawing/2014/main" id="{049DAC30-BD81-604D-8441-D61E3B3C8443}"/>
                </a:ext>
              </a:extLst>
            </p:cNvPr>
            <p:cNvSpPr txBox="1"/>
            <p:nvPr/>
          </p:nvSpPr>
          <p:spPr>
            <a:xfrm>
              <a:off x="3263598" y="1638247"/>
              <a:ext cx="284052" cy="369332"/>
            </a:xfrm>
            <a:prstGeom prst="rect">
              <a:avLst/>
            </a:prstGeom>
            <a:noFill/>
          </p:spPr>
          <p:txBody>
            <a:bodyPr wrap="none" rtlCol="0">
              <a:spAutoFit/>
            </a:bodyPr>
            <a:lstStyle/>
            <a:p>
              <a:r>
                <a:rPr lang="en-US" dirty="0">
                  <a:solidFill>
                    <a:srgbClr val="FF0000"/>
                  </a:solidFill>
                </a:rPr>
                <a:t>x</a:t>
              </a:r>
            </a:p>
          </p:txBody>
        </p:sp>
        <p:sp>
          <p:nvSpPr>
            <p:cNvPr id="159" name="TextBox 158">
              <a:extLst>
                <a:ext uri="{FF2B5EF4-FFF2-40B4-BE49-F238E27FC236}">
                  <a16:creationId xmlns:a16="http://schemas.microsoft.com/office/drawing/2014/main" id="{88879440-2E8F-D84A-97AF-6BA8ADD92341}"/>
                </a:ext>
              </a:extLst>
            </p:cNvPr>
            <p:cNvSpPr txBox="1"/>
            <p:nvPr/>
          </p:nvSpPr>
          <p:spPr>
            <a:xfrm>
              <a:off x="2335515" y="2451851"/>
              <a:ext cx="284052" cy="369332"/>
            </a:xfrm>
            <a:prstGeom prst="rect">
              <a:avLst/>
            </a:prstGeom>
            <a:noFill/>
          </p:spPr>
          <p:txBody>
            <a:bodyPr wrap="none" rtlCol="0">
              <a:spAutoFit/>
            </a:bodyPr>
            <a:lstStyle/>
            <a:p>
              <a:r>
                <a:rPr lang="en-US" dirty="0">
                  <a:solidFill>
                    <a:srgbClr val="FF0000"/>
                  </a:solidFill>
                </a:rPr>
                <a:t>x</a:t>
              </a:r>
            </a:p>
          </p:txBody>
        </p:sp>
        <p:sp>
          <p:nvSpPr>
            <p:cNvPr id="160" name="TextBox 159">
              <a:extLst>
                <a:ext uri="{FF2B5EF4-FFF2-40B4-BE49-F238E27FC236}">
                  <a16:creationId xmlns:a16="http://schemas.microsoft.com/office/drawing/2014/main" id="{C19C007E-946C-A640-A40F-98262E701C4A}"/>
                </a:ext>
              </a:extLst>
            </p:cNvPr>
            <p:cNvSpPr txBox="1"/>
            <p:nvPr/>
          </p:nvSpPr>
          <p:spPr>
            <a:xfrm>
              <a:off x="2727434" y="2028286"/>
              <a:ext cx="284052" cy="369332"/>
            </a:xfrm>
            <a:prstGeom prst="rect">
              <a:avLst/>
            </a:prstGeom>
            <a:noFill/>
          </p:spPr>
          <p:txBody>
            <a:bodyPr wrap="none" rtlCol="0">
              <a:spAutoFit/>
            </a:bodyPr>
            <a:lstStyle/>
            <a:p>
              <a:r>
                <a:rPr lang="en-US" dirty="0">
                  <a:solidFill>
                    <a:srgbClr val="FF0000"/>
                  </a:solidFill>
                </a:rPr>
                <a:t>x</a:t>
              </a:r>
            </a:p>
          </p:txBody>
        </p:sp>
        <p:sp>
          <p:nvSpPr>
            <p:cNvPr id="161" name="TextBox 160">
              <a:extLst>
                <a:ext uri="{FF2B5EF4-FFF2-40B4-BE49-F238E27FC236}">
                  <a16:creationId xmlns:a16="http://schemas.microsoft.com/office/drawing/2014/main" id="{AC2580EA-BF3C-124D-87F9-255D5EE3D840}"/>
                </a:ext>
              </a:extLst>
            </p:cNvPr>
            <p:cNvSpPr txBox="1"/>
            <p:nvPr/>
          </p:nvSpPr>
          <p:spPr>
            <a:xfrm>
              <a:off x="2181270" y="2138011"/>
              <a:ext cx="284052" cy="369332"/>
            </a:xfrm>
            <a:prstGeom prst="rect">
              <a:avLst/>
            </a:prstGeom>
            <a:noFill/>
          </p:spPr>
          <p:txBody>
            <a:bodyPr wrap="none" rtlCol="0">
              <a:spAutoFit/>
            </a:bodyPr>
            <a:lstStyle/>
            <a:p>
              <a:r>
                <a:rPr lang="en-US" dirty="0">
                  <a:solidFill>
                    <a:srgbClr val="FF0000"/>
                  </a:solidFill>
                </a:rPr>
                <a:t>x</a:t>
              </a:r>
            </a:p>
          </p:txBody>
        </p:sp>
        <p:sp>
          <p:nvSpPr>
            <p:cNvPr id="162" name="Oval 161">
              <a:extLst>
                <a:ext uri="{FF2B5EF4-FFF2-40B4-BE49-F238E27FC236}">
                  <a16:creationId xmlns:a16="http://schemas.microsoft.com/office/drawing/2014/main" id="{4E7A151E-C627-C941-BD16-43AA1D0EF2F2}"/>
                </a:ext>
              </a:extLst>
            </p:cNvPr>
            <p:cNvSpPr/>
            <p:nvPr/>
          </p:nvSpPr>
          <p:spPr>
            <a:xfrm>
              <a:off x="1970964" y="1345326"/>
              <a:ext cx="1665617" cy="1576552"/>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grpSp>
      <p:sp>
        <p:nvSpPr>
          <p:cNvPr id="163" name="TextBox 162">
            <a:extLst>
              <a:ext uri="{FF2B5EF4-FFF2-40B4-BE49-F238E27FC236}">
                <a16:creationId xmlns:a16="http://schemas.microsoft.com/office/drawing/2014/main" id="{15852F6D-3DFE-DC42-BFC7-DD2153795AA7}"/>
              </a:ext>
            </a:extLst>
          </p:cNvPr>
          <p:cNvSpPr txBox="1"/>
          <p:nvPr/>
        </p:nvSpPr>
        <p:spPr>
          <a:xfrm>
            <a:off x="538807" y="4195234"/>
            <a:ext cx="1505412" cy="369332"/>
          </a:xfrm>
          <a:prstGeom prst="rect">
            <a:avLst/>
          </a:prstGeom>
          <a:noFill/>
        </p:spPr>
        <p:txBody>
          <a:bodyPr wrap="none" rtlCol="0">
            <a:spAutoFit/>
          </a:bodyPr>
          <a:lstStyle/>
          <a:p>
            <a:r>
              <a:rPr lang="en-US" dirty="0">
                <a:solidFill>
                  <a:srgbClr val="FF0000"/>
                </a:solidFill>
              </a:rPr>
              <a:t>data sample B</a:t>
            </a:r>
          </a:p>
        </p:txBody>
      </p:sp>
      <p:sp>
        <p:nvSpPr>
          <p:cNvPr id="164" name="Right Arrow 163">
            <a:extLst>
              <a:ext uri="{FF2B5EF4-FFF2-40B4-BE49-F238E27FC236}">
                <a16:creationId xmlns:a16="http://schemas.microsoft.com/office/drawing/2014/main" id="{B5C48922-A23C-EA4F-B94F-EE701EC9A339}"/>
              </a:ext>
            </a:extLst>
          </p:cNvPr>
          <p:cNvSpPr/>
          <p:nvPr/>
        </p:nvSpPr>
        <p:spPr>
          <a:xfrm>
            <a:off x="2320377" y="5314056"/>
            <a:ext cx="1376855" cy="24867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TextBox 164">
            <a:extLst>
              <a:ext uri="{FF2B5EF4-FFF2-40B4-BE49-F238E27FC236}">
                <a16:creationId xmlns:a16="http://schemas.microsoft.com/office/drawing/2014/main" id="{181482A9-2359-7042-A8DD-AF908EA5399C}"/>
              </a:ext>
            </a:extLst>
          </p:cNvPr>
          <p:cNvSpPr txBox="1"/>
          <p:nvPr/>
        </p:nvSpPr>
        <p:spPr>
          <a:xfrm>
            <a:off x="3907812" y="5250890"/>
            <a:ext cx="899157" cy="369332"/>
          </a:xfrm>
          <a:prstGeom prst="rect">
            <a:avLst/>
          </a:prstGeom>
          <a:noFill/>
        </p:spPr>
        <p:txBody>
          <a:bodyPr wrap="none" rtlCol="0">
            <a:spAutoFit/>
          </a:bodyPr>
          <a:lstStyle/>
          <a:p>
            <a:r>
              <a:rPr lang="en-US" dirty="0">
                <a:solidFill>
                  <a:srgbClr val="FF0000"/>
                </a:solidFill>
              </a:rPr>
              <a:t>statistic</a:t>
            </a:r>
          </a:p>
        </p:txBody>
      </p:sp>
      <p:grpSp>
        <p:nvGrpSpPr>
          <p:cNvPr id="166" name="Group 165">
            <a:extLst>
              <a:ext uri="{FF2B5EF4-FFF2-40B4-BE49-F238E27FC236}">
                <a16:creationId xmlns:a16="http://schemas.microsoft.com/office/drawing/2014/main" id="{531A9FFD-DFD6-5C44-B469-F1F061EF8845}"/>
              </a:ext>
            </a:extLst>
          </p:cNvPr>
          <p:cNvGrpSpPr/>
          <p:nvPr/>
        </p:nvGrpSpPr>
        <p:grpSpPr>
          <a:xfrm>
            <a:off x="448930" y="1634086"/>
            <a:ext cx="1665617" cy="1576552"/>
            <a:chOff x="1970964" y="1345326"/>
            <a:chExt cx="1665617" cy="1576552"/>
          </a:xfrm>
        </p:grpSpPr>
        <p:sp>
          <p:nvSpPr>
            <p:cNvPr id="167" name="TextBox 166">
              <a:extLst>
                <a:ext uri="{FF2B5EF4-FFF2-40B4-BE49-F238E27FC236}">
                  <a16:creationId xmlns:a16="http://schemas.microsoft.com/office/drawing/2014/main" id="{37171356-E272-E948-8685-DAB0F33F8701}"/>
                </a:ext>
              </a:extLst>
            </p:cNvPr>
            <p:cNvSpPr txBox="1"/>
            <p:nvPr/>
          </p:nvSpPr>
          <p:spPr>
            <a:xfrm>
              <a:off x="2448910" y="1429407"/>
              <a:ext cx="284052" cy="369332"/>
            </a:xfrm>
            <a:prstGeom prst="rect">
              <a:avLst/>
            </a:prstGeom>
            <a:noFill/>
          </p:spPr>
          <p:txBody>
            <a:bodyPr wrap="none" rtlCol="0">
              <a:spAutoFit/>
            </a:bodyPr>
            <a:lstStyle/>
            <a:p>
              <a:r>
                <a:rPr lang="en-US" dirty="0"/>
                <a:t>x</a:t>
              </a:r>
            </a:p>
          </p:txBody>
        </p:sp>
        <p:sp>
          <p:nvSpPr>
            <p:cNvPr id="168" name="TextBox 167">
              <a:extLst>
                <a:ext uri="{FF2B5EF4-FFF2-40B4-BE49-F238E27FC236}">
                  <a16:creationId xmlns:a16="http://schemas.microsoft.com/office/drawing/2014/main" id="{F8A811FF-0A7F-944A-8127-6B935377A53D}"/>
                </a:ext>
              </a:extLst>
            </p:cNvPr>
            <p:cNvSpPr txBox="1"/>
            <p:nvPr/>
          </p:nvSpPr>
          <p:spPr>
            <a:xfrm>
              <a:off x="2601310" y="1581807"/>
              <a:ext cx="284052" cy="369332"/>
            </a:xfrm>
            <a:prstGeom prst="rect">
              <a:avLst/>
            </a:prstGeom>
            <a:noFill/>
          </p:spPr>
          <p:txBody>
            <a:bodyPr wrap="none" rtlCol="0">
              <a:spAutoFit/>
            </a:bodyPr>
            <a:lstStyle/>
            <a:p>
              <a:r>
                <a:rPr lang="en-US" dirty="0"/>
                <a:t>x</a:t>
              </a:r>
            </a:p>
          </p:txBody>
        </p:sp>
        <p:sp>
          <p:nvSpPr>
            <p:cNvPr id="169" name="TextBox 168">
              <a:extLst>
                <a:ext uri="{FF2B5EF4-FFF2-40B4-BE49-F238E27FC236}">
                  <a16:creationId xmlns:a16="http://schemas.microsoft.com/office/drawing/2014/main" id="{2A8B7DBB-43A1-7A4C-BA92-20AD9A98F59F}"/>
                </a:ext>
              </a:extLst>
            </p:cNvPr>
            <p:cNvSpPr txBox="1"/>
            <p:nvPr/>
          </p:nvSpPr>
          <p:spPr>
            <a:xfrm>
              <a:off x="2753710" y="1734207"/>
              <a:ext cx="284052" cy="369332"/>
            </a:xfrm>
            <a:prstGeom prst="rect">
              <a:avLst/>
            </a:prstGeom>
            <a:noFill/>
          </p:spPr>
          <p:txBody>
            <a:bodyPr wrap="none" rtlCol="0">
              <a:spAutoFit/>
            </a:bodyPr>
            <a:lstStyle/>
            <a:p>
              <a:r>
                <a:rPr lang="en-US" dirty="0"/>
                <a:t>x</a:t>
              </a:r>
            </a:p>
          </p:txBody>
        </p:sp>
        <p:sp>
          <p:nvSpPr>
            <p:cNvPr id="170" name="TextBox 169">
              <a:extLst>
                <a:ext uri="{FF2B5EF4-FFF2-40B4-BE49-F238E27FC236}">
                  <a16:creationId xmlns:a16="http://schemas.microsoft.com/office/drawing/2014/main" id="{2324109E-79BF-2642-AB67-B989840A73C6}"/>
                </a:ext>
              </a:extLst>
            </p:cNvPr>
            <p:cNvSpPr txBox="1"/>
            <p:nvPr/>
          </p:nvSpPr>
          <p:spPr>
            <a:xfrm>
              <a:off x="2948015" y="1822913"/>
              <a:ext cx="284052" cy="369332"/>
            </a:xfrm>
            <a:prstGeom prst="rect">
              <a:avLst/>
            </a:prstGeom>
            <a:noFill/>
          </p:spPr>
          <p:txBody>
            <a:bodyPr wrap="none" rtlCol="0">
              <a:spAutoFit/>
            </a:bodyPr>
            <a:lstStyle/>
            <a:p>
              <a:r>
                <a:rPr lang="en-US" dirty="0"/>
                <a:t>x</a:t>
              </a:r>
            </a:p>
          </p:txBody>
        </p:sp>
        <p:sp>
          <p:nvSpPr>
            <p:cNvPr id="171" name="TextBox 170">
              <a:extLst>
                <a:ext uri="{FF2B5EF4-FFF2-40B4-BE49-F238E27FC236}">
                  <a16:creationId xmlns:a16="http://schemas.microsoft.com/office/drawing/2014/main" id="{A2CF2DB0-4DEF-B948-ABE0-A4229FE549A4}"/>
                </a:ext>
              </a:extLst>
            </p:cNvPr>
            <p:cNvSpPr txBox="1"/>
            <p:nvPr/>
          </p:nvSpPr>
          <p:spPr>
            <a:xfrm>
              <a:off x="3058510" y="2039007"/>
              <a:ext cx="284052" cy="369332"/>
            </a:xfrm>
            <a:prstGeom prst="rect">
              <a:avLst/>
            </a:prstGeom>
            <a:noFill/>
          </p:spPr>
          <p:txBody>
            <a:bodyPr wrap="none" rtlCol="0">
              <a:spAutoFit/>
            </a:bodyPr>
            <a:lstStyle/>
            <a:p>
              <a:r>
                <a:rPr lang="en-US" dirty="0"/>
                <a:t>x</a:t>
              </a:r>
            </a:p>
          </p:txBody>
        </p:sp>
        <p:sp>
          <p:nvSpPr>
            <p:cNvPr id="172" name="TextBox 171">
              <a:extLst>
                <a:ext uri="{FF2B5EF4-FFF2-40B4-BE49-F238E27FC236}">
                  <a16:creationId xmlns:a16="http://schemas.microsoft.com/office/drawing/2014/main" id="{B29973C7-A938-1646-A0A5-7C9BC67FBBB7}"/>
                </a:ext>
              </a:extLst>
            </p:cNvPr>
            <p:cNvSpPr txBox="1"/>
            <p:nvPr/>
          </p:nvSpPr>
          <p:spPr>
            <a:xfrm>
              <a:off x="3210910" y="2191407"/>
              <a:ext cx="284052" cy="369332"/>
            </a:xfrm>
            <a:prstGeom prst="rect">
              <a:avLst/>
            </a:prstGeom>
            <a:noFill/>
          </p:spPr>
          <p:txBody>
            <a:bodyPr wrap="none" rtlCol="0">
              <a:spAutoFit/>
            </a:bodyPr>
            <a:lstStyle/>
            <a:p>
              <a:r>
                <a:rPr lang="en-US" dirty="0"/>
                <a:t>x</a:t>
              </a:r>
            </a:p>
          </p:txBody>
        </p:sp>
        <p:sp>
          <p:nvSpPr>
            <p:cNvPr id="173" name="TextBox 172">
              <a:extLst>
                <a:ext uri="{FF2B5EF4-FFF2-40B4-BE49-F238E27FC236}">
                  <a16:creationId xmlns:a16="http://schemas.microsoft.com/office/drawing/2014/main" id="{66FCCFB3-C83F-9A46-9EAB-33F869B27064}"/>
                </a:ext>
              </a:extLst>
            </p:cNvPr>
            <p:cNvSpPr txBox="1"/>
            <p:nvPr/>
          </p:nvSpPr>
          <p:spPr>
            <a:xfrm>
              <a:off x="2543640" y="1930854"/>
              <a:ext cx="284052" cy="369332"/>
            </a:xfrm>
            <a:prstGeom prst="rect">
              <a:avLst/>
            </a:prstGeom>
            <a:noFill/>
          </p:spPr>
          <p:txBody>
            <a:bodyPr wrap="none" rtlCol="0">
              <a:spAutoFit/>
            </a:bodyPr>
            <a:lstStyle/>
            <a:p>
              <a:r>
                <a:rPr lang="en-US" dirty="0"/>
                <a:t>x</a:t>
              </a:r>
            </a:p>
          </p:txBody>
        </p:sp>
        <p:sp>
          <p:nvSpPr>
            <p:cNvPr id="174" name="TextBox 173">
              <a:extLst>
                <a:ext uri="{FF2B5EF4-FFF2-40B4-BE49-F238E27FC236}">
                  <a16:creationId xmlns:a16="http://schemas.microsoft.com/office/drawing/2014/main" id="{093058A8-94B1-B54C-887C-69DCDE2A7D05}"/>
                </a:ext>
              </a:extLst>
            </p:cNvPr>
            <p:cNvSpPr txBox="1"/>
            <p:nvPr/>
          </p:nvSpPr>
          <p:spPr>
            <a:xfrm>
              <a:off x="2559677" y="2401192"/>
              <a:ext cx="284052" cy="369332"/>
            </a:xfrm>
            <a:prstGeom prst="rect">
              <a:avLst/>
            </a:prstGeom>
            <a:noFill/>
          </p:spPr>
          <p:txBody>
            <a:bodyPr wrap="none" rtlCol="0">
              <a:spAutoFit/>
            </a:bodyPr>
            <a:lstStyle/>
            <a:p>
              <a:r>
                <a:rPr lang="en-US" dirty="0"/>
                <a:t>x</a:t>
              </a:r>
            </a:p>
          </p:txBody>
        </p:sp>
        <p:sp>
          <p:nvSpPr>
            <p:cNvPr id="175" name="TextBox 174">
              <a:extLst>
                <a:ext uri="{FF2B5EF4-FFF2-40B4-BE49-F238E27FC236}">
                  <a16:creationId xmlns:a16="http://schemas.microsoft.com/office/drawing/2014/main" id="{21D36DE6-6A28-D042-9443-FE76A93B9BD0}"/>
                </a:ext>
              </a:extLst>
            </p:cNvPr>
            <p:cNvSpPr txBox="1"/>
            <p:nvPr/>
          </p:nvSpPr>
          <p:spPr>
            <a:xfrm>
              <a:off x="2133803" y="1558684"/>
              <a:ext cx="294290" cy="369332"/>
            </a:xfrm>
            <a:prstGeom prst="rect">
              <a:avLst/>
            </a:prstGeom>
            <a:noFill/>
          </p:spPr>
          <p:txBody>
            <a:bodyPr wrap="square" rtlCol="0">
              <a:spAutoFit/>
            </a:bodyPr>
            <a:lstStyle/>
            <a:p>
              <a:r>
                <a:rPr lang="en-US" dirty="0"/>
                <a:t>x</a:t>
              </a:r>
            </a:p>
          </p:txBody>
        </p:sp>
        <p:sp>
          <p:nvSpPr>
            <p:cNvPr id="176" name="TextBox 175">
              <a:extLst>
                <a:ext uri="{FF2B5EF4-FFF2-40B4-BE49-F238E27FC236}">
                  <a16:creationId xmlns:a16="http://schemas.microsoft.com/office/drawing/2014/main" id="{34573320-CC7D-5441-B8D8-FB9F8AF30666}"/>
                </a:ext>
              </a:extLst>
            </p:cNvPr>
            <p:cNvSpPr txBox="1"/>
            <p:nvPr/>
          </p:nvSpPr>
          <p:spPr>
            <a:xfrm>
              <a:off x="2244298" y="1794219"/>
              <a:ext cx="294290" cy="369332"/>
            </a:xfrm>
            <a:prstGeom prst="rect">
              <a:avLst/>
            </a:prstGeom>
            <a:noFill/>
          </p:spPr>
          <p:txBody>
            <a:bodyPr wrap="square" rtlCol="0">
              <a:spAutoFit/>
            </a:bodyPr>
            <a:lstStyle/>
            <a:p>
              <a:r>
                <a:rPr lang="en-US" dirty="0"/>
                <a:t>x</a:t>
              </a:r>
            </a:p>
          </p:txBody>
        </p:sp>
        <p:sp>
          <p:nvSpPr>
            <p:cNvPr id="177" name="TextBox 176">
              <a:extLst>
                <a:ext uri="{FF2B5EF4-FFF2-40B4-BE49-F238E27FC236}">
                  <a16:creationId xmlns:a16="http://schemas.microsoft.com/office/drawing/2014/main" id="{92E2DC0A-24AA-1A4B-86D5-92C068841AF6}"/>
                </a:ext>
              </a:extLst>
            </p:cNvPr>
            <p:cNvSpPr txBox="1"/>
            <p:nvPr/>
          </p:nvSpPr>
          <p:spPr>
            <a:xfrm>
              <a:off x="2428162" y="1798739"/>
              <a:ext cx="294290" cy="369332"/>
            </a:xfrm>
            <a:prstGeom prst="rect">
              <a:avLst/>
            </a:prstGeom>
            <a:noFill/>
          </p:spPr>
          <p:txBody>
            <a:bodyPr wrap="square" rtlCol="0">
              <a:spAutoFit/>
            </a:bodyPr>
            <a:lstStyle/>
            <a:p>
              <a:r>
                <a:rPr lang="en-US" dirty="0"/>
                <a:t>x</a:t>
              </a:r>
            </a:p>
          </p:txBody>
        </p:sp>
        <p:sp>
          <p:nvSpPr>
            <p:cNvPr id="178" name="TextBox 177">
              <a:extLst>
                <a:ext uri="{FF2B5EF4-FFF2-40B4-BE49-F238E27FC236}">
                  <a16:creationId xmlns:a16="http://schemas.microsoft.com/office/drawing/2014/main" id="{2400CBED-1DCF-9B4A-981C-6CACEB7F1126}"/>
                </a:ext>
              </a:extLst>
            </p:cNvPr>
            <p:cNvSpPr txBox="1"/>
            <p:nvPr/>
          </p:nvSpPr>
          <p:spPr>
            <a:xfrm>
              <a:off x="2464675" y="2140326"/>
              <a:ext cx="294290" cy="369332"/>
            </a:xfrm>
            <a:prstGeom prst="rect">
              <a:avLst/>
            </a:prstGeom>
            <a:noFill/>
          </p:spPr>
          <p:txBody>
            <a:bodyPr wrap="square" rtlCol="0">
              <a:spAutoFit/>
            </a:bodyPr>
            <a:lstStyle/>
            <a:p>
              <a:r>
                <a:rPr lang="en-US" dirty="0"/>
                <a:t>x</a:t>
              </a:r>
            </a:p>
          </p:txBody>
        </p:sp>
        <p:sp>
          <p:nvSpPr>
            <p:cNvPr id="179" name="TextBox 178">
              <a:extLst>
                <a:ext uri="{FF2B5EF4-FFF2-40B4-BE49-F238E27FC236}">
                  <a16:creationId xmlns:a16="http://schemas.microsoft.com/office/drawing/2014/main" id="{8235B68B-F2E1-2D4D-88F1-C8AAB981EF94}"/>
                </a:ext>
              </a:extLst>
            </p:cNvPr>
            <p:cNvSpPr txBox="1"/>
            <p:nvPr/>
          </p:nvSpPr>
          <p:spPr>
            <a:xfrm>
              <a:off x="2911365" y="2101437"/>
              <a:ext cx="294290" cy="369332"/>
            </a:xfrm>
            <a:prstGeom prst="rect">
              <a:avLst/>
            </a:prstGeom>
            <a:noFill/>
          </p:spPr>
          <p:txBody>
            <a:bodyPr wrap="square" rtlCol="0">
              <a:spAutoFit/>
            </a:bodyPr>
            <a:lstStyle/>
            <a:p>
              <a:r>
                <a:rPr lang="en-US" dirty="0"/>
                <a:t>x</a:t>
              </a:r>
            </a:p>
          </p:txBody>
        </p:sp>
        <p:sp>
          <p:nvSpPr>
            <p:cNvPr id="180" name="TextBox 179">
              <a:extLst>
                <a:ext uri="{FF2B5EF4-FFF2-40B4-BE49-F238E27FC236}">
                  <a16:creationId xmlns:a16="http://schemas.microsoft.com/office/drawing/2014/main" id="{3989277B-9AE7-3343-B5AA-8F00814BA43A}"/>
                </a:ext>
              </a:extLst>
            </p:cNvPr>
            <p:cNvSpPr txBox="1"/>
            <p:nvPr/>
          </p:nvSpPr>
          <p:spPr>
            <a:xfrm>
              <a:off x="2758318" y="2319947"/>
              <a:ext cx="294290" cy="369332"/>
            </a:xfrm>
            <a:prstGeom prst="rect">
              <a:avLst/>
            </a:prstGeom>
            <a:noFill/>
          </p:spPr>
          <p:txBody>
            <a:bodyPr wrap="square" rtlCol="0">
              <a:spAutoFit/>
            </a:bodyPr>
            <a:lstStyle/>
            <a:p>
              <a:r>
                <a:rPr lang="en-US" dirty="0"/>
                <a:t>x</a:t>
              </a:r>
            </a:p>
          </p:txBody>
        </p:sp>
        <p:sp>
          <p:nvSpPr>
            <p:cNvPr id="181" name="TextBox 180">
              <a:extLst>
                <a:ext uri="{FF2B5EF4-FFF2-40B4-BE49-F238E27FC236}">
                  <a16:creationId xmlns:a16="http://schemas.microsoft.com/office/drawing/2014/main" id="{232C2190-F7FE-294F-BF49-3351F2118FBE}"/>
                </a:ext>
              </a:extLst>
            </p:cNvPr>
            <p:cNvSpPr txBox="1"/>
            <p:nvPr/>
          </p:nvSpPr>
          <p:spPr>
            <a:xfrm>
              <a:off x="3037762" y="2408339"/>
              <a:ext cx="294290" cy="369332"/>
            </a:xfrm>
            <a:prstGeom prst="rect">
              <a:avLst/>
            </a:prstGeom>
            <a:noFill/>
          </p:spPr>
          <p:txBody>
            <a:bodyPr wrap="square" rtlCol="0">
              <a:spAutoFit/>
            </a:bodyPr>
            <a:lstStyle/>
            <a:p>
              <a:r>
                <a:rPr lang="en-US" dirty="0"/>
                <a:t>x</a:t>
              </a:r>
            </a:p>
          </p:txBody>
        </p:sp>
        <p:sp>
          <p:nvSpPr>
            <p:cNvPr id="182" name="TextBox 181">
              <a:extLst>
                <a:ext uri="{FF2B5EF4-FFF2-40B4-BE49-F238E27FC236}">
                  <a16:creationId xmlns:a16="http://schemas.microsoft.com/office/drawing/2014/main" id="{4FA1DD0A-13C3-FA46-B867-B5E9521FFC50}"/>
                </a:ext>
              </a:extLst>
            </p:cNvPr>
            <p:cNvSpPr txBox="1"/>
            <p:nvPr/>
          </p:nvSpPr>
          <p:spPr>
            <a:xfrm>
              <a:off x="2055045" y="1872524"/>
              <a:ext cx="294290" cy="369332"/>
            </a:xfrm>
            <a:prstGeom prst="rect">
              <a:avLst/>
            </a:prstGeom>
            <a:noFill/>
          </p:spPr>
          <p:txBody>
            <a:bodyPr wrap="square" rtlCol="0">
              <a:spAutoFit/>
            </a:bodyPr>
            <a:lstStyle/>
            <a:p>
              <a:r>
                <a:rPr lang="en-US" dirty="0"/>
                <a:t>x</a:t>
              </a:r>
            </a:p>
          </p:txBody>
        </p:sp>
        <p:sp>
          <p:nvSpPr>
            <p:cNvPr id="183" name="TextBox 182">
              <a:extLst>
                <a:ext uri="{FF2B5EF4-FFF2-40B4-BE49-F238E27FC236}">
                  <a16:creationId xmlns:a16="http://schemas.microsoft.com/office/drawing/2014/main" id="{6261C03D-6EA4-D848-A5B5-944FF29E8547}"/>
                </a:ext>
              </a:extLst>
            </p:cNvPr>
            <p:cNvSpPr txBox="1"/>
            <p:nvPr/>
          </p:nvSpPr>
          <p:spPr>
            <a:xfrm>
              <a:off x="3232067" y="1918873"/>
              <a:ext cx="284052" cy="369332"/>
            </a:xfrm>
            <a:prstGeom prst="rect">
              <a:avLst/>
            </a:prstGeom>
            <a:noFill/>
          </p:spPr>
          <p:txBody>
            <a:bodyPr wrap="none" rtlCol="0">
              <a:spAutoFit/>
            </a:bodyPr>
            <a:lstStyle/>
            <a:p>
              <a:r>
                <a:rPr lang="en-US" dirty="0"/>
                <a:t>x</a:t>
              </a:r>
            </a:p>
          </p:txBody>
        </p:sp>
        <p:sp>
          <p:nvSpPr>
            <p:cNvPr id="184" name="TextBox 183">
              <a:extLst>
                <a:ext uri="{FF2B5EF4-FFF2-40B4-BE49-F238E27FC236}">
                  <a16:creationId xmlns:a16="http://schemas.microsoft.com/office/drawing/2014/main" id="{160FBF82-4C4A-4045-B023-DF8BB126AA7A}"/>
                </a:ext>
              </a:extLst>
            </p:cNvPr>
            <p:cNvSpPr txBox="1"/>
            <p:nvPr/>
          </p:nvSpPr>
          <p:spPr>
            <a:xfrm>
              <a:off x="2927267" y="1483429"/>
              <a:ext cx="284052" cy="369332"/>
            </a:xfrm>
            <a:prstGeom prst="rect">
              <a:avLst/>
            </a:prstGeom>
            <a:noFill/>
          </p:spPr>
          <p:txBody>
            <a:bodyPr wrap="square" rtlCol="0">
              <a:spAutoFit/>
            </a:bodyPr>
            <a:lstStyle/>
            <a:p>
              <a:r>
                <a:rPr lang="en-US" dirty="0"/>
                <a:t>x</a:t>
              </a:r>
            </a:p>
          </p:txBody>
        </p:sp>
        <p:sp>
          <p:nvSpPr>
            <p:cNvPr id="185" name="TextBox 184">
              <a:extLst>
                <a:ext uri="{FF2B5EF4-FFF2-40B4-BE49-F238E27FC236}">
                  <a16:creationId xmlns:a16="http://schemas.microsoft.com/office/drawing/2014/main" id="{7EF8743E-5255-7344-A7E8-7A8E12B12E2D}"/>
                </a:ext>
              </a:extLst>
            </p:cNvPr>
            <p:cNvSpPr txBox="1"/>
            <p:nvPr/>
          </p:nvSpPr>
          <p:spPr>
            <a:xfrm>
              <a:off x="3263598" y="1638247"/>
              <a:ext cx="284052" cy="369332"/>
            </a:xfrm>
            <a:prstGeom prst="rect">
              <a:avLst/>
            </a:prstGeom>
            <a:noFill/>
          </p:spPr>
          <p:txBody>
            <a:bodyPr wrap="none" rtlCol="0">
              <a:spAutoFit/>
            </a:bodyPr>
            <a:lstStyle/>
            <a:p>
              <a:r>
                <a:rPr lang="en-US" dirty="0"/>
                <a:t>x</a:t>
              </a:r>
            </a:p>
          </p:txBody>
        </p:sp>
        <p:sp>
          <p:nvSpPr>
            <p:cNvPr id="186" name="TextBox 185">
              <a:extLst>
                <a:ext uri="{FF2B5EF4-FFF2-40B4-BE49-F238E27FC236}">
                  <a16:creationId xmlns:a16="http://schemas.microsoft.com/office/drawing/2014/main" id="{8BA40ED8-46B6-D944-B838-D9E627BC1056}"/>
                </a:ext>
              </a:extLst>
            </p:cNvPr>
            <p:cNvSpPr txBox="1"/>
            <p:nvPr/>
          </p:nvSpPr>
          <p:spPr>
            <a:xfrm>
              <a:off x="2335515" y="2451851"/>
              <a:ext cx="284052" cy="369332"/>
            </a:xfrm>
            <a:prstGeom prst="rect">
              <a:avLst/>
            </a:prstGeom>
            <a:noFill/>
          </p:spPr>
          <p:txBody>
            <a:bodyPr wrap="none" rtlCol="0">
              <a:spAutoFit/>
            </a:bodyPr>
            <a:lstStyle/>
            <a:p>
              <a:r>
                <a:rPr lang="en-US" dirty="0"/>
                <a:t>x</a:t>
              </a:r>
            </a:p>
          </p:txBody>
        </p:sp>
        <p:sp>
          <p:nvSpPr>
            <p:cNvPr id="187" name="TextBox 186">
              <a:extLst>
                <a:ext uri="{FF2B5EF4-FFF2-40B4-BE49-F238E27FC236}">
                  <a16:creationId xmlns:a16="http://schemas.microsoft.com/office/drawing/2014/main" id="{1CEEC440-B4F2-F042-A565-80963A03217E}"/>
                </a:ext>
              </a:extLst>
            </p:cNvPr>
            <p:cNvSpPr txBox="1"/>
            <p:nvPr/>
          </p:nvSpPr>
          <p:spPr>
            <a:xfrm>
              <a:off x="2727434" y="2028286"/>
              <a:ext cx="284052" cy="369332"/>
            </a:xfrm>
            <a:prstGeom prst="rect">
              <a:avLst/>
            </a:prstGeom>
            <a:noFill/>
          </p:spPr>
          <p:txBody>
            <a:bodyPr wrap="none" rtlCol="0">
              <a:spAutoFit/>
            </a:bodyPr>
            <a:lstStyle/>
            <a:p>
              <a:r>
                <a:rPr lang="en-US" dirty="0"/>
                <a:t>x</a:t>
              </a:r>
            </a:p>
          </p:txBody>
        </p:sp>
        <p:sp>
          <p:nvSpPr>
            <p:cNvPr id="188" name="TextBox 187">
              <a:extLst>
                <a:ext uri="{FF2B5EF4-FFF2-40B4-BE49-F238E27FC236}">
                  <a16:creationId xmlns:a16="http://schemas.microsoft.com/office/drawing/2014/main" id="{669E6306-477F-3843-8B24-B839F98D10C8}"/>
                </a:ext>
              </a:extLst>
            </p:cNvPr>
            <p:cNvSpPr txBox="1"/>
            <p:nvPr/>
          </p:nvSpPr>
          <p:spPr>
            <a:xfrm>
              <a:off x="2181270" y="2138011"/>
              <a:ext cx="284052" cy="369332"/>
            </a:xfrm>
            <a:prstGeom prst="rect">
              <a:avLst/>
            </a:prstGeom>
            <a:noFill/>
          </p:spPr>
          <p:txBody>
            <a:bodyPr wrap="none" rtlCol="0">
              <a:spAutoFit/>
            </a:bodyPr>
            <a:lstStyle/>
            <a:p>
              <a:r>
                <a:rPr lang="en-US" dirty="0"/>
                <a:t>x</a:t>
              </a:r>
            </a:p>
          </p:txBody>
        </p:sp>
        <p:sp>
          <p:nvSpPr>
            <p:cNvPr id="189" name="Oval 188">
              <a:extLst>
                <a:ext uri="{FF2B5EF4-FFF2-40B4-BE49-F238E27FC236}">
                  <a16:creationId xmlns:a16="http://schemas.microsoft.com/office/drawing/2014/main" id="{B5A80BFC-F218-D44B-8971-0631BAFB8DEC}"/>
                </a:ext>
              </a:extLst>
            </p:cNvPr>
            <p:cNvSpPr/>
            <p:nvPr/>
          </p:nvSpPr>
          <p:spPr>
            <a:xfrm>
              <a:off x="1970964" y="1345326"/>
              <a:ext cx="1665617" cy="1576552"/>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0" name="TextBox 189">
            <a:extLst>
              <a:ext uri="{FF2B5EF4-FFF2-40B4-BE49-F238E27FC236}">
                <a16:creationId xmlns:a16="http://schemas.microsoft.com/office/drawing/2014/main" id="{05C43312-71FC-614C-9BE1-86B4E52386A9}"/>
              </a:ext>
            </a:extLst>
          </p:cNvPr>
          <p:cNvSpPr txBox="1"/>
          <p:nvPr/>
        </p:nvSpPr>
        <p:spPr>
          <a:xfrm>
            <a:off x="538676" y="1161120"/>
            <a:ext cx="1513428" cy="369332"/>
          </a:xfrm>
          <a:prstGeom prst="rect">
            <a:avLst/>
          </a:prstGeom>
          <a:noFill/>
        </p:spPr>
        <p:txBody>
          <a:bodyPr wrap="none" rtlCol="0">
            <a:spAutoFit/>
          </a:bodyPr>
          <a:lstStyle/>
          <a:p>
            <a:r>
              <a:rPr lang="en-US" dirty="0"/>
              <a:t>data sample A</a:t>
            </a:r>
          </a:p>
        </p:txBody>
      </p:sp>
      <p:sp>
        <p:nvSpPr>
          <p:cNvPr id="191" name="Right Arrow 190">
            <a:extLst>
              <a:ext uri="{FF2B5EF4-FFF2-40B4-BE49-F238E27FC236}">
                <a16:creationId xmlns:a16="http://schemas.microsoft.com/office/drawing/2014/main" id="{45AB0564-A988-5C45-AC43-8AC28F0765A1}"/>
              </a:ext>
            </a:extLst>
          </p:cNvPr>
          <p:cNvSpPr/>
          <p:nvPr/>
        </p:nvSpPr>
        <p:spPr>
          <a:xfrm>
            <a:off x="2324853" y="2279942"/>
            <a:ext cx="1376855" cy="24867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TextBox 191">
            <a:extLst>
              <a:ext uri="{FF2B5EF4-FFF2-40B4-BE49-F238E27FC236}">
                <a16:creationId xmlns:a16="http://schemas.microsoft.com/office/drawing/2014/main" id="{7C636BF6-A79A-6445-9B15-33F9B60D7D24}"/>
              </a:ext>
            </a:extLst>
          </p:cNvPr>
          <p:cNvSpPr txBox="1"/>
          <p:nvPr/>
        </p:nvSpPr>
        <p:spPr>
          <a:xfrm>
            <a:off x="3912288" y="2216776"/>
            <a:ext cx="899157" cy="369332"/>
          </a:xfrm>
          <a:prstGeom prst="rect">
            <a:avLst/>
          </a:prstGeom>
          <a:noFill/>
        </p:spPr>
        <p:txBody>
          <a:bodyPr wrap="none" rtlCol="0">
            <a:spAutoFit/>
          </a:bodyPr>
          <a:lstStyle/>
          <a:p>
            <a:r>
              <a:rPr lang="en-US" dirty="0"/>
              <a:t>statistic</a:t>
            </a:r>
          </a:p>
        </p:txBody>
      </p:sp>
    </p:spTree>
    <p:extLst>
      <p:ext uri="{BB962C8B-B14F-4D97-AF65-F5344CB8AC3E}">
        <p14:creationId xmlns:p14="http://schemas.microsoft.com/office/powerpoint/2010/main" val="177956872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C33893-C1FD-CF4C-91EC-7A35879269DA}"/>
              </a:ext>
            </a:extLst>
          </p:cNvPr>
          <p:cNvSpPr>
            <a:spLocks noGrp="1"/>
          </p:cNvSpPr>
          <p:nvPr>
            <p:ph type="title"/>
          </p:nvPr>
        </p:nvSpPr>
        <p:spPr>
          <a:xfrm>
            <a:off x="274319" y="317481"/>
            <a:ext cx="8595360" cy="641871"/>
          </a:xfrm>
        </p:spPr>
        <p:txBody>
          <a:bodyPr>
            <a:normAutofit/>
          </a:bodyPr>
          <a:lstStyle/>
          <a:p>
            <a:r>
              <a:rPr lang="en-US" dirty="0"/>
              <a:t>Bootstrap</a:t>
            </a:r>
          </a:p>
        </p:txBody>
      </p:sp>
      <p:sp>
        <p:nvSpPr>
          <p:cNvPr id="4" name="Slide Number Placeholder 3">
            <a:extLst>
              <a:ext uri="{FF2B5EF4-FFF2-40B4-BE49-F238E27FC236}">
                <a16:creationId xmlns:a16="http://schemas.microsoft.com/office/drawing/2014/main" id="{02E00918-68B8-514A-891C-20F177A55ADD}"/>
              </a:ext>
            </a:extLst>
          </p:cNvPr>
          <p:cNvSpPr>
            <a:spLocks noGrp="1"/>
          </p:cNvSpPr>
          <p:nvPr>
            <p:ph type="sldNum" sz="quarter" idx="12"/>
          </p:nvPr>
        </p:nvSpPr>
        <p:spPr>
          <a:xfrm>
            <a:off x="6272888" y="6446520"/>
            <a:ext cx="2366010" cy="274320"/>
          </a:xfrm>
        </p:spPr>
        <p:txBody>
          <a:bodyPr/>
          <a:lstStyle/>
          <a:p>
            <a:fld id="{4F1611B7-9285-1F48-A026-12A07D3EB268}" type="slidenum">
              <a:rPr lang="en-US" smtClean="0"/>
              <a:t>50</a:t>
            </a:fld>
            <a:endParaRPr lang="en-US" dirty="0"/>
          </a:p>
        </p:txBody>
      </p:sp>
      <p:grpSp>
        <p:nvGrpSpPr>
          <p:cNvPr id="96" name="Group 95">
            <a:extLst>
              <a:ext uri="{FF2B5EF4-FFF2-40B4-BE49-F238E27FC236}">
                <a16:creationId xmlns:a16="http://schemas.microsoft.com/office/drawing/2014/main" id="{AE4D0D01-09E6-B24E-BAFD-EAD808EEF533}"/>
              </a:ext>
            </a:extLst>
          </p:cNvPr>
          <p:cNvGrpSpPr/>
          <p:nvPr/>
        </p:nvGrpSpPr>
        <p:grpSpPr>
          <a:xfrm>
            <a:off x="444454" y="4668200"/>
            <a:ext cx="1665617" cy="1576552"/>
            <a:chOff x="1970964" y="1345326"/>
            <a:chExt cx="1665617" cy="1576552"/>
          </a:xfrm>
        </p:grpSpPr>
        <p:sp>
          <p:nvSpPr>
            <p:cNvPr id="97" name="TextBox 96">
              <a:extLst>
                <a:ext uri="{FF2B5EF4-FFF2-40B4-BE49-F238E27FC236}">
                  <a16:creationId xmlns:a16="http://schemas.microsoft.com/office/drawing/2014/main" id="{C2ECC706-A17C-CB4F-84C7-4FD11F21044A}"/>
                </a:ext>
              </a:extLst>
            </p:cNvPr>
            <p:cNvSpPr txBox="1"/>
            <p:nvPr/>
          </p:nvSpPr>
          <p:spPr>
            <a:xfrm>
              <a:off x="2448910" y="1429407"/>
              <a:ext cx="284052" cy="369332"/>
            </a:xfrm>
            <a:prstGeom prst="rect">
              <a:avLst/>
            </a:prstGeom>
            <a:noFill/>
          </p:spPr>
          <p:txBody>
            <a:bodyPr wrap="none" rtlCol="0">
              <a:spAutoFit/>
            </a:bodyPr>
            <a:lstStyle/>
            <a:p>
              <a:r>
                <a:rPr lang="en-US" dirty="0">
                  <a:solidFill>
                    <a:srgbClr val="FF0000"/>
                  </a:solidFill>
                </a:rPr>
                <a:t>x</a:t>
              </a:r>
            </a:p>
          </p:txBody>
        </p:sp>
        <p:sp>
          <p:nvSpPr>
            <p:cNvPr id="98" name="TextBox 97">
              <a:extLst>
                <a:ext uri="{FF2B5EF4-FFF2-40B4-BE49-F238E27FC236}">
                  <a16:creationId xmlns:a16="http://schemas.microsoft.com/office/drawing/2014/main" id="{613DC658-89BE-BF4F-95D1-4AD6F5ACEE80}"/>
                </a:ext>
              </a:extLst>
            </p:cNvPr>
            <p:cNvSpPr txBox="1"/>
            <p:nvPr/>
          </p:nvSpPr>
          <p:spPr>
            <a:xfrm>
              <a:off x="2601310" y="1581807"/>
              <a:ext cx="284052" cy="369332"/>
            </a:xfrm>
            <a:prstGeom prst="rect">
              <a:avLst/>
            </a:prstGeom>
            <a:noFill/>
          </p:spPr>
          <p:txBody>
            <a:bodyPr wrap="none" rtlCol="0">
              <a:spAutoFit/>
            </a:bodyPr>
            <a:lstStyle/>
            <a:p>
              <a:r>
                <a:rPr lang="en-US" dirty="0">
                  <a:solidFill>
                    <a:srgbClr val="FF0000"/>
                  </a:solidFill>
                </a:rPr>
                <a:t>x</a:t>
              </a:r>
            </a:p>
          </p:txBody>
        </p:sp>
        <p:sp>
          <p:nvSpPr>
            <p:cNvPr id="99" name="TextBox 98">
              <a:extLst>
                <a:ext uri="{FF2B5EF4-FFF2-40B4-BE49-F238E27FC236}">
                  <a16:creationId xmlns:a16="http://schemas.microsoft.com/office/drawing/2014/main" id="{41F29A8B-1387-B242-9854-3EBDC3413C2F}"/>
                </a:ext>
              </a:extLst>
            </p:cNvPr>
            <p:cNvSpPr txBox="1"/>
            <p:nvPr/>
          </p:nvSpPr>
          <p:spPr>
            <a:xfrm>
              <a:off x="2753710" y="1734207"/>
              <a:ext cx="284052" cy="369332"/>
            </a:xfrm>
            <a:prstGeom prst="rect">
              <a:avLst/>
            </a:prstGeom>
            <a:noFill/>
          </p:spPr>
          <p:txBody>
            <a:bodyPr wrap="none" rtlCol="0">
              <a:spAutoFit/>
            </a:bodyPr>
            <a:lstStyle/>
            <a:p>
              <a:r>
                <a:rPr lang="en-US" dirty="0">
                  <a:solidFill>
                    <a:srgbClr val="FF0000"/>
                  </a:solidFill>
                </a:rPr>
                <a:t>x</a:t>
              </a:r>
            </a:p>
          </p:txBody>
        </p:sp>
        <p:sp>
          <p:nvSpPr>
            <p:cNvPr id="100" name="TextBox 99">
              <a:extLst>
                <a:ext uri="{FF2B5EF4-FFF2-40B4-BE49-F238E27FC236}">
                  <a16:creationId xmlns:a16="http://schemas.microsoft.com/office/drawing/2014/main" id="{F1E3706A-3373-DD4E-9F8C-CDF7CB7B7A5B}"/>
                </a:ext>
              </a:extLst>
            </p:cNvPr>
            <p:cNvSpPr txBox="1"/>
            <p:nvPr/>
          </p:nvSpPr>
          <p:spPr>
            <a:xfrm>
              <a:off x="2948015" y="1822913"/>
              <a:ext cx="284052" cy="369332"/>
            </a:xfrm>
            <a:prstGeom prst="rect">
              <a:avLst/>
            </a:prstGeom>
            <a:noFill/>
          </p:spPr>
          <p:txBody>
            <a:bodyPr wrap="none" rtlCol="0">
              <a:spAutoFit/>
            </a:bodyPr>
            <a:lstStyle/>
            <a:p>
              <a:r>
                <a:rPr lang="en-US" dirty="0">
                  <a:solidFill>
                    <a:srgbClr val="FF0000"/>
                  </a:solidFill>
                </a:rPr>
                <a:t>x</a:t>
              </a:r>
            </a:p>
          </p:txBody>
        </p:sp>
        <p:sp>
          <p:nvSpPr>
            <p:cNvPr id="101" name="TextBox 100">
              <a:extLst>
                <a:ext uri="{FF2B5EF4-FFF2-40B4-BE49-F238E27FC236}">
                  <a16:creationId xmlns:a16="http://schemas.microsoft.com/office/drawing/2014/main" id="{C1CAB8A2-1438-8F44-A5CD-729731188802}"/>
                </a:ext>
              </a:extLst>
            </p:cNvPr>
            <p:cNvSpPr txBox="1"/>
            <p:nvPr/>
          </p:nvSpPr>
          <p:spPr>
            <a:xfrm>
              <a:off x="3058510" y="2039007"/>
              <a:ext cx="284052" cy="369332"/>
            </a:xfrm>
            <a:prstGeom prst="rect">
              <a:avLst/>
            </a:prstGeom>
            <a:noFill/>
          </p:spPr>
          <p:txBody>
            <a:bodyPr wrap="none" rtlCol="0">
              <a:spAutoFit/>
            </a:bodyPr>
            <a:lstStyle/>
            <a:p>
              <a:r>
                <a:rPr lang="en-US" dirty="0">
                  <a:solidFill>
                    <a:srgbClr val="FF0000"/>
                  </a:solidFill>
                </a:rPr>
                <a:t>x</a:t>
              </a:r>
            </a:p>
          </p:txBody>
        </p:sp>
        <p:sp>
          <p:nvSpPr>
            <p:cNvPr id="102" name="TextBox 101">
              <a:extLst>
                <a:ext uri="{FF2B5EF4-FFF2-40B4-BE49-F238E27FC236}">
                  <a16:creationId xmlns:a16="http://schemas.microsoft.com/office/drawing/2014/main" id="{6D4FC4E7-2E05-C945-A54C-E2EF8B0C1614}"/>
                </a:ext>
              </a:extLst>
            </p:cNvPr>
            <p:cNvSpPr txBox="1"/>
            <p:nvPr/>
          </p:nvSpPr>
          <p:spPr>
            <a:xfrm>
              <a:off x="3210910" y="2191407"/>
              <a:ext cx="284052" cy="369332"/>
            </a:xfrm>
            <a:prstGeom prst="rect">
              <a:avLst/>
            </a:prstGeom>
            <a:noFill/>
          </p:spPr>
          <p:txBody>
            <a:bodyPr wrap="none" rtlCol="0">
              <a:spAutoFit/>
            </a:bodyPr>
            <a:lstStyle/>
            <a:p>
              <a:r>
                <a:rPr lang="en-US" dirty="0">
                  <a:solidFill>
                    <a:srgbClr val="FF0000"/>
                  </a:solidFill>
                </a:rPr>
                <a:t>x</a:t>
              </a:r>
            </a:p>
          </p:txBody>
        </p:sp>
        <p:sp>
          <p:nvSpPr>
            <p:cNvPr id="103" name="TextBox 102">
              <a:extLst>
                <a:ext uri="{FF2B5EF4-FFF2-40B4-BE49-F238E27FC236}">
                  <a16:creationId xmlns:a16="http://schemas.microsoft.com/office/drawing/2014/main" id="{53ADFAC3-C077-B84E-A60F-7F1F270A6DCC}"/>
                </a:ext>
              </a:extLst>
            </p:cNvPr>
            <p:cNvSpPr txBox="1"/>
            <p:nvPr/>
          </p:nvSpPr>
          <p:spPr>
            <a:xfrm>
              <a:off x="2543640" y="1930854"/>
              <a:ext cx="284052" cy="369332"/>
            </a:xfrm>
            <a:prstGeom prst="rect">
              <a:avLst/>
            </a:prstGeom>
            <a:noFill/>
          </p:spPr>
          <p:txBody>
            <a:bodyPr wrap="none" rtlCol="0">
              <a:spAutoFit/>
            </a:bodyPr>
            <a:lstStyle/>
            <a:p>
              <a:r>
                <a:rPr lang="en-US" dirty="0">
                  <a:solidFill>
                    <a:srgbClr val="FF0000"/>
                  </a:solidFill>
                </a:rPr>
                <a:t>x</a:t>
              </a:r>
            </a:p>
          </p:txBody>
        </p:sp>
        <p:sp>
          <p:nvSpPr>
            <p:cNvPr id="104" name="TextBox 103">
              <a:extLst>
                <a:ext uri="{FF2B5EF4-FFF2-40B4-BE49-F238E27FC236}">
                  <a16:creationId xmlns:a16="http://schemas.microsoft.com/office/drawing/2014/main" id="{13A5A053-D0E6-2341-9FD6-373C81EB350E}"/>
                </a:ext>
              </a:extLst>
            </p:cNvPr>
            <p:cNvSpPr txBox="1"/>
            <p:nvPr/>
          </p:nvSpPr>
          <p:spPr>
            <a:xfrm>
              <a:off x="2559677" y="2401192"/>
              <a:ext cx="284052" cy="369332"/>
            </a:xfrm>
            <a:prstGeom prst="rect">
              <a:avLst/>
            </a:prstGeom>
            <a:noFill/>
          </p:spPr>
          <p:txBody>
            <a:bodyPr wrap="none" rtlCol="0">
              <a:spAutoFit/>
            </a:bodyPr>
            <a:lstStyle/>
            <a:p>
              <a:r>
                <a:rPr lang="en-US" dirty="0">
                  <a:solidFill>
                    <a:srgbClr val="FF0000"/>
                  </a:solidFill>
                </a:rPr>
                <a:t>x</a:t>
              </a:r>
            </a:p>
          </p:txBody>
        </p:sp>
        <p:sp>
          <p:nvSpPr>
            <p:cNvPr id="105" name="TextBox 104">
              <a:extLst>
                <a:ext uri="{FF2B5EF4-FFF2-40B4-BE49-F238E27FC236}">
                  <a16:creationId xmlns:a16="http://schemas.microsoft.com/office/drawing/2014/main" id="{A6B0699B-8EF2-674E-85DB-8A87F8DA1C4F}"/>
                </a:ext>
              </a:extLst>
            </p:cNvPr>
            <p:cNvSpPr txBox="1"/>
            <p:nvPr/>
          </p:nvSpPr>
          <p:spPr>
            <a:xfrm>
              <a:off x="2133803" y="1558684"/>
              <a:ext cx="294290" cy="369332"/>
            </a:xfrm>
            <a:prstGeom prst="rect">
              <a:avLst/>
            </a:prstGeom>
            <a:noFill/>
          </p:spPr>
          <p:txBody>
            <a:bodyPr wrap="square" rtlCol="0">
              <a:spAutoFit/>
            </a:bodyPr>
            <a:lstStyle/>
            <a:p>
              <a:r>
                <a:rPr lang="en-US" dirty="0">
                  <a:solidFill>
                    <a:srgbClr val="FF0000"/>
                  </a:solidFill>
                </a:rPr>
                <a:t>x</a:t>
              </a:r>
            </a:p>
          </p:txBody>
        </p:sp>
        <p:sp>
          <p:nvSpPr>
            <p:cNvPr id="106" name="TextBox 105">
              <a:extLst>
                <a:ext uri="{FF2B5EF4-FFF2-40B4-BE49-F238E27FC236}">
                  <a16:creationId xmlns:a16="http://schemas.microsoft.com/office/drawing/2014/main" id="{7977B596-E402-6A4F-B2BE-38E13D972C61}"/>
                </a:ext>
              </a:extLst>
            </p:cNvPr>
            <p:cNvSpPr txBox="1"/>
            <p:nvPr/>
          </p:nvSpPr>
          <p:spPr>
            <a:xfrm>
              <a:off x="2244298" y="1794219"/>
              <a:ext cx="294290" cy="369332"/>
            </a:xfrm>
            <a:prstGeom prst="rect">
              <a:avLst/>
            </a:prstGeom>
            <a:noFill/>
          </p:spPr>
          <p:txBody>
            <a:bodyPr wrap="square" rtlCol="0">
              <a:spAutoFit/>
            </a:bodyPr>
            <a:lstStyle/>
            <a:p>
              <a:r>
                <a:rPr lang="en-US" dirty="0">
                  <a:solidFill>
                    <a:srgbClr val="FF0000"/>
                  </a:solidFill>
                </a:rPr>
                <a:t>x</a:t>
              </a:r>
            </a:p>
          </p:txBody>
        </p:sp>
        <p:sp>
          <p:nvSpPr>
            <p:cNvPr id="107" name="TextBox 106">
              <a:extLst>
                <a:ext uri="{FF2B5EF4-FFF2-40B4-BE49-F238E27FC236}">
                  <a16:creationId xmlns:a16="http://schemas.microsoft.com/office/drawing/2014/main" id="{84366BCF-BE75-3640-B13B-63FAC2735F24}"/>
                </a:ext>
              </a:extLst>
            </p:cNvPr>
            <p:cNvSpPr txBox="1"/>
            <p:nvPr/>
          </p:nvSpPr>
          <p:spPr>
            <a:xfrm>
              <a:off x="2428162" y="1798739"/>
              <a:ext cx="294290" cy="369332"/>
            </a:xfrm>
            <a:prstGeom prst="rect">
              <a:avLst/>
            </a:prstGeom>
            <a:noFill/>
          </p:spPr>
          <p:txBody>
            <a:bodyPr wrap="square" rtlCol="0">
              <a:spAutoFit/>
            </a:bodyPr>
            <a:lstStyle/>
            <a:p>
              <a:r>
                <a:rPr lang="en-US" dirty="0">
                  <a:solidFill>
                    <a:srgbClr val="FF0000"/>
                  </a:solidFill>
                </a:rPr>
                <a:t>x</a:t>
              </a:r>
            </a:p>
          </p:txBody>
        </p:sp>
        <p:sp>
          <p:nvSpPr>
            <p:cNvPr id="151" name="TextBox 150">
              <a:extLst>
                <a:ext uri="{FF2B5EF4-FFF2-40B4-BE49-F238E27FC236}">
                  <a16:creationId xmlns:a16="http://schemas.microsoft.com/office/drawing/2014/main" id="{21A764E2-D238-454C-BDA8-E5D69C3CB9EC}"/>
                </a:ext>
              </a:extLst>
            </p:cNvPr>
            <p:cNvSpPr txBox="1"/>
            <p:nvPr/>
          </p:nvSpPr>
          <p:spPr>
            <a:xfrm>
              <a:off x="2464675" y="2140326"/>
              <a:ext cx="294290" cy="369332"/>
            </a:xfrm>
            <a:prstGeom prst="rect">
              <a:avLst/>
            </a:prstGeom>
            <a:noFill/>
          </p:spPr>
          <p:txBody>
            <a:bodyPr wrap="square" rtlCol="0">
              <a:spAutoFit/>
            </a:bodyPr>
            <a:lstStyle/>
            <a:p>
              <a:r>
                <a:rPr lang="en-US" dirty="0">
                  <a:solidFill>
                    <a:srgbClr val="FF0000"/>
                  </a:solidFill>
                </a:rPr>
                <a:t>x</a:t>
              </a:r>
            </a:p>
          </p:txBody>
        </p:sp>
        <p:sp>
          <p:nvSpPr>
            <p:cNvPr id="152" name="TextBox 151">
              <a:extLst>
                <a:ext uri="{FF2B5EF4-FFF2-40B4-BE49-F238E27FC236}">
                  <a16:creationId xmlns:a16="http://schemas.microsoft.com/office/drawing/2014/main" id="{8E10E29F-8E66-0146-875C-6CB111D3C241}"/>
                </a:ext>
              </a:extLst>
            </p:cNvPr>
            <p:cNvSpPr txBox="1"/>
            <p:nvPr/>
          </p:nvSpPr>
          <p:spPr>
            <a:xfrm>
              <a:off x="2911365" y="2101437"/>
              <a:ext cx="294290" cy="369332"/>
            </a:xfrm>
            <a:prstGeom prst="rect">
              <a:avLst/>
            </a:prstGeom>
            <a:noFill/>
          </p:spPr>
          <p:txBody>
            <a:bodyPr wrap="square" rtlCol="0">
              <a:spAutoFit/>
            </a:bodyPr>
            <a:lstStyle/>
            <a:p>
              <a:r>
                <a:rPr lang="en-US" dirty="0">
                  <a:solidFill>
                    <a:srgbClr val="FF0000"/>
                  </a:solidFill>
                </a:rPr>
                <a:t>x</a:t>
              </a:r>
            </a:p>
          </p:txBody>
        </p:sp>
        <p:sp>
          <p:nvSpPr>
            <p:cNvPr id="153" name="TextBox 152">
              <a:extLst>
                <a:ext uri="{FF2B5EF4-FFF2-40B4-BE49-F238E27FC236}">
                  <a16:creationId xmlns:a16="http://schemas.microsoft.com/office/drawing/2014/main" id="{F550C4CB-306A-0442-A8D4-91C95DD8D84E}"/>
                </a:ext>
              </a:extLst>
            </p:cNvPr>
            <p:cNvSpPr txBox="1"/>
            <p:nvPr/>
          </p:nvSpPr>
          <p:spPr>
            <a:xfrm>
              <a:off x="2758318" y="2319947"/>
              <a:ext cx="294290" cy="369332"/>
            </a:xfrm>
            <a:prstGeom prst="rect">
              <a:avLst/>
            </a:prstGeom>
            <a:noFill/>
          </p:spPr>
          <p:txBody>
            <a:bodyPr wrap="square" rtlCol="0">
              <a:spAutoFit/>
            </a:bodyPr>
            <a:lstStyle/>
            <a:p>
              <a:r>
                <a:rPr lang="en-US" dirty="0">
                  <a:solidFill>
                    <a:srgbClr val="FF0000"/>
                  </a:solidFill>
                </a:rPr>
                <a:t>x</a:t>
              </a:r>
            </a:p>
          </p:txBody>
        </p:sp>
        <p:sp>
          <p:nvSpPr>
            <p:cNvPr id="154" name="TextBox 153">
              <a:extLst>
                <a:ext uri="{FF2B5EF4-FFF2-40B4-BE49-F238E27FC236}">
                  <a16:creationId xmlns:a16="http://schemas.microsoft.com/office/drawing/2014/main" id="{A32675DE-A9DE-1347-9EFA-F3AC4ACAA19E}"/>
                </a:ext>
              </a:extLst>
            </p:cNvPr>
            <p:cNvSpPr txBox="1"/>
            <p:nvPr/>
          </p:nvSpPr>
          <p:spPr>
            <a:xfrm>
              <a:off x="3037762" y="2408339"/>
              <a:ext cx="294290" cy="369332"/>
            </a:xfrm>
            <a:prstGeom prst="rect">
              <a:avLst/>
            </a:prstGeom>
            <a:noFill/>
          </p:spPr>
          <p:txBody>
            <a:bodyPr wrap="square" rtlCol="0">
              <a:spAutoFit/>
            </a:bodyPr>
            <a:lstStyle/>
            <a:p>
              <a:r>
                <a:rPr lang="en-US" dirty="0">
                  <a:solidFill>
                    <a:srgbClr val="FF0000"/>
                  </a:solidFill>
                </a:rPr>
                <a:t>x</a:t>
              </a:r>
            </a:p>
          </p:txBody>
        </p:sp>
        <p:sp>
          <p:nvSpPr>
            <p:cNvPr id="155" name="TextBox 154">
              <a:extLst>
                <a:ext uri="{FF2B5EF4-FFF2-40B4-BE49-F238E27FC236}">
                  <a16:creationId xmlns:a16="http://schemas.microsoft.com/office/drawing/2014/main" id="{9849EB7D-AAEA-E64A-A875-5C33E08B8395}"/>
                </a:ext>
              </a:extLst>
            </p:cNvPr>
            <p:cNvSpPr txBox="1"/>
            <p:nvPr/>
          </p:nvSpPr>
          <p:spPr>
            <a:xfrm>
              <a:off x="2055045" y="1872524"/>
              <a:ext cx="294290" cy="369332"/>
            </a:xfrm>
            <a:prstGeom prst="rect">
              <a:avLst/>
            </a:prstGeom>
            <a:noFill/>
          </p:spPr>
          <p:txBody>
            <a:bodyPr wrap="square" rtlCol="0">
              <a:spAutoFit/>
            </a:bodyPr>
            <a:lstStyle/>
            <a:p>
              <a:r>
                <a:rPr lang="en-US" dirty="0">
                  <a:solidFill>
                    <a:srgbClr val="FF0000"/>
                  </a:solidFill>
                </a:rPr>
                <a:t>x</a:t>
              </a:r>
            </a:p>
          </p:txBody>
        </p:sp>
        <p:sp>
          <p:nvSpPr>
            <p:cNvPr id="156" name="TextBox 155">
              <a:extLst>
                <a:ext uri="{FF2B5EF4-FFF2-40B4-BE49-F238E27FC236}">
                  <a16:creationId xmlns:a16="http://schemas.microsoft.com/office/drawing/2014/main" id="{77DC3FF9-9B77-DC49-8E0C-D6A9A93CD017}"/>
                </a:ext>
              </a:extLst>
            </p:cNvPr>
            <p:cNvSpPr txBox="1"/>
            <p:nvPr/>
          </p:nvSpPr>
          <p:spPr>
            <a:xfrm>
              <a:off x="3232067" y="1918873"/>
              <a:ext cx="284052" cy="369332"/>
            </a:xfrm>
            <a:prstGeom prst="rect">
              <a:avLst/>
            </a:prstGeom>
            <a:noFill/>
          </p:spPr>
          <p:txBody>
            <a:bodyPr wrap="none" rtlCol="0">
              <a:spAutoFit/>
            </a:bodyPr>
            <a:lstStyle/>
            <a:p>
              <a:r>
                <a:rPr lang="en-US" dirty="0">
                  <a:solidFill>
                    <a:srgbClr val="FF0000"/>
                  </a:solidFill>
                </a:rPr>
                <a:t>x</a:t>
              </a:r>
            </a:p>
          </p:txBody>
        </p:sp>
        <p:sp>
          <p:nvSpPr>
            <p:cNvPr id="157" name="TextBox 156">
              <a:extLst>
                <a:ext uri="{FF2B5EF4-FFF2-40B4-BE49-F238E27FC236}">
                  <a16:creationId xmlns:a16="http://schemas.microsoft.com/office/drawing/2014/main" id="{2FEA9583-E887-0D46-A291-424B53F5EAAC}"/>
                </a:ext>
              </a:extLst>
            </p:cNvPr>
            <p:cNvSpPr txBox="1"/>
            <p:nvPr/>
          </p:nvSpPr>
          <p:spPr>
            <a:xfrm>
              <a:off x="2927267" y="1483429"/>
              <a:ext cx="284052" cy="369332"/>
            </a:xfrm>
            <a:prstGeom prst="rect">
              <a:avLst/>
            </a:prstGeom>
            <a:noFill/>
          </p:spPr>
          <p:txBody>
            <a:bodyPr wrap="square" rtlCol="0">
              <a:spAutoFit/>
            </a:bodyPr>
            <a:lstStyle/>
            <a:p>
              <a:r>
                <a:rPr lang="en-US" dirty="0">
                  <a:solidFill>
                    <a:srgbClr val="FF0000"/>
                  </a:solidFill>
                </a:rPr>
                <a:t>x</a:t>
              </a:r>
            </a:p>
          </p:txBody>
        </p:sp>
        <p:sp>
          <p:nvSpPr>
            <p:cNvPr id="158" name="TextBox 157">
              <a:extLst>
                <a:ext uri="{FF2B5EF4-FFF2-40B4-BE49-F238E27FC236}">
                  <a16:creationId xmlns:a16="http://schemas.microsoft.com/office/drawing/2014/main" id="{049DAC30-BD81-604D-8441-D61E3B3C8443}"/>
                </a:ext>
              </a:extLst>
            </p:cNvPr>
            <p:cNvSpPr txBox="1"/>
            <p:nvPr/>
          </p:nvSpPr>
          <p:spPr>
            <a:xfrm>
              <a:off x="3263598" y="1638247"/>
              <a:ext cx="284052" cy="369332"/>
            </a:xfrm>
            <a:prstGeom prst="rect">
              <a:avLst/>
            </a:prstGeom>
            <a:noFill/>
          </p:spPr>
          <p:txBody>
            <a:bodyPr wrap="none" rtlCol="0">
              <a:spAutoFit/>
            </a:bodyPr>
            <a:lstStyle/>
            <a:p>
              <a:r>
                <a:rPr lang="en-US" dirty="0">
                  <a:solidFill>
                    <a:srgbClr val="FF0000"/>
                  </a:solidFill>
                </a:rPr>
                <a:t>x</a:t>
              </a:r>
            </a:p>
          </p:txBody>
        </p:sp>
        <p:sp>
          <p:nvSpPr>
            <p:cNvPr id="159" name="TextBox 158">
              <a:extLst>
                <a:ext uri="{FF2B5EF4-FFF2-40B4-BE49-F238E27FC236}">
                  <a16:creationId xmlns:a16="http://schemas.microsoft.com/office/drawing/2014/main" id="{88879440-2E8F-D84A-97AF-6BA8ADD92341}"/>
                </a:ext>
              </a:extLst>
            </p:cNvPr>
            <p:cNvSpPr txBox="1"/>
            <p:nvPr/>
          </p:nvSpPr>
          <p:spPr>
            <a:xfrm>
              <a:off x="2335515" y="2451851"/>
              <a:ext cx="284052" cy="369332"/>
            </a:xfrm>
            <a:prstGeom prst="rect">
              <a:avLst/>
            </a:prstGeom>
            <a:noFill/>
          </p:spPr>
          <p:txBody>
            <a:bodyPr wrap="none" rtlCol="0">
              <a:spAutoFit/>
            </a:bodyPr>
            <a:lstStyle/>
            <a:p>
              <a:r>
                <a:rPr lang="en-US" dirty="0">
                  <a:solidFill>
                    <a:srgbClr val="FF0000"/>
                  </a:solidFill>
                </a:rPr>
                <a:t>x</a:t>
              </a:r>
            </a:p>
          </p:txBody>
        </p:sp>
        <p:sp>
          <p:nvSpPr>
            <p:cNvPr id="160" name="TextBox 159">
              <a:extLst>
                <a:ext uri="{FF2B5EF4-FFF2-40B4-BE49-F238E27FC236}">
                  <a16:creationId xmlns:a16="http://schemas.microsoft.com/office/drawing/2014/main" id="{C19C007E-946C-A640-A40F-98262E701C4A}"/>
                </a:ext>
              </a:extLst>
            </p:cNvPr>
            <p:cNvSpPr txBox="1"/>
            <p:nvPr/>
          </p:nvSpPr>
          <p:spPr>
            <a:xfrm>
              <a:off x="2727434" y="2028286"/>
              <a:ext cx="284052" cy="369332"/>
            </a:xfrm>
            <a:prstGeom prst="rect">
              <a:avLst/>
            </a:prstGeom>
            <a:noFill/>
          </p:spPr>
          <p:txBody>
            <a:bodyPr wrap="none" rtlCol="0">
              <a:spAutoFit/>
            </a:bodyPr>
            <a:lstStyle/>
            <a:p>
              <a:r>
                <a:rPr lang="en-US" dirty="0">
                  <a:solidFill>
                    <a:srgbClr val="FF0000"/>
                  </a:solidFill>
                </a:rPr>
                <a:t>x</a:t>
              </a:r>
            </a:p>
          </p:txBody>
        </p:sp>
        <p:sp>
          <p:nvSpPr>
            <p:cNvPr id="161" name="TextBox 160">
              <a:extLst>
                <a:ext uri="{FF2B5EF4-FFF2-40B4-BE49-F238E27FC236}">
                  <a16:creationId xmlns:a16="http://schemas.microsoft.com/office/drawing/2014/main" id="{AC2580EA-BF3C-124D-87F9-255D5EE3D840}"/>
                </a:ext>
              </a:extLst>
            </p:cNvPr>
            <p:cNvSpPr txBox="1"/>
            <p:nvPr/>
          </p:nvSpPr>
          <p:spPr>
            <a:xfrm>
              <a:off x="2181270" y="2138011"/>
              <a:ext cx="284052" cy="369332"/>
            </a:xfrm>
            <a:prstGeom prst="rect">
              <a:avLst/>
            </a:prstGeom>
            <a:noFill/>
          </p:spPr>
          <p:txBody>
            <a:bodyPr wrap="none" rtlCol="0">
              <a:spAutoFit/>
            </a:bodyPr>
            <a:lstStyle/>
            <a:p>
              <a:r>
                <a:rPr lang="en-US" dirty="0">
                  <a:solidFill>
                    <a:srgbClr val="FF0000"/>
                  </a:solidFill>
                </a:rPr>
                <a:t>x</a:t>
              </a:r>
            </a:p>
          </p:txBody>
        </p:sp>
        <p:sp>
          <p:nvSpPr>
            <p:cNvPr id="162" name="Oval 161">
              <a:extLst>
                <a:ext uri="{FF2B5EF4-FFF2-40B4-BE49-F238E27FC236}">
                  <a16:creationId xmlns:a16="http://schemas.microsoft.com/office/drawing/2014/main" id="{4E7A151E-C627-C941-BD16-43AA1D0EF2F2}"/>
                </a:ext>
              </a:extLst>
            </p:cNvPr>
            <p:cNvSpPr/>
            <p:nvPr/>
          </p:nvSpPr>
          <p:spPr>
            <a:xfrm>
              <a:off x="1970964" y="1345326"/>
              <a:ext cx="1665617" cy="1576552"/>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grpSp>
      <p:sp>
        <p:nvSpPr>
          <p:cNvPr id="164" name="Right Arrow 163">
            <a:extLst>
              <a:ext uri="{FF2B5EF4-FFF2-40B4-BE49-F238E27FC236}">
                <a16:creationId xmlns:a16="http://schemas.microsoft.com/office/drawing/2014/main" id="{B5C48922-A23C-EA4F-B94F-EE701EC9A339}"/>
              </a:ext>
            </a:extLst>
          </p:cNvPr>
          <p:cNvSpPr/>
          <p:nvPr/>
        </p:nvSpPr>
        <p:spPr>
          <a:xfrm>
            <a:off x="2320377" y="5314056"/>
            <a:ext cx="1376855" cy="24867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TextBox 164">
            <a:extLst>
              <a:ext uri="{FF2B5EF4-FFF2-40B4-BE49-F238E27FC236}">
                <a16:creationId xmlns:a16="http://schemas.microsoft.com/office/drawing/2014/main" id="{181482A9-2359-7042-A8DD-AF908EA5399C}"/>
              </a:ext>
            </a:extLst>
          </p:cNvPr>
          <p:cNvSpPr txBox="1"/>
          <p:nvPr/>
        </p:nvSpPr>
        <p:spPr>
          <a:xfrm>
            <a:off x="3907812" y="5250890"/>
            <a:ext cx="899157" cy="369332"/>
          </a:xfrm>
          <a:prstGeom prst="rect">
            <a:avLst/>
          </a:prstGeom>
          <a:noFill/>
        </p:spPr>
        <p:txBody>
          <a:bodyPr wrap="none" rtlCol="0">
            <a:spAutoFit/>
          </a:bodyPr>
          <a:lstStyle/>
          <a:p>
            <a:r>
              <a:rPr lang="en-US" dirty="0">
                <a:solidFill>
                  <a:srgbClr val="FF0000"/>
                </a:solidFill>
              </a:rPr>
              <a:t>statistic</a:t>
            </a:r>
          </a:p>
        </p:txBody>
      </p:sp>
      <p:grpSp>
        <p:nvGrpSpPr>
          <p:cNvPr id="166" name="Group 165">
            <a:extLst>
              <a:ext uri="{FF2B5EF4-FFF2-40B4-BE49-F238E27FC236}">
                <a16:creationId xmlns:a16="http://schemas.microsoft.com/office/drawing/2014/main" id="{531A9FFD-DFD6-5C44-B469-F1F061EF8845}"/>
              </a:ext>
            </a:extLst>
          </p:cNvPr>
          <p:cNvGrpSpPr/>
          <p:nvPr/>
        </p:nvGrpSpPr>
        <p:grpSpPr>
          <a:xfrm>
            <a:off x="448930" y="1634086"/>
            <a:ext cx="1665617" cy="1576552"/>
            <a:chOff x="1970964" y="1345326"/>
            <a:chExt cx="1665617" cy="1576552"/>
          </a:xfrm>
        </p:grpSpPr>
        <p:sp>
          <p:nvSpPr>
            <p:cNvPr id="167" name="TextBox 166">
              <a:extLst>
                <a:ext uri="{FF2B5EF4-FFF2-40B4-BE49-F238E27FC236}">
                  <a16:creationId xmlns:a16="http://schemas.microsoft.com/office/drawing/2014/main" id="{37171356-E272-E948-8685-DAB0F33F8701}"/>
                </a:ext>
              </a:extLst>
            </p:cNvPr>
            <p:cNvSpPr txBox="1"/>
            <p:nvPr/>
          </p:nvSpPr>
          <p:spPr>
            <a:xfrm>
              <a:off x="2448910" y="1429407"/>
              <a:ext cx="284052" cy="369332"/>
            </a:xfrm>
            <a:prstGeom prst="rect">
              <a:avLst/>
            </a:prstGeom>
            <a:noFill/>
          </p:spPr>
          <p:txBody>
            <a:bodyPr wrap="none" rtlCol="0">
              <a:spAutoFit/>
            </a:bodyPr>
            <a:lstStyle/>
            <a:p>
              <a:r>
                <a:rPr lang="en-US" dirty="0"/>
                <a:t>x</a:t>
              </a:r>
            </a:p>
          </p:txBody>
        </p:sp>
        <p:sp>
          <p:nvSpPr>
            <p:cNvPr id="168" name="TextBox 167">
              <a:extLst>
                <a:ext uri="{FF2B5EF4-FFF2-40B4-BE49-F238E27FC236}">
                  <a16:creationId xmlns:a16="http://schemas.microsoft.com/office/drawing/2014/main" id="{F8A811FF-0A7F-944A-8127-6B935377A53D}"/>
                </a:ext>
              </a:extLst>
            </p:cNvPr>
            <p:cNvSpPr txBox="1"/>
            <p:nvPr/>
          </p:nvSpPr>
          <p:spPr>
            <a:xfrm>
              <a:off x="2601310" y="1581807"/>
              <a:ext cx="284052" cy="369332"/>
            </a:xfrm>
            <a:prstGeom prst="rect">
              <a:avLst/>
            </a:prstGeom>
            <a:noFill/>
          </p:spPr>
          <p:txBody>
            <a:bodyPr wrap="none" rtlCol="0">
              <a:spAutoFit/>
            </a:bodyPr>
            <a:lstStyle/>
            <a:p>
              <a:r>
                <a:rPr lang="en-US" dirty="0"/>
                <a:t>x</a:t>
              </a:r>
            </a:p>
          </p:txBody>
        </p:sp>
        <p:sp>
          <p:nvSpPr>
            <p:cNvPr id="169" name="TextBox 168">
              <a:extLst>
                <a:ext uri="{FF2B5EF4-FFF2-40B4-BE49-F238E27FC236}">
                  <a16:creationId xmlns:a16="http://schemas.microsoft.com/office/drawing/2014/main" id="{2A8B7DBB-43A1-7A4C-BA92-20AD9A98F59F}"/>
                </a:ext>
              </a:extLst>
            </p:cNvPr>
            <p:cNvSpPr txBox="1"/>
            <p:nvPr/>
          </p:nvSpPr>
          <p:spPr>
            <a:xfrm>
              <a:off x="2753710" y="1734207"/>
              <a:ext cx="284052" cy="369332"/>
            </a:xfrm>
            <a:prstGeom prst="rect">
              <a:avLst/>
            </a:prstGeom>
            <a:noFill/>
          </p:spPr>
          <p:txBody>
            <a:bodyPr wrap="none" rtlCol="0">
              <a:spAutoFit/>
            </a:bodyPr>
            <a:lstStyle/>
            <a:p>
              <a:r>
                <a:rPr lang="en-US" dirty="0"/>
                <a:t>x</a:t>
              </a:r>
            </a:p>
          </p:txBody>
        </p:sp>
        <p:sp>
          <p:nvSpPr>
            <p:cNvPr id="170" name="TextBox 169">
              <a:extLst>
                <a:ext uri="{FF2B5EF4-FFF2-40B4-BE49-F238E27FC236}">
                  <a16:creationId xmlns:a16="http://schemas.microsoft.com/office/drawing/2014/main" id="{2324109E-79BF-2642-AB67-B989840A73C6}"/>
                </a:ext>
              </a:extLst>
            </p:cNvPr>
            <p:cNvSpPr txBox="1"/>
            <p:nvPr/>
          </p:nvSpPr>
          <p:spPr>
            <a:xfrm>
              <a:off x="2948015" y="1822913"/>
              <a:ext cx="284052" cy="369332"/>
            </a:xfrm>
            <a:prstGeom prst="rect">
              <a:avLst/>
            </a:prstGeom>
            <a:noFill/>
          </p:spPr>
          <p:txBody>
            <a:bodyPr wrap="none" rtlCol="0">
              <a:spAutoFit/>
            </a:bodyPr>
            <a:lstStyle/>
            <a:p>
              <a:r>
                <a:rPr lang="en-US" dirty="0"/>
                <a:t>x</a:t>
              </a:r>
            </a:p>
          </p:txBody>
        </p:sp>
        <p:sp>
          <p:nvSpPr>
            <p:cNvPr id="171" name="TextBox 170">
              <a:extLst>
                <a:ext uri="{FF2B5EF4-FFF2-40B4-BE49-F238E27FC236}">
                  <a16:creationId xmlns:a16="http://schemas.microsoft.com/office/drawing/2014/main" id="{A2CF2DB0-4DEF-B948-ABE0-A4229FE549A4}"/>
                </a:ext>
              </a:extLst>
            </p:cNvPr>
            <p:cNvSpPr txBox="1"/>
            <p:nvPr/>
          </p:nvSpPr>
          <p:spPr>
            <a:xfrm>
              <a:off x="3058510" y="2039007"/>
              <a:ext cx="284052" cy="369332"/>
            </a:xfrm>
            <a:prstGeom prst="rect">
              <a:avLst/>
            </a:prstGeom>
            <a:noFill/>
          </p:spPr>
          <p:txBody>
            <a:bodyPr wrap="none" rtlCol="0">
              <a:spAutoFit/>
            </a:bodyPr>
            <a:lstStyle/>
            <a:p>
              <a:r>
                <a:rPr lang="en-US" dirty="0"/>
                <a:t>x</a:t>
              </a:r>
            </a:p>
          </p:txBody>
        </p:sp>
        <p:sp>
          <p:nvSpPr>
            <p:cNvPr id="172" name="TextBox 171">
              <a:extLst>
                <a:ext uri="{FF2B5EF4-FFF2-40B4-BE49-F238E27FC236}">
                  <a16:creationId xmlns:a16="http://schemas.microsoft.com/office/drawing/2014/main" id="{B29973C7-A938-1646-A0A5-7C9BC67FBBB7}"/>
                </a:ext>
              </a:extLst>
            </p:cNvPr>
            <p:cNvSpPr txBox="1"/>
            <p:nvPr/>
          </p:nvSpPr>
          <p:spPr>
            <a:xfrm>
              <a:off x="3210910" y="2191407"/>
              <a:ext cx="284052" cy="369332"/>
            </a:xfrm>
            <a:prstGeom prst="rect">
              <a:avLst/>
            </a:prstGeom>
            <a:noFill/>
          </p:spPr>
          <p:txBody>
            <a:bodyPr wrap="none" rtlCol="0">
              <a:spAutoFit/>
            </a:bodyPr>
            <a:lstStyle/>
            <a:p>
              <a:r>
                <a:rPr lang="en-US" dirty="0"/>
                <a:t>x</a:t>
              </a:r>
            </a:p>
          </p:txBody>
        </p:sp>
        <p:sp>
          <p:nvSpPr>
            <p:cNvPr id="173" name="TextBox 172">
              <a:extLst>
                <a:ext uri="{FF2B5EF4-FFF2-40B4-BE49-F238E27FC236}">
                  <a16:creationId xmlns:a16="http://schemas.microsoft.com/office/drawing/2014/main" id="{66FCCFB3-C83F-9A46-9EAB-33F869B27064}"/>
                </a:ext>
              </a:extLst>
            </p:cNvPr>
            <p:cNvSpPr txBox="1"/>
            <p:nvPr/>
          </p:nvSpPr>
          <p:spPr>
            <a:xfrm>
              <a:off x="2543640" y="1930854"/>
              <a:ext cx="284052" cy="369332"/>
            </a:xfrm>
            <a:prstGeom prst="rect">
              <a:avLst/>
            </a:prstGeom>
            <a:noFill/>
          </p:spPr>
          <p:txBody>
            <a:bodyPr wrap="none" rtlCol="0">
              <a:spAutoFit/>
            </a:bodyPr>
            <a:lstStyle/>
            <a:p>
              <a:r>
                <a:rPr lang="en-US" dirty="0"/>
                <a:t>x</a:t>
              </a:r>
            </a:p>
          </p:txBody>
        </p:sp>
        <p:sp>
          <p:nvSpPr>
            <p:cNvPr id="174" name="TextBox 173">
              <a:extLst>
                <a:ext uri="{FF2B5EF4-FFF2-40B4-BE49-F238E27FC236}">
                  <a16:creationId xmlns:a16="http://schemas.microsoft.com/office/drawing/2014/main" id="{093058A8-94B1-B54C-887C-69DCDE2A7D05}"/>
                </a:ext>
              </a:extLst>
            </p:cNvPr>
            <p:cNvSpPr txBox="1"/>
            <p:nvPr/>
          </p:nvSpPr>
          <p:spPr>
            <a:xfrm>
              <a:off x="2559677" y="2401192"/>
              <a:ext cx="284052" cy="369332"/>
            </a:xfrm>
            <a:prstGeom prst="rect">
              <a:avLst/>
            </a:prstGeom>
            <a:noFill/>
          </p:spPr>
          <p:txBody>
            <a:bodyPr wrap="none" rtlCol="0">
              <a:spAutoFit/>
            </a:bodyPr>
            <a:lstStyle/>
            <a:p>
              <a:r>
                <a:rPr lang="en-US" dirty="0"/>
                <a:t>x</a:t>
              </a:r>
            </a:p>
          </p:txBody>
        </p:sp>
        <p:sp>
          <p:nvSpPr>
            <p:cNvPr id="175" name="TextBox 174">
              <a:extLst>
                <a:ext uri="{FF2B5EF4-FFF2-40B4-BE49-F238E27FC236}">
                  <a16:creationId xmlns:a16="http://schemas.microsoft.com/office/drawing/2014/main" id="{21D36DE6-6A28-D042-9443-FE76A93B9BD0}"/>
                </a:ext>
              </a:extLst>
            </p:cNvPr>
            <p:cNvSpPr txBox="1"/>
            <p:nvPr/>
          </p:nvSpPr>
          <p:spPr>
            <a:xfrm>
              <a:off x="2133803" y="1558684"/>
              <a:ext cx="294290" cy="369332"/>
            </a:xfrm>
            <a:prstGeom prst="rect">
              <a:avLst/>
            </a:prstGeom>
            <a:noFill/>
          </p:spPr>
          <p:txBody>
            <a:bodyPr wrap="square" rtlCol="0">
              <a:spAutoFit/>
            </a:bodyPr>
            <a:lstStyle/>
            <a:p>
              <a:r>
                <a:rPr lang="en-US" dirty="0"/>
                <a:t>x</a:t>
              </a:r>
            </a:p>
          </p:txBody>
        </p:sp>
        <p:sp>
          <p:nvSpPr>
            <p:cNvPr id="176" name="TextBox 175">
              <a:extLst>
                <a:ext uri="{FF2B5EF4-FFF2-40B4-BE49-F238E27FC236}">
                  <a16:creationId xmlns:a16="http://schemas.microsoft.com/office/drawing/2014/main" id="{34573320-CC7D-5441-B8D8-FB9F8AF30666}"/>
                </a:ext>
              </a:extLst>
            </p:cNvPr>
            <p:cNvSpPr txBox="1"/>
            <p:nvPr/>
          </p:nvSpPr>
          <p:spPr>
            <a:xfrm>
              <a:off x="2244298" y="1794219"/>
              <a:ext cx="294290" cy="369332"/>
            </a:xfrm>
            <a:prstGeom prst="rect">
              <a:avLst/>
            </a:prstGeom>
            <a:noFill/>
          </p:spPr>
          <p:txBody>
            <a:bodyPr wrap="square" rtlCol="0">
              <a:spAutoFit/>
            </a:bodyPr>
            <a:lstStyle/>
            <a:p>
              <a:r>
                <a:rPr lang="en-US" dirty="0"/>
                <a:t>x</a:t>
              </a:r>
            </a:p>
          </p:txBody>
        </p:sp>
        <p:sp>
          <p:nvSpPr>
            <p:cNvPr id="177" name="TextBox 176">
              <a:extLst>
                <a:ext uri="{FF2B5EF4-FFF2-40B4-BE49-F238E27FC236}">
                  <a16:creationId xmlns:a16="http://schemas.microsoft.com/office/drawing/2014/main" id="{92E2DC0A-24AA-1A4B-86D5-92C068841AF6}"/>
                </a:ext>
              </a:extLst>
            </p:cNvPr>
            <p:cNvSpPr txBox="1"/>
            <p:nvPr/>
          </p:nvSpPr>
          <p:spPr>
            <a:xfrm>
              <a:off x="2428162" y="1798739"/>
              <a:ext cx="294290" cy="369332"/>
            </a:xfrm>
            <a:prstGeom prst="rect">
              <a:avLst/>
            </a:prstGeom>
            <a:noFill/>
          </p:spPr>
          <p:txBody>
            <a:bodyPr wrap="square" rtlCol="0">
              <a:spAutoFit/>
            </a:bodyPr>
            <a:lstStyle/>
            <a:p>
              <a:r>
                <a:rPr lang="en-US" dirty="0"/>
                <a:t>x</a:t>
              </a:r>
            </a:p>
          </p:txBody>
        </p:sp>
        <p:sp>
          <p:nvSpPr>
            <p:cNvPr id="178" name="TextBox 177">
              <a:extLst>
                <a:ext uri="{FF2B5EF4-FFF2-40B4-BE49-F238E27FC236}">
                  <a16:creationId xmlns:a16="http://schemas.microsoft.com/office/drawing/2014/main" id="{2400CBED-1DCF-9B4A-981C-6CACEB7F1126}"/>
                </a:ext>
              </a:extLst>
            </p:cNvPr>
            <p:cNvSpPr txBox="1"/>
            <p:nvPr/>
          </p:nvSpPr>
          <p:spPr>
            <a:xfrm>
              <a:off x="2464675" y="2140326"/>
              <a:ext cx="294290" cy="369332"/>
            </a:xfrm>
            <a:prstGeom prst="rect">
              <a:avLst/>
            </a:prstGeom>
            <a:noFill/>
          </p:spPr>
          <p:txBody>
            <a:bodyPr wrap="square" rtlCol="0">
              <a:spAutoFit/>
            </a:bodyPr>
            <a:lstStyle/>
            <a:p>
              <a:r>
                <a:rPr lang="en-US" dirty="0"/>
                <a:t>x</a:t>
              </a:r>
            </a:p>
          </p:txBody>
        </p:sp>
        <p:sp>
          <p:nvSpPr>
            <p:cNvPr id="179" name="TextBox 178">
              <a:extLst>
                <a:ext uri="{FF2B5EF4-FFF2-40B4-BE49-F238E27FC236}">
                  <a16:creationId xmlns:a16="http://schemas.microsoft.com/office/drawing/2014/main" id="{8235B68B-F2E1-2D4D-88F1-C8AAB981EF94}"/>
                </a:ext>
              </a:extLst>
            </p:cNvPr>
            <p:cNvSpPr txBox="1"/>
            <p:nvPr/>
          </p:nvSpPr>
          <p:spPr>
            <a:xfrm>
              <a:off x="2911365" y="2101437"/>
              <a:ext cx="294290" cy="369332"/>
            </a:xfrm>
            <a:prstGeom prst="rect">
              <a:avLst/>
            </a:prstGeom>
            <a:noFill/>
          </p:spPr>
          <p:txBody>
            <a:bodyPr wrap="square" rtlCol="0">
              <a:spAutoFit/>
            </a:bodyPr>
            <a:lstStyle/>
            <a:p>
              <a:r>
                <a:rPr lang="en-US" dirty="0"/>
                <a:t>x</a:t>
              </a:r>
            </a:p>
          </p:txBody>
        </p:sp>
        <p:sp>
          <p:nvSpPr>
            <p:cNvPr id="180" name="TextBox 179">
              <a:extLst>
                <a:ext uri="{FF2B5EF4-FFF2-40B4-BE49-F238E27FC236}">
                  <a16:creationId xmlns:a16="http://schemas.microsoft.com/office/drawing/2014/main" id="{3989277B-9AE7-3343-B5AA-8F00814BA43A}"/>
                </a:ext>
              </a:extLst>
            </p:cNvPr>
            <p:cNvSpPr txBox="1"/>
            <p:nvPr/>
          </p:nvSpPr>
          <p:spPr>
            <a:xfrm>
              <a:off x="2758318" y="2319947"/>
              <a:ext cx="294290" cy="369332"/>
            </a:xfrm>
            <a:prstGeom prst="rect">
              <a:avLst/>
            </a:prstGeom>
            <a:noFill/>
          </p:spPr>
          <p:txBody>
            <a:bodyPr wrap="square" rtlCol="0">
              <a:spAutoFit/>
            </a:bodyPr>
            <a:lstStyle/>
            <a:p>
              <a:r>
                <a:rPr lang="en-US" dirty="0"/>
                <a:t>x</a:t>
              </a:r>
            </a:p>
          </p:txBody>
        </p:sp>
        <p:sp>
          <p:nvSpPr>
            <p:cNvPr id="181" name="TextBox 180">
              <a:extLst>
                <a:ext uri="{FF2B5EF4-FFF2-40B4-BE49-F238E27FC236}">
                  <a16:creationId xmlns:a16="http://schemas.microsoft.com/office/drawing/2014/main" id="{232C2190-F7FE-294F-BF49-3351F2118FBE}"/>
                </a:ext>
              </a:extLst>
            </p:cNvPr>
            <p:cNvSpPr txBox="1"/>
            <p:nvPr/>
          </p:nvSpPr>
          <p:spPr>
            <a:xfrm>
              <a:off x="3037762" y="2408339"/>
              <a:ext cx="294290" cy="369332"/>
            </a:xfrm>
            <a:prstGeom prst="rect">
              <a:avLst/>
            </a:prstGeom>
            <a:noFill/>
          </p:spPr>
          <p:txBody>
            <a:bodyPr wrap="square" rtlCol="0">
              <a:spAutoFit/>
            </a:bodyPr>
            <a:lstStyle/>
            <a:p>
              <a:r>
                <a:rPr lang="en-US" dirty="0"/>
                <a:t>x</a:t>
              </a:r>
            </a:p>
          </p:txBody>
        </p:sp>
        <p:sp>
          <p:nvSpPr>
            <p:cNvPr id="182" name="TextBox 181">
              <a:extLst>
                <a:ext uri="{FF2B5EF4-FFF2-40B4-BE49-F238E27FC236}">
                  <a16:creationId xmlns:a16="http://schemas.microsoft.com/office/drawing/2014/main" id="{4FA1DD0A-13C3-FA46-B867-B5E9521FFC50}"/>
                </a:ext>
              </a:extLst>
            </p:cNvPr>
            <p:cNvSpPr txBox="1"/>
            <p:nvPr/>
          </p:nvSpPr>
          <p:spPr>
            <a:xfrm>
              <a:off x="2055045" y="1872524"/>
              <a:ext cx="294290" cy="369332"/>
            </a:xfrm>
            <a:prstGeom prst="rect">
              <a:avLst/>
            </a:prstGeom>
            <a:noFill/>
          </p:spPr>
          <p:txBody>
            <a:bodyPr wrap="square" rtlCol="0">
              <a:spAutoFit/>
            </a:bodyPr>
            <a:lstStyle/>
            <a:p>
              <a:r>
                <a:rPr lang="en-US" dirty="0"/>
                <a:t>x</a:t>
              </a:r>
            </a:p>
          </p:txBody>
        </p:sp>
        <p:sp>
          <p:nvSpPr>
            <p:cNvPr id="183" name="TextBox 182">
              <a:extLst>
                <a:ext uri="{FF2B5EF4-FFF2-40B4-BE49-F238E27FC236}">
                  <a16:creationId xmlns:a16="http://schemas.microsoft.com/office/drawing/2014/main" id="{6261C03D-6EA4-D848-A5B5-944FF29E8547}"/>
                </a:ext>
              </a:extLst>
            </p:cNvPr>
            <p:cNvSpPr txBox="1"/>
            <p:nvPr/>
          </p:nvSpPr>
          <p:spPr>
            <a:xfrm>
              <a:off x="3232067" y="1918873"/>
              <a:ext cx="284052" cy="369332"/>
            </a:xfrm>
            <a:prstGeom prst="rect">
              <a:avLst/>
            </a:prstGeom>
            <a:noFill/>
          </p:spPr>
          <p:txBody>
            <a:bodyPr wrap="none" rtlCol="0">
              <a:spAutoFit/>
            </a:bodyPr>
            <a:lstStyle/>
            <a:p>
              <a:r>
                <a:rPr lang="en-US" dirty="0"/>
                <a:t>x</a:t>
              </a:r>
            </a:p>
          </p:txBody>
        </p:sp>
        <p:sp>
          <p:nvSpPr>
            <p:cNvPr id="184" name="TextBox 183">
              <a:extLst>
                <a:ext uri="{FF2B5EF4-FFF2-40B4-BE49-F238E27FC236}">
                  <a16:creationId xmlns:a16="http://schemas.microsoft.com/office/drawing/2014/main" id="{160FBF82-4C4A-4045-B023-DF8BB126AA7A}"/>
                </a:ext>
              </a:extLst>
            </p:cNvPr>
            <p:cNvSpPr txBox="1"/>
            <p:nvPr/>
          </p:nvSpPr>
          <p:spPr>
            <a:xfrm>
              <a:off x="2927267" y="1483429"/>
              <a:ext cx="284052" cy="369332"/>
            </a:xfrm>
            <a:prstGeom prst="rect">
              <a:avLst/>
            </a:prstGeom>
            <a:noFill/>
          </p:spPr>
          <p:txBody>
            <a:bodyPr wrap="square" rtlCol="0">
              <a:spAutoFit/>
            </a:bodyPr>
            <a:lstStyle/>
            <a:p>
              <a:r>
                <a:rPr lang="en-US" dirty="0"/>
                <a:t>x</a:t>
              </a:r>
            </a:p>
          </p:txBody>
        </p:sp>
        <p:sp>
          <p:nvSpPr>
            <p:cNvPr id="185" name="TextBox 184">
              <a:extLst>
                <a:ext uri="{FF2B5EF4-FFF2-40B4-BE49-F238E27FC236}">
                  <a16:creationId xmlns:a16="http://schemas.microsoft.com/office/drawing/2014/main" id="{7EF8743E-5255-7344-A7E8-7A8E12B12E2D}"/>
                </a:ext>
              </a:extLst>
            </p:cNvPr>
            <p:cNvSpPr txBox="1"/>
            <p:nvPr/>
          </p:nvSpPr>
          <p:spPr>
            <a:xfrm>
              <a:off x="3263598" y="1638247"/>
              <a:ext cx="284052" cy="369332"/>
            </a:xfrm>
            <a:prstGeom prst="rect">
              <a:avLst/>
            </a:prstGeom>
            <a:noFill/>
          </p:spPr>
          <p:txBody>
            <a:bodyPr wrap="none" rtlCol="0">
              <a:spAutoFit/>
            </a:bodyPr>
            <a:lstStyle/>
            <a:p>
              <a:r>
                <a:rPr lang="en-US" dirty="0"/>
                <a:t>x</a:t>
              </a:r>
            </a:p>
          </p:txBody>
        </p:sp>
        <p:sp>
          <p:nvSpPr>
            <p:cNvPr id="186" name="TextBox 185">
              <a:extLst>
                <a:ext uri="{FF2B5EF4-FFF2-40B4-BE49-F238E27FC236}">
                  <a16:creationId xmlns:a16="http://schemas.microsoft.com/office/drawing/2014/main" id="{8BA40ED8-46B6-D944-B838-D9E627BC1056}"/>
                </a:ext>
              </a:extLst>
            </p:cNvPr>
            <p:cNvSpPr txBox="1"/>
            <p:nvPr/>
          </p:nvSpPr>
          <p:spPr>
            <a:xfrm>
              <a:off x="2335515" y="2451851"/>
              <a:ext cx="284052" cy="369332"/>
            </a:xfrm>
            <a:prstGeom prst="rect">
              <a:avLst/>
            </a:prstGeom>
            <a:noFill/>
          </p:spPr>
          <p:txBody>
            <a:bodyPr wrap="none" rtlCol="0">
              <a:spAutoFit/>
            </a:bodyPr>
            <a:lstStyle/>
            <a:p>
              <a:r>
                <a:rPr lang="en-US" dirty="0"/>
                <a:t>x</a:t>
              </a:r>
            </a:p>
          </p:txBody>
        </p:sp>
        <p:sp>
          <p:nvSpPr>
            <p:cNvPr id="187" name="TextBox 186">
              <a:extLst>
                <a:ext uri="{FF2B5EF4-FFF2-40B4-BE49-F238E27FC236}">
                  <a16:creationId xmlns:a16="http://schemas.microsoft.com/office/drawing/2014/main" id="{1CEEC440-B4F2-F042-A565-80963A03217E}"/>
                </a:ext>
              </a:extLst>
            </p:cNvPr>
            <p:cNvSpPr txBox="1"/>
            <p:nvPr/>
          </p:nvSpPr>
          <p:spPr>
            <a:xfrm>
              <a:off x="2727434" y="2028286"/>
              <a:ext cx="284052" cy="369332"/>
            </a:xfrm>
            <a:prstGeom prst="rect">
              <a:avLst/>
            </a:prstGeom>
            <a:noFill/>
          </p:spPr>
          <p:txBody>
            <a:bodyPr wrap="none" rtlCol="0">
              <a:spAutoFit/>
            </a:bodyPr>
            <a:lstStyle/>
            <a:p>
              <a:r>
                <a:rPr lang="en-US" dirty="0"/>
                <a:t>x</a:t>
              </a:r>
            </a:p>
          </p:txBody>
        </p:sp>
        <p:sp>
          <p:nvSpPr>
            <p:cNvPr id="188" name="TextBox 187">
              <a:extLst>
                <a:ext uri="{FF2B5EF4-FFF2-40B4-BE49-F238E27FC236}">
                  <a16:creationId xmlns:a16="http://schemas.microsoft.com/office/drawing/2014/main" id="{669E6306-477F-3843-8B24-B839F98D10C8}"/>
                </a:ext>
              </a:extLst>
            </p:cNvPr>
            <p:cNvSpPr txBox="1"/>
            <p:nvPr/>
          </p:nvSpPr>
          <p:spPr>
            <a:xfrm>
              <a:off x="2181270" y="2138011"/>
              <a:ext cx="284052" cy="369332"/>
            </a:xfrm>
            <a:prstGeom prst="rect">
              <a:avLst/>
            </a:prstGeom>
            <a:noFill/>
          </p:spPr>
          <p:txBody>
            <a:bodyPr wrap="none" rtlCol="0">
              <a:spAutoFit/>
            </a:bodyPr>
            <a:lstStyle/>
            <a:p>
              <a:r>
                <a:rPr lang="en-US" dirty="0"/>
                <a:t>x</a:t>
              </a:r>
            </a:p>
          </p:txBody>
        </p:sp>
        <p:sp>
          <p:nvSpPr>
            <p:cNvPr id="189" name="Oval 188">
              <a:extLst>
                <a:ext uri="{FF2B5EF4-FFF2-40B4-BE49-F238E27FC236}">
                  <a16:creationId xmlns:a16="http://schemas.microsoft.com/office/drawing/2014/main" id="{B5A80BFC-F218-D44B-8971-0631BAFB8DEC}"/>
                </a:ext>
              </a:extLst>
            </p:cNvPr>
            <p:cNvSpPr/>
            <p:nvPr/>
          </p:nvSpPr>
          <p:spPr>
            <a:xfrm>
              <a:off x="1970964" y="1345326"/>
              <a:ext cx="1665617" cy="1576552"/>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0" name="TextBox 189">
            <a:extLst>
              <a:ext uri="{FF2B5EF4-FFF2-40B4-BE49-F238E27FC236}">
                <a16:creationId xmlns:a16="http://schemas.microsoft.com/office/drawing/2014/main" id="{05C43312-71FC-614C-9BE1-86B4E52386A9}"/>
              </a:ext>
            </a:extLst>
          </p:cNvPr>
          <p:cNvSpPr txBox="1"/>
          <p:nvPr/>
        </p:nvSpPr>
        <p:spPr>
          <a:xfrm>
            <a:off x="538676" y="1161120"/>
            <a:ext cx="1417247" cy="369332"/>
          </a:xfrm>
          <a:prstGeom prst="rect">
            <a:avLst/>
          </a:prstGeom>
          <a:noFill/>
        </p:spPr>
        <p:txBody>
          <a:bodyPr wrap="none" rtlCol="0">
            <a:spAutoFit/>
          </a:bodyPr>
          <a:lstStyle/>
          <a:p>
            <a:r>
              <a:rPr lang="en-US" dirty="0"/>
              <a:t>data samples</a:t>
            </a:r>
          </a:p>
        </p:txBody>
      </p:sp>
      <p:sp>
        <p:nvSpPr>
          <p:cNvPr id="191" name="Right Arrow 190">
            <a:extLst>
              <a:ext uri="{FF2B5EF4-FFF2-40B4-BE49-F238E27FC236}">
                <a16:creationId xmlns:a16="http://schemas.microsoft.com/office/drawing/2014/main" id="{45AB0564-A988-5C45-AC43-8AC28F0765A1}"/>
              </a:ext>
            </a:extLst>
          </p:cNvPr>
          <p:cNvSpPr/>
          <p:nvPr/>
        </p:nvSpPr>
        <p:spPr>
          <a:xfrm>
            <a:off x="2324853" y="2279942"/>
            <a:ext cx="1376855" cy="24867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TextBox 191">
            <a:extLst>
              <a:ext uri="{FF2B5EF4-FFF2-40B4-BE49-F238E27FC236}">
                <a16:creationId xmlns:a16="http://schemas.microsoft.com/office/drawing/2014/main" id="{7C636BF6-A79A-6445-9B15-33F9B60D7D24}"/>
              </a:ext>
            </a:extLst>
          </p:cNvPr>
          <p:cNvSpPr txBox="1"/>
          <p:nvPr/>
        </p:nvSpPr>
        <p:spPr>
          <a:xfrm>
            <a:off x="3912288" y="2216776"/>
            <a:ext cx="899157" cy="369332"/>
          </a:xfrm>
          <a:prstGeom prst="rect">
            <a:avLst/>
          </a:prstGeom>
          <a:noFill/>
        </p:spPr>
        <p:txBody>
          <a:bodyPr wrap="none" rtlCol="0">
            <a:spAutoFit/>
          </a:bodyPr>
          <a:lstStyle/>
          <a:p>
            <a:r>
              <a:rPr lang="en-US" dirty="0"/>
              <a:t>statistic</a:t>
            </a:r>
          </a:p>
        </p:txBody>
      </p:sp>
      <p:cxnSp>
        <p:nvCxnSpPr>
          <p:cNvPr id="193" name="Straight Arrow Connector 192">
            <a:extLst>
              <a:ext uri="{FF2B5EF4-FFF2-40B4-BE49-F238E27FC236}">
                <a16:creationId xmlns:a16="http://schemas.microsoft.com/office/drawing/2014/main" id="{5CEA72AF-9F00-704A-A350-10E9E58C9C38}"/>
              </a:ext>
            </a:extLst>
          </p:cNvPr>
          <p:cNvCxnSpPr/>
          <p:nvPr/>
        </p:nvCxnSpPr>
        <p:spPr>
          <a:xfrm>
            <a:off x="4306730" y="2759529"/>
            <a:ext cx="0" cy="2357564"/>
          </a:xfrm>
          <a:prstGeom prst="straightConnector1">
            <a:avLst/>
          </a:prstGeom>
          <a:ln w="3810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94" name="TextBox 193">
            <a:extLst>
              <a:ext uri="{FF2B5EF4-FFF2-40B4-BE49-F238E27FC236}">
                <a16:creationId xmlns:a16="http://schemas.microsoft.com/office/drawing/2014/main" id="{5B26549B-3182-4F48-B9D3-B6F9E9A51F5F}"/>
              </a:ext>
            </a:extLst>
          </p:cNvPr>
          <p:cNvSpPr txBox="1"/>
          <p:nvPr/>
        </p:nvSpPr>
        <p:spPr>
          <a:xfrm>
            <a:off x="4451983" y="3733833"/>
            <a:ext cx="2491388" cy="369332"/>
          </a:xfrm>
          <a:prstGeom prst="rect">
            <a:avLst/>
          </a:prstGeom>
          <a:noFill/>
        </p:spPr>
        <p:txBody>
          <a:bodyPr wrap="none" rtlCol="0">
            <a:spAutoFit/>
          </a:bodyPr>
          <a:lstStyle/>
          <a:p>
            <a:r>
              <a:rPr lang="en-US" dirty="0"/>
              <a:t>Will these be the same?</a:t>
            </a:r>
            <a:endParaRPr lang="en-US" dirty="0">
              <a:solidFill>
                <a:srgbClr val="FF0000"/>
              </a:solidFill>
            </a:endParaRPr>
          </a:p>
        </p:txBody>
      </p:sp>
      <p:sp>
        <p:nvSpPr>
          <p:cNvPr id="60" name="TextBox 59">
            <a:extLst>
              <a:ext uri="{FF2B5EF4-FFF2-40B4-BE49-F238E27FC236}">
                <a16:creationId xmlns:a16="http://schemas.microsoft.com/office/drawing/2014/main" id="{0F25056E-04AC-0444-881D-3BEFF771E087}"/>
              </a:ext>
            </a:extLst>
          </p:cNvPr>
          <p:cNvSpPr txBox="1"/>
          <p:nvPr/>
        </p:nvSpPr>
        <p:spPr>
          <a:xfrm>
            <a:off x="538807" y="4195234"/>
            <a:ext cx="1505412" cy="369332"/>
          </a:xfrm>
          <a:prstGeom prst="rect">
            <a:avLst/>
          </a:prstGeom>
          <a:noFill/>
        </p:spPr>
        <p:txBody>
          <a:bodyPr wrap="none" rtlCol="0">
            <a:spAutoFit/>
          </a:bodyPr>
          <a:lstStyle/>
          <a:p>
            <a:r>
              <a:rPr lang="en-US" dirty="0">
                <a:solidFill>
                  <a:srgbClr val="FF0000"/>
                </a:solidFill>
              </a:rPr>
              <a:t>data sample B</a:t>
            </a:r>
          </a:p>
        </p:txBody>
      </p:sp>
    </p:spTree>
    <p:extLst>
      <p:ext uri="{BB962C8B-B14F-4D97-AF65-F5344CB8AC3E}">
        <p14:creationId xmlns:p14="http://schemas.microsoft.com/office/powerpoint/2010/main" val="424501262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C33893-C1FD-CF4C-91EC-7A35879269DA}"/>
              </a:ext>
            </a:extLst>
          </p:cNvPr>
          <p:cNvSpPr>
            <a:spLocks noGrp="1"/>
          </p:cNvSpPr>
          <p:nvPr>
            <p:ph type="title"/>
          </p:nvPr>
        </p:nvSpPr>
        <p:spPr>
          <a:xfrm>
            <a:off x="274319" y="317481"/>
            <a:ext cx="8595360" cy="641871"/>
          </a:xfrm>
        </p:spPr>
        <p:txBody>
          <a:bodyPr>
            <a:normAutofit/>
          </a:bodyPr>
          <a:lstStyle/>
          <a:p>
            <a:r>
              <a:rPr lang="en-US" dirty="0"/>
              <a:t>Bootstrap</a:t>
            </a:r>
          </a:p>
        </p:txBody>
      </p:sp>
      <p:sp>
        <p:nvSpPr>
          <p:cNvPr id="4" name="Slide Number Placeholder 3">
            <a:extLst>
              <a:ext uri="{FF2B5EF4-FFF2-40B4-BE49-F238E27FC236}">
                <a16:creationId xmlns:a16="http://schemas.microsoft.com/office/drawing/2014/main" id="{02E00918-68B8-514A-891C-20F177A55ADD}"/>
              </a:ext>
            </a:extLst>
          </p:cNvPr>
          <p:cNvSpPr>
            <a:spLocks noGrp="1"/>
          </p:cNvSpPr>
          <p:nvPr>
            <p:ph type="sldNum" sz="quarter" idx="12"/>
          </p:nvPr>
        </p:nvSpPr>
        <p:spPr>
          <a:xfrm>
            <a:off x="6272888" y="6446520"/>
            <a:ext cx="2366010" cy="274320"/>
          </a:xfrm>
        </p:spPr>
        <p:txBody>
          <a:bodyPr/>
          <a:lstStyle/>
          <a:p>
            <a:fld id="{4F1611B7-9285-1F48-A026-12A07D3EB268}" type="slidenum">
              <a:rPr lang="en-US" smtClean="0"/>
              <a:t>51</a:t>
            </a:fld>
            <a:endParaRPr lang="en-US" dirty="0"/>
          </a:p>
        </p:txBody>
      </p:sp>
      <p:grpSp>
        <p:nvGrpSpPr>
          <p:cNvPr id="96" name="Group 95">
            <a:extLst>
              <a:ext uri="{FF2B5EF4-FFF2-40B4-BE49-F238E27FC236}">
                <a16:creationId xmlns:a16="http://schemas.microsoft.com/office/drawing/2014/main" id="{AE4D0D01-09E6-B24E-BAFD-EAD808EEF533}"/>
              </a:ext>
            </a:extLst>
          </p:cNvPr>
          <p:cNvGrpSpPr/>
          <p:nvPr/>
        </p:nvGrpSpPr>
        <p:grpSpPr>
          <a:xfrm>
            <a:off x="444454" y="4668200"/>
            <a:ext cx="1665617" cy="1576552"/>
            <a:chOff x="1970964" y="1345326"/>
            <a:chExt cx="1665617" cy="1576552"/>
          </a:xfrm>
        </p:grpSpPr>
        <p:sp>
          <p:nvSpPr>
            <p:cNvPr id="97" name="TextBox 96">
              <a:extLst>
                <a:ext uri="{FF2B5EF4-FFF2-40B4-BE49-F238E27FC236}">
                  <a16:creationId xmlns:a16="http://schemas.microsoft.com/office/drawing/2014/main" id="{C2ECC706-A17C-CB4F-84C7-4FD11F21044A}"/>
                </a:ext>
              </a:extLst>
            </p:cNvPr>
            <p:cNvSpPr txBox="1"/>
            <p:nvPr/>
          </p:nvSpPr>
          <p:spPr>
            <a:xfrm>
              <a:off x="2448910" y="1429407"/>
              <a:ext cx="284052" cy="369332"/>
            </a:xfrm>
            <a:prstGeom prst="rect">
              <a:avLst/>
            </a:prstGeom>
            <a:noFill/>
          </p:spPr>
          <p:txBody>
            <a:bodyPr wrap="none" rtlCol="0">
              <a:spAutoFit/>
            </a:bodyPr>
            <a:lstStyle/>
            <a:p>
              <a:r>
                <a:rPr lang="en-US" dirty="0">
                  <a:solidFill>
                    <a:srgbClr val="FF0000"/>
                  </a:solidFill>
                </a:rPr>
                <a:t>x</a:t>
              </a:r>
            </a:p>
          </p:txBody>
        </p:sp>
        <p:sp>
          <p:nvSpPr>
            <p:cNvPr id="98" name="TextBox 97">
              <a:extLst>
                <a:ext uri="{FF2B5EF4-FFF2-40B4-BE49-F238E27FC236}">
                  <a16:creationId xmlns:a16="http://schemas.microsoft.com/office/drawing/2014/main" id="{613DC658-89BE-BF4F-95D1-4AD6F5ACEE80}"/>
                </a:ext>
              </a:extLst>
            </p:cNvPr>
            <p:cNvSpPr txBox="1"/>
            <p:nvPr/>
          </p:nvSpPr>
          <p:spPr>
            <a:xfrm>
              <a:off x="2601310" y="1581807"/>
              <a:ext cx="284052" cy="369332"/>
            </a:xfrm>
            <a:prstGeom prst="rect">
              <a:avLst/>
            </a:prstGeom>
            <a:noFill/>
          </p:spPr>
          <p:txBody>
            <a:bodyPr wrap="none" rtlCol="0">
              <a:spAutoFit/>
            </a:bodyPr>
            <a:lstStyle/>
            <a:p>
              <a:r>
                <a:rPr lang="en-US" dirty="0">
                  <a:solidFill>
                    <a:srgbClr val="FF0000"/>
                  </a:solidFill>
                </a:rPr>
                <a:t>x</a:t>
              </a:r>
            </a:p>
          </p:txBody>
        </p:sp>
        <p:sp>
          <p:nvSpPr>
            <p:cNvPr id="99" name="TextBox 98">
              <a:extLst>
                <a:ext uri="{FF2B5EF4-FFF2-40B4-BE49-F238E27FC236}">
                  <a16:creationId xmlns:a16="http://schemas.microsoft.com/office/drawing/2014/main" id="{41F29A8B-1387-B242-9854-3EBDC3413C2F}"/>
                </a:ext>
              </a:extLst>
            </p:cNvPr>
            <p:cNvSpPr txBox="1"/>
            <p:nvPr/>
          </p:nvSpPr>
          <p:spPr>
            <a:xfrm>
              <a:off x="2753710" y="1734207"/>
              <a:ext cx="284052" cy="369332"/>
            </a:xfrm>
            <a:prstGeom prst="rect">
              <a:avLst/>
            </a:prstGeom>
            <a:noFill/>
          </p:spPr>
          <p:txBody>
            <a:bodyPr wrap="none" rtlCol="0">
              <a:spAutoFit/>
            </a:bodyPr>
            <a:lstStyle/>
            <a:p>
              <a:r>
                <a:rPr lang="en-US" dirty="0">
                  <a:solidFill>
                    <a:srgbClr val="FF0000"/>
                  </a:solidFill>
                </a:rPr>
                <a:t>x</a:t>
              </a:r>
            </a:p>
          </p:txBody>
        </p:sp>
        <p:sp>
          <p:nvSpPr>
            <p:cNvPr id="100" name="TextBox 99">
              <a:extLst>
                <a:ext uri="{FF2B5EF4-FFF2-40B4-BE49-F238E27FC236}">
                  <a16:creationId xmlns:a16="http://schemas.microsoft.com/office/drawing/2014/main" id="{F1E3706A-3373-DD4E-9F8C-CDF7CB7B7A5B}"/>
                </a:ext>
              </a:extLst>
            </p:cNvPr>
            <p:cNvSpPr txBox="1"/>
            <p:nvPr/>
          </p:nvSpPr>
          <p:spPr>
            <a:xfrm>
              <a:off x="2948015" y="1822913"/>
              <a:ext cx="284052" cy="369332"/>
            </a:xfrm>
            <a:prstGeom prst="rect">
              <a:avLst/>
            </a:prstGeom>
            <a:noFill/>
          </p:spPr>
          <p:txBody>
            <a:bodyPr wrap="none" rtlCol="0">
              <a:spAutoFit/>
            </a:bodyPr>
            <a:lstStyle/>
            <a:p>
              <a:r>
                <a:rPr lang="en-US" dirty="0">
                  <a:solidFill>
                    <a:srgbClr val="FF0000"/>
                  </a:solidFill>
                </a:rPr>
                <a:t>x</a:t>
              </a:r>
            </a:p>
          </p:txBody>
        </p:sp>
        <p:sp>
          <p:nvSpPr>
            <p:cNvPr id="101" name="TextBox 100">
              <a:extLst>
                <a:ext uri="{FF2B5EF4-FFF2-40B4-BE49-F238E27FC236}">
                  <a16:creationId xmlns:a16="http://schemas.microsoft.com/office/drawing/2014/main" id="{C1CAB8A2-1438-8F44-A5CD-729731188802}"/>
                </a:ext>
              </a:extLst>
            </p:cNvPr>
            <p:cNvSpPr txBox="1"/>
            <p:nvPr/>
          </p:nvSpPr>
          <p:spPr>
            <a:xfrm>
              <a:off x="3058510" y="2039007"/>
              <a:ext cx="284052" cy="369332"/>
            </a:xfrm>
            <a:prstGeom prst="rect">
              <a:avLst/>
            </a:prstGeom>
            <a:noFill/>
          </p:spPr>
          <p:txBody>
            <a:bodyPr wrap="none" rtlCol="0">
              <a:spAutoFit/>
            </a:bodyPr>
            <a:lstStyle/>
            <a:p>
              <a:r>
                <a:rPr lang="en-US" dirty="0">
                  <a:solidFill>
                    <a:srgbClr val="FF0000"/>
                  </a:solidFill>
                </a:rPr>
                <a:t>x</a:t>
              </a:r>
            </a:p>
          </p:txBody>
        </p:sp>
        <p:sp>
          <p:nvSpPr>
            <p:cNvPr id="102" name="TextBox 101">
              <a:extLst>
                <a:ext uri="{FF2B5EF4-FFF2-40B4-BE49-F238E27FC236}">
                  <a16:creationId xmlns:a16="http://schemas.microsoft.com/office/drawing/2014/main" id="{6D4FC4E7-2E05-C945-A54C-E2EF8B0C1614}"/>
                </a:ext>
              </a:extLst>
            </p:cNvPr>
            <p:cNvSpPr txBox="1"/>
            <p:nvPr/>
          </p:nvSpPr>
          <p:spPr>
            <a:xfrm>
              <a:off x="3210910" y="2191407"/>
              <a:ext cx="284052" cy="369332"/>
            </a:xfrm>
            <a:prstGeom prst="rect">
              <a:avLst/>
            </a:prstGeom>
            <a:noFill/>
          </p:spPr>
          <p:txBody>
            <a:bodyPr wrap="none" rtlCol="0">
              <a:spAutoFit/>
            </a:bodyPr>
            <a:lstStyle/>
            <a:p>
              <a:r>
                <a:rPr lang="en-US" dirty="0">
                  <a:solidFill>
                    <a:srgbClr val="FF0000"/>
                  </a:solidFill>
                </a:rPr>
                <a:t>x</a:t>
              </a:r>
            </a:p>
          </p:txBody>
        </p:sp>
        <p:sp>
          <p:nvSpPr>
            <p:cNvPr id="103" name="TextBox 102">
              <a:extLst>
                <a:ext uri="{FF2B5EF4-FFF2-40B4-BE49-F238E27FC236}">
                  <a16:creationId xmlns:a16="http://schemas.microsoft.com/office/drawing/2014/main" id="{53ADFAC3-C077-B84E-A60F-7F1F270A6DCC}"/>
                </a:ext>
              </a:extLst>
            </p:cNvPr>
            <p:cNvSpPr txBox="1"/>
            <p:nvPr/>
          </p:nvSpPr>
          <p:spPr>
            <a:xfrm>
              <a:off x="2543640" y="1930854"/>
              <a:ext cx="284052" cy="369332"/>
            </a:xfrm>
            <a:prstGeom prst="rect">
              <a:avLst/>
            </a:prstGeom>
            <a:noFill/>
          </p:spPr>
          <p:txBody>
            <a:bodyPr wrap="none" rtlCol="0">
              <a:spAutoFit/>
            </a:bodyPr>
            <a:lstStyle/>
            <a:p>
              <a:r>
                <a:rPr lang="en-US" dirty="0">
                  <a:solidFill>
                    <a:srgbClr val="FF0000"/>
                  </a:solidFill>
                </a:rPr>
                <a:t>x</a:t>
              </a:r>
            </a:p>
          </p:txBody>
        </p:sp>
        <p:sp>
          <p:nvSpPr>
            <p:cNvPr id="104" name="TextBox 103">
              <a:extLst>
                <a:ext uri="{FF2B5EF4-FFF2-40B4-BE49-F238E27FC236}">
                  <a16:creationId xmlns:a16="http://schemas.microsoft.com/office/drawing/2014/main" id="{13A5A053-D0E6-2341-9FD6-373C81EB350E}"/>
                </a:ext>
              </a:extLst>
            </p:cNvPr>
            <p:cNvSpPr txBox="1"/>
            <p:nvPr/>
          </p:nvSpPr>
          <p:spPr>
            <a:xfrm>
              <a:off x="2559677" y="2401192"/>
              <a:ext cx="284052" cy="369332"/>
            </a:xfrm>
            <a:prstGeom prst="rect">
              <a:avLst/>
            </a:prstGeom>
            <a:noFill/>
          </p:spPr>
          <p:txBody>
            <a:bodyPr wrap="none" rtlCol="0">
              <a:spAutoFit/>
            </a:bodyPr>
            <a:lstStyle/>
            <a:p>
              <a:r>
                <a:rPr lang="en-US" dirty="0">
                  <a:solidFill>
                    <a:srgbClr val="FF0000"/>
                  </a:solidFill>
                </a:rPr>
                <a:t>x</a:t>
              </a:r>
            </a:p>
          </p:txBody>
        </p:sp>
        <p:sp>
          <p:nvSpPr>
            <p:cNvPr id="105" name="TextBox 104">
              <a:extLst>
                <a:ext uri="{FF2B5EF4-FFF2-40B4-BE49-F238E27FC236}">
                  <a16:creationId xmlns:a16="http://schemas.microsoft.com/office/drawing/2014/main" id="{A6B0699B-8EF2-674E-85DB-8A87F8DA1C4F}"/>
                </a:ext>
              </a:extLst>
            </p:cNvPr>
            <p:cNvSpPr txBox="1"/>
            <p:nvPr/>
          </p:nvSpPr>
          <p:spPr>
            <a:xfrm>
              <a:off x="2133803" y="1558684"/>
              <a:ext cx="294290" cy="369332"/>
            </a:xfrm>
            <a:prstGeom prst="rect">
              <a:avLst/>
            </a:prstGeom>
            <a:noFill/>
          </p:spPr>
          <p:txBody>
            <a:bodyPr wrap="square" rtlCol="0">
              <a:spAutoFit/>
            </a:bodyPr>
            <a:lstStyle/>
            <a:p>
              <a:r>
                <a:rPr lang="en-US" dirty="0">
                  <a:solidFill>
                    <a:srgbClr val="FF0000"/>
                  </a:solidFill>
                </a:rPr>
                <a:t>x</a:t>
              </a:r>
            </a:p>
          </p:txBody>
        </p:sp>
        <p:sp>
          <p:nvSpPr>
            <p:cNvPr id="106" name="TextBox 105">
              <a:extLst>
                <a:ext uri="{FF2B5EF4-FFF2-40B4-BE49-F238E27FC236}">
                  <a16:creationId xmlns:a16="http://schemas.microsoft.com/office/drawing/2014/main" id="{7977B596-E402-6A4F-B2BE-38E13D972C61}"/>
                </a:ext>
              </a:extLst>
            </p:cNvPr>
            <p:cNvSpPr txBox="1"/>
            <p:nvPr/>
          </p:nvSpPr>
          <p:spPr>
            <a:xfrm>
              <a:off x="2244298" y="1794219"/>
              <a:ext cx="294290" cy="369332"/>
            </a:xfrm>
            <a:prstGeom prst="rect">
              <a:avLst/>
            </a:prstGeom>
            <a:noFill/>
          </p:spPr>
          <p:txBody>
            <a:bodyPr wrap="square" rtlCol="0">
              <a:spAutoFit/>
            </a:bodyPr>
            <a:lstStyle/>
            <a:p>
              <a:r>
                <a:rPr lang="en-US" dirty="0">
                  <a:solidFill>
                    <a:srgbClr val="FF0000"/>
                  </a:solidFill>
                </a:rPr>
                <a:t>x</a:t>
              </a:r>
            </a:p>
          </p:txBody>
        </p:sp>
        <p:sp>
          <p:nvSpPr>
            <p:cNvPr id="107" name="TextBox 106">
              <a:extLst>
                <a:ext uri="{FF2B5EF4-FFF2-40B4-BE49-F238E27FC236}">
                  <a16:creationId xmlns:a16="http://schemas.microsoft.com/office/drawing/2014/main" id="{84366BCF-BE75-3640-B13B-63FAC2735F24}"/>
                </a:ext>
              </a:extLst>
            </p:cNvPr>
            <p:cNvSpPr txBox="1"/>
            <p:nvPr/>
          </p:nvSpPr>
          <p:spPr>
            <a:xfrm>
              <a:off x="2428162" y="1798739"/>
              <a:ext cx="294290" cy="369332"/>
            </a:xfrm>
            <a:prstGeom prst="rect">
              <a:avLst/>
            </a:prstGeom>
            <a:noFill/>
          </p:spPr>
          <p:txBody>
            <a:bodyPr wrap="square" rtlCol="0">
              <a:spAutoFit/>
            </a:bodyPr>
            <a:lstStyle/>
            <a:p>
              <a:r>
                <a:rPr lang="en-US" dirty="0">
                  <a:solidFill>
                    <a:srgbClr val="FF0000"/>
                  </a:solidFill>
                </a:rPr>
                <a:t>x</a:t>
              </a:r>
            </a:p>
          </p:txBody>
        </p:sp>
        <p:sp>
          <p:nvSpPr>
            <p:cNvPr id="151" name="TextBox 150">
              <a:extLst>
                <a:ext uri="{FF2B5EF4-FFF2-40B4-BE49-F238E27FC236}">
                  <a16:creationId xmlns:a16="http://schemas.microsoft.com/office/drawing/2014/main" id="{21A764E2-D238-454C-BDA8-E5D69C3CB9EC}"/>
                </a:ext>
              </a:extLst>
            </p:cNvPr>
            <p:cNvSpPr txBox="1"/>
            <p:nvPr/>
          </p:nvSpPr>
          <p:spPr>
            <a:xfrm>
              <a:off x="2464675" y="2140326"/>
              <a:ext cx="294290" cy="369332"/>
            </a:xfrm>
            <a:prstGeom prst="rect">
              <a:avLst/>
            </a:prstGeom>
            <a:noFill/>
          </p:spPr>
          <p:txBody>
            <a:bodyPr wrap="square" rtlCol="0">
              <a:spAutoFit/>
            </a:bodyPr>
            <a:lstStyle/>
            <a:p>
              <a:r>
                <a:rPr lang="en-US" dirty="0">
                  <a:solidFill>
                    <a:srgbClr val="FF0000"/>
                  </a:solidFill>
                </a:rPr>
                <a:t>x</a:t>
              </a:r>
            </a:p>
          </p:txBody>
        </p:sp>
        <p:sp>
          <p:nvSpPr>
            <p:cNvPr id="152" name="TextBox 151">
              <a:extLst>
                <a:ext uri="{FF2B5EF4-FFF2-40B4-BE49-F238E27FC236}">
                  <a16:creationId xmlns:a16="http://schemas.microsoft.com/office/drawing/2014/main" id="{8E10E29F-8E66-0146-875C-6CB111D3C241}"/>
                </a:ext>
              </a:extLst>
            </p:cNvPr>
            <p:cNvSpPr txBox="1"/>
            <p:nvPr/>
          </p:nvSpPr>
          <p:spPr>
            <a:xfrm>
              <a:off x="2911365" y="2101437"/>
              <a:ext cx="294290" cy="369332"/>
            </a:xfrm>
            <a:prstGeom prst="rect">
              <a:avLst/>
            </a:prstGeom>
            <a:noFill/>
          </p:spPr>
          <p:txBody>
            <a:bodyPr wrap="square" rtlCol="0">
              <a:spAutoFit/>
            </a:bodyPr>
            <a:lstStyle/>
            <a:p>
              <a:r>
                <a:rPr lang="en-US" dirty="0">
                  <a:solidFill>
                    <a:srgbClr val="FF0000"/>
                  </a:solidFill>
                </a:rPr>
                <a:t>x</a:t>
              </a:r>
            </a:p>
          </p:txBody>
        </p:sp>
        <p:sp>
          <p:nvSpPr>
            <p:cNvPr id="153" name="TextBox 152">
              <a:extLst>
                <a:ext uri="{FF2B5EF4-FFF2-40B4-BE49-F238E27FC236}">
                  <a16:creationId xmlns:a16="http://schemas.microsoft.com/office/drawing/2014/main" id="{F550C4CB-306A-0442-A8D4-91C95DD8D84E}"/>
                </a:ext>
              </a:extLst>
            </p:cNvPr>
            <p:cNvSpPr txBox="1"/>
            <p:nvPr/>
          </p:nvSpPr>
          <p:spPr>
            <a:xfrm>
              <a:off x="2758318" y="2319947"/>
              <a:ext cx="294290" cy="369332"/>
            </a:xfrm>
            <a:prstGeom prst="rect">
              <a:avLst/>
            </a:prstGeom>
            <a:noFill/>
          </p:spPr>
          <p:txBody>
            <a:bodyPr wrap="square" rtlCol="0">
              <a:spAutoFit/>
            </a:bodyPr>
            <a:lstStyle/>
            <a:p>
              <a:r>
                <a:rPr lang="en-US" dirty="0">
                  <a:solidFill>
                    <a:srgbClr val="FF0000"/>
                  </a:solidFill>
                </a:rPr>
                <a:t>x</a:t>
              </a:r>
            </a:p>
          </p:txBody>
        </p:sp>
        <p:sp>
          <p:nvSpPr>
            <p:cNvPr id="154" name="TextBox 153">
              <a:extLst>
                <a:ext uri="{FF2B5EF4-FFF2-40B4-BE49-F238E27FC236}">
                  <a16:creationId xmlns:a16="http://schemas.microsoft.com/office/drawing/2014/main" id="{A32675DE-A9DE-1347-9EFA-F3AC4ACAA19E}"/>
                </a:ext>
              </a:extLst>
            </p:cNvPr>
            <p:cNvSpPr txBox="1"/>
            <p:nvPr/>
          </p:nvSpPr>
          <p:spPr>
            <a:xfrm>
              <a:off x="3037762" y="2408339"/>
              <a:ext cx="294290" cy="369332"/>
            </a:xfrm>
            <a:prstGeom prst="rect">
              <a:avLst/>
            </a:prstGeom>
            <a:noFill/>
          </p:spPr>
          <p:txBody>
            <a:bodyPr wrap="square" rtlCol="0">
              <a:spAutoFit/>
            </a:bodyPr>
            <a:lstStyle/>
            <a:p>
              <a:r>
                <a:rPr lang="en-US" dirty="0">
                  <a:solidFill>
                    <a:srgbClr val="FF0000"/>
                  </a:solidFill>
                </a:rPr>
                <a:t>x</a:t>
              </a:r>
            </a:p>
          </p:txBody>
        </p:sp>
        <p:sp>
          <p:nvSpPr>
            <p:cNvPr id="155" name="TextBox 154">
              <a:extLst>
                <a:ext uri="{FF2B5EF4-FFF2-40B4-BE49-F238E27FC236}">
                  <a16:creationId xmlns:a16="http://schemas.microsoft.com/office/drawing/2014/main" id="{9849EB7D-AAEA-E64A-A875-5C33E08B8395}"/>
                </a:ext>
              </a:extLst>
            </p:cNvPr>
            <p:cNvSpPr txBox="1"/>
            <p:nvPr/>
          </p:nvSpPr>
          <p:spPr>
            <a:xfrm>
              <a:off x="2055045" y="1872524"/>
              <a:ext cx="294290" cy="369332"/>
            </a:xfrm>
            <a:prstGeom prst="rect">
              <a:avLst/>
            </a:prstGeom>
            <a:noFill/>
          </p:spPr>
          <p:txBody>
            <a:bodyPr wrap="square" rtlCol="0">
              <a:spAutoFit/>
            </a:bodyPr>
            <a:lstStyle/>
            <a:p>
              <a:r>
                <a:rPr lang="en-US" dirty="0">
                  <a:solidFill>
                    <a:srgbClr val="FF0000"/>
                  </a:solidFill>
                </a:rPr>
                <a:t>x</a:t>
              </a:r>
            </a:p>
          </p:txBody>
        </p:sp>
        <p:sp>
          <p:nvSpPr>
            <p:cNvPr id="156" name="TextBox 155">
              <a:extLst>
                <a:ext uri="{FF2B5EF4-FFF2-40B4-BE49-F238E27FC236}">
                  <a16:creationId xmlns:a16="http://schemas.microsoft.com/office/drawing/2014/main" id="{77DC3FF9-9B77-DC49-8E0C-D6A9A93CD017}"/>
                </a:ext>
              </a:extLst>
            </p:cNvPr>
            <p:cNvSpPr txBox="1"/>
            <p:nvPr/>
          </p:nvSpPr>
          <p:spPr>
            <a:xfrm>
              <a:off x="3232067" y="1918873"/>
              <a:ext cx="284052" cy="369332"/>
            </a:xfrm>
            <a:prstGeom prst="rect">
              <a:avLst/>
            </a:prstGeom>
            <a:noFill/>
          </p:spPr>
          <p:txBody>
            <a:bodyPr wrap="none" rtlCol="0">
              <a:spAutoFit/>
            </a:bodyPr>
            <a:lstStyle/>
            <a:p>
              <a:r>
                <a:rPr lang="en-US" dirty="0">
                  <a:solidFill>
                    <a:srgbClr val="FF0000"/>
                  </a:solidFill>
                </a:rPr>
                <a:t>x</a:t>
              </a:r>
            </a:p>
          </p:txBody>
        </p:sp>
        <p:sp>
          <p:nvSpPr>
            <p:cNvPr id="157" name="TextBox 156">
              <a:extLst>
                <a:ext uri="{FF2B5EF4-FFF2-40B4-BE49-F238E27FC236}">
                  <a16:creationId xmlns:a16="http://schemas.microsoft.com/office/drawing/2014/main" id="{2FEA9583-E887-0D46-A291-424B53F5EAAC}"/>
                </a:ext>
              </a:extLst>
            </p:cNvPr>
            <p:cNvSpPr txBox="1"/>
            <p:nvPr/>
          </p:nvSpPr>
          <p:spPr>
            <a:xfrm>
              <a:off x="2927267" y="1483429"/>
              <a:ext cx="284052" cy="369332"/>
            </a:xfrm>
            <a:prstGeom prst="rect">
              <a:avLst/>
            </a:prstGeom>
            <a:noFill/>
          </p:spPr>
          <p:txBody>
            <a:bodyPr wrap="square" rtlCol="0">
              <a:spAutoFit/>
            </a:bodyPr>
            <a:lstStyle/>
            <a:p>
              <a:r>
                <a:rPr lang="en-US" dirty="0">
                  <a:solidFill>
                    <a:srgbClr val="FF0000"/>
                  </a:solidFill>
                </a:rPr>
                <a:t>x</a:t>
              </a:r>
            </a:p>
          </p:txBody>
        </p:sp>
        <p:sp>
          <p:nvSpPr>
            <p:cNvPr id="158" name="TextBox 157">
              <a:extLst>
                <a:ext uri="{FF2B5EF4-FFF2-40B4-BE49-F238E27FC236}">
                  <a16:creationId xmlns:a16="http://schemas.microsoft.com/office/drawing/2014/main" id="{049DAC30-BD81-604D-8441-D61E3B3C8443}"/>
                </a:ext>
              </a:extLst>
            </p:cNvPr>
            <p:cNvSpPr txBox="1"/>
            <p:nvPr/>
          </p:nvSpPr>
          <p:spPr>
            <a:xfrm>
              <a:off x="3263598" y="1638247"/>
              <a:ext cx="284052" cy="369332"/>
            </a:xfrm>
            <a:prstGeom prst="rect">
              <a:avLst/>
            </a:prstGeom>
            <a:noFill/>
          </p:spPr>
          <p:txBody>
            <a:bodyPr wrap="none" rtlCol="0">
              <a:spAutoFit/>
            </a:bodyPr>
            <a:lstStyle/>
            <a:p>
              <a:r>
                <a:rPr lang="en-US" dirty="0">
                  <a:solidFill>
                    <a:srgbClr val="FF0000"/>
                  </a:solidFill>
                </a:rPr>
                <a:t>x</a:t>
              </a:r>
            </a:p>
          </p:txBody>
        </p:sp>
        <p:sp>
          <p:nvSpPr>
            <p:cNvPr id="159" name="TextBox 158">
              <a:extLst>
                <a:ext uri="{FF2B5EF4-FFF2-40B4-BE49-F238E27FC236}">
                  <a16:creationId xmlns:a16="http://schemas.microsoft.com/office/drawing/2014/main" id="{88879440-2E8F-D84A-97AF-6BA8ADD92341}"/>
                </a:ext>
              </a:extLst>
            </p:cNvPr>
            <p:cNvSpPr txBox="1"/>
            <p:nvPr/>
          </p:nvSpPr>
          <p:spPr>
            <a:xfrm>
              <a:off x="2335515" y="2451851"/>
              <a:ext cx="284052" cy="369332"/>
            </a:xfrm>
            <a:prstGeom prst="rect">
              <a:avLst/>
            </a:prstGeom>
            <a:noFill/>
          </p:spPr>
          <p:txBody>
            <a:bodyPr wrap="none" rtlCol="0">
              <a:spAutoFit/>
            </a:bodyPr>
            <a:lstStyle/>
            <a:p>
              <a:r>
                <a:rPr lang="en-US" dirty="0">
                  <a:solidFill>
                    <a:srgbClr val="FF0000"/>
                  </a:solidFill>
                </a:rPr>
                <a:t>x</a:t>
              </a:r>
            </a:p>
          </p:txBody>
        </p:sp>
        <p:sp>
          <p:nvSpPr>
            <p:cNvPr id="160" name="TextBox 159">
              <a:extLst>
                <a:ext uri="{FF2B5EF4-FFF2-40B4-BE49-F238E27FC236}">
                  <a16:creationId xmlns:a16="http://schemas.microsoft.com/office/drawing/2014/main" id="{C19C007E-946C-A640-A40F-98262E701C4A}"/>
                </a:ext>
              </a:extLst>
            </p:cNvPr>
            <p:cNvSpPr txBox="1"/>
            <p:nvPr/>
          </p:nvSpPr>
          <p:spPr>
            <a:xfrm>
              <a:off x="2727434" y="2028286"/>
              <a:ext cx="284052" cy="369332"/>
            </a:xfrm>
            <a:prstGeom prst="rect">
              <a:avLst/>
            </a:prstGeom>
            <a:noFill/>
          </p:spPr>
          <p:txBody>
            <a:bodyPr wrap="none" rtlCol="0">
              <a:spAutoFit/>
            </a:bodyPr>
            <a:lstStyle/>
            <a:p>
              <a:r>
                <a:rPr lang="en-US" dirty="0">
                  <a:solidFill>
                    <a:srgbClr val="FF0000"/>
                  </a:solidFill>
                </a:rPr>
                <a:t>x</a:t>
              </a:r>
            </a:p>
          </p:txBody>
        </p:sp>
        <p:sp>
          <p:nvSpPr>
            <p:cNvPr id="161" name="TextBox 160">
              <a:extLst>
                <a:ext uri="{FF2B5EF4-FFF2-40B4-BE49-F238E27FC236}">
                  <a16:creationId xmlns:a16="http://schemas.microsoft.com/office/drawing/2014/main" id="{AC2580EA-BF3C-124D-87F9-255D5EE3D840}"/>
                </a:ext>
              </a:extLst>
            </p:cNvPr>
            <p:cNvSpPr txBox="1"/>
            <p:nvPr/>
          </p:nvSpPr>
          <p:spPr>
            <a:xfrm>
              <a:off x="2181270" y="2138011"/>
              <a:ext cx="284052" cy="369332"/>
            </a:xfrm>
            <a:prstGeom prst="rect">
              <a:avLst/>
            </a:prstGeom>
            <a:noFill/>
          </p:spPr>
          <p:txBody>
            <a:bodyPr wrap="none" rtlCol="0">
              <a:spAutoFit/>
            </a:bodyPr>
            <a:lstStyle/>
            <a:p>
              <a:r>
                <a:rPr lang="en-US" dirty="0">
                  <a:solidFill>
                    <a:srgbClr val="FF0000"/>
                  </a:solidFill>
                </a:rPr>
                <a:t>x</a:t>
              </a:r>
            </a:p>
          </p:txBody>
        </p:sp>
        <p:sp>
          <p:nvSpPr>
            <p:cNvPr id="162" name="Oval 161">
              <a:extLst>
                <a:ext uri="{FF2B5EF4-FFF2-40B4-BE49-F238E27FC236}">
                  <a16:creationId xmlns:a16="http://schemas.microsoft.com/office/drawing/2014/main" id="{4E7A151E-C627-C941-BD16-43AA1D0EF2F2}"/>
                </a:ext>
              </a:extLst>
            </p:cNvPr>
            <p:cNvSpPr/>
            <p:nvPr/>
          </p:nvSpPr>
          <p:spPr>
            <a:xfrm>
              <a:off x="1970964" y="1345326"/>
              <a:ext cx="1665617" cy="1576552"/>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grpSp>
      <p:sp>
        <p:nvSpPr>
          <p:cNvPr id="164" name="Right Arrow 163">
            <a:extLst>
              <a:ext uri="{FF2B5EF4-FFF2-40B4-BE49-F238E27FC236}">
                <a16:creationId xmlns:a16="http://schemas.microsoft.com/office/drawing/2014/main" id="{B5C48922-A23C-EA4F-B94F-EE701EC9A339}"/>
              </a:ext>
            </a:extLst>
          </p:cNvPr>
          <p:cNvSpPr/>
          <p:nvPr/>
        </p:nvSpPr>
        <p:spPr>
          <a:xfrm>
            <a:off x="2320377" y="5314056"/>
            <a:ext cx="1376855" cy="24867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TextBox 164">
            <a:extLst>
              <a:ext uri="{FF2B5EF4-FFF2-40B4-BE49-F238E27FC236}">
                <a16:creationId xmlns:a16="http://schemas.microsoft.com/office/drawing/2014/main" id="{181482A9-2359-7042-A8DD-AF908EA5399C}"/>
              </a:ext>
            </a:extLst>
          </p:cNvPr>
          <p:cNvSpPr txBox="1"/>
          <p:nvPr/>
        </p:nvSpPr>
        <p:spPr>
          <a:xfrm>
            <a:off x="3907812" y="5250890"/>
            <a:ext cx="899157" cy="369332"/>
          </a:xfrm>
          <a:prstGeom prst="rect">
            <a:avLst/>
          </a:prstGeom>
          <a:noFill/>
        </p:spPr>
        <p:txBody>
          <a:bodyPr wrap="none" rtlCol="0">
            <a:spAutoFit/>
          </a:bodyPr>
          <a:lstStyle/>
          <a:p>
            <a:r>
              <a:rPr lang="en-US" dirty="0">
                <a:solidFill>
                  <a:srgbClr val="FF0000"/>
                </a:solidFill>
              </a:rPr>
              <a:t>statistic</a:t>
            </a:r>
          </a:p>
        </p:txBody>
      </p:sp>
      <p:grpSp>
        <p:nvGrpSpPr>
          <p:cNvPr id="166" name="Group 165">
            <a:extLst>
              <a:ext uri="{FF2B5EF4-FFF2-40B4-BE49-F238E27FC236}">
                <a16:creationId xmlns:a16="http://schemas.microsoft.com/office/drawing/2014/main" id="{531A9FFD-DFD6-5C44-B469-F1F061EF8845}"/>
              </a:ext>
            </a:extLst>
          </p:cNvPr>
          <p:cNvGrpSpPr/>
          <p:nvPr/>
        </p:nvGrpSpPr>
        <p:grpSpPr>
          <a:xfrm>
            <a:off x="448930" y="1634086"/>
            <a:ext cx="1665617" cy="1576552"/>
            <a:chOff x="1970964" y="1345326"/>
            <a:chExt cx="1665617" cy="1576552"/>
          </a:xfrm>
        </p:grpSpPr>
        <p:sp>
          <p:nvSpPr>
            <p:cNvPr id="167" name="TextBox 166">
              <a:extLst>
                <a:ext uri="{FF2B5EF4-FFF2-40B4-BE49-F238E27FC236}">
                  <a16:creationId xmlns:a16="http://schemas.microsoft.com/office/drawing/2014/main" id="{37171356-E272-E948-8685-DAB0F33F8701}"/>
                </a:ext>
              </a:extLst>
            </p:cNvPr>
            <p:cNvSpPr txBox="1"/>
            <p:nvPr/>
          </p:nvSpPr>
          <p:spPr>
            <a:xfrm>
              <a:off x="2448910" y="1429407"/>
              <a:ext cx="284052" cy="369332"/>
            </a:xfrm>
            <a:prstGeom prst="rect">
              <a:avLst/>
            </a:prstGeom>
            <a:noFill/>
          </p:spPr>
          <p:txBody>
            <a:bodyPr wrap="none" rtlCol="0">
              <a:spAutoFit/>
            </a:bodyPr>
            <a:lstStyle/>
            <a:p>
              <a:r>
                <a:rPr lang="en-US" dirty="0"/>
                <a:t>x</a:t>
              </a:r>
            </a:p>
          </p:txBody>
        </p:sp>
        <p:sp>
          <p:nvSpPr>
            <p:cNvPr id="168" name="TextBox 167">
              <a:extLst>
                <a:ext uri="{FF2B5EF4-FFF2-40B4-BE49-F238E27FC236}">
                  <a16:creationId xmlns:a16="http://schemas.microsoft.com/office/drawing/2014/main" id="{F8A811FF-0A7F-944A-8127-6B935377A53D}"/>
                </a:ext>
              </a:extLst>
            </p:cNvPr>
            <p:cNvSpPr txBox="1"/>
            <p:nvPr/>
          </p:nvSpPr>
          <p:spPr>
            <a:xfrm>
              <a:off x="2601310" y="1581807"/>
              <a:ext cx="284052" cy="369332"/>
            </a:xfrm>
            <a:prstGeom prst="rect">
              <a:avLst/>
            </a:prstGeom>
            <a:noFill/>
          </p:spPr>
          <p:txBody>
            <a:bodyPr wrap="none" rtlCol="0">
              <a:spAutoFit/>
            </a:bodyPr>
            <a:lstStyle/>
            <a:p>
              <a:r>
                <a:rPr lang="en-US" dirty="0"/>
                <a:t>x</a:t>
              </a:r>
            </a:p>
          </p:txBody>
        </p:sp>
        <p:sp>
          <p:nvSpPr>
            <p:cNvPr id="169" name="TextBox 168">
              <a:extLst>
                <a:ext uri="{FF2B5EF4-FFF2-40B4-BE49-F238E27FC236}">
                  <a16:creationId xmlns:a16="http://schemas.microsoft.com/office/drawing/2014/main" id="{2A8B7DBB-43A1-7A4C-BA92-20AD9A98F59F}"/>
                </a:ext>
              </a:extLst>
            </p:cNvPr>
            <p:cNvSpPr txBox="1"/>
            <p:nvPr/>
          </p:nvSpPr>
          <p:spPr>
            <a:xfrm>
              <a:off x="2753710" y="1734207"/>
              <a:ext cx="284052" cy="369332"/>
            </a:xfrm>
            <a:prstGeom prst="rect">
              <a:avLst/>
            </a:prstGeom>
            <a:noFill/>
          </p:spPr>
          <p:txBody>
            <a:bodyPr wrap="none" rtlCol="0">
              <a:spAutoFit/>
            </a:bodyPr>
            <a:lstStyle/>
            <a:p>
              <a:r>
                <a:rPr lang="en-US" dirty="0"/>
                <a:t>x</a:t>
              </a:r>
            </a:p>
          </p:txBody>
        </p:sp>
        <p:sp>
          <p:nvSpPr>
            <p:cNvPr id="170" name="TextBox 169">
              <a:extLst>
                <a:ext uri="{FF2B5EF4-FFF2-40B4-BE49-F238E27FC236}">
                  <a16:creationId xmlns:a16="http://schemas.microsoft.com/office/drawing/2014/main" id="{2324109E-79BF-2642-AB67-B989840A73C6}"/>
                </a:ext>
              </a:extLst>
            </p:cNvPr>
            <p:cNvSpPr txBox="1"/>
            <p:nvPr/>
          </p:nvSpPr>
          <p:spPr>
            <a:xfrm>
              <a:off x="2948015" y="1822913"/>
              <a:ext cx="284052" cy="369332"/>
            </a:xfrm>
            <a:prstGeom prst="rect">
              <a:avLst/>
            </a:prstGeom>
            <a:noFill/>
          </p:spPr>
          <p:txBody>
            <a:bodyPr wrap="none" rtlCol="0">
              <a:spAutoFit/>
            </a:bodyPr>
            <a:lstStyle/>
            <a:p>
              <a:r>
                <a:rPr lang="en-US" dirty="0"/>
                <a:t>x</a:t>
              </a:r>
            </a:p>
          </p:txBody>
        </p:sp>
        <p:sp>
          <p:nvSpPr>
            <p:cNvPr id="171" name="TextBox 170">
              <a:extLst>
                <a:ext uri="{FF2B5EF4-FFF2-40B4-BE49-F238E27FC236}">
                  <a16:creationId xmlns:a16="http://schemas.microsoft.com/office/drawing/2014/main" id="{A2CF2DB0-4DEF-B948-ABE0-A4229FE549A4}"/>
                </a:ext>
              </a:extLst>
            </p:cNvPr>
            <p:cNvSpPr txBox="1"/>
            <p:nvPr/>
          </p:nvSpPr>
          <p:spPr>
            <a:xfrm>
              <a:off x="3058510" y="2039007"/>
              <a:ext cx="284052" cy="369332"/>
            </a:xfrm>
            <a:prstGeom prst="rect">
              <a:avLst/>
            </a:prstGeom>
            <a:noFill/>
          </p:spPr>
          <p:txBody>
            <a:bodyPr wrap="none" rtlCol="0">
              <a:spAutoFit/>
            </a:bodyPr>
            <a:lstStyle/>
            <a:p>
              <a:r>
                <a:rPr lang="en-US" dirty="0"/>
                <a:t>x</a:t>
              </a:r>
            </a:p>
          </p:txBody>
        </p:sp>
        <p:sp>
          <p:nvSpPr>
            <p:cNvPr id="172" name="TextBox 171">
              <a:extLst>
                <a:ext uri="{FF2B5EF4-FFF2-40B4-BE49-F238E27FC236}">
                  <a16:creationId xmlns:a16="http://schemas.microsoft.com/office/drawing/2014/main" id="{B29973C7-A938-1646-A0A5-7C9BC67FBBB7}"/>
                </a:ext>
              </a:extLst>
            </p:cNvPr>
            <p:cNvSpPr txBox="1"/>
            <p:nvPr/>
          </p:nvSpPr>
          <p:spPr>
            <a:xfrm>
              <a:off x="3210910" y="2191407"/>
              <a:ext cx="284052" cy="369332"/>
            </a:xfrm>
            <a:prstGeom prst="rect">
              <a:avLst/>
            </a:prstGeom>
            <a:noFill/>
          </p:spPr>
          <p:txBody>
            <a:bodyPr wrap="none" rtlCol="0">
              <a:spAutoFit/>
            </a:bodyPr>
            <a:lstStyle/>
            <a:p>
              <a:r>
                <a:rPr lang="en-US" dirty="0"/>
                <a:t>x</a:t>
              </a:r>
            </a:p>
          </p:txBody>
        </p:sp>
        <p:sp>
          <p:nvSpPr>
            <p:cNvPr id="173" name="TextBox 172">
              <a:extLst>
                <a:ext uri="{FF2B5EF4-FFF2-40B4-BE49-F238E27FC236}">
                  <a16:creationId xmlns:a16="http://schemas.microsoft.com/office/drawing/2014/main" id="{66FCCFB3-C83F-9A46-9EAB-33F869B27064}"/>
                </a:ext>
              </a:extLst>
            </p:cNvPr>
            <p:cNvSpPr txBox="1"/>
            <p:nvPr/>
          </p:nvSpPr>
          <p:spPr>
            <a:xfrm>
              <a:off x="2543640" y="1930854"/>
              <a:ext cx="284052" cy="369332"/>
            </a:xfrm>
            <a:prstGeom prst="rect">
              <a:avLst/>
            </a:prstGeom>
            <a:noFill/>
          </p:spPr>
          <p:txBody>
            <a:bodyPr wrap="none" rtlCol="0">
              <a:spAutoFit/>
            </a:bodyPr>
            <a:lstStyle/>
            <a:p>
              <a:r>
                <a:rPr lang="en-US" dirty="0"/>
                <a:t>x</a:t>
              </a:r>
            </a:p>
          </p:txBody>
        </p:sp>
        <p:sp>
          <p:nvSpPr>
            <p:cNvPr id="174" name="TextBox 173">
              <a:extLst>
                <a:ext uri="{FF2B5EF4-FFF2-40B4-BE49-F238E27FC236}">
                  <a16:creationId xmlns:a16="http://schemas.microsoft.com/office/drawing/2014/main" id="{093058A8-94B1-B54C-887C-69DCDE2A7D05}"/>
                </a:ext>
              </a:extLst>
            </p:cNvPr>
            <p:cNvSpPr txBox="1"/>
            <p:nvPr/>
          </p:nvSpPr>
          <p:spPr>
            <a:xfrm>
              <a:off x="2559677" y="2401192"/>
              <a:ext cx="284052" cy="369332"/>
            </a:xfrm>
            <a:prstGeom prst="rect">
              <a:avLst/>
            </a:prstGeom>
            <a:noFill/>
          </p:spPr>
          <p:txBody>
            <a:bodyPr wrap="none" rtlCol="0">
              <a:spAutoFit/>
            </a:bodyPr>
            <a:lstStyle/>
            <a:p>
              <a:r>
                <a:rPr lang="en-US" dirty="0"/>
                <a:t>x</a:t>
              </a:r>
            </a:p>
          </p:txBody>
        </p:sp>
        <p:sp>
          <p:nvSpPr>
            <p:cNvPr id="175" name="TextBox 174">
              <a:extLst>
                <a:ext uri="{FF2B5EF4-FFF2-40B4-BE49-F238E27FC236}">
                  <a16:creationId xmlns:a16="http://schemas.microsoft.com/office/drawing/2014/main" id="{21D36DE6-6A28-D042-9443-FE76A93B9BD0}"/>
                </a:ext>
              </a:extLst>
            </p:cNvPr>
            <p:cNvSpPr txBox="1"/>
            <p:nvPr/>
          </p:nvSpPr>
          <p:spPr>
            <a:xfrm>
              <a:off x="2133803" y="1558684"/>
              <a:ext cx="294290" cy="369332"/>
            </a:xfrm>
            <a:prstGeom prst="rect">
              <a:avLst/>
            </a:prstGeom>
            <a:noFill/>
          </p:spPr>
          <p:txBody>
            <a:bodyPr wrap="square" rtlCol="0">
              <a:spAutoFit/>
            </a:bodyPr>
            <a:lstStyle/>
            <a:p>
              <a:r>
                <a:rPr lang="en-US" dirty="0"/>
                <a:t>x</a:t>
              </a:r>
            </a:p>
          </p:txBody>
        </p:sp>
        <p:sp>
          <p:nvSpPr>
            <p:cNvPr id="176" name="TextBox 175">
              <a:extLst>
                <a:ext uri="{FF2B5EF4-FFF2-40B4-BE49-F238E27FC236}">
                  <a16:creationId xmlns:a16="http://schemas.microsoft.com/office/drawing/2014/main" id="{34573320-CC7D-5441-B8D8-FB9F8AF30666}"/>
                </a:ext>
              </a:extLst>
            </p:cNvPr>
            <p:cNvSpPr txBox="1"/>
            <p:nvPr/>
          </p:nvSpPr>
          <p:spPr>
            <a:xfrm>
              <a:off x="2244298" y="1794219"/>
              <a:ext cx="294290" cy="369332"/>
            </a:xfrm>
            <a:prstGeom prst="rect">
              <a:avLst/>
            </a:prstGeom>
            <a:noFill/>
          </p:spPr>
          <p:txBody>
            <a:bodyPr wrap="square" rtlCol="0">
              <a:spAutoFit/>
            </a:bodyPr>
            <a:lstStyle/>
            <a:p>
              <a:r>
                <a:rPr lang="en-US" dirty="0"/>
                <a:t>x</a:t>
              </a:r>
            </a:p>
          </p:txBody>
        </p:sp>
        <p:sp>
          <p:nvSpPr>
            <p:cNvPr id="177" name="TextBox 176">
              <a:extLst>
                <a:ext uri="{FF2B5EF4-FFF2-40B4-BE49-F238E27FC236}">
                  <a16:creationId xmlns:a16="http://schemas.microsoft.com/office/drawing/2014/main" id="{92E2DC0A-24AA-1A4B-86D5-92C068841AF6}"/>
                </a:ext>
              </a:extLst>
            </p:cNvPr>
            <p:cNvSpPr txBox="1"/>
            <p:nvPr/>
          </p:nvSpPr>
          <p:spPr>
            <a:xfrm>
              <a:off x="2428162" y="1798739"/>
              <a:ext cx="294290" cy="369332"/>
            </a:xfrm>
            <a:prstGeom prst="rect">
              <a:avLst/>
            </a:prstGeom>
            <a:noFill/>
          </p:spPr>
          <p:txBody>
            <a:bodyPr wrap="square" rtlCol="0">
              <a:spAutoFit/>
            </a:bodyPr>
            <a:lstStyle/>
            <a:p>
              <a:r>
                <a:rPr lang="en-US" dirty="0"/>
                <a:t>x</a:t>
              </a:r>
            </a:p>
          </p:txBody>
        </p:sp>
        <p:sp>
          <p:nvSpPr>
            <p:cNvPr id="178" name="TextBox 177">
              <a:extLst>
                <a:ext uri="{FF2B5EF4-FFF2-40B4-BE49-F238E27FC236}">
                  <a16:creationId xmlns:a16="http://schemas.microsoft.com/office/drawing/2014/main" id="{2400CBED-1DCF-9B4A-981C-6CACEB7F1126}"/>
                </a:ext>
              </a:extLst>
            </p:cNvPr>
            <p:cNvSpPr txBox="1"/>
            <p:nvPr/>
          </p:nvSpPr>
          <p:spPr>
            <a:xfrm>
              <a:off x="2464675" y="2140326"/>
              <a:ext cx="294290" cy="369332"/>
            </a:xfrm>
            <a:prstGeom prst="rect">
              <a:avLst/>
            </a:prstGeom>
            <a:noFill/>
          </p:spPr>
          <p:txBody>
            <a:bodyPr wrap="square" rtlCol="0">
              <a:spAutoFit/>
            </a:bodyPr>
            <a:lstStyle/>
            <a:p>
              <a:r>
                <a:rPr lang="en-US" dirty="0"/>
                <a:t>x</a:t>
              </a:r>
            </a:p>
          </p:txBody>
        </p:sp>
        <p:sp>
          <p:nvSpPr>
            <p:cNvPr id="179" name="TextBox 178">
              <a:extLst>
                <a:ext uri="{FF2B5EF4-FFF2-40B4-BE49-F238E27FC236}">
                  <a16:creationId xmlns:a16="http://schemas.microsoft.com/office/drawing/2014/main" id="{8235B68B-F2E1-2D4D-88F1-C8AAB981EF94}"/>
                </a:ext>
              </a:extLst>
            </p:cNvPr>
            <p:cNvSpPr txBox="1"/>
            <p:nvPr/>
          </p:nvSpPr>
          <p:spPr>
            <a:xfrm>
              <a:off x="2911365" y="2101437"/>
              <a:ext cx="294290" cy="369332"/>
            </a:xfrm>
            <a:prstGeom prst="rect">
              <a:avLst/>
            </a:prstGeom>
            <a:noFill/>
          </p:spPr>
          <p:txBody>
            <a:bodyPr wrap="square" rtlCol="0">
              <a:spAutoFit/>
            </a:bodyPr>
            <a:lstStyle/>
            <a:p>
              <a:r>
                <a:rPr lang="en-US" dirty="0"/>
                <a:t>x</a:t>
              </a:r>
            </a:p>
          </p:txBody>
        </p:sp>
        <p:sp>
          <p:nvSpPr>
            <p:cNvPr id="180" name="TextBox 179">
              <a:extLst>
                <a:ext uri="{FF2B5EF4-FFF2-40B4-BE49-F238E27FC236}">
                  <a16:creationId xmlns:a16="http://schemas.microsoft.com/office/drawing/2014/main" id="{3989277B-9AE7-3343-B5AA-8F00814BA43A}"/>
                </a:ext>
              </a:extLst>
            </p:cNvPr>
            <p:cNvSpPr txBox="1"/>
            <p:nvPr/>
          </p:nvSpPr>
          <p:spPr>
            <a:xfrm>
              <a:off x="2758318" y="2319947"/>
              <a:ext cx="294290" cy="369332"/>
            </a:xfrm>
            <a:prstGeom prst="rect">
              <a:avLst/>
            </a:prstGeom>
            <a:noFill/>
          </p:spPr>
          <p:txBody>
            <a:bodyPr wrap="square" rtlCol="0">
              <a:spAutoFit/>
            </a:bodyPr>
            <a:lstStyle/>
            <a:p>
              <a:r>
                <a:rPr lang="en-US" dirty="0"/>
                <a:t>x</a:t>
              </a:r>
            </a:p>
          </p:txBody>
        </p:sp>
        <p:sp>
          <p:nvSpPr>
            <p:cNvPr id="181" name="TextBox 180">
              <a:extLst>
                <a:ext uri="{FF2B5EF4-FFF2-40B4-BE49-F238E27FC236}">
                  <a16:creationId xmlns:a16="http://schemas.microsoft.com/office/drawing/2014/main" id="{232C2190-F7FE-294F-BF49-3351F2118FBE}"/>
                </a:ext>
              </a:extLst>
            </p:cNvPr>
            <p:cNvSpPr txBox="1"/>
            <p:nvPr/>
          </p:nvSpPr>
          <p:spPr>
            <a:xfrm>
              <a:off x="3037762" y="2408339"/>
              <a:ext cx="294290" cy="369332"/>
            </a:xfrm>
            <a:prstGeom prst="rect">
              <a:avLst/>
            </a:prstGeom>
            <a:noFill/>
          </p:spPr>
          <p:txBody>
            <a:bodyPr wrap="square" rtlCol="0">
              <a:spAutoFit/>
            </a:bodyPr>
            <a:lstStyle/>
            <a:p>
              <a:r>
                <a:rPr lang="en-US" dirty="0"/>
                <a:t>x</a:t>
              </a:r>
            </a:p>
          </p:txBody>
        </p:sp>
        <p:sp>
          <p:nvSpPr>
            <p:cNvPr id="182" name="TextBox 181">
              <a:extLst>
                <a:ext uri="{FF2B5EF4-FFF2-40B4-BE49-F238E27FC236}">
                  <a16:creationId xmlns:a16="http://schemas.microsoft.com/office/drawing/2014/main" id="{4FA1DD0A-13C3-FA46-B867-B5E9521FFC50}"/>
                </a:ext>
              </a:extLst>
            </p:cNvPr>
            <p:cNvSpPr txBox="1"/>
            <p:nvPr/>
          </p:nvSpPr>
          <p:spPr>
            <a:xfrm>
              <a:off x="2055045" y="1872524"/>
              <a:ext cx="294290" cy="369332"/>
            </a:xfrm>
            <a:prstGeom prst="rect">
              <a:avLst/>
            </a:prstGeom>
            <a:noFill/>
          </p:spPr>
          <p:txBody>
            <a:bodyPr wrap="square" rtlCol="0">
              <a:spAutoFit/>
            </a:bodyPr>
            <a:lstStyle/>
            <a:p>
              <a:r>
                <a:rPr lang="en-US" dirty="0"/>
                <a:t>x</a:t>
              </a:r>
            </a:p>
          </p:txBody>
        </p:sp>
        <p:sp>
          <p:nvSpPr>
            <p:cNvPr id="183" name="TextBox 182">
              <a:extLst>
                <a:ext uri="{FF2B5EF4-FFF2-40B4-BE49-F238E27FC236}">
                  <a16:creationId xmlns:a16="http://schemas.microsoft.com/office/drawing/2014/main" id="{6261C03D-6EA4-D848-A5B5-944FF29E8547}"/>
                </a:ext>
              </a:extLst>
            </p:cNvPr>
            <p:cNvSpPr txBox="1"/>
            <p:nvPr/>
          </p:nvSpPr>
          <p:spPr>
            <a:xfrm>
              <a:off x="3232067" y="1918873"/>
              <a:ext cx="284052" cy="369332"/>
            </a:xfrm>
            <a:prstGeom prst="rect">
              <a:avLst/>
            </a:prstGeom>
            <a:noFill/>
          </p:spPr>
          <p:txBody>
            <a:bodyPr wrap="none" rtlCol="0">
              <a:spAutoFit/>
            </a:bodyPr>
            <a:lstStyle/>
            <a:p>
              <a:r>
                <a:rPr lang="en-US" dirty="0"/>
                <a:t>x</a:t>
              </a:r>
            </a:p>
          </p:txBody>
        </p:sp>
        <p:sp>
          <p:nvSpPr>
            <p:cNvPr id="184" name="TextBox 183">
              <a:extLst>
                <a:ext uri="{FF2B5EF4-FFF2-40B4-BE49-F238E27FC236}">
                  <a16:creationId xmlns:a16="http://schemas.microsoft.com/office/drawing/2014/main" id="{160FBF82-4C4A-4045-B023-DF8BB126AA7A}"/>
                </a:ext>
              </a:extLst>
            </p:cNvPr>
            <p:cNvSpPr txBox="1"/>
            <p:nvPr/>
          </p:nvSpPr>
          <p:spPr>
            <a:xfrm>
              <a:off x="2927267" y="1483429"/>
              <a:ext cx="284052" cy="369332"/>
            </a:xfrm>
            <a:prstGeom prst="rect">
              <a:avLst/>
            </a:prstGeom>
            <a:noFill/>
          </p:spPr>
          <p:txBody>
            <a:bodyPr wrap="square" rtlCol="0">
              <a:spAutoFit/>
            </a:bodyPr>
            <a:lstStyle/>
            <a:p>
              <a:r>
                <a:rPr lang="en-US" dirty="0"/>
                <a:t>x</a:t>
              </a:r>
            </a:p>
          </p:txBody>
        </p:sp>
        <p:sp>
          <p:nvSpPr>
            <p:cNvPr id="185" name="TextBox 184">
              <a:extLst>
                <a:ext uri="{FF2B5EF4-FFF2-40B4-BE49-F238E27FC236}">
                  <a16:creationId xmlns:a16="http://schemas.microsoft.com/office/drawing/2014/main" id="{7EF8743E-5255-7344-A7E8-7A8E12B12E2D}"/>
                </a:ext>
              </a:extLst>
            </p:cNvPr>
            <p:cNvSpPr txBox="1"/>
            <p:nvPr/>
          </p:nvSpPr>
          <p:spPr>
            <a:xfrm>
              <a:off x="3263598" y="1638247"/>
              <a:ext cx="284052" cy="369332"/>
            </a:xfrm>
            <a:prstGeom prst="rect">
              <a:avLst/>
            </a:prstGeom>
            <a:noFill/>
          </p:spPr>
          <p:txBody>
            <a:bodyPr wrap="none" rtlCol="0">
              <a:spAutoFit/>
            </a:bodyPr>
            <a:lstStyle/>
            <a:p>
              <a:r>
                <a:rPr lang="en-US" dirty="0"/>
                <a:t>x</a:t>
              </a:r>
            </a:p>
          </p:txBody>
        </p:sp>
        <p:sp>
          <p:nvSpPr>
            <p:cNvPr id="186" name="TextBox 185">
              <a:extLst>
                <a:ext uri="{FF2B5EF4-FFF2-40B4-BE49-F238E27FC236}">
                  <a16:creationId xmlns:a16="http://schemas.microsoft.com/office/drawing/2014/main" id="{8BA40ED8-46B6-D944-B838-D9E627BC1056}"/>
                </a:ext>
              </a:extLst>
            </p:cNvPr>
            <p:cNvSpPr txBox="1"/>
            <p:nvPr/>
          </p:nvSpPr>
          <p:spPr>
            <a:xfrm>
              <a:off x="2335515" y="2451851"/>
              <a:ext cx="284052" cy="369332"/>
            </a:xfrm>
            <a:prstGeom prst="rect">
              <a:avLst/>
            </a:prstGeom>
            <a:noFill/>
          </p:spPr>
          <p:txBody>
            <a:bodyPr wrap="none" rtlCol="0">
              <a:spAutoFit/>
            </a:bodyPr>
            <a:lstStyle/>
            <a:p>
              <a:r>
                <a:rPr lang="en-US" dirty="0"/>
                <a:t>x</a:t>
              </a:r>
            </a:p>
          </p:txBody>
        </p:sp>
        <p:sp>
          <p:nvSpPr>
            <p:cNvPr id="187" name="TextBox 186">
              <a:extLst>
                <a:ext uri="{FF2B5EF4-FFF2-40B4-BE49-F238E27FC236}">
                  <a16:creationId xmlns:a16="http://schemas.microsoft.com/office/drawing/2014/main" id="{1CEEC440-B4F2-F042-A565-80963A03217E}"/>
                </a:ext>
              </a:extLst>
            </p:cNvPr>
            <p:cNvSpPr txBox="1"/>
            <p:nvPr/>
          </p:nvSpPr>
          <p:spPr>
            <a:xfrm>
              <a:off x="2727434" y="2028286"/>
              <a:ext cx="284052" cy="369332"/>
            </a:xfrm>
            <a:prstGeom prst="rect">
              <a:avLst/>
            </a:prstGeom>
            <a:noFill/>
          </p:spPr>
          <p:txBody>
            <a:bodyPr wrap="none" rtlCol="0">
              <a:spAutoFit/>
            </a:bodyPr>
            <a:lstStyle/>
            <a:p>
              <a:r>
                <a:rPr lang="en-US" dirty="0"/>
                <a:t>x</a:t>
              </a:r>
            </a:p>
          </p:txBody>
        </p:sp>
        <p:sp>
          <p:nvSpPr>
            <p:cNvPr id="188" name="TextBox 187">
              <a:extLst>
                <a:ext uri="{FF2B5EF4-FFF2-40B4-BE49-F238E27FC236}">
                  <a16:creationId xmlns:a16="http://schemas.microsoft.com/office/drawing/2014/main" id="{669E6306-477F-3843-8B24-B839F98D10C8}"/>
                </a:ext>
              </a:extLst>
            </p:cNvPr>
            <p:cNvSpPr txBox="1"/>
            <p:nvPr/>
          </p:nvSpPr>
          <p:spPr>
            <a:xfrm>
              <a:off x="2181270" y="2138011"/>
              <a:ext cx="284052" cy="369332"/>
            </a:xfrm>
            <a:prstGeom prst="rect">
              <a:avLst/>
            </a:prstGeom>
            <a:noFill/>
          </p:spPr>
          <p:txBody>
            <a:bodyPr wrap="none" rtlCol="0">
              <a:spAutoFit/>
            </a:bodyPr>
            <a:lstStyle/>
            <a:p>
              <a:r>
                <a:rPr lang="en-US" dirty="0"/>
                <a:t>x</a:t>
              </a:r>
            </a:p>
          </p:txBody>
        </p:sp>
        <p:sp>
          <p:nvSpPr>
            <p:cNvPr id="189" name="Oval 188">
              <a:extLst>
                <a:ext uri="{FF2B5EF4-FFF2-40B4-BE49-F238E27FC236}">
                  <a16:creationId xmlns:a16="http://schemas.microsoft.com/office/drawing/2014/main" id="{B5A80BFC-F218-D44B-8971-0631BAFB8DEC}"/>
                </a:ext>
              </a:extLst>
            </p:cNvPr>
            <p:cNvSpPr/>
            <p:nvPr/>
          </p:nvSpPr>
          <p:spPr>
            <a:xfrm>
              <a:off x="1970964" y="1345326"/>
              <a:ext cx="1665617" cy="1576552"/>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0" name="TextBox 189">
            <a:extLst>
              <a:ext uri="{FF2B5EF4-FFF2-40B4-BE49-F238E27FC236}">
                <a16:creationId xmlns:a16="http://schemas.microsoft.com/office/drawing/2014/main" id="{05C43312-71FC-614C-9BE1-86B4E52386A9}"/>
              </a:ext>
            </a:extLst>
          </p:cNvPr>
          <p:cNvSpPr txBox="1"/>
          <p:nvPr/>
        </p:nvSpPr>
        <p:spPr>
          <a:xfrm>
            <a:off x="538676" y="1161120"/>
            <a:ext cx="1417247" cy="369332"/>
          </a:xfrm>
          <a:prstGeom prst="rect">
            <a:avLst/>
          </a:prstGeom>
          <a:noFill/>
        </p:spPr>
        <p:txBody>
          <a:bodyPr wrap="none" rtlCol="0">
            <a:spAutoFit/>
          </a:bodyPr>
          <a:lstStyle/>
          <a:p>
            <a:r>
              <a:rPr lang="en-US" dirty="0"/>
              <a:t>data samples</a:t>
            </a:r>
          </a:p>
        </p:txBody>
      </p:sp>
      <p:sp>
        <p:nvSpPr>
          <p:cNvPr id="191" name="Right Arrow 190">
            <a:extLst>
              <a:ext uri="{FF2B5EF4-FFF2-40B4-BE49-F238E27FC236}">
                <a16:creationId xmlns:a16="http://schemas.microsoft.com/office/drawing/2014/main" id="{45AB0564-A988-5C45-AC43-8AC28F0765A1}"/>
              </a:ext>
            </a:extLst>
          </p:cNvPr>
          <p:cNvSpPr/>
          <p:nvPr/>
        </p:nvSpPr>
        <p:spPr>
          <a:xfrm>
            <a:off x="2324853" y="2279942"/>
            <a:ext cx="1376855" cy="24867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TextBox 191">
            <a:extLst>
              <a:ext uri="{FF2B5EF4-FFF2-40B4-BE49-F238E27FC236}">
                <a16:creationId xmlns:a16="http://schemas.microsoft.com/office/drawing/2014/main" id="{7C636BF6-A79A-6445-9B15-33F9B60D7D24}"/>
              </a:ext>
            </a:extLst>
          </p:cNvPr>
          <p:cNvSpPr txBox="1"/>
          <p:nvPr/>
        </p:nvSpPr>
        <p:spPr>
          <a:xfrm>
            <a:off x="3912288" y="2216776"/>
            <a:ext cx="899157" cy="369332"/>
          </a:xfrm>
          <a:prstGeom prst="rect">
            <a:avLst/>
          </a:prstGeom>
          <a:noFill/>
        </p:spPr>
        <p:txBody>
          <a:bodyPr wrap="none" rtlCol="0">
            <a:spAutoFit/>
          </a:bodyPr>
          <a:lstStyle/>
          <a:p>
            <a:r>
              <a:rPr lang="en-US" dirty="0"/>
              <a:t>statistic</a:t>
            </a:r>
          </a:p>
        </p:txBody>
      </p:sp>
      <p:cxnSp>
        <p:nvCxnSpPr>
          <p:cNvPr id="193" name="Straight Arrow Connector 192">
            <a:extLst>
              <a:ext uri="{FF2B5EF4-FFF2-40B4-BE49-F238E27FC236}">
                <a16:creationId xmlns:a16="http://schemas.microsoft.com/office/drawing/2014/main" id="{5CEA72AF-9F00-704A-A350-10E9E58C9C38}"/>
              </a:ext>
            </a:extLst>
          </p:cNvPr>
          <p:cNvCxnSpPr/>
          <p:nvPr/>
        </p:nvCxnSpPr>
        <p:spPr>
          <a:xfrm>
            <a:off x="4306730" y="2759529"/>
            <a:ext cx="0" cy="2357564"/>
          </a:xfrm>
          <a:prstGeom prst="straightConnector1">
            <a:avLst/>
          </a:prstGeom>
          <a:ln w="3810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94" name="TextBox 193">
            <a:extLst>
              <a:ext uri="{FF2B5EF4-FFF2-40B4-BE49-F238E27FC236}">
                <a16:creationId xmlns:a16="http://schemas.microsoft.com/office/drawing/2014/main" id="{5B26549B-3182-4F48-B9D3-B6F9E9A51F5F}"/>
              </a:ext>
            </a:extLst>
          </p:cNvPr>
          <p:cNvSpPr txBox="1"/>
          <p:nvPr/>
        </p:nvSpPr>
        <p:spPr>
          <a:xfrm>
            <a:off x="4451983" y="3733833"/>
            <a:ext cx="3846759" cy="923330"/>
          </a:xfrm>
          <a:prstGeom prst="rect">
            <a:avLst/>
          </a:prstGeom>
          <a:noFill/>
        </p:spPr>
        <p:txBody>
          <a:bodyPr wrap="none" rtlCol="0">
            <a:spAutoFit/>
          </a:bodyPr>
          <a:lstStyle/>
          <a:p>
            <a:r>
              <a:rPr lang="en-US" dirty="0"/>
              <a:t>Will these be the same? </a:t>
            </a:r>
            <a:r>
              <a:rPr lang="en-US" dirty="0">
                <a:solidFill>
                  <a:srgbClr val="FF0000"/>
                </a:solidFill>
              </a:rPr>
              <a:t>Probably</a:t>
            </a:r>
            <a:r>
              <a:rPr lang="en-US" b="1" dirty="0">
                <a:solidFill>
                  <a:srgbClr val="FF0000"/>
                </a:solidFill>
              </a:rPr>
              <a:t> NOT</a:t>
            </a:r>
            <a:r>
              <a:rPr lang="en-US" dirty="0">
                <a:solidFill>
                  <a:srgbClr val="FF0000"/>
                </a:solidFill>
              </a:rPr>
              <a:t>.</a:t>
            </a:r>
          </a:p>
          <a:p>
            <a:endParaRPr lang="en-US" dirty="0">
              <a:solidFill>
                <a:srgbClr val="FF0000"/>
              </a:solidFill>
            </a:endParaRPr>
          </a:p>
          <a:p>
            <a:r>
              <a:rPr lang="en-US" dirty="0"/>
              <a:t>Why?</a:t>
            </a:r>
            <a:endParaRPr lang="en-US" dirty="0">
              <a:solidFill>
                <a:srgbClr val="FF0000"/>
              </a:solidFill>
            </a:endParaRPr>
          </a:p>
        </p:txBody>
      </p:sp>
      <p:sp>
        <p:nvSpPr>
          <p:cNvPr id="60" name="TextBox 59">
            <a:extLst>
              <a:ext uri="{FF2B5EF4-FFF2-40B4-BE49-F238E27FC236}">
                <a16:creationId xmlns:a16="http://schemas.microsoft.com/office/drawing/2014/main" id="{65ABFDC0-3736-BB42-80F2-3A5A2F2C2501}"/>
              </a:ext>
            </a:extLst>
          </p:cNvPr>
          <p:cNvSpPr txBox="1"/>
          <p:nvPr/>
        </p:nvSpPr>
        <p:spPr>
          <a:xfrm>
            <a:off x="538807" y="4195234"/>
            <a:ext cx="1505412" cy="369332"/>
          </a:xfrm>
          <a:prstGeom prst="rect">
            <a:avLst/>
          </a:prstGeom>
          <a:noFill/>
        </p:spPr>
        <p:txBody>
          <a:bodyPr wrap="none" rtlCol="0">
            <a:spAutoFit/>
          </a:bodyPr>
          <a:lstStyle/>
          <a:p>
            <a:r>
              <a:rPr lang="en-US" dirty="0">
                <a:solidFill>
                  <a:srgbClr val="FF0000"/>
                </a:solidFill>
              </a:rPr>
              <a:t>data sample B</a:t>
            </a:r>
          </a:p>
        </p:txBody>
      </p:sp>
    </p:spTree>
    <p:extLst>
      <p:ext uri="{BB962C8B-B14F-4D97-AF65-F5344CB8AC3E}">
        <p14:creationId xmlns:p14="http://schemas.microsoft.com/office/powerpoint/2010/main" val="311967202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C33893-C1FD-CF4C-91EC-7A35879269DA}"/>
              </a:ext>
            </a:extLst>
          </p:cNvPr>
          <p:cNvSpPr>
            <a:spLocks noGrp="1"/>
          </p:cNvSpPr>
          <p:nvPr>
            <p:ph type="title"/>
          </p:nvPr>
        </p:nvSpPr>
        <p:spPr>
          <a:xfrm>
            <a:off x="274319" y="317481"/>
            <a:ext cx="8595360" cy="641871"/>
          </a:xfrm>
        </p:spPr>
        <p:txBody>
          <a:bodyPr>
            <a:normAutofit/>
          </a:bodyPr>
          <a:lstStyle/>
          <a:p>
            <a:r>
              <a:rPr lang="en-US" dirty="0"/>
              <a:t>Bootstrap</a:t>
            </a:r>
          </a:p>
        </p:txBody>
      </p:sp>
      <p:sp>
        <p:nvSpPr>
          <p:cNvPr id="4" name="Slide Number Placeholder 3">
            <a:extLst>
              <a:ext uri="{FF2B5EF4-FFF2-40B4-BE49-F238E27FC236}">
                <a16:creationId xmlns:a16="http://schemas.microsoft.com/office/drawing/2014/main" id="{02E00918-68B8-514A-891C-20F177A55ADD}"/>
              </a:ext>
            </a:extLst>
          </p:cNvPr>
          <p:cNvSpPr>
            <a:spLocks noGrp="1"/>
          </p:cNvSpPr>
          <p:nvPr>
            <p:ph type="sldNum" sz="quarter" idx="12"/>
          </p:nvPr>
        </p:nvSpPr>
        <p:spPr>
          <a:xfrm>
            <a:off x="6272888" y="6446520"/>
            <a:ext cx="2366010" cy="274320"/>
          </a:xfrm>
        </p:spPr>
        <p:txBody>
          <a:bodyPr/>
          <a:lstStyle/>
          <a:p>
            <a:fld id="{4F1611B7-9285-1F48-A026-12A07D3EB268}" type="slidenum">
              <a:rPr lang="en-US" smtClean="0"/>
              <a:t>52</a:t>
            </a:fld>
            <a:endParaRPr lang="en-US" dirty="0"/>
          </a:p>
        </p:txBody>
      </p:sp>
      <p:grpSp>
        <p:nvGrpSpPr>
          <p:cNvPr id="96" name="Group 95">
            <a:extLst>
              <a:ext uri="{FF2B5EF4-FFF2-40B4-BE49-F238E27FC236}">
                <a16:creationId xmlns:a16="http://schemas.microsoft.com/office/drawing/2014/main" id="{AE4D0D01-09E6-B24E-BAFD-EAD808EEF533}"/>
              </a:ext>
            </a:extLst>
          </p:cNvPr>
          <p:cNvGrpSpPr/>
          <p:nvPr/>
        </p:nvGrpSpPr>
        <p:grpSpPr>
          <a:xfrm>
            <a:off x="444454" y="4668200"/>
            <a:ext cx="1665617" cy="1576552"/>
            <a:chOff x="1970964" y="1345326"/>
            <a:chExt cx="1665617" cy="1576552"/>
          </a:xfrm>
        </p:grpSpPr>
        <p:sp>
          <p:nvSpPr>
            <p:cNvPr id="97" name="TextBox 96">
              <a:extLst>
                <a:ext uri="{FF2B5EF4-FFF2-40B4-BE49-F238E27FC236}">
                  <a16:creationId xmlns:a16="http://schemas.microsoft.com/office/drawing/2014/main" id="{C2ECC706-A17C-CB4F-84C7-4FD11F21044A}"/>
                </a:ext>
              </a:extLst>
            </p:cNvPr>
            <p:cNvSpPr txBox="1"/>
            <p:nvPr/>
          </p:nvSpPr>
          <p:spPr>
            <a:xfrm>
              <a:off x="2448910" y="1429407"/>
              <a:ext cx="284052" cy="369332"/>
            </a:xfrm>
            <a:prstGeom prst="rect">
              <a:avLst/>
            </a:prstGeom>
            <a:noFill/>
          </p:spPr>
          <p:txBody>
            <a:bodyPr wrap="none" rtlCol="0">
              <a:spAutoFit/>
            </a:bodyPr>
            <a:lstStyle/>
            <a:p>
              <a:r>
                <a:rPr lang="en-US" dirty="0">
                  <a:solidFill>
                    <a:srgbClr val="FF0000"/>
                  </a:solidFill>
                </a:rPr>
                <a:t>x</a:t>
              </a:r>
            </a:p>
          </p:txBody>
        </p:sp>
        <p:sp>
          <p:nvSpPr>
            <p:cNvPr id="98" name="TextBox 97">
              <a:extLst>
                <a:ext uri="{FF2B5EF4-FFF2-40B4-BE49-F238E27FC236}">
                  <a16:creationId xmlns:a16="http://schemas.microsoft.com/office/drawing/2014/main" id="{613DC658-89BE-BF4F-95D1-4AD6F5ACEE80}"/>
                </a:ext>
              </a:extLst>
            </p:cNvPr>
            <p:cNvSpPr txBox="1"/>
            <p:nvPr/>
          </p:nvSpPr>
          <p:spPr>
            <a:xfrm>
              <a:off x="2601310" y="1581807"/>
              <a:ext cx="284052" cy="369332"/>
            </a:xfrm>
            <a:prstGeom prst="rect">
              <a:avLst/>
            </a:prstGeom>
            <a:noFill/>
          </p:spPr>
          <p:txBody>
            <a:bodyPr wrap="none" rtlCol="0">
              <a:spAutoFit/>
            </a:bodyPr>
            <a:lstStyle/>
            <a:p>
              <a:r>
                <a:rPr lang="en-US" dirty="0">
                  <a:solidFill>
                    <a:srgbClr val="FF0000"/>
                  </a:solidFill>
                </a:rPr>
                <a:t>x</a:t>
              </a:r>
            </a:p>
          </p:txBody>
        </p:sp>
        <p:sp>
          <p:nvSpPr>
            <p:cNvPr id="99" name="TextBox 98">
              <a:extLst>
                <a:ext uri="{FF2B5EF4-FFF2-40B4-BE49-F238E27FC236}">
                  <a16:creationId xmlns:a16="http://schemas.microsoft.com/office/drawing/2014/main" id="{41F29A8B-1387-B242-9854-3EBDC3413C2F}"/>
                </a:ext>
              </a:extLst>
            </p:cNvPr>
            <p:cNvSpPr txBox="1"/>
            <p:nvPr/>
          </p:nvSpPr>
          <p:spPr>
            <a:xfrm>
              <a:off x="2753710" y="1734207"/>
              <a:ext cx="284052" cy="369332"/>
            </a:xfrm>
            <a:prstGeom prst="rect">
              <a:avLst/>
            </a:prstGeom>
            <a:noFill/>
          </p:spPr>
          <p:txBody>
            <a:bodyPr wrap="none" rtlCol="0">
              <a:spAutoFit/>
            </a:bodyPr>
            <a:lstStyle/>
            <a:p>
              <a:r>
                <a:rPr lang="en-US" dirty="0">
                  <a:solidFill>
                    <a:srgbClr val="FF0000"/>
                  </a:solidFill>
                </a:rPr>
                <a:t>x</a:t>
              </a:r>
            </a:p>
          </p:txBody>
        </p:sp>
        <p:sp>
          <p:nvSpPr>
            <p:cNvPr id="100" name="TextBox 99">
              <a:extLst>
                <a:ext uri="{FF2B5EF4-FFF2-40B4-BE49-F238E27FC236}">
                  <a16:creationId xmlns:a16="http://schemas.microsoft.com/office/drawing/2014/main" id="{F1E3706A-3373-DD4E-9F8C-CDF7CB7B7A5B}"/>
                </a:ext>
              </a:extLst>
            </p:cNvPr>
            <p:cNvSpPr txBox="1"/>
            <p:nvPr/>
          </p:nvSpPr>
          <p:spPr>
            <a:xfrm>
              <a:off x="2948015" y="1822913"/>
              <a:ext cx="284052" cy="369332"/>
            </a:xfrm>
            <a:prstGeom prst="rect">
              <a:avLst/>
            </a:prstGeom>
            <a:noFill/>
          </p:spPr>
          <p:txBody>
            <a:bodyPr wrap="none" rtlCol="0">
              <a:spAutoFit/>
            </a:bodyPr>
            <a:lstStyle/>
            <a:p>
              <a:r>
                <a:rPr lang="en-US" dirty="0">
                  <a:solidFill>
                    <a:srgbClr val="FF0000"/>
                  </a:solidFill>
                </a:rPr>
                <a:t>x</a:t>
              </a:r>
            </a:p>
          </p:txBody>
        </p:sp>
        <p:sp>
          <p:nvSpPr>
            <p:cNvPr id="101" name="TextBox 100">
              <a:extLst>
                <a:ext uri="{FF2B5EF4-FFF2-40B4-BE49-F238E27FC236}">
                  <a16:creationId xmlns:a16="http://schemas.microsoft.com/office/drawing/2014/main" id="{C1CAB8A2-1438-8F44-A5CD-729731188802}"/>
                </a:ext>
              </a:extLst>
            </p:cNvPr>
            <p:cNvSpPr txBox="1"/>
            <p:nvPr/>
          </p:nvSpPr>
          <p:spPr>
            <a:xfrm>
              <a:off x="3058510" y="2039007"/>
              <a:ext cx="284052" cy="369332"/>
            </a:xfrm>
            <a:prstGeom prst="rect">
              <a:avLst/>
            </a:prstGeom>
            <a:noFill/>
          </p:spPr>
          <p:txBody>
            <a:bodyPr wrap="none" rtlCol="0">
              <a:spAutoFit/>
            </a:bodyPr>
            <a:lstStyle/>
            <a:p>
              <a:r>
                <a:rPr lang="en-US" dirty="0">
                  <a:solidFill>
                    <a:srgbClr val="FF0000"/>
                  </a:solidFill>
                </a:rPr>
                <a:t>x</a:t>
              </a:r>
            </a:p>
          </p:txBody>
        </p:sp>
        <p:sp>
          <p:nvSpPr>
            <p:cNvPr id="102" name="TextBox 101">
              <a:extLst>
                <a:ext uri="{FF2B5EF4-FFF2-40B4-BE49-F238E27FC236}">
                  <a16:creationId xmlns:a16="http://schemas.microsoft.com/office/drawing/2014/main" id="{6D4FC4E7-2E05-C945-A54C-E2EF8B0C1614}"/>
                </a:ext>
              </a:extLst>
            </p:cNvPr>
            <p:cNvSpPr txBox="1"/>
            <p:nvPr/>
          </p:nvSpPr>
          <p:spPr>
            <a:xfrm>
              <a:off x="3210910" y="2191407"/>
              <a:ext cx="284052" cy="369332"/>
            </a:xfrm>
            <a:prstGeom prst="rect">
              <a:avLst/>
            </a:prstGeom>
            <a:noFill/>
          </p:spPr>
          <p:txBody>
            <a:bodyPr wrap="none" rtlCol="0">
              <a:spAutoFit/>
            </a:bodyPr>
            <a:lstStyle/>
            <a:p>
              <a:r>
                <a:rPr lang="en-US" dirty="0">
                  <a:solidFill>
                    <a:srgbClr val="FF0000"/>
                  </a:solidFill>
                </a:rPr>
                <a:t>x</a:t>
              </a:r>
            </a:p>
          </p:txBody>
        </p:sp>
        <p:sp>
          <p:nvSpPr>
            <p:cNvPr id="103" name="TextBox 102">
              <a:extLst>
                <a:ext uri="{FF2B5EF4-FFF2-40B4-BE49-F238E27FC236}">
                  <a16:creationId xmlns:a16="http://schemas.microsoft.com/office/drawing/2014/main" id="{53ADFAC3-C077-B84E-A60F-7F1F270A6DCC}"/>
                </a:ext>
              </a:extLst>
            </p:cNvPr>
            <p:cNvSpPr txBox="1"/>
            <p:nvPr/>
          </p:nvSpPr>
          <p:spPr>
            <a:xfrm>
              <a:off x="2543640" y="1930854"/>
              <a:ext cx="284052" cy="369332"/>
            </a:xfrm>
            <a:prstGeom prst="rect">
              <a:avLst/>
            </a:prstGeom>
            <a:noFill/>
          </p:spPr>
          <p:txBody>
            <a:bodyPr wrap="none" rtlCol="0">
              <a:spAutoFit/>
            </a:bodyPr>
            <a:lstStyle/>
            <a:p>
              <a:r>
                <a:rPr lang="en-US" dirty="0">
                  <a:solidFill>
                    <a:srgbClr val="FF0000"/>
                  </a:solidFill>
                </a:rPr>
                <a:t>x</a:t>
              </a:r>
            </a:p>
          </p:txBody>
        </p:sp>
        <p:sp>
          <p:nvSpPr>
            <p:cNvPr id="104" name="TextBox 103">
              <a:extLst>
                <a:ext uri="{FF2B5EF4-FFF2-40B4-BE49-F238E27FC236}">
                  <a16:creationId xmlns:a16="http://schemas.microsoft.com/office/drawing/2014/main" id="{13A5A053-D0E6-2341-9FD6-373C81EB350E}"/>
                </a:ext>
              </a:extLst>
            </p:cNvPr>
            <p:cNvSpPr txBox="1"/>
            <p:nvPr/>
          </p:nvSpPr>
          <p:spPr>
            <a:xfrm>
              <a:off x="2559677" y="2401192"/>
              <a:ext cx="284052" cy="369332"/>
            </a:xfrm>
            <a:prstGeom prst="rect">
              <a:avLst/>
            </a:prstGeom>
            <a:noFill/>
          </p:spPr>
          <p:txBody>
            <a:bodyPr wrap="none" rtlCol="0">
              <a:spAutoFit/>
            </a:bodyPr>
            <a:lstStyle/>
            <a:p>
              <a:r>
                <a:rPr lang="en-US" dirty="0">
                  <a:solidFill>
                    <a:srgbClr val="FF0000"/>
                  </a:solidFill>
                </a:rPr>
                <a:t>x</a:t>
              </a:r>
            </a:p>
          </p:txBody>
        </p:sp>
        <p:sp>
          <p:nvSpPr>
            <p:cNvPr id="105" name="TextBox 104">
              <a:extLst>
                <a:ext uri="{FF2B5EF4-FFF2-40B4-BE49-F238E27FC236}">
                  <a16:creationId xmlns:a16="http://schemas.microsoft.com/office/drawing/2014/main" id="{A6B0699B-8EF2-674E-85DB-8A87F8DA1C4F}"/>
                </a:ext>
              </a:extLst>
            </p:cNvPr>
            <p:cNvSpPr txBox="1"/>
            <p:nvPr/>
          </p:nvSpPr>
          <p:spPr>
            <a:xfrm>
              <a:off x="2133803" y="1558684"/>
              <a:ext cx="294290" cy="369332"/>
            </a:xfrm>
            <a:prstGeom prst="rect">
              <a:avLst/>
            </a:prstGeom>
            <a:noFill/>
          </p:spPr>
          <p:txBody>
            <a:bodyPr wrap="square" rtlCol="0">
              <a:spAutoFit/>
            </a:bodyPr>
            <a:lstStyle/>
            <a:p>
              <a:r>
                <a:rPr lang="en-US" dirty="0">
                  <a:solidFill>
                    <a:srgbClr val="FF0000"/>
                  </a:solidFill>
                </a:rPr>
                <a:t>x</a:t>
              </a:r>
            </a:p>
          </p:txBody>
        </p:sp>
        <p:sp>
          <p:nvSpPr>
            <p:cNvPr id="106" name="TextBox 105">
              <a:extLst>
                <a:ext uri="{FF2B5EF4-FFF2-40B4-BE49-F238E27FC236}">
                  <a16:creationId xmlns:a16="http://schemas.microsoft.com/office/drawing/2014/main" id="{7977B596-E402-6A4F-B2BE-38E13D972C61}"/>
                </a:ext>
              </a:extLst>
            </p:cNvPr>
            <p:cNvSpPr txBox="1"/>
            <p:nvPr/>
          </p:nvSpPr>
          <p:spPr>
            <a:xfrm>
              <a:off x="2244298" y="1794219"/>
              <a:ext cx="294290" cy="369332"/>
            </a:xfrm>
            <a:prstGeom prst="rect">
              <a:avLst/>
            </a:prstGeom>
            <a:noFill/>
          </p:spPr>
          <p:txBody>
            <a:bodyPr wrap="square" rtlCol="0">
              <a:spAutoFit/>
            </a:bodyPr>
            <a:lstStyle/>
            <a:p>
              <a:r>
                <a:rPr lang="en-US" dirty="0">
                  <a:solidFill>
                    <a:srgbClr val="FF0000"/>
                  </a:solidFill>
                </a:rPr>
                <a:t>x</a:t>
              </a:r>
            </a:p>
          </p:txBody>
        </p:sp>
        <p:sp>
          <p:nvSpPr>
            <p:cNvPr id="107" name="TextBox 106">
              <a:extLst>
                <a:ext uri="{FF2B5EF4-FFF2-40B4-BE49-F238E27FC236}">
                  <a16:creationId xmlns:a16="http://schemas.microsoft.com/office/drawing/2014/main" id="{84366BCF-BE75-3640-B13B-63FAC2735F24}"/>
                </a:ext>
              </a:extLst>
            </p:cNvPr>
            <p:cNvSpPr txBox="1"/>
            <p:nvPr/>
          </p:nvSpPr>
          <p:spPr>
            <a:xfrm>
              <a:off x="2428162" y="1798739"/>
              <a:ext cx="294290" cy="369332"/>
            </a:xfrm>
            <a:prstGeom prst="rect">
              <a:avLst/>
            </a:prstGeom>
            <a:noFill/>
          </p:spPr>
          <p:txBody>
            <a:bodyPr wrap="square" rtlCol="0">
              <a:spAutoFit/>
            </a:bodyPr>
            <a:lstStyle/>
            <a:p>
              <a:r>
                <a:rPr lang="en-US" dirty="0">
                  <a:solidFill>
                    <a:srgbClr val="FF0000"/>
                  </a:solidFill>
                </a:rPr>
                <a:t>x</a:t>
              </a:r>
            </a:p>
          </p:txBody>
        </p:sp>
        <p:sp>
          <p:nvSpPr>
            <p:cNvPr id="151" name="TextBox 150">
              <a:extLst>
                <a:ext uri="{FF2B5EF4-FFF2-40B4-BE49-F238E27FC236}">
                  <a16:creationId xmlns:a16="http://schemas.microsoft.com/office/drawing/2014/main" id="{21A764E2-D238-454C-BDA8-E5D69C3CB9EC}"/>
                </a:ext>
              </a:extLst>
            </p:cNvPr>
            <p:cNvSpPr txBox="1"/>
            <p:nvPr/>
          </p:nvSpPr>
          <p:spPr>
            <a:xfrm>
              <a:off x="2464675" y="2140326"/>
              <a:ext cx="294290" cy="369332"/>
            </a:xfrm>
            <a:prstGeom prst="rect">
              <a:avLst/>
            </a:prstGeom>
            <a:noFill/>
          </p:spPr>
          <p:txBody>
            <a:bodyPr wrap="square" rtlCol="0">
              <a:spAutoFit/>
            </a:bodyPr>
            <a:lstStyle/>
            <a:p>
              <a:r>
                <a:rPr lang="en-US" dirty="0">
                  <a:solidFill>
                    <a:srgbClr val="FF0000"/>
                  </a:solidFill>
                </a:rPr>
                <a:t>x</a:t>
              </a:r>
            </a:p>
          </p:txBody>
        </p:sp>
        <p:sp>
          <p:nvSpPr>
            <p:cNvPr id="152" name="TextBox 151">
              <a:extLst>
                <a:ext uri="{FF2B5EF4-FFF2-40B4-BE49-F238E27FC236}">
                  <a16:creationId xmlns:a16="http://schemas.microsoft.com/office/drawing/2014/main" id="{8E10E29F-8E66-0146-875C-6CB111D3C241}"/>
                </a:ext>
              </a:extLst>
            </p:cNvPr>
            <p:cNvSpPr txBox="1"/>
            <p:nvPr/>
          </p:nvSpPr>
          <p:spPr>
            <a:xfrm>
              <a:off x="2911365" y="2101437"/>
              <a:ext cx="294290" cy="369332"/>
            </a:xfrm>
            <a:prstGeom prst="rect">
              <a:avLst/>
            </a:prstGeom>
            <a:noFill/>
          </p:spPr>
          <p:txBody>
            <a:bodyPr wrap="square" rtlCol="0">
              <a:spAutoFit/>
            </a:bodyPr>
            <a:lstStyle/>
            <a:p>
              <a:r>
                <a:rPr lang="en-US" dirty="0">
                  <a:solidFill>
                    <a:srgbClr val="FF0000"/>
                  </a:solidFill>
                </a:rPr>
                <a:t>x</a:t>
              </a:r>
            </a:p>
          </p:txBody>
        </p:sp>
        <p:sp>
          <p:nvSpPr>
            <p:cNvPr id="153" name="TextBox 152">
              <a:extLst>
                <a:ext uri="{FF2B5EF4-FFF2-40B4-BE49-F238E27FC236}">
                  <a16:creationId xmlns:a16="http://schemas.microsoft.com/office/drawing/2014/main" id="{F550C4CB-306A-0442-A8D4-91C95DD8D84E}"/>
                </a:ext>
              </a:extLst>
            </p:cNvPr>
            <p:cNvSpPr txBox="1"/>
            <p:nvPr/>
          </p:nvSpPr>
          <p:spPr>
            <a:xfrm>
              <a:off x="2758318" y="2319947"/>
              <a:ext cx="294290" cy="369332"/>
            </a:xfrm>
            <a:prstGeom prst="rect">
              <a:avLst/>
            </a:prstGeom>
            <a:noFill/>
          </p:spPr>
          <p:txBody>
            <a:bodyPr wrap="square" rtlCol="0">
              <a:spAutoFit/>
            </a:bodyPr>
            <a:lstStyle/>
            <a:p>
              <a:r>
                <a:rPr lang="en-US" dirty="0">
                  <a:solidFill>
                    <a:srgbClr val="FF0000"/>
                  </a:solidFill>
                </a:rPr>
                <a:t>x</a:t>
              </a:r>
            </a:p>
          </p:txBody>
        </p:sp>
        <p:sp>
          <p:nvSpPr>
            <p:cNvPr id="154" name="TextBox 153">
              <a:extLst>
                <a:ext uri="{FF2B5EF4-FFF2-40B4-BE49-F238E27FC236}">
                  <a16:creationId xmlns:a16="http://schemas.microsoft.com/office/drawing/2014/main" id="{A32675DE-A9DE-1347-9EFA-F3AC4ACAA19E}"/>
                </a:ext>
              </a:extLst>
            </p:cNvPr>
            <p:cNvSpPr txBox="1"/>
            <p:nvPr/>
          </p:nvSpPr>
          <p:spPr>
            <a:xfrm>
              <a:off x="3037762" y="2408339"/>
              <a:ext cx="294290" cy="369332"/>
            </a:xfrm>
            <a:prstGeom prst="rect">
              <a:avLst/>
            </a:prstGeom>
            <a:noFill/>
          </p:spPr>
          <p:txBody>
            <a:bodyPr wrap="square" rtlCol="0">
              <a:spAutoFit/>
            </a:bodyPr>
            <a:lstStyle/>
            <a:p>
              <a:r>
                <a:rPr lang="en-US" dirty="0">
                  <a:solidFill>
                    <a:srgbClr val="FF0000"/>
                  </a:solidFill>
                </a:rPr>
                <a:t>x</a:t>
              </a:r>
            </a:p>
          </p:txBody>
        </p:sp>
        <p:sp>
          <p:nvSpPr>
            <p:cNvPr id="155" name="TextBox 154">
              <a:extLst>
                <a:ext uri="{FF2B5EF4-FFF2-40B4-BE49-F238E27FC236}">
                  <a16:creationId xmlns:a16="http://schemas.microsoft.com/office/drawing/2014/main" id="{9849EB7D-AAEA-E64A-A875-5C33E08B8395}"/>
                </a:ext>
              </a:extLst>
            </p:cNvPr>
            <p:cNvSpPr txBox="1"/>
            <p:nvPr/>
          </p:nvSpPr>
          <p:spPr>
            <a:xfrm>
              <a:off x="2055045" y="1872524"/>
              <a:ext cx="294290" cy="369332"/>
            </a:xfrm>
            <a:prstGeom prst="rect">
              <a:avLst/>
            </a:prstGeom>
            <a:noFill/>
          </p:spPr>
          <p:txBody>
            <a:bodyPr wrap="square" rtlCol="0">
              <a:spAutoFit/>
            </a:bodyPr>
            <a:lstStyle/>
            <a:p>
              <a:r>
                <a:rPr lang="en-US" dirty="0">
                  <a:solidFill>
                    <a:srgbClr val="FF0000"/>
                  </a:solidFill>
                </a:rPr>
                <a:t>x</a:t>
              </a:r>
            </a:p>
          </p:txBody>
        </p:sp>
        <p:sp>
          <p:nvSpPr>
            <p:cNvPr id="156" name="TextBox 155">
              <a:extLst>
                <a:ext uri="{FF2B5EF4-FFF2-40B4-BE49-F238E27FC236}">
                  <a16:creationId xmlns:a16="http://schemas.microsoft.com/office/drawing/2014/main" id="{77DC3FF9-9B77-DC49-8E0C-D6A9A93CD017}"/>
                </a:ext>
              </a:extLst>
            </p:cNvPr>
            <p:cNvSpPr txBox="1"/>
            <p:nvPr/>
          </p:nvSpPr>
          <p:spPr>
            <a:xfrm>
              <a:off x="3232067" y="1918873"/>
              <a:ext cx="284052" cy="369332"/>
            </a:xfrm>
            <a:prstGeom prst="rect">
              <a:avLst/>
            </a:prstGeom>
            <a:noFill/>
          </p:spPr>
          <p:txBody>
            <a:bodyPr wrap="none" rtlCol="0">
              <a:spAutoFit/>
            </a:bodyPr>
            <a:lstStyle/>
            <a:p>
              <a:r>
                <a:rPr lang="en-US" dirty="0">
                  <a:solidFill>
                    <a:srgbClr val="FF0000"/>
                  </a:solidFill>
                </a:rPr>
                <a:t>x</a:t>
              </a:r>
            </a:p>
          </p:txBody>
        </p:sp>
        <p:sp>
          <p:nvSpPr>
            <p:cNvPr id="157" name="TextBox 156">
              <a:extLst>
                <a:ext uri="{FF2B5EF4-FFF2-40B4-BE49-F238E27FC236}">
                  <a16:creationId xmlns:a16="http://schemas.microsoft.com/office/drawing/2014/main" id="{2FEA9583-E887-0D46-A291-424B53F5EAAC}"/>
                </a:ext>
              </a:extLst>
            </p:cNvPr>
            <p:cNvSpPr txBox="1"/>
            <p:nvPr/>
          </p:nvSpPr>
          <p:spPr>
            <a:xfrm>
              <a:off x="2927267" y="1483429"/>
              <a:ext cx="284052" cy="369332"/>
            </a:xfrm>
            <a:prstGeom prst="rect">
              <a:avLst/>
            </a:prstGeom>
            <a:noFill/>
          </p:spPr>
          <p:txBody>
            <a:bodyPr wrap="square" rtlCol="0">
              <a:spAutoFit/>
            </a:bodyPr>
            <a:lstStyle/>
            <a:p>
              <a:r>
                <a:rPr lang="en-US" dirty="0">
                  <a:solidFill>
                    <a:srgbClr val="FF0000"/>
                  </a:solidFill>
                </a:rPr>
                <a:t>x</a:t>
              </a:r>
            </a:p>
          </p:txBody>
        </p:sp>
        <p:sp>
          <p:nvSpPr>
            <p:cNvPr id="158" name="TextBox 157">
              <a:extLst>
                <a:ext uri="{FF2B5EF4-FFF2-40B4-BE49-F238E27FC236}">
                  <a16:creationId xmlns:a16="http://schemas.microsoft.com/office/drawing/2014/main" id="{049DAC30-BD81-604D-8441-D61E3B3C8443}"/>
                </a:ext>
              </a:extLst>
            </p:cNvPr>
            <p:cNvSpPr txBox="1"/>
            <p:nvPr/>
          </p:nvSpPr>
          <p:spPr>
            <a:xfrm>
              <a:off x="3263598" y="1638247"/>
              <a:ext cx="284052" cy="369332"/>
            </a:xfrm>
            <a:prstGeom prst="rect">
              <a:avLst/>
            </a:prstGeom>
            <a:noFill/>
          </p:spPr>
          <p:txBody>
            <a:bodyPr wrap="none" rtlCol="0">
              <a:spAutoFit/>
            </a:bodyPr>
            <a:lstStyle/>
            <a:p>
              <a:r>
                <a:rPr lang="en-US" dirty="0">
                  <a:solidFill>
                    <a:srgbClr val="FF0000"/>
                  </a:solidFill>
                </a:rPr>
                <a:t>x</a:t>
              </a:r>
            </a:p>
          </p:txBody>
        </p:sp>
        <p:sp>
          <p:nvSpPr>
            <p:cNvPr id="159" name="TextBox 158">
              <a:extLst>
                <a:ext uri="{FF2B5EF4-FFF2-40B4-BE49-F238E27FC236}">
                  <a16:creationId xmlns:a16="http://schemas.microsoft.com/office/drawing/2014/main" id="{88879440-2E8F-D84A-97AF-6BA8ADD92341}"/>
                </a:ext>
              </a:extLst>
            </p:cNvPr>
            <p:cNvSpPr txBox="1"/>
            <p:nvPr/>
          </p:nvSpPr>
          <p:spPr>
            <a:xfrm>
              <a:off x="2335515" y="2451851"/>
              <a:ext cx="284052" cy="369332"/>
            </a:xfrm>
            <a:prstGeom prst="rect">
              <a:avLst/>
            </a:prstGeom>
            <a:noFill/>
          </p:spPr>
          <p:txBody>
            <a:bodyPr wrap="none" rtlCol="0">
              <a:spAutoFit/>
            </a:bodyPr>
            <a:lstStyle/>
            <a:p>
              <a:r>
                <a:rPr lang="en-US" dirty="0">
                  <a:solidFill>
                    <a:srgbClr val="FF0000"/>
                  </a:solidFill>
                </a:rPr>
                <a:t>x</a:t>
              </a:r>
            </a:p>
          </p:txBody>
        </p:sp>
        <p:sp>
          <p:nvSpPr>
            <p:cNvPr id="160" name="TextBox 159">
              <a:extLst>
                <a:ext uri="{FF2B5EF4-FFF2-40B4-BE49-F238E27FC236}">
                  <a16:creationId xmlns:a16="http://schemas.microsoft.com/office/drawing/2014/main" id="{C19C007E-946C-A640-A40F-98262E701C4A}"/>
                </a:ext>
              </a:extLst>
            </p:cNvPr>
            <p:cNvSpPr txBox="1"/>
            <p:nvPr/>
          </p:nvSpPr>
          <p:spPr>
            <a:xfrm>
              <a:off x="2727434" y="2028286"/>
              <a:ext cx="284052" cy="369332"/>
            </a:xfrm>
            <a:prstGeom prst="rect">
              <a:avLst/>
            </a:prstGeom>
            <a:noFill/>
          </p:spPr>
          <p:txBody>
            <a:bodyPr wrap="none" rtlCol="0">
              <a:spAutoFit/>
            </a:bodyPr>
            <a:lstStyle/>
            <a:p>
              <a:r>
                <a:rPr lang="en-US" dirty="0">
                  <a:solidFill>
                    <a:srgbClr val="FF0000"/>
                  </a:solidFill>
                </a:rPr>
                <a:t>x</a:t>
              </a:r>
            </a:p>
          </p:txBody>
        </p:sp>
        <p:sp>
          <p:nvSpPr>
            <p:cNvPr id="161" name="TextBox 160">
              <a:extLst>
                <a:ext uri="{FF2B5EF4-FFF2-40B4-BE49-F238E27FC236}">
                  <a16:creationId xmlns:a16="http://schemas.microsoft.com/office/drawing/2014/main" id="{AC2580EA-BF3C-124D-87F9-255D5EE3D840}"/>
                </a:ext>
              </a:extLst>
            </p:cNvPr>
            <p:cNvSpPr txBox="1"/>
            <p:nvPr/>
          </p:nvSpPr>
          <p:spPr>
            <a:xfrm>
              <a:off x="2181270" y="2138011"/>
              <a:ext cx="284052" cy="369332"/>
            </a:xfrm>
            <a:prstGeom prst="rect">
              <a:avLst/>
            </a:prstGeom>
            <a:noFill/>
          </p:spPr>
          <p:txBody>
            <a:bodyPr wrap="none" rtlCol="0">
              <a:spAutoFit/>
            </a:bodyPr>
            <a:lstStyle/>
            <a:p>
              <a:r>
                <a:rPr lang="en-US" dirty="0">
                  <a:solidFill>
                    <a:srgbClr val="FF0000"/>
                  </a:solidFill>
                </a:rPr>
                <a:t>x</a:t>
              </a:r>
            </a:p>
          </p:txBody>
        </p:sp>
        <p:sp>
          <p:nvSpPr>
            <p:cNvPr id="162" name="Oval 161">
              <a:extLst>
                <a:ext uri="{FF2B5EF4-FFF2-40B4-BE49-F238E27FC236}">
                  <a16:creationId xmlns:a16="http://schemas.microsoft.com/office/drawing/2014/main" id="{4E7A151E-C627-C941-BD16-43AA1D0EF2F2}"/>
                </a:ext>
              </a:extLst>
            </p:cNvPr>
            <p:cNvSpPr/>
            <p:nvPr/>
          </p:nvSpPr>
          <p:spPr>
            <a:xfrm>
              <a:off x="1970964" y="1345326"/>
              <a:ext cx="1665617" cy="1576552"/>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grpSp>
      <p:sp>
        <p:nvSpPr>
          <p:cNvPr id="164" name="Right Arrow 163">
            <a:extLst>
              <a:ext uri="{FF2B5EF4-FFF2-40B4-BE49-F238E27FC236}">
                <a16:creationId xmlns:a16="http://schemas.microsoft.com/office/drawing/2014/main" id="{B5C48922-A23C-EA4F-B94F-EE701EC9A339}"/>
              </a:ext>
            </a:extLst>
          </p:cNvPr>
          <p:cNvSpPr/>
          <p:nvPr/>
        </p:nvSpPr>
        <p:spPr>
          <a:xfrm>
            <a:off x="2320377" y="5314056"/>
            <a:ext cx="1376855" cy="24867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TextBox 164">
            <a:extLst>
              <a:ext uri="{FF2B5EF4-FFF2-40B4-BE49-F238E27FC236}">
                <a16:creationId xmlns:a16="http://schemas.microsoft.com/office/drawing/2014/main" id="{181482A9-2359-7042-A8DD-AF908EA5399C}"/>
              </a:ext>
            </a:extLst>
          </p:cNvPr>
          <p:cNvSpPr txBox="1"/>
          <p:nvPr/>
        </p:nvSpPr>
        <p:spPr>
          <a:xfrm>
            <a:off x="3907812" y="5250890"/>
            <a:ext cx="899157" cy="369332"/>
          </a:xfrm>
          <a:prstGeom prst="rect">
            <a:avLst/>
          </a:prstGeom>
          <a:noFill/>
        </p:spPr>
        <p:txBody>
          <a:bodyPr wrap="none" rtlCol="0">
            <a:spAutoFit/>
          </a:bodyPr>
          <a:lstStyle/>
          <a:p>
            <a:r>
              <a:rPr lang="en-US" dirty="0">
                <a:solidFill>
                  <a:srgbClr val="FF0000"/>
                </a:solidFill>
              </a:rPr>
              <a:t>statistic</a:t>
            </a:r>
          </a:p>
        </p:txBody>
      </p:sp>
      <p:grpSp>
        <p:nvGrpSpPr>
          <p:cNvPr id="166" name="Group 165">
            <a:extLst>
              <a:ext uri="{FF2B5EF4-FFF2-40B4-BE49-F238E27FC236}">
                <a16:creationId xmlns:a16="http://schemas.microsoft.com/office/drawing/2014/main" id="{531A9FFD-DFD6-5C44-B469-F1F061EF8845}"/>
              </a:ext>
            </a:extLst>
          </p:cNvPr>
          <p:cNvGrpSpPr/>
          <p:nvPr/>
        </p:nvGrpSpPr>
        <p:grpSpPr>
          <a:xfrm>
            <a:off x="448930" y="1634086"/>
            <a:ext cx="1665617" cy="1576552"/>
            <a:chOff x="1970964" y="1345326"/>
            <a:chExt cx="1665617" cy="1576552"/>
          </a:xfrm>
        </p:grpSpPr>
        <p:sp>
          <p:nvSpPr>
            <p:cNvPr id="167" name="TextBox 166">
              <a:extLst>
                <a:ext uri="{FF2B5EF4-FFF2-40B4-BE49-F238E27FC236}">
                  <a16:creationId xmlns:a16="http://schemas.microsoft.com/office/drawing/2014/main" id="{37171356-E272-E948-8685-DAB0F33F8701}"/>
                </a:ext>
              </a:extLst>
            </p:cNvPr>
            <p:cNvSpPr txBox="1"/>
            <p:nvPr/>
          </p:nvSpPr>
          <p:spPr>
            <a:xfrm>
              <a:off x="2448910" y="1429407"/>
              <a:ext cx="284052" cy="369332"/>
            </a:xfrm>
            <a:prstGeom prst="rect">
              <a:avLst/>
            </a:prstGeom>
            <a:noFill/>
          </p:spPr>
          <p:txBody>
            <a:bodyPr wrap="none" rtlCol="0">
              <a:spAutoFit/>
            </a:bodyPr>
            <a:lstStyle/>
            <a:p>
              <a:r>
                <a:rPr lang="en-US" dirty="0"/>
                <a:t>x</a:t>
              </a:r>
            </a:p>
          </p:txBody>
        </p:sp>
        <p:sp>
          <p:nvSpPr>
            <p:cNvPr id="168" name="TextBox 167">
              <a:extLst>
                <a:ext uri="{FF2B5EF4-FFF2-40B4-BE49-F238E27FC236}">
                  <a16:creationId xmlns:a16="http://schemas.microsoft.com/office/drawing/2014/main" id="{F8A811FF-0A7F-944A-8127-6B935377A53D}"/>
                </a:ext>
              </a:extLst>
            </p:cNvPr>
            <p:cNvSpPr txBox="1"/>
            <p:nvPr/>
          </p:nvSpPr>
          <p:spPr>
            <a:xfrm>
              <a:off x="2601310" y="1581807"/>
              <a:ext cx="284052" cy="369332"/>
            </a:xfrm>
            <a:prstGeom prst="rect">
              <a:avLst/>
            </a:prstGeom>
            <a:noFill/>
          </p:spPr>
          <p:txBody>
            <a:bodyPr wrap="none" rtlCol="0">
              <a:spAutoFit/>
            </a:bodyPr>
            <a:lstStyle/>
            <a:p>
              <a:r>
                <a:rPr lang="en-US" dirty="0"/>
                <a:t>x</a:t>
              </a:r>
            </a:p>
          </p:txBody>
        </p:sp>
        <p:sp>
          <p:nvSpPr>
            <p:cNvPr id="169" name="TextBox 168">
              <a:extLst>
                <a:ext uri="{FF2B5EF4-FFF2-40B4-BE49-F238E27FC236}">
                  <a16:creationId xmlns:a16="http://schemas.microsoft.com/office/drawing/2014/main" id="{2A8B7DBB-43A1-7A4C-BA92-20AD9A98F59F}"/>
                </a:ext>
              </a:extLst>
            </p:cNvPr>
            <p:cNvSpPr txBox="1"/>
            <p:nvPr/>
          </p:nvSpPr>
          <p:spPr>
            <a:xfrm>
              <a:off x="2753710" y="1734207"/>
              <a:ext cx="284052" cy="369332"/>
            </a:xfrm>
            <a:prstGeom prst="rect">
              <a:avLst/>
            </a:prstGeom>
            <a:noFill/>
          </p:spPr>
          <p:txBody>
            <a:bodyPr wrap="none" rtlCol="0">
              <a:spAutoFit/>
            </a:bodyPr>
            <a:lstStyle/>
            <a:p>
              <a:r>
                <a:rPr lang="en-US" dirty="0"/>
                <a:t>x</a:t>
              </a:r>
            </a:p>
          </p:txBody>
        </p:sp>
        <p:sp>
          <p:nvSpPr>
            <p:cNvPr id="170" name="TextBox 169">
              <a:extLst>
                <a:ext uri="{FF2B5EF4-FFF2-40B4-BE49-F238E27FC236}">
                  <a16:creationId xmlns:a16="http://schemas.microsoft.com/office/drawing/2014/main" id="{2324109E-79BF-2642-AB67-B989840A73C6}"/>
                </a:ext>
              </a:extLst>
            </p:cNvPr>
            <p:cNvSpPr txBox="1"/>
            <p:nvPr/>
          </p:nvSpPr>
          <p:spPr>
            <a:xfrm>
              <a:off x="2948015" y="1822913"/>
              <a:ext cx="284052" cy="369332"/>
            </a:xfrm>
            <a:prstGeom prst="rect">
              <a:avLst/>
            </a:prstGeom>
            <a:noFill/>
          </p:spPr>
          <p:txBody>
            <a:bodyPr wrap="none" rtlCol="0">
              <a:spAutoFit/>
            </a:bodyPr>
            <a:lstStyle/>
            <a:p>
              <a:r>
                <a:rPr lang="en-US" dirty="0"/>
                <a:t>x</a:t>
              </a:r>
            </a:p>
          </p:txBody>
        </p:sp>
        <p:sp>
          <p:nvSpPr>
            <p:cNvPr id="171" name="TextBox 170">
              <a:extLst>
                <a:ext uri="{FF2B5EF4-FFF2-40B4-BE49-F238E27FC236}">
                  <a16:creationId xmlns:a16="http://schemas.microsoft.com/office/drawing/2014/main" id="{A2CF2DB0-4DEF-B948-ABE0-A4229FE549A4}"/>
                </a:ext>
              </a:extLst>
            </p:cNvPr>
            <p:cNvSpPr txBox="1"/>
            <p:nvPr/>
          </p:nvSpPr>
          <p:spPr>
            <a:xfrm>
              <a:off x="3058510" y="2039007"/>
              <a:ext cx="284052" cy="369332"/>
            </a:xfrm>
            <a:prstGeom prst="rect">
              <a:avLst/>
            </a:prstGeom>
            <a:noFill/>
          </p:spPr>
          <p:txBody>
            <a:bodyPr wrap="none" rtlCol="0">
              <a:spAutoFit/>
            </a:bodyPr>
            <a:lstStyle/>
            <a:p>
              <a:r>
                <a:rPr lang="en-US" dirty="0"/>
                <a:t>x</a:t>
              </a:r>
            </a:p>
          </p:txBody>
        </p:sp>
        <p:sp>
          <p:nvSpPr>
            <p:cNvPr id="172" name="TextBox 171">
              <a:extLst>
                <a:ext uri="{FF2B5EF4-FFF2-40B4-BE49-F238E27FC236}">
                  <a16:creationId xmlns:a16="http://schemas.microsoft.com/office/drawing/2014/main" id="{B29973C7-A938-1646-A0A5-7C9BC67FBBB7}"/>
                </a:ext>
              </a:extLst>
            </p:cNvPr>
            <p:cNvSpPr txBox="1"/>
            <p:nvPr/>
          </p:nvSpPr>
          <p:spPr>
            <a:xfrm>
              <a:off x="3210910" y="2191407"/>
              <a:ext cx="284052" cy="369332"/>
            </a:xfrm>
            <a:prstGeom prst="rect">
              <a:avLst/>
            </a:prstGeom>
            <a:noFill/>
          </p:spPr>
          <p:txBody>
            <a:bodyPr wrap="none" rtlCol="0">
              <a:spAutoFit/>
            </a:bodyPr>
            <a:lstStyle/>
            <a:p>
              <a:r>
                <a:rPr lang="en-US" dirty="0"/>
                <a:t>x</a:t>
              </a:r>
            </a:p>
          </p:txBody>
        </p:sp>
        <p:sp>
          <p:nvSpPr>
            <p:cNvPr id="173" name="TextBox 172">
              <a:extLst>
                <a:ext uri="{FF2B5EF4-FFF2-40B4-BE49-F238E27FC236}">
                  <a16:creationId xmlns:a16="http://schemas.microsoft.com/office/drawing/2014/main" id="{66FCCFB3-C83F-9A46-9EAB-33F869B27064}"/>
                </a:ext>
              </a:extLst>
            </p:cNvPr>
            <p:cNvSpPr txBox="1"/>
            <p:nvPr/>
          </p:nvSpPr>
          <p:spPr>
            <a:xfrm>
              <a:off x="2543640" y="1930854"/>
              <a:ext cx="284052" cy="369332"/>
            </a:xfrm>
            <a:prstGeom prst="rect">
              <a:avLst/>
            </a:prstGeom>
            <a:noFill/>
          </p:spPr>
          <p:txBody>
            <a:bodyPr wrap="none" rtlCol="0">
              <a:spAutoFit/>
            </a:bodyPr>
            <a:lstStyle/>
            <a:p>
              <a:r>
                <a:rPr lang="en-US" dirty="0"/>
                <a:t>x</a:t>
              </a:r>
            </a:p>
          </p:txBody>
        </p:sp>
        <p:sp>
          <p:nvSpPr>
            <p:cNvPr id="174" name="TextBox 173">
              <a:extLst>
                <a:ext uri="{FF2B5EF4-FFF2-40B4-BE49-F238E27FC236}">
                  <a16:creationId xmlns:a16="http://schemas.microsoft.com/office/drawing/2014/main" id="{093058A8-94B1-B54C-887C-69DCDE2A7D05}"/>
                </a:ext>
              </a:extLst>
            </p:cNvPr>
            <p:cNvSpPr txBox="1"/>
            <p:nvPr/>
          </p:nvSpPr>
          <p:spPr>
            <a:xfrm>
              <a:off x="2559677" y="2401192"/>
              <a:ext cx="284052" cy="369332"/>
            </a:xfrm>
            <a:prstGeom prst="rect">
              <a:avLst/>
            </a:prstGeom>
            <a:noFill/>
          </p:spPr>
          <p:txBody>
            <a:bodyPr wrap="none" rtlCol="0">
              <a:spAutoFit/>
            </a:bodyPr>
            <a:lstStyle/>
            <a:p>
              <a:r>
                <a:rPr lang="en-US" dirty="0"/>
                <a:t>x</a:t>
              </a:r>
            </a:p>
          </p:txBody>
        </p:sp>
        <p:sp>
          <p:nvSpPr>
            <p:cNvPr id="175" name="TextBox 174">
              <a:extLst>
                <a:ext uri="{FF2B5EF4-FFF2-40B4-BE49-F238E27FC236}">
                  <a16:creationId xmlns:a16="http://schemas.microsoft.com/office/drawing/2014/main" id="{21D36DE6-6A28-D042-9443-FE76A93B9BD0}"/>
                </a:ext>
              </a:extLst>
            </p:cNvPr>
            <p:cNvSpPr txBox="1"/>
            <p:nvPr/>
          </p:nvSpPr>
          <p:spPr>
            <a:xfrm>
              <a:off x="2133803" y="1558684"/>
              <a:ext cx="294290" cy="369332"/>
            </a:xfrm>
            <a:prstGeom prst="rect">
              <a:avLst/>
            </a:prstGeom>
            <a:noFill/>
          </p:spPr>
          <p:txBody>
            <a:bodyPr wrap="square" rtlCol="0">
              <a:spAutoFit/>
            </a:bodyPr>
            <a:lstStyle/>
            <a:p>
              <a:r>
                <a:rPr lang="en-US" dirty="0"/>
                <a:t>x</a:t>
              </a:r>
            </a:p>
          </p:txBody>
        </p:sp>
        <p:sp>
          <p:nvSpPr>
            <p:cNvPr id="176" name="TextBox 175">
              <a:extLst>
                <a:ext uri="{FF2B5EF4-FFF2-40B4-BE49-F238E27FC236}">
                  <a16:creationId xmlns:a16="http://schemas.microsoft.com/office/drawing/2014/main" id="{34573320-CC7D-5441-B8D8-FB9F8AF30666}"/>
                </a:ext>
              </a:extLst>
            </p:cNvPr>
            <p:cNvSpPr txBox="1"/>
            <p:nvPr/>
          </p:nvSpPr>
          <p:spPr>
            <a:xfrm>
              <a:off x="2244298" y="1794219"/>
              <a:ext cx="294290" cy="369332"/>
            </a:xfrm>
            <a:prstGeom prst="rect">
              <a:avLst/>
            </a:prstGeom>
            <a:noFill/>
          </p:spPr>
          <p:txBody>
            <a:bodyPr wrap="square" rtlCol="0">
              <a:spAutoFit/>
            </a:bodyPr>
            <a:lstStyle/>
            <a:p>
              <a:r>
                <a:rPr lang="en-US" dirty="0"/>
                <a:t>x</a:t>
              </a:r>
            </a:p>
          </p:txBody>
        </p:sp>
        <p:sp>
          <p:nvSpPr>
            <p:cNvPr id="177" name="TextBox 176">
              <a:extLst>
                <a:ext uri="{FF2B5EF4-FFF2-40B4-BE49-F238E27FC236}">
                  <a16:creationId xmlns:a16="http://schemas.microsoft.com/office/drawing/2014/main" id="{92E2DC0A-24AA-1A4B-86D5-92C068841AF6}"/>
                </a:ext>
              </a:extLst>
            </p:cNvPr>
            <p:cNvSpPr txBox="1"/>
            <p:nvPr/>
          </p:nvSpPr>
          <p:spPr>
            <a:xfrm>
              <a:off x="2428162" y="1798739"/>
              <a:ext cx="294290" cy="369332"/>
            </a:xfrm>
            <a:prstGeom prst="rect">
              <a:avLst/>
            </a:prstGeom>
            <a:noFill/>
          </p:spPr>
          <p:txBody>
            <a:bodyPr wrap="square" rtlCol="0">
              <a:spAutoFit/>
            </a:bodyPr>
            <a:lstStyle/>
            <a:p>
              <a:r>
                <a:rPr lang="en-US" dirty="0"/>
                <a:t>x</a:t>
              </a:r>
            </a:p>
          </p:txBody>
        </p:sp>
        <p:sp>
          <p:nvSpPr>
            <p:cNvPr id="178" name="TextBox 177">
              <a:extLst>
                <a:ext uri="{FF2B5EF4-FFF2-40B4-BE49-F238E27FC236}">
                  <a16:creationId xmlns:a16="http://schemas.microsoft.com/office/drawing/2014/main" id="{2400CBED-1DCF-9B4A-981C-6CACEB7F1126}"/>
                </a:ext>
              </a:extLst>
            </p:cNvPr>
            <p:cNvSpPr txBox="1"/>
            <p:nvPr/>
          </p:nvSpPr>
          <p:spPr>
            <a:xfrm>
              <a:off x="2464675" y="2140326"/>
              <a:ext cx="294290" cy="369332"/>
            </a:xfrm>
            <a:prstGeom prst="rect">
              <a:avLst/>
            </a:prstGeom>
            <a:noFill/>
          </p:spPr>
          <p:txBody>
            <a:bodyPr wrap="square" rtlCol="0">
              <a:spAutoFit/>
            </a:bodyPr>
            <a:lstStyle/>
            <a:p>
              <a:r>
                <a:rPr lang="en-US" dirty="0"/>
                <a:t>x</a:t>
              </a:r>
            </a:p>
          </p:txBody>
        </p:sp>
        <p:sp>
          <p:nvSpPr>
            <p:cNvPr id="179" name="TextBox 178">
              <a:extLst>
                <a:ext uri="{FF2B5EF4-FFF2-40B4-BE49-F238E27FC236}">
                  <a16:creationId xmlns:a16="http://schemas.microsoft.com/office/drawing/2014/main" id="{8235B68B-F2E1-2D4D-88F1-C8AAB981EF94}"/>
                </a:ext>
              </a:extLst>
            </p:cNvPr>
            <p:cNvSpPr txBox="1"/>
            <p:nvPr/>
          </p:nvSpPr>
          <p:spPr>
            <a:xfrm>
              <a:off x="2911365" y="2101437"/>
              <a:ext cx="294290" cy="369332"/>
            </a:xfrm>
            <a:prstGeom prst="rect">
              <a:avLst/>
            </a:prstGeom>
            <a:noFill/>
          </p:spPr>
          <p:txBody>
            <a:bodyPr wrap="square" rtlCol="0">
              <a:spAutoFit/>
            </a:bodyPr>
            <a:lstStyle/>
            <a:p>
              <a:r>
                <a:rPr lang="en-US" dirty="0"/>
                <a:t>x</a:t>
              </a:r>
            </a:p>
          </p:txBody>
        </p:sp>
        <p:sp>
          <p:nvSpPr>
            <p:cNvPr id="180" name="TextBox 179">
              <a:extLst>
                <a:ext uri="{FF2B5EF4-FFF2-40B4-BE49-F238E27FC236}">
                  <a16:creationId xmlns:a16="http://schemas.microsoft.com/office/drawing/2014/main" id="{3989277B-9AE7-3343-B5AA-8F00814BA43A}"/>
                </a:ext>
              </a:extLst>
            </p:cNvPr>
            <p:cNvSpPr txBox="1"/>
            <p:nvPr/>
          </p:nvSpPr>
          <p:spPr>
            <a:xfrm>
              <a:off x="2758318" y="2319947"/>
              <a:ext cx="294290" cy="369332"/>
            </a:xfrm>
            <a:prstGeom prst="rect">
              <a:avLst/>
            </a:prstGeom>
            <a:noFill/>
          </p:spPr>
          <p:txBody>
            <a:bodyPr wrap="square" rtlCol="0">
              <a:spAutoFit/>
            </a:bodyPr>
            <a:lstStyle/>
            <a:p>
              <a:r>
                <a:rPr lang="en-US" dirty="0"/>
                <a:t>x</a:t>
              </a:r>
            </a:p>
          </p:txBody>
        </p:sp>
        <p:sp>
          <p:nvSpPr>
            <p:cNvPr id="181" name="TextBox 180">
              <a:extLst>
                <a:ext uri="{FF2B5EF4-FFF2-40B4-BE49-F238E27FC236}">
                  <a16:creationId xmlns:a16="http://schemas.microsoft.com/office/drawing/2014/main" id="{232C2190-F7FE-294F-BF49-3351F2118FBE}"/>
                </a:ext>
              </a:extLst>
            </p:cNvPr>
            <p:cNvSpPr txBox="1"/>
            <p:nvPr/>
          </p:nvSpPr>
          <p:spPr>
            <a:xfrm>
              <a:off x="3037762" y="2408339"/>
              <a:ext cx="294290" cy="369332"/>
            </a:xfrm>
            <a:prstGeom prst="rect">
              <a:avLst/>
            </a:prstGeom>
            <a:noFill/>
          </p:spPr>
          <p:txBody>
            <a:bodyPr wrap="square" rtlCol="0">
              <a:spAutoFit/>
            </a:bodyPr>
            <a:lstStyle/>
            <a:p>
              <a:r>
                <a:rPr lang="en-US" dirty="0"/>
                <a:t>x</a:t>
              </a:r>
            </a:p>
          </p:txBody>
        </p:sp>
        <p:sp>
          <p:nvSpPr>
            <p:cNvPr id="182" name="TextBox 181">
              <a:extLst>
                <a:ext uri="{FF2B5EF4-FFF2-40B4-BE49-F238E27FC236}">
                  <a16:creationId xmlns:a16="http://schemas.microsoft.com/office/drawing/2014/main" id="{4FA1DD0A-13C3-FA46-B867-B5E9521FFC50}"/>
                </a:ext>
              </a:extLst>
            </p:cNvPr>
            <p:cNvSpPr txBox="1"/>
            <p:nvPr/>
          </p:nvSpPr>
          <p:spPr>
            <a:xfrm>
              <a:off x="2055045" y="1872524"/>
              <a:ext cx="294290" cy="369332"/>
            </a:xfrm>
            <a:prstGeom prst="rect">
              <a:avLst/>
            </a:prstGeom>
            <a:noFill/>
          </p:spPr>
          <p:txBody>
            <a:bodyPr wrap="square" rtlCol="0">
              <a:spAutoFit/>
            </a:bodyPr>
            <a:lstStyle/>
            <a:p>
              <a:r>
                <a:rPr lang="en-US" dirty="0"/>
                <a:t>x</a:t>
              </a:r>
            </a:p>
          </p:txBody>
        </p:sp>
        <p:sp>
          <p:nvSpPr>
            <p:cNvPr id="183" name="TextBox 182">
              <a:extLst>
                <a:ext uri="{FF2B5EF4-FFF2-40B4-BE49-F238E27FC236}">
                  <a16:creationId xmlns:a16="http://schemas.microsoft.com/office/drawing/2014/main" id="{6261C03D-6EA4-D848-A5B5-944FF29E8547}"/>
                </a:ext>
              </a:extLst>
            </p:cNvPr>
            <p:cNvSpPr txBox="1"/>
            <p:nvPr/>
          </p:nvSpPr>
          <p:spPr>
            <a:xfrm>
              <a:off x="3232067" y="1918873"/>
              <a:ext cx="284052" cy="369332"/>
            </a:xfrm>
            <a:prstGeom prst="rect">
              <a:avLst/>
            </a:prstGeom>
            <a:noFill/>
          </p:spPr>
          <p:txBody>
            <a:bodyPr wrap="none" rtlCol="0">
              <a:spAutoFit/>
            </a:bodyPr>
            <a:lstStyle/>
            <a:p>
              <a:r>
                <a:rPr lang="en-US" dirty="0"/>
                <a:t>x</a:t>
              </a:r>
            </a:p>
          </p:txBody>
        </p:sp>
        <p:sp>
          <p:nvSpPr>
            <p:cNvPr id="184" name="TextBox 183">
              <a:extLst>
                <a:ext uri="{FF2B5EF4-FFF2-40B4-BE49-F238E27FC236}">
                  <a16:creationId xmlns:a16="http://schemas.microsoft.com/office/drawing/2014/main" id="{160FBF82-4C4A-4045-B023-DF8BB126AA7A}"/>
                </a:ext>
              </a:extLst>
            </p:cNvPr>
            <p:cNvSpPr txBox="1"/>
            <p:nvPr/>
          </p:nvSpPr>
          <p:spPr>
            <a:xfrm>
              <a:off x="2927267" y="1483429"/>
              <a:ext cx="284052" cy="369332"/>
            </a:xfrm>
            <a:prstGeom prst="rect">
              <a:avLst/>
            </a:prstGeom>
            <a:noFill/>
          </p:spPr>
          <p:txBody>
            <a:bodyPr wrap="square" rtlCol="0">
              <a:spAutoFit/>
            </a:bodyPr>
            <a:lstStyle/>
            <a:p>
              <a:r>
                <a:rPr lang="en-US" dirty="0"/>
                <a:t>x</a:t>
              </a:r>
            </a:p>
          </p:txBody>
        </p:sp>
        <p:sp>
          <p:nvSpPr>
            <p:cNvPr id="185" name="TextBox 184">
              <a:extLst>
                <a:ext uri="{FF2B5EF4-FFF2-40B4-BE49-F238E27FC236}">
                  <a16:creationId xmlns:a16="http://schemas.microsoft.com/office/drawing/2014/main" id="{7EF8743E-5255-7344-A7E8-7A8E12B12E2D}"/>
                </a:ext>
              </a:extLst>
            </p:cNvPr>
            <p:cNvSpPr txBox="1"/>
            <p:nvPr/>
          </p:nvSpPr>
          <p:spPr>
            <a:xfrm>
              <a:off x="3263598" y="1638247"/>
              <a:ext cx="284052" cy="369332"/>
            </a:xfrm>
            <a:prstGeom prst="rect">
              <a:avLst/>
            </a:prstGeom>
            <a:noFill/>
          </p:spPr>
          <p:txBody>
            <a:bodyPr wrap="none" rtlCol="0">
              <a:spAutoFit/>
            </a:bodyPr>
            <a:lstStyle/>
            <a:p>
              <a:r>
                <a:rPr lang="en-US" dirty="0"/>
                <a:t>x</a:t>
              </a:r>
            </a:p>
          </p:txBody>
        </p:sp>
        <p:sp>
          <p:nvSpPr>
            <p:cNvPr id="186" name="TextBox 185">
              <a:extLst>
                <a:ext uri="{FF2B5EF4-FFF2-40B4-BE49-F238E27FC236}">
                  <a16:creationId xmlns:a16="http://schemas.microsoft.com/office/drawing/2014/main" id="{8BA40ED8-46B6-D944-B838-D9E627BC1056}"/>
                </a:ext>
              </a:extLst>
            </p:cNvPr>
            <p:cNvSpPr txBox="1"/>
            <p:nvPr/>
          </p:nvSpPr>
          <p:spPr>
            <a:xfrm>
              <a:off x="2335515" y="2451851"/>
              <a:ext cx="284052" cy="369332"/>
            </a:xfrm>
            <a:prstGeom prst="rect">
              <a:avLst/>
            </a:prstGeom>
            <a:noFill/>
          </p:spPr>
          <p:txBody>
            <a:bodyPr wrap="none" rtlCol="0">
              <a:spAutoFit/>
            </a:bodyPr>
            <a:lstStyle/>
            <a:p>
              <a:r>
                <a:rPr lang="en-US" dirty="0"/>
                <a:t>x</a:t>
              </a:r>
            </a:p>
          </p:txBody>
        </p:sp>
        <p:sp>
          <p:nvSpPr>
            <p:cNvPr id="187" name="TextBox 186">
              <a:extLst>
                <a:ext uri="{FF2B5EF4-FFF2-40B4-BE49-F238E27FC236}">
                  <a16:creationId xmlns:a16="http://schemas.microsoft.com/office/drawing/2014/main" id="{1CEEC440-B4F2-F042-A565-80963A03217E}"/>
                </a:ext>
              </a:extLst>
            </p:cNvPr>
            <p:cNvSpPr txBox="1"/>
            <p:nvPr/>
          </p:nvSpPr>
          <p:spPr>
            <a:xfrm>
              <a:off x="2727434" y="2028286"/>
              <a:ext cx="284052" cy="369332"/>
            </a:xfrm>
            <a:prstGeom prst="rect">
              <a:avLst/>
            </a:prstGeom>
            <a:noFill/>
          </p:spPr>
          <p:txBody>
            <a:bodyPr wrap="none" rtlCol="0">
              <a:spAutoFit/>
            </a:bodyPr>
            <a:lstStyle/>
            <a:p>
              <a:r>
                <a:rPr lang="en-US" dirty="0"/>
                <a:t>x</a:t>
              </a:r>
            </a:p>
          </p:txBody>
        </p:sp>
        <p:sp>
          <p:nvSpPr>
            <p:cNvPr id="188" name="TextBox 187">
              <a:extLst>
                <a:ext uri="{FF2B5EF4-FFF2-40B4-BE49-F238E27FC236}">
                  <a16:creationId xmlns:a16="http://schemas.microsoft.com/office/drawing/2014/main" id="{669E6306-477F-3843-8B24-B839F98D10C8}"/>
                </a:ext>
              </a:extLst>
            </p:cNvPr>
            <p:cNvSpPr txBox="1"/>
            <p:nvPr/>
          </p:nvSpPr>
          <p:spPr>
            <a:xfrm>
              <a:off x="2181270" y="2138011"/>
              <a:ext cx="284052" cy="369332"/>
            </a:xfrm>
            <a:prstGeom prst="rect">
              <a:avLst/>
            </a:prstGeom>
            <a:noFill/>
          </p:spPr>
          <p:txBody>
            <a:bodyPr wrap="none" rtlCol="0">
              <a:spAutoFit/>
            </a:bodyPr>
            <a:lstStyle/>
            <a:p>
              <a:r>
                <a:rPr lang="en-US" dirty="0"/>
                <a:t>x</a:t>
              </a:r>
            </a:p>
          </p:txBody>
        </p:sp>
        <p:sp>
          <p:nvSpPr>
            <p:cNvPr id="189" name="Oval 188">
              <a:extLst>
                <a:ext uri="{FF2B5EF4-FFF2-40B4-BE49-F238E27FC236}">
                  <a16:creationId xmlns:a16="http://schemas.microsoft.com/office/drawing/2014/main" id="{B5A80BFC-F218-D44B-8971-0631BAFB8DEC}"/>
                </a:ext>
              </a:extLst>
            </p:cNvPr>
            <p:cNvSpPr/>
            <p:nvPr/>
          </p:nvSpPr>
          <p:spPr>
            <a:xfrm>
              <a:off x="1970964" y="1345326"/>
              <a:ext cx="1665617" cy="1576552"/>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0" name="TextBox 189">
            <a:extLst>
              <a:ext uri="{FF2B5EF4-FFF2-40B4-BE49-F238E27FC236}">
                <a16:creationId xmlns:a16="http://schemas.microsoft.com/office/drawing/2014/main" id="{05C43312-71FC-614C-9BE1-86B4E52386A9}"/>
              </a:ext>
            </a:extLst>
          </p:cNvPr>
          <p:cNvSpPr txBox="1"/>
          <p:nvPr/>
        </p:nvSpPr>
        <p:spPr>
          <a:xfrm>
            <a:off x="538676" y="1161120"/>
            <a:ext cx="1417247" cy="369332"/>
          </a:xfrm>
          <a:prstGeom prst="rect">
            <a:avLst/>
          </a:prstGeom>
          <a:noFill/>
        </p:spPr>
        <p:txBody>
          <a:bodyPr wrap="none" rtlCol="0">
            <a:spAutoFit/>
          </a:bodyPr>
          <a:lstStyle/>
          <a:p>
            <a:r>
              <a:rPr lang="en-US" dirty="0"/>
              <a:t>data samples</a:t>
            </a:r>
          </a:p>
        </p:txBody>
      </p:sp>
      <p:sp>
        <p:nvSpPr>
          <p:cNvPr id="191" name="Right Arrow 190">
            <a:extLst>
              <a:ext uri="{FF2B5EF4-FFF2-40B4-BE49-F238E27FC236}">
                <a16:creationId xmlns:a16="http://schemas.microsoft.com/office/drawing/2014/main" id="{45AB0564-A988-5C45-AC43-8AC28F0765A1}"/>
              </a:ext>
            </a:extLst>
          </p:cNvPr>
          <p:cNvSpPr/>
          <p:nvPr/>
        </p:nvSpPr>
        <p:spPr>
          <a:xfrm>
            <a:off x="2324853" y="2279942"/>
            <a:ext cx="1376855" cy="24867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TextBox 191">
            <a:extLst>
              <a:ext uri="{FF2B5EF4-FFF2-40B4-BE49-F238E27FC236}">
                <a16:creationId xmlns:a16="http://schemas.microsoft.com/office/drawing/2014/main" id="{7C636BF6-A79A-6445-9B15-33F9B60D7D24}"/>
              </a:ext>
            </a:extLst>
          </p:cNvPr>
          <p:cNvSpPr txBox="1"/>
          <p:nvPr/>
        </p:nvSpPr>
        <p:spPr>
          <a:xfrm>
            <a:off x="3912288" y="2216776"/>
            <a:ext cx="899157" cy="369332"/>
          </a:xfrm>
          <a:prstGeom prst="rect">
            <a:avLst/>
          </a:prstGeom>
          <a:noFill/>
        </p:spPr>
        <p:txBody>
          <a:bodyPr wrap="none" rtlCol="0">
            <a:spAutoFit/>
          </a:bodyPr>
          <a:lstStyle/>
          <a:p>
            <a:r>
              <a:rPr lang="en-US" dirty="0"/>
              <a:t>statistic</a:t>
            </a:r>
          </a:p>
        </p:txBody>
      </p:sp>
      <p:cxnSp>
        <p:nvCxnSpPr>
          <p:cNvPr id="193" name="Straight Arrow Connector 192">
            <a:extLst>
              <a:ext uri="{FF2B5EF4-FFF2-40B4-BE49-F238E27FC236}">
                <a16:creationId xmlns:a16="http://schemas.microsoft.com/office/drawing/2014/main" id="{5CEA72AF-9F00-704A-A350-10E9E58C9C38}"/>
              </a:ext>
            </a:extLst>
          </p:cNvPr>
          <p:cNvCxnSpPr/>
          <p:nvPr/>
        </p:nvCxnSpPr>
        <p:spPr>
          <a:xfrm>
            <a:off x="4306730" y="2759529"/>
            <a:ext cx="0" cy="2357564"/>
          </a:xfrm>
          <a:prstGeom prst="straightConnector1">
            <a:avLst/>
          </a:prstGeom>
          <a:ln w="38100">
            <a:solidFill>
              <a:srgbClr val="FF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94" name="TextBox 193">
            <a:extLst>
              <a:ext uri="{FF2B5EF4-FFF2-40B4-BE49-F238E27FC236}">
                <a16:creationId xmlns:a16="http://schemas.microsoft.com/office/drawing/2014/main" id="{5B26549B-3182-4F48-B9D3-B6F9E9A51F5F}"/>
              </a:ext>
            </a:extLst>
          </p:cNvPr>
          <p:cNvSpPr txBox="1"/>
          <p:nvPr/>
        </p:nvSpPr>
        <p:spPr>
          <a:xfrm>
            <a:off x="4451983" y="3733833"/>
            <a:ext cx="4186915" cy="923330"/>
          </a:xfrm>
          <a:prstGeom prst="rect">
            <a:avLst/>
          </a:prstGeom>
          <a:noFill/>
        </p:spPr>
        <p:txBody>
          <a:bodyPr wrap="none" rtlCol="0">
            <a:spAutoFit/>
          </a:bodyPr>
          <a:lstStyle/>
          <a:p>
            <a:r>
              <a:rPr lang="en-US" dirty="0"/>
              <a:t>Will these be the same? </a:t>
            </a:r>
            <a:r>
              <a:rPr lang="en-US" dirty="0">
                <a:solidFill>
                  <a:srgbClr val="FF0000"/>
                </a:solidFill>
              </a:rPr>
              <a:t>Probably</a:t>
            </a:r>
            <a:r>
              <a:rPr lang="en-US" b="1" dirty="0">
                <a:solidFill>
                  <a:srgbClr val="FF0000"/>
                </a:solidFill>
              </a:rPr>
              <a:t> NOT</a:t>
            </a:r>
            <a:r>
              <a:rPr lang="en-US" dirty="0">
                <a:solidFill>
                  <a:srgbClr val="FF0000"/>
                </a:solidFill>
              </a:rPr>
              <a:t>.</a:t>
            </a:r>
          </a:p>
          <a:p>
            <a:endParaRPr lang="en-US" dirty="0">
              <a:solidFill>
                <a:srgbClr val="FF0000"/>
              </a:solidFill>
            </a:endParaRPr>
          </a:p>
          <a:p>
            <a:r>
              <a:rPr lang="en-US" dirty="0"/>
              <a:t>Why? </a:t>
            </a:r>
            <a:r>
              <a:rPr lang="en-US" dirty="0">
                <a:solidFill>
                  <a:srgbClr val="FF0000"/>
                </a:solidFill>
              </a:rPr>
              <a:t>Data samples are </a:t>
            </a:r>
            <a:r>
              <a:rPr lang="en-US" b="1" dirty="0">
                <a:solidFill>
                  <a:srgbClr val="FF0000"/>
                </a:solidFill>
              </a:rPr>
              <a:t>random </a:t>
            </a:r>
            <a:r>
              <a:rPr lang="en-US" dirty="0">
                <a:solidFill>
                  <a:srgbClr val="FF0000"/>
                </a:solidFill>
              </a:rPr>
              <a:t>variables.</a:t>
            </a:r>
          </a:p>
        </p:txBody>
      </p:sp>
      <p:sp>
        <p:nvSpPr>
          <p:cNvPr id="60" name="TextBox 59">
            <a:extLst>
              <a:ext uri="{FF2B5EF4-FFF2-40B4-BE49-F238E27FC236}">
                <a16:creationId xmlns:a16="http://schemas.microsoft.com/office/drawing/2014/main" id="{DA31E4B5-01C9-F94E-9838-85E8EDB9F19D}"/>
              </a:ext>
            </a:extLst>
          </p:cNvPr>
          <p:cNvSpPr txBox="1"/>
          <p:nvPr/>
        </p:nvSpPr>
        <p:spPr>
          <a:xfrm>
            <a:off x="538807" y="4195234"/>
            <a:ext cx="1505412" cy="369332"/>
          </a:xfrm>
          <a:prstGeom prst="rect">
            <a:avLst/>
          </a:prstGeom>
          <a:noFill/>
        </p:spPr>
        <p:txBody>
          <a:bodyPr wrap="none" rtlCol="0">
            <a:spAutoFit/>
          </a:bodyPr>
          <a:lstStyle/>
          <a:p>
            <a:r>
              <a:rPr lang="en-US" dirty="0">
                <a:solidFill>
                  <a:srgbClr val="FF0000"/>
                </a:solidFill>
              </a:rPr>
              <a:t>data sample B</a:t>
            </a:r>
          </a:p>
        </p:txBody>
      </p:sp>
    </p:spTree>
    <p:extLst>
      <p:ext uri="{BB962C8B-B14F-4D97-AF65-F5344CB8AC3E}">
        <p14:creationId xmlns:p14="http://schemas.microsoft.com/office/powerpoint/2010/main" val="198426844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C33893-C1FD-CF4C-91EC-7A35879269DA}"/>
              </a:ext>
            </a:extLst>
          </p:cNvPr>
          <p:cNvSpPr>
            <a:spLocks noGrp="1"/>
          </p:cNvSpPr>
          <p:nvPr>
            <p:ph type="title"/>
          </p:nvPr>
        </p:nvSpPr>
        <p:spPr>
          <a:xfrm>
            <a:off x="274319" y="317481"/>
            <a:ext cx="8595360" cy="641871"/>
          </a:xfrm>
        </p:spPr>
        <p:txBody>
          <a:bodyPr>
            <a:normAutofit/>
          </a:bodyPr>
          <a:lstStyle/>
          <a:p>
            <a:r>
              <a:rPr lang="en-US" dirty="0"/>
              <a:t>Bootstrap</a:t>
            </a:r>
          </a:p>
        </p:txBody>
      </p:sp>
      <p:sp>
        <p:nvSpPr>
          <p:cNvPr id="4" name="Slide Number Placeholder 3">
            <a:extLst>
              <a:ext uri="{FF2B5EF4-FFF2-40B4-BE49-F238E27FC236}">
                <a16:creationId xmlns:a16="http://schemas.microsoft.com/office/drawing/2014/main" id="{02E00918-68B8-514A-891C-20F177A55ADD}"/>
              </a:ext>
            </a:extLst>
          </p:cNvPr>
          <p:cNvSpPr>
            <a:spLocks noGrp="1"/>
          </p:cNvSpPr>
          <p:nvPr>
            <p:ph type="sldNum" sz="quarter" idx="12"/>
          </p:nvPr>
        </p:nvSpPr>
        <p:spPr>
          <a:xfrm>
            <a:off x="6272888" y="6446520"/>
            <a:ext cx="2366010" cy="274320"/>
          </a:xfrm>
        </p:spPr>
        <p:txBody>
          <a:bodyPr/>
          <a:lstStyle/>
          <a:p>
            <a:fld id="{4F1611B7-9285-1F48-A026-12A07D3EB268}" type="slidenum">
              <a:rPr lang="en-US" smtClean="0"/>
              <a:t>53</a:t>
            </a:fld>
            <a:endParaRPr lang="en-US" dirty="0"/>
          </a:p>
        </p:txBody>
      </p:sp>
      <p:sp>
        <p:nvSpPr>
          <p:cNvPr id="71" name="Oval 70">
            <a:extLst>
              <a:ext uri="{FF2B5EF4-FFF2-40B4-BE49-F238E27FC236}">
                <a16:creationId xmlns:a16="http://schemas.microsoft.com/office/drawing/2014/main" id="{EED84B22-6F81-F74B-B4FE-DB50CFFADDDB}"/>
              </a:ext>
            </a:extLst>
          </p:cNvPr>
          <p:cNvSpPr/>
          <p:nvPr/>
        </p:nvSpPr>
        <p:spPr>
          <a:xfrm>
            <a:off x="4717605" y="4661493"/>
            <a:ext cx="137962" cy="137962"/>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A434E22E-744A-7D4D-AB8E-0C416E298C60}"/>
              </a:ext>
            </a:extLst>
          </p:cNvPr>
          <p:cNvSpPr/>
          <p:nvPr/>
        </p:nvSpPr>
        <p:spPr>
          <a:xfrm>
            <a:off x="4901739" y="4661493"/>
            <a:ext cx="137962" cy="137962"/>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655F0113-1E51-234F-BF9F-2E07677418B6}"/>
              </a:ext>
            </a:extLst>
          </p:cNvPr>
          <p:cNvSpPr/>
          <p:nvPr/>
        </p:nvSpPr>
        <p:spPr>
          <a:xfrm>
            <a:off x="5280043" y="4661493"/>
            <a:ext cx="137962" cy="137962"/>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3890EF97-E147-5144-9192-F1B8C2E5FA92}"/>
              </a:ext>
            </a:extLst>
          </p:cNvPr>
          <p:cNvSpPr/>
          <p:nvPr/>
        </p:nvSpPr>
        <p:spPr>
          <a:xfrm>
            <a:off x="5544940" y="4661493"/>
            <a:ext cx="137962" cy="137962"/>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7505E8C5-F3A9-D547-AE7B-7BFA57D7F409}"/>
              </a:ext>
            </a:extLst>
          </p:cNvPr>
          <p:cNvSpPr/>
          <p:nvPr/>
        </p:nvSpPr>
        <p:spPr>
          <a:xfrm>
            <a:off x="5420650" y="4661493"/>
            <a:ext cx="137962" cy="137962"/>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BB395E86-6EA9-7243-9C1C-DAF46BF7A7B9}"/>
              </a:ext>
            </a:extLst>
          </p:cNvPr>
          <p:cNvSpPr/>
          <p:nvPr/>
        </p:nvSpPr>
        <p:spPr>
          <a:xfrm>
            <a:off x="5743646" y="4661493"/>
            <a:ext cx="137962" cy="137962"/>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2286C72F-3CC4-B944-B1B6-4B7542786F2F}"/>
              </a:ext>
            </a:extLst>
          </p:cNvPr>
          <p:cNvSpPr/>
          <p:nvPr/>
        </p:nvSpPr>
        <p:spPr>
          <a:xfrm>
            <a:off x="5644293" y="4661493"/>
            <a:ext cx="137962" cy="137962"/>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2161ACB0-5D41-6C4E-9A33-E7338CF0780C}"/>
              </a:ext>
            </a:extLst>
          </p:cNvPr>
          <p:cNvSpPr/>
          <p:nvPr/>
        </p:nvSpPr>
        <p:spPr>
          <a:xfrm>
            <a:off x="5870581" y="4661493"/>
            <a:ext cx="137962" cy="137962"/>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BF7D5EE9-C87C-2B4B-87A0-D48433B627CA}"/>
              </a:ext>
            </a:extLst>
          </p:cNvPr>
          <p:cNvSpPr/>
          <p:nvPr/>
        </p:nvSpPr>
        <p:spPr>
          <a:xfrm>
            <a:off x="5956312" y="4661493"/>
            <a:ext cx="137962" cy="137962"/>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1D3F8C0F-657D-2D41-AD16-E50000AF6D48}"/>
              </a:ext>
            </a:extLst>
          </p:cNvPr>
          <p:cNvSpPr/>
          <p:nvPr/>
        </p:nvSpPr>
        <p:spPr>
          <a:xfrm>
            <a:off x="6066642" y="4661493"/>
            <a:ext cx="137962" cy="137962"/>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FD18E1CB-4772-944E-9077-BD4594BF92ED}"/>
              </a:ext>
            </a:extLst>
          </p:cNvPr>
          <p:cNvSpPr/>
          <p:nvPr/>
        </p:nvSpPr>
        <p:spPr>
          <a:xfrm>
            <a:off x="6159600" y="4661493"/>
            <a:ext cx="137962" cy="137962"/>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72ABE287-322F-3F47-9BC5-0FBA721A01A3}"/>
              </a:ext>
            </a:extLst>
          </p:cNvPr>
          <p:cNvSpPr/>
          <p:nvPr/>
        </p:nvSpPr>
        <p:spPr>
          <a:xfrm>
            <a:off x="6449150" y="4661493"/>
            <a:ext cx="137962" cy="137962"/>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004B8EB9-EC33-EF47-9DF8-DCC8061C7BC4}"/>
              </a:ext>
            </a:extLst>
          </p:cNvPr>
          <p:cNvSpPr/>
          <p:nvPr/>
        </p:nvSpPr>
        <p:spPr>
          <a:xfrm>
            <a:off x="6652438" y="4661493"/>
            <a:ext cx="137962" cy="137962"/>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46E81FB5-A082-1448-A366-6248EAF3D7D5}"/>
              </a:ext>
            </a:extLst>
          </p:cNvPr>
          <p:cNvSpPr/>
          <p:nvPr/>
        </p:nvSpPr>
        <p:spPr>
          <a:xfrm>
            <a:off x="7098763" y="4661493"/>
            <a:ext cx="137962" cy="137962"/>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6EC6AD11-09AA-774B-AEA7-39ED127C18AC}"/>
              </a:ext>
            </a:extLst>
          </p:cNvPr>
          <p:cNvSpPr/>
          <p:nvPr/>
        </p:nvSpPr>
        <p:spPr>
          <a:xfrm>
            <a:off x="8096179" y="4661493"/>
            <a:ext cx="137962" cy="137962"/>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a:extLst>
              <a:ext uri="{FF2B5EF4-FFF2-40B4-BE49-F238E27FC236}">
                <a16:creationId xmlns:a16="http://schemas.microsoft.com/office/drawing/2014/main" id="{038AB183-4B14-7D4F-B930-BC1CB8B88E8D}"/>
              </a:ext>
            </a:extLst>
          </p:cNvPr>
          <p:cNvSpPr/>
          <p:nvPr/>
        </p:nvSpPr>
        <p:spPr>
          <a:xfrm>
            <a:off x="3913543" y="4661493"/>
            <a:ext cx="137962" cy="137962"/>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7" name="Group 86">
            <a:extLst>
              <a:ext uri="{FF2B5EF4-FFF2-40B4-BE49-F238E27FC236}">
                <a16:creationId xmlns:a16="http://schemas.microsoft.com/office/drawing/2014/main" id="{00C733FB-41E1-744D-AAF3-263A011CC99C}"/>
              </a:ext>
            </a:extLst>
          </p:cNvPr>
          <p:cNvGrpSpPr/>
          <p:nvPr/>
        </p:nvGrpSpPr>
        <p:grpSpPr>
          <a:xfrm>
            <a:off x="317227" y="2132951"/>
            <a:ext cx="764732" cy="725704"/>
            <a:chOff x="2036652" y="1429407"/>
            <a:chExt cx="1870888" cy="1775412"/>
          </a:xfrm>
        </p:grpSpPr>
        <p:sp>
          <p:nvSpPr>
            <p:cNvPr id="88" name="TextBox 87">
              <a:extLst>
                <a:ext uri="{FF2B5EF4-FFF2-40B4-BE49-F238E27FC236}">
                  <a16:creationId xmlns:a16="http://schemas.microsoft.com/office/drawing/2014/main" id="{A1BA713E-D6D4-8445-8078-C32F38AC868F}"/>
                </a:ext>
              </a:extLst>
            </p:cNvPr>
            <p:cNvSpPr txBox="1"/>
            <p:nvPr/>
          </p:nvSpPr>
          <p:spPr>
            <a:xfrm>
              <a:off x="2448910" y="1429407"/>
              <a:ext cx="643943" cy="752967"/>
            </a:xfrm>
            <a:prstGeom prst="rect">
              <a:avLst/>
            </a:prstGeom>
            <a:noFill/>
          </p:spPr>
          <p:txBody>
            <a:bodyPr wrap="none" rtlCol="0">
              <a:spAutoFit/>
            </a:bodyPr>
            <a:lstStyle/>
            <a:p>
              <a:r>
                <a:rPr lang="en-US" sz="1400" dirty="0">
                  <a:solidFill>
                    <a:srgbClr val="FF0000"/>
                  </a:solidFill>
                </a:rPr>
                <a:t>x</a:t>
              </a:r>
            </a:p>
          </p:txBody>
        </p:sp>
        <p:sp>
          <p:nvSpPr>
            <p:cNvPr id="89" name="TextBox 88">
              <a:extLst>
                <a:ext uri="{FF2B5EF4-FFF2-40B4-BE49-F238E27FC236}">
                  <a16:creationId xmlns:a16="http://schemas.microsoft.com/office/drawing/2014/main" id="{DD33A3B8-722A-354E-ACDE-D01CFD2FA8E3}"/>
                </a:ext>
              </a:extLst>
            </p:cNvPr>
            <p:cNvSpPr txBox="1"/>
            <p:nvPr/>
          </p:nvSpPr>
          <p:spPr>
            <a:xfrm>
              <a:off x="2601310" y="1581807"/>
              <a:ext cx="643943" cy="752967"/>
            </a:xfrm>
            <a:prstGeom prst="rect">
              <a:avLst/>
            </a:prstGeom>
            <a:noFill/>
          </p:spPr>
          <p:txBody>
            <a:bodyPr wrap="none" rtlCol="0">
              <a:spAutoFit/>
            </a:bodyPr>
            <a:lstStyle/>
            <a:p>
              <a:r>
                <a:rPr lang="en-US" sz="1400" dirty="0">
                  <a:solidFill>
                    <a:srgbClr val="FF0000"/>
                  </a:solidFill>
                </a:rPr>
                <a:t>x</a:t>
              </a:r>
            </a:p>
          </p:txBody>
        </p:sp>
        <p:sp>
          <p:nvSpPr>
            <p:cNvPr id="90" name="TextBox 89">
              <a:extLst>
                <a:ext uri="{FF2B5EF4-FFF2-40B4-BE49-F238E27FC236}">
                  <a16:creationId xmlns:a16="http://schemas.microsoft.com/office/drawing/2014/main" id="{73897401-A57F-9A47-9736-9D70DAB866B6}"/>
                </a:ext>
              </a:extLst>
            </p:cNvPr>
            <p:cNvSpPr txBox="1"/>
            <p:nvPr/>
          </p:nvSpPr>
          <p:spPr>
            <a:xfrm>
              <a:off x="2753710" y="1734208"/>
              <a:ext cx="643943" cy="752967"/>
            </a:xfrm>
            <a:prstGeom prst="rect">
              <a:avLst/>
            </a:prstGeom>
            <a:noFill/>
          </p:spPr>
          <p:txBody>
            <a:bodyPr wrap="none" rtlCol="0">
              <a:spAutoFit/>
            </a:bodyPr>
            <a:lstStyle/>
            <a:p>
              <a:r>
                <a:rPr lang="en-US" sz="1400" dirty="0">
                  <a:solidFill>
                    <a:srgbClr val="FF0000"/>
                  </a:solidFill>
                </a:rPr>
                <a:t>x</a:t>
              </a:r>
            </a:p>
          </p:txBody>
        </p:sp>
        <p:sp>
          <p:nvSpPr>
            <p:cNvPr id="91" name="TextBox 90">
              <a:extLst>
                <a:ext uri="{FF2B5EF4-FFF2-40B4-BE49-F238E27FC236}">
                  <a16:creationId xmlns:a16="http://schemas.microsoft.com/office/drawing/2014/main" id="{EE9DB232-EBFA-434D-A311-BE3A31751BD1}"/>
                </a:ext>
              </a:extLst>
            </p:cNvPr>
            <p:cNvSpPr txBox="1"/>
            <p:nvPr/>
          </p:nvSpPr>
          <p:spPr>
            <a:xfrm>
              <a:off x="2948015" y="1822914"/>
              <a:ext cx="643943" cy="752967"/>
            </a:xfrm>
            <a:prstGeom prst="rect">
              <a:avLst/>
            </a:prstGeom>
            <a:noFill/>
          </p:spPr>
          <p:txBody>
            <a:bodyPr wrap="none" rtlCol="0">
              <a:spAutoFit/>
            </a:bodyPr>
            <a:lstStyle/>
            <a:p>
              <a:r>
                <a:rPr lang="en-US" sz="1400" dirty="0">
                  <a:solidFill>
                    <a:srgbClr val="FF0000"/>
                  </a:solidFill>
                </a:rPr>
                <a:t>x</a:t>
              </a:r>
            </a:p>
          </p:txBody>
        </p:sp>
        <p:sp>
          <p:nvSpPr>
            <p:cNvPr id="92" name="TextBox 91">
              <a:extLst>
                <a:ext uri="{FF2B5EF4-FFF2-40B4-BE49-F238E27FC236}">
                  <a16:creationId xmlns:a16="http://schemas.microsoft.com/office/drawing/2014/main" id="{AA9C1A6C-28CC-5649-B8D8-7B7BFB4E601C}"/>
                </a:ext>
              </a:extLst>
            </p:cNvPr>
            <p:cNvSpPr txBox="1"/>
            <p:nvPr/>
          </p:nvSpPr>
          <p:spPr>
            <a:xfrm>
              <a:off x="3058510" y="2039008"/>
              <a:ext cx="643943" cy="752967"/>
            </a:xfrm>
            <a:prstGeom prst="rect">
              <a:avLst/>
            </a:prstGeom>
            <a:noFill/>
          </p:spPr>
          <p:txBody>
            <a:bodyPr wrap="none" rtlCol="0">
              <a:spAutoFit/>
            </a:bodyPr>
            <a:lstStyle/>
            <a:p>
              <a:r>
                <a:rPr lang="en-US" sz="1400" dirty="0">
                  <a:solidFill>
                    <a:srgbClr val="FF0000"/>
                  </a:solidFill>
                </a:rPr>
                <a:t>x</a:t>
              </a:r>
            </a:p>
          </p:txBody>
        </p:sp>
        <p:sp>
          <p:nvSpPr>
            <p:cNvPr id="93" name="TextBox 92">
              <a:extLst>
                <a:ext uri="{FF2B5EF4-FFF2-40B4-BE49-F238E27FC236}">
                  <a16:creationId xmlns:a16="http://schemas.microsoft.com/office/drawing/2014/main" id="{D947F730-C207-9047-B2C8-CD53F09095C9}"/>
                </a:ext>
              </a:extLst>
            </p:cNvPr>
            <p:cNvSpPr txBox="1"/>
            <p:nvPr/>
          </p:nvSpPr>
          <p:spPr>
            <a:xfrm>
              <a:off x="3210910" y="2191406"/>
              <a:ext cx="643943" cy="752967"/>
            </a:xfrm>
            <a:prstGeom prst="rect">
              <a:avLst/>
            </a:prstGeom>
            <a:noFill/>
          </p:spPr>
          <p:txBody>
            <a:bodyPr wrap="none" rtlCol="0">
              <a:spAutoFit/>
            </a:bodyPr>
            <a:lstStyle/>
            <a:p>
              <a:r>
                <a:rPr lang="en-US" sz="1400" dirty="0">
                  <a:solidFill>
                    <a:srgbClr val="FF0000"/>
                  </a:solidFill>
                </a:rPr>
                <a:t>x</a:t>
              </a:r>
            </a:p>
          </p:txBody>
        </p:sp>
        <p:sp>
          <p:nvSpPr>
            <p:cNvPr id="94" name="TextBox 93">
              <a:extLst>
                <a:ext uri="{FF2B5EF4-FFF2-40B4-BE49-F238E27FC236}">
                  <a16:creationId xmlns:a16="http://schemas.microsoft.com/office/drawing/2014/main" id="{AEF4C02C-C518-E741-AAC6-9C10A1886782}"/>
                </a:ext>
              </a:extLst>
            </p:cNvPr>
            <p:cNvSpPr txBox="1"/>
            <p:nvPr/>
          </p:nvSpPr>
          <p:spPr>
            <a:xfrm>
              <a:off x="2543640" y="1930855"/>
              <a:ext cx="643943" cy="752967"/>
            </a:xfrm>
            <a:prstGeom prst="rect">
              <a:avLst/>
            </a:prstGeom>
            <a:noFill/>
          </p:spPr>
          <p:txBody>
            <a:bodyPr wrap="none" rtlCol="0">
              <a:spAutoFit/>
            </a:bodyPr>
            <a:lstStyle/>
            <a:p>
              <a:r>
                <a:rPr lang="en-US" sz="1400" dirty="0">
                  <a:solidFill>
                    <a:srgbClr val="FF0000"/>
                  </a:solidFill>
                </a:rPr>
                <a:t>x</a:t>
              </a:r>
            </a:p>
          </p:txBody>
        </p:sp>
        <p:sp>
          <p:nvSpPr>
            <p:cNvPr id="95" name="TextBox 94">
              <a:extLst>
                <a:ext uri="{FF2B5EF4-FFF2-40B4-BE49-F238E27FC236}">
                  <a16:creationId xmlns:a16="http://schemas.microsoft.com/office/drawing/2014/main" id="{BECF484D-314B-974D-AA22-885E85B5C868}"/>
                </a:ext>
              </a:extLst>
            </p:cNvPr>
            <p:cNvSpPr txBox="1"/>
            <p:nvPr/>
          </p:nvSpPr>
          <p:spPr>
            <a:xfrm>
              <a:off x="2559676" y="2401193"/>
              <a:ext cx="643943" cy="752967"/>
            </a:xfrm>
            <a:prstGeom prst="rect">
              <a:avLst/>
            </a:prstGeom>
            <a:noFill/>
          </p:spPr>
          <p:txBody>
            <a:bodyPr wrap="none" rtlCol="0">
              <a:spAutoFit/>
            </a:bodyPr>
            <a:lstStyle/>
            <a:p>
              <a:r>
                <a:rPr lang="en-US" sz="1400" dirty="0">
                  <a:solidFill>
                    <a:srgbClr val="FF0000"/>
                  </a:solidFill>
                </a:rPr>
                <a:t>x</a:t>
              </a:r>
            </a:p>
          </p:txBody>
        </p:sp>
        <p:sp>
          <p:nvSpPr>
            <p:cNvPr id="108" name="TextBox 107">
              <a:extLst>
                <a:ext uri="{FF2B5EF4-FFF2-40B4-BE49-F238E27FC236}">
                  <a16:creationId xmlns:a16="http://schemas.microsoft.com/office/drawing/2014/main" id="{115332C9-6E7D-B641-B671-4849B610F09F}"/>
                </a:ext>
              </a:extLst>
            </p:cNvPr>
            <p:cNvSpPr txBox="1"/>
            <p:nvPr/>
          </p:nvSpPr>
          <p:spPr>
            <a:xfrm>
              <a:off x="2133803" y="1558683"/>
              <a:ext cx="294290" cy="752967"/>
            </a:xfrm>
            <a:prstGeom prst="rect">
              <a:avLst/>
            </a:prstGeom>
            <a:noFill/>
          </p:spPr>
          <p:txBody>
            <a:bodyPr wrap="square" rtlCol="0">
              <a:spAutoFit/>
            </a:bodyPr>
            <a:lstStyle/>
            <a:p>
              <a:r>
                <a:rPr lang="en-US" sz="1400" dirty="0">
                  <a:solidFill>
                    <a:srgbClr val="FF0000"/>
                  </a:solidFill>
                </a:rPr>
                <a:t>x</a:t>
              </a:r>
            </a:p>
          </p:txBody>
        </p:sp>
        <p:sp>
          <p:nvSpPr>
            <p:cNvPr id="109" name="TextBox 108">
              <a:extLst>
                <a:ext uri="{FF2B5EF4-FFF2-40B4-BE49-F238E27FC236}">
                  <a16:creationId xmlns:a16="http://schemas.microsoft.com/office/drawing/2014/main" id="{12B5BAB2-BC4A-CF4E-8059-0CEA5EECD127}"/>
                </a:ext>
              </a:extLst>
            </p:cNvPr>
            <p:cNvSpPr txBox="1"/>
            <p:nvPr/>
          </p:nvSpPr>
          <p:spPr>
            <a:xfrm>
              <a:off x="2244298" y="1794220"/>
              <a:ext cx="294290" cy="752967"/>
            </a:xfrm>
            <a:prstGeom prst="rect">
              <a:avLst/>
            </a:prstGeom>
            <a:noFill/>
          </p:spPr>
          <p:txBody>
            <a:bodyPr wrap="square" rtlCol="0">
              <a:spAutoFit/>
            </a:bodyPr>
            <a:lstStyle/>
            <a:p>
              <a:r>
                <a:rPr lang="en-US" sz="1400" dirty="0">
                  <a:solidFill>
                    <a:srgbClr val="FF0000"/>
                  </a:solidFill>
                </a:rPr>
                <a:t>x</a:t>
              </a:r>
            </a:p>
          </p:txBody>
        </p:sp>
        <p:sp>
          <p:nvSpPr>
            <p:cNvPr id="110" name="TextBox 109">
              <a:extLst>
                <a:ext uri="{FF2B5EF4-FFF2-40B4-BE49-F238E27FC236}">
                  <a16:creationId xmlns:a16="http://schemas.microsoft.com/office/drawing/2014/main" id="{D9ADC250-C784-204A-9094-3707E386F8AA}"/>
                </a:ext>
              </a:extLst>
            </p:cNvPr>
            <p:cNvSpPr txBox="1"/>
            <p:nvPr/>
          </p:nvSpPr>
          <p:spPr>
            <a:xfrm>
              <a:off x="2428162" y="1798738"/>
              <a:ext cx="294290" cy="752967"/>
            </a:xfrm>
            <a:prstGeom prst="rect">
              <a:avLst/>
            </a:prstGeom>
            <a:noFill/>
          </p:spPr>
          <p:txBody>
            <a:bodyPr wrap="square" rtlCol="0">
              <a:spAutoFit/>
            </a:bodyPr>
            <a:lstStyle/>
            <a:p>
              <a:r>
                <a:rPr lang="en-US" sz="1400" dirty="0">
                  <a:solidFill>
                    <a:srgbClr val="FF0000"/>
                  </a:solidFill>
                </a:rPr>
                <a:t>x</a:t>
              </a:r>
            </a:p>
          </p:txBody>
        </p:sp>
        <p:sp>
          <p:nvSpPr>
            <p:cNvPr id="111" name="TextBox 110">
              <a:extLst>
                <a:ext uri="{FF2B5EF4-FFF2-40B4-BE49-F238E27FC236}">
                  <a16:creationId xmlns:a16="http://schemas.microsoft.com/office/drawing/2014/main" id="{A761C066-8D28-9444-A06C-1C01BBDE837F}"/>
                </a:ext>
              </a:extLst>
            </p:cNvPr>
            <p:cNvSpPr txBox="1"/>
            <p:nvPr/>
          </p:nvSpPr>
          <p:spPr>
            <a:xfrm>
              <a:off x="2464675" y="2140326"/>
              <a:ext cx="294290" cy="752967"/>
            </a:xfrm>
            <a:prstGeom prst="rect">
              <a:avLst/>
            </a:prstGeom>
            <a:noFill/>
          </p:spPr>
          <p:txBody>
            <a:bodyPr wrap="square" rtlCol="0">
              <a:spAutoFit/>
            </a:bodyPr>
            <a:lstStyle/>
            <a:p>
              <a:r>
                <a:rPr lang="en-US" sz="1400" dirty="0">
                  <a:solidFill>
                    <a:srgbClr val="FF0000"/>
                  </a:solidFill>
                </a:rPr>
                <a:t>x</a:t>
              </a:r>
            </a:p>
          </p:txBody>
        </p:sp>
        <p:sp>
          <p:nvSpPr>
            <p:cNvPr id="112" name="TextBox 111">
              <a:extLst>
                <a:ext uri="{FF2B5EF4-FFF2-40B4-BE49-F238E27FC236}">
                  <a16:creationId xmlns:a16="http://schemas.microsoft.com/office/drawing/2014/main" id="{860C6D30-1F22-2042-A4F1-61473E49FBC5}"/>
                </a:ext>
              </a:extLst>
            </p:cNvPr>
            <p:cNvSpPr txBox="1"/>
            <p:nvPr/>
          </p:nvSpPr>
          <p:spPr>
            <a:xfrm>
              <a:off x="2911365" y="2101437"/>
              <a:ext cx="294290" cy="752967"/>
            </a:xfrm>
            <a:prstGeom prst="rect">
              <a:avLst/>
            </a:prstGeom>
            <a:noFill/>
          </p:spPr>
          <p:txBody>
            <a:bodyPr wrap="square" rtlCol="0">
              <a:spAutoFit/>
            </a:bodyPr>
            <a:lstStyle/>
            <a:p>
              <a:r>
                <a:rPr lang="en-US" sz="1400" dirty="0">
                  <a:solidFill>
                    <a:srgbClr val="FF0000"/>
                  </a:solidFill>
                </a:rPr>
                <a:t>x</a:t>
              </a:r>
            </a:p>
          </p:txBody>
        </p:sp>
        <p:sp>
          <p:nvSpPr>
            <p:cNvPr id="113" name="TextBox 112">
              <a:extLst>
                <a:ext uri="{FF2B5EF4-FFF2-40B4-BE49-F238E27FC236}">
                  <a16:creationId xmlns:a16="http://schemas.microsoft.com/office/drawing/2014/main" id="{354130D2-0CC7-9F43-96BE-7F40E29289B6}"/>
                </a:ext>
              </a:extLst>
            </p:cNvPr>
            <p:cNvSpPr txBox="1"/>
            <p:nvPr/>
          </p:nvSpPr>
          <p:spPr>
            <a:xfrm>
              <a:off x="2758319" y="2319946"/>
              <a:ext cx="294290" cy="752967"/>
            </a:xfrm>
            <a:prstGeom prst="rect">
              <a:avLst/>
            </a:prstGeom>
            <a:noFill/>
          </p:spPr>
          <p:txBody>
            <a:bodyPr wrap="square" rtlCol="0">
              <a:spAutoFit/>
            </a:bodyPr>
            <a:lstStyle/>
            <a:p>
              <a:r>
                <a:rPr lang="en-US" sz="1400" dirty="0">
                  <a:solidFill>
                    <a:srgbClr val="FF0000"/>
                  </a:solidFill>
                </a:rPr>
                <a:t>x</a:t>
              </a:r>
            </a:p>
          </p:txBody>
        </p:sp>
        <p:sp>
          <p:nvSpPr>
            <p:cNvPr id="114" name="TextBox 113">
              <a:extLst>
                <a:ext uri="{FF2B5EF4-FFF2-40B4-BE49-F238E27FC236}">
                  <a16:creationId xmlns:a16="http://schemas.microsoft.com/office/drawing/2014/main" id="{A96648A7-28B9-E543-8EEC-AAFC561F4526}"/>
                </a:ext>
              </a:extLst>
            </p:cNvPr>
            <p:cNvSpPr txBox="1"/>
            <p:nvPr/>
          </p:nvSpPr>
          <p:spPr>
            <a:xfrm>
              <a:off x="3037761" y="2408339"/>
              <a:ext cx="294290" cy="752967"/>
            </a:xfrm>
            <a:prstGeom prst="rect">
              <a:avLst/>
            </a:prstGeom>
            <a:noFill/>
          </p:spPr>
          <p:txBody>
            <a:bodyPr wrap="square" rtlCol="0">
              <a:spAutoFit/>
            </a:bodyPr>
            <a:lstStyle/>
            <a:p>
              <a:r>
                <a:rPr lang="en-US" sz="1400" dirty="0">
                  <a:solidFill>
                    <a:srgbClr val="FF0000"/>
                  </a:solidFill>
                </a:rPr>
                <a:t>x</a:t>
              </a:r>
            </a:p>
          </p:txBody>
        </p:sp>
        <p:sp>
          <p:nvSpPr>
            <p:cNvPr id="115" name="TextBox 114">
              <a:extLst>
                <a:ext uri="{FF2B5EF4-FFF2-40B4-BE49-F238E27FC236}">
                  <a16:creationId xmlns:a16="http://schemas.microsoft.com/office/drawing/2014/main" id="{DE3E16E7-23B0-5340-8A8A-8D01D6F03C58}"/>
                </a:ext>
              </a:extLst>
            </p:cNvPr>
            <p:cNvSpPr txBox="1"/>
            <p:nvPr/>
          </p:nvSpPr>
          <p:spPr>
            <a:xfrm>
              <a:off x="2055045" y="1872524"/>
              <a:ext cx="294290" cy="752967"/>
            </a:xfrm>
            <a:prstGeom prst="rect">
              <a:avLst/>
            </a:prstGeom>
            <a:noFill/>
          </p:spPr>
          <p:txBody>
            <a:bodyPr wrap="square" rtlCol="0">
              <a:spAutoFit/>
            </a:bodyPr>
            <a:lstStyle/>
            <a:p>
              <a:r>
                <a:rPr lang="en-US" sz="1400" dirty="0">
                  <a:solidFill>
                    <a:srgbClr val="FF0000"/>
                  </a:solidFill>
                </a:rPr>
                <a:t>x</a:t>
              </a:r>
            </a:p>
          </p:txBody>
        </p:sp>
        <p:sp>
          <p:nvSpPr>
            <p:cNvPr id="116" name="TextBox 115">
              <a:extLst>
                <a:ext uri="{FF2B5EF4-FFF2-40B4-BE49-F238E27FC236}">
                  <a16:creationId xmlns:a16="http://schemas.microsoft.com/office/drawing/2014/main" id="{1DA6CE1D-8F2B-CE42-A0C1-26F3CD8B3A31}"/>
                </a:ext>
              </a:extLst>
            </p:cNvPr>
            <p:cNvSpPr txBox="1"/>
            <p:nvPr/>
          </p:nvSpPr>
          <p:spPr>
            <a:xfrm>
              <a:off x="3232067" y="1918872"/>
              <a:ext cx="643943" cy="752967"/>
            </a:xfrm>
            <a:prstGeom prst="rect">
              <a:avLst/>
            </a:prstGeom>
            <a:noFill/>
          </p:spPr>
          <p:txBody>
            <a:bodyPr wrap="none" rtlCol="0">
              <a:spAutoFit/>
            </a:bodyPr>
            <a:lstStyle/>
            <a:p>
              <a:r>
                <a:rPr lang="en-US" sz="1400" dirty="0">
                  <a:solidFill>
                    <a:srgbClr val="FF0000"/>
                  </a:solidFill>
                </a:rPr>
                <a:t>x</a:t>
              </a:r>
            </a:p>
          </p:txBody>
        </p:sp>
        <p:sp>
          <p:nvSpPr>
            <p:cNvPr id="117" name="TextBox 116">
              <a:extLst>
                <a:ext uri="{FF2B5EF4-FFF2-40B4-BE49-F238E27FC236}">
                  <a16:creationId xmlns:a16="http://schemas.microsoft.com/office/drawing/2014/main" id="{52E742AB-6931-A54C-9A34-25185AB287DB}"/>
                </a:ext>
              </a:extLst>
            </p:cNvPr>
            <p:cNvSpPr txBox="1"/>
            <p:nvPr/>
          </p:nvSpPr>
          <p:spPr>
            <a:xfrm>
              <a:off x="2927267" y="1483430"/>
              <a:ext cx="284051" cy="752967"/>
            </a:xfrm>
            <a:prstGeom prst="rect">
              <a:avLst/>
            </a:prstGeom>
            <a:noFill/>
          </p:spPr>
          <p:txBody>
            <a:bodyPr wrap="square" rtlCol="0">
              <a:spAutoFit/>
            </a:bodyPr>
            <a:lstStyle/>
            <a:p>
              <a:r>
                <a:rPr lang="en-US" sz="1400" dirty="0">
                  <a:solidFill>
                    <a:srgbClr val="FF0000"/>
                  </a:solidFill>
                </a:rPr>
                <a:t>x</a:t>
              </a:r>
            </a:p>
          </p:txBody>
        </p:sp>
        <p:sp>
          <p:nvSpPr>
            <p:cNvPr id="118" name="TextBox 117">
              <a:extLst>
                <a:ext uri="{FF2B5EF4-FFF2-40B4-BE49-F238E27FC236}">
                  <a16:creationId xmlns:a16="http://schemas.microsoft.com/office/drawing/2014/main" id="{5396B806-5D17-8C40-A41F-C5C35CE0C2F8}"/>
                </a:ext>
              </a:extLst>
            </p:cNvPr>
            <p:cNvSpPr txBox="1"/>
            <p:nvPr/>
          </p:nvSpPr>
          <p:spPr>
            <a:xfrm>
              <a:off x="3263597" y="1638247"/>
              <a:ext cx="643943" cy="752967"/>
            </a:xfrm>
            <a:prstGeom prst="rect">
              <a:avLst/>
            </a:prstGeom>
            <a:noFill/>
          </p:spPr>
          <p:txBody>
            <a:bodyPr wrap="none" rtlCol="0">
              <a:spAutoFit/>
            </a:bodyPr>
            <a:lstStyle/>
            <a:p>
              <a:r>
                <a:rPr lang="en-US" sz="1400" dirty="0">
                  <a:solidFill>
                    <a:srgbClr val="FF0000"/>
                  </a:solidFill>
                </a:rPr>
                <a:t>x</a:t>
              </a:r>
            </a:p>
          </p:txBody>
        </p:sp>
        <p:sp>
          <p:nvSpPr>
            <p:cNvPr id="119" name="TextBox 118">
              <a:extLst>
                <a:ext uri="{FF2B5EF4-FFF2-40B4-BE49-F238E27FC236}">
                  <a16:creationId xmlns:a16="http://schemas.microsoft.com/office/drawing/2014/main" id="{537B8A14-B4E1-B34D-9E28-3E1C6C8BDDD4}"/>
                </a:ext>
              </a:extLst>
            </p:cNvPr>
            <p:cNvSpPr txBox="1"/>
            <p:nvPr/>
          </p:nvSpPr>
          <p:spPr>
            <a:xfrm>
              <a:off x="2335514" y="2451852"/>
              <a:ext cx="643943" cy="752967"/>
            </a:xfrm>
            <a:prstGeom prst="rect">
              <a:avLst/>
            </a:prstGeom>
            <a:noFill/>
          </p:spPr>
          <p:txBody>
            <a:bodyPr wrap="none" rtlCol="0">
              <a:spAutoFit/>
            </a:bodyPr>
            <a:lstStyle/>
            <a:p>
              <a:r>
                <a:rPr lang="en-US" sz="1400" dirty="0">
                  <a:solidFill>
                    <a:srgbClr val="FF0000"/>
                  </a:solidFill>
                </a:rPr>
                <a:t>x</a:t>
              </a:r>
            </a:p>
          </p:txBody>
        </p:sp>
        <p:sp>
          <p:nvSpPr>
            <p:cNvPr id="120" name="TextBox 119">
              <a:extLst>
                <a:ext uri="{FF2B5EF4-FFF2-40B4-BE49-F238E27FC236}">
                  <a16:creationId xmlns:a16="http://schemas.microsoft.com/office/drawing/2014/main" id="{7E59B64C-F80A-AB4C-B94A-7632C55520BD}"/>
                </a:ext>
              </a:extLst>
            </p:cNvPr>
            <p:cNvSpPr txBox="1"/>
            <p:nvPr/>
          </p:nvSpPr>
          <p:spPr>
            <a:xfrm>
              <a:off x="2727435" y="2028285"/>
              <a:ext cx="643943" cy="752967"/>
            </a:xfrm>
            <a:prstGeom prst="rect">
              <a:avLst/>
            </a:prstGeom>
            <a:noFill/>
          </p:spPr>
          <p:txBody>
            <a:bodyPr wrap="none" rtlCol="0">
              <a:spAutoFit/>
            </a:bodyPr>
            <a:lstStyle/>
            <a:p>
              <a:r>
                <a:rPr lang="en-US" sz="1400" dirty="0">
                  <a:solidFill>
                    <a:srgbClr val="FF0000"/>
                  </a:solidFill>
                </a:rPr>
                <a:t>x</a:t>
              </a:r>
            </a:p>
          </p:txBody>
        </p:sp>
        <p:sp>
          <p:nvSpPr>
            <p:cNvPr id="121" name="TextBox 120">
              <a:extLst>
                <a:ext uri="{FF2B5EF4-FFF2-40B4-BE49-F238E27FC236}">
                  <a16:creationId xmlns:a16="http://schemas.microsoft.com/office/drawing/2014/main" id="{0A4CA2BC-B800-B14A-ABC4-67F7FAC418C7}"/>
                </a:ext>
              </a:extLst>
            </p:cNvPr>
            <p:cNvSpPr txBox="1"/>
            <p:nvPr/>
          </p:nvSpPr>
          <p:spPr>
            <a:xfrm>
              <a:off x="2181270" y="2138012"/>
              <a:ext cx="643943" cy="752967"/>
            </a:xfrm>
            <a:prstGeom prst="rect">
              <a:avLst/>
            </a:prstGeom>
            <a:noFill/>
          </p:spPr>
          <p:txBody>
            <a:bodyPr wrap="none" rtlCol="0">
              <a:spAutoFit/>
            </a:bodyPr>
            <a:lstStyle/>
            <a:p>
              <a:r>
                <a:rPr lang="en-US" sz="1400" dirty="0">
                  <a:solidFill>
                    <a:srgbClr val="FF0000"/>
                  </a:solidFill>
                </a:rPr>
                <a:t>x</a:t>
              </a:r>
            </a:p>
          </p:txBody>
        </p:sp>
        <p:sp>
          <p:nvSpPr>
            <p:cNvPr id="122" name="Oval 121">
              <a:extLst>
                <a:ext uri="{FF2B5EF4-FFF2-40B4-BE49-F238E27FC236}">
                  <a16:creationId xmlns:a16="http://schemas.microsoft.com/office/drawing/2014/main" id="{159C0DC0-EC8F-0041-A9BA-DF020BA056FE}"/>
                </a:ext>
              </a:extLst>
            </p:cNvPr>
            <p:cNvSpPr/>
            <p:nvPr/>
          </p:nvSpPr>
          <p:spPr>
            <a:xfrm>
              <a:off x="2036652" y="1497826"/>
              <a:ext cx="1665617" cy="1576552"/>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FF0000"/>
                </a:solidFill>
              </a:endParaRPr>
            </a:p>
          </p:txBody>
        </p:sp>
      </p:grpSp>
      <p:sp>
        <p:nvSpPr>
          <p:cNvPr id="123" name="Right Arrow 122">
            <a:extLst>
              <a:ext uri="{FF2B5EF4-FFF2-40B4-BE49-F238E27FC236}">
                <a16:creationId xmlns:a16="http://schemas.microsoft.com/office/drawing/2014/main" id="{4BAB9F23-F13B-4341-989A-3C74B882FB3A}"/>
              </a:ext>
            </a:extLst>
          </p:cNvPr>
          <p:cNvSpPr/>
          <p:nvPr/>
        </p:nvSpPr>
        <p:spPr>
          <a:xfrm>
            <a:off x="1157021" y="2399533"/>
            <a:ext cx="692435" cy="18759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TextBox 123">
            <a:extLst>
              <a:ext uri="{FF2B5EF4-FFF2-40B4-BE49-F238E27FC236}">
                <a16:creationId xmlns:a16="http://schemas.microsoft.com/office/drawing/2014/main" id="{607AC3D7-35CA-FC43-B459-9784B94C8F8E}"/>
              </a:ext>
            </a:extLst>
          </p:cNvPr>
          <p:cNvSpPr txBox="1"/>
          <p:nvPr/>
        </p:nvSpPr>
        <p:spPr>
          <a:xfrm>
            <a:off x="1927849" y="2351882"/>
            <a:ext cx="678311" cy="278619"/>
          </a:xfrm>
          <a:prstGeom prst="rect">
            <a:avLst/>
          </a:prstGeom>
          <a:noFill/>
        </p:spPr>
        <p:txBody>
          <a:bodyPr wrap="none" rtlCol="0">
            <a:spAutoFit/>
          </a:bodyPr>
          <a:lstStyle/>
          <a:p>
            <a:r>
              <a:rPr lang="en-US" dirty="0">
                <a:solidFill>
                  <a:srgbClr val="FF0000"/>
                </a:solidFill>
              </a:rPr>
              <a:t>statistic</a:t>
            </a:r>
          </a:p>
        </p:txBody>
      </p:sp>
      <p:grpSp>
        <p:nvGrpSpPr>
          <p:cNvPr id="125" name="Group 124">
            <a:extLst>
              <a:ext uri="{FF2B5EF4-FFF2-40B4-BE49-F238E27FC236}">
                <a16:creationId xmlns:a16="http://schemas.microsoft.com/office/drawing/2014/main" id="{179E58BF-E674-3441-AEA4-BA7C6114D148}"/>
              </a:ext>
            </a:extLst>
          </p:cNvPr>
          <p:cNvGrpSpPr/>
          <p:nvPr/>
        </p:nvGrpSpPr>
        <p:grpSpPr>
          <a:xfrm>
            <a:off x="322419" y="1379813"/>
            <a:ext cx="765978" cy="725113"/>
            <a:chOff x="2031861" y="1429407"/>
            <a:chExt cx="1876592" cy="1776474"/>
          </a:xfrm>
        </p:grpSpPr>
        <p:sp>
          <p:nvSpPr>
            <p:cNvPr id="126" name="TextBox 125">
              <a:extLst>
                <a:ext uri="{FF2B5EF4-FFF2-40B4-BE49-F238E27FC236}">
                  <a16:creationId xmlns:a16="http://schemas.microsoft.com/office/drawing/2014/main" id="{8EAEF897-DD4D-024F-91CC-518CD7472EEC}"/>
                </a:ext>
              </a:extLst>
            </p:cNvPr>
            <p:cNvSpPr txBox="1"/>
            <p:nvPr/>
          </p:nvSpPr>
          <p:spPr>
            <a:xfrm>
              <a:off x="2448910" y="1429407"/>
              <a:ext cx="644856" cy="754031"/>
            </a:xfrm>
            <a:prstGeom prst="rect">
              <a:avLst/>
            </a:prstGeom>
            <a:noFill/>
          </p:spPr>
          <p:txBody>
            <a:bodyPr wrap="none" rtlCol="0">
              <a:spAutoFit/>
            </a:bodyPr>
            <a:lstStyle/>
            <a:p>
              <a:r>
                <a:rPr lang="en-US" sz="1400" dirty="0"/>
                <a:t>x</a:t>
              </a:r>
            </a:p>
          </p:txBody>
        </p:sp>
        <p:sp>
          <p:nvSpPr>
            <p:cNvPr id="127" name="TextBox 126">
              <a:extLst>
                <a:ext uri="{FF2B5EF4-FFF2-40B4-BE49-F238E27FC236}">
                  <a16:creationId xmlns:a16="http://schemas.microsoft.com/office/drawing/2014/main" id="{2A7F4ADB-A73C-0040-845A-9C919AE700C0}"/>
                </a:ext>
              </a:extLst>
            </p:cNvPr>
            <p:cNvSpPr txBox="1"/>
            <p:nvPr/>
          </p:nvSpPr>
          <p:spPr>
            <a:xfrm>
              <a:off x="2601310" y="1581807"/>
              <a:ext cx="644856" cy="754031"/>
            </a:xfrm>
            <a:prstGeom prst="rect">
              <a:avLst/>
            </a:prstGeom>
            <a:noFill/>
          </p:spPr>
          <p:txBody>
            <a:bodyPr wrap="none" rtlCol="0">
              <a:spAutoFit/>
            </a:bodyPr>
            <a:lstStyle/>
            <a:p>
              <a:r>
                <a:rPr lang="en-US" sz="1400" dirty="0"/>
                <a:t>x</a:t>
              </a:r>
            </a:p>
          </p:txBody>
        </p:sp>
        <p:sp>
          <p:nvSpPr>
            <p:cNvPr id="128" name="TextBox 127">
              <a:extLst>
                <a:ext uri="{FF2B5EF4-FFF2-40B4-BE49-F238E27FC236}">
                  <a16:creationId xmlns:a16="http://schemas.microsoft.com/office/drawing/2014/main" id="{65776B7D-91B4-4346-B2D9-6BC8BB59F712}"/>
                </a:ext>
              </a:extLst>
            </p:cNvPr>
            <p:cNvSpPr txBox="1"/>
            <p:nvPr/>
          </p:nvSpPr>
          <p:spPr>
            <a:xfrm>
              <a:off x="2753710" y="1734207"/>
              <a:ext cx="644856" cy="754031"/>
            </a:xfrm>
            <a:prstGeom prst="rect">
              <a:avLst/>
            </a:prstGeom>
            <a:noFill/>
          </p:spPr>
          <p:txBody>
            <a:bodyPr wrap="none" rtlCol="0">
              <a:spAutoFit/>
            </a:bodyPr>
            <a:lstStyle/>
            <a:p>
              <a:r>
                <a:rPr lang="en-US" sz="1400" dirty="0"/>
                <a:t>x</a:t>
              </a:r>
            </a:p>
          </p:txBody>
        </p:sp>
        <p:sp>
          <p:nvSpPr>
            <p:cNvPr id="129" name="TextBox 128">
              <a:extLst>
                <a:ext uri="{FF2B5EF4-FFF2-40B4-BE49-F238E27FC236}">
                  <a16:creationId xmlns:a16="http://schemas.microsoft.com/office/drawing/2014/main" id="{796A5D1C-C4D0-7041-BCA8-75FC98134685}"/>
                </a:ext>
              </a:extLst>
            </p:cNvPr>
            <p:cNvSpPr txBox="1"/>
            <p:nvPr/>
          </p:nvSpPr>
          <p:spPr>
            <a:xfrm>
              <a:off x="2948014" y="1822912"/>
              <a:ext cx="644856" cy="754031"/>
            </a:xfrm>
            <a:prstGeom prst="rect">
              <a:avLst/>
            </a:prstGeom>
            <a:noFill/>
          </p:spPr>
          <p:txBody>
            <a:bodyPr wrap="none" rtlCol="0">
              <a:spAutoFit/>
            </a:bodyPr>
            <a:lstStyle/>
            <a:p>
              <a:r>
                <a:rPr lang="en-US" sz="1400" dirty="0"/>
                <a:t>x</a:t>
              </a:r>
            </a:p>
          </p:txBody>
        </p:sp>
        <p:sp>
          <p:nvSpPr>
            <p:cNvPr id="130" name="TextBox 129">
              <a:extLst>
                <a:ext uri="{FF2B5EF4-FFF2-40B4-BE49-F238E27FC236}">
                  <a16:creationId xmlns:a16="http://schemas.microsoft.com/office/drawing/2014/main" id="{AA94C8DC-2EE0-8449-A975-B540E3A79023}"/>
                </a:ext>
              </a:extLst>
            </p:cNvPr>
            <p:cNvSpPr txBox="1"/>
            <p:nvPr/>
          </p:nvSpPr>
          <p:spPr>
            <a:xfrm>
              <a:off x="3058511" y="2039008"/>
              <a:ext cx="644856" cy="754031"/>
            </a:xfrm>
            <a:prstGeom prst="rect">
              <a:avLst/>
            </a:prstGeom>
            <a:noFill/>
          </p:spPr>
          <p:txBody>
            <a:bodyPr wrap="none" rtlCol="0">
              <a:spAutoFit/>
            </a:bodyPr>
            <a:lstStyle/>
            <a:p>
              <a:r>
                <a:rPr lang="en-US" sz="1400" dirty="0"/>
                <a:t>x</a:t>
              </a:r>
            </a:p>
          </p:txBody>
        </p:sp>
        <p:sp>
          <p:nvSpPr>
            <p:cNvPr id="131" name="TextBox 130">
              <a:extLst>
                <a:ext uri="{FF2B5EF4-FFF2-40B4-BE49-F238E27FC236}">
                  <a16:creationId xmlns:a16="http://schemas.microsoft.com/office/drawing/2014/main" id="{147B5D49-74F9-5749-9AA6-33C4C3E3B713}"/>
                </a:ext>
              </a:extLst>
            </p:cNvPr>
            <p:cNvSpPr txBox="1"/>
            <p:nvPr/>
          </p:nvSpPr>
          <p:spPr>
            <a:xfrm>
              <a:off x="3210909" y="2191408"/>
              <a:ext cx="644856" cy="754031"/>
            </a:xfrm>
            <a:prstGeom prst="rect">
              <a:avLst/>
            </a:prstGeom>
            <a:noFill/>
          </p:spPr>
          <p:txBody>
            <a:bodyPr wrap="none" rtlCol="0">
              <a:spAutoFit/>
            </a:bodyPr>
            <a:lstStyle/>
            <a:p>
              <a:r>
                <a:rPr lang="en-US" sz="1400" dirty="0"/>
                <a:t>x</a:t>
              </a:r>
            </a:p>
          </p:txBody>
        </p:sp>
        <p:sp>
          <p:nvSpPr>
            <p:cNvPr id="132" name="TextBox 131">
              <a:extLst>
                <a:ext uri="{FF2B5EF4-FFF2-40B4-BE49-F238E27FC236}">
                  <a16:creationId xmlns:a16="http://schemas.microsoft.com/office/drawing/2014/main" id="{F0BB970E-1545-B340-9B1F-D671677A33F0}"/>
                </a:ext>
              </a:extLst>
            </p:cNvPr>
            <p:cNvSpPr txBox="1"/>
            <p:nvPr/>
          </p:nvSpPr>
          <p:spPr>
            <a:xfrm>
              <a:off x="2543639" y="1930853"/>
              <a:ext cx="644856" cy="754031"/>
            </a:xfrm>
            <a:prstGeom prst="rect">
              <a:avLst/>
            </a:prstGeom>
            <a:noFill/>
          </p:spPr>
          <p:txBody>
            <a:bodyPr wrap="none" rtlCol="0">
              <a:spAutoFit/>
            </a:bodyPr>
            <a:lstStyle/>
            <a:p>
              <a:r>
                <a:rPr lang="en-US" sz="1400" dirty="0"/>
                <a:t>x</a:t>
              </a:r>
            </a:p>
          </p:txBody>
        </p:sp>
        <p:sp>
          <p:nvSpPr>
            <p:cNvPr id="133" name="TextBox 132">
              <a:extLst>
                <a:ext uri="{FF2B5EF4-FFF2-40B4-BE49-F238E27FC236}">
                  <a16:creationId xmlns:a16="http://schemas.microsoft.com/office/drawing/2014/main" id="{8C98C865-2E5D-7F4F-A3B8-A69C89389849}"/>
                </a:ext>
              </a:extLst>
            </p:cNvPr>
            <p:cNvSpPr txBox="1"/>
            <p:nvPr/>
          </p:nvSpPr>
          <p:spPr>
            <a:xfrm>
              <a:off x="2559676" y="2401193"/>
              <a:ext cx="644856" cy="754031"/>
            </a:xfrm>
            <a:prstGeom prst="rect">
              <a:avLst/>
            </a:prstGeom>
            <a:noFill/>
          </p:spPr>
          <p:txBody>
            <a:bodyPr wrap="none" rtlCol="0">
              <a:spAutoFit/>
            </a:bodyPr>
            <a:lstStyle/>
            <a:p>
              <a:r>
                <a:rPr lang="en-US" sz="1400" dirty="0"/>
                <a:t>x</a:t>
              </a:r>
            </a:p>
          </p:txBody>
        </p:sp>
        <p:sp>
          <p:nvSpPr>
            <p:cNvPr id="134" name="TextBox 133">
              <a:extLst>
                <a:ext uri="{FF2B5EF4-FFF2-40B4-BE49-F238E27FC236}">
                  <a16:creationId xmlns:a16="http://schemas.microsoft.com/office/drawing/2014/main" id="{4CF688E0-EEB9-E846-BFCB-DA643DFCE01F}"/>
                </a:ext>
              </a:extLst>
            </p:cNvPr>
            <p:cNvSpPr txBox="1"/>
            <p:nvPr/>
          </p:nvSpPr>
          <p:spPr>
            <a:xfrm>
              <a:off x="2133803" y="1558685"/>
              <a:ext cx="294290" cy="754031"/>
            </a:xfrm>
            <a:prstGeom prst="rect">
              <a:avLst/>
            </a:prstGeom>
            <a:noFill/>
          </p:spPr>
          <p:txBody>
            <a:bodyPr wrap="square" rtlCol="0">
              <a:spAutoFit/>
            </a:bodyPr>
            <a:lstStyle/>
            <a:p>
              <a:r>
                <a:rPr lang="en-US" sz="1400" dirty="0"/>
                <a:t>x</a:t>
              </a:r>
            </a:p>
          </p:txBody>
        </p:sp>
        <p:sp>
          <p:nvSpPr>
            <p:cNvPr id="135" name="TextBox 134">
              <a:extLst>
                <a:ext uri="{FF2B5EF4-FFF2-40B4-BE49-F238E27FC236}">
                  <a16:creationId xmlns:a16="http://schemas.microsoft.com/office/drawing/2014/main" id="{53823505-B16C-3F4F-AB5F-B9B0CF80DB05}"/>
                </a:ext>
              </a:extLst>
            </p:cNvPr>
            <p:cNvSpPr txBox="1"/>
            <p:nvPr/>
          </p:nvSpPr>
          <p:spPr>
            <a:xfrm>
              <a:off x="2244297" y="1794218"/>
              <a:ext cx="294290" cy="754031"/>
            </a:xfrm>
            <a:prstGeom prst="rect">
              <a:avLst/>
            </a:prstGeom>
            <a:noFill/>
          </p:spPr>
          <p:txBody>
            <a:bodyPr wrap="square" rtlCol="0">
              <a:spAutoFit/>
            </a:bodyPr>
            <a:lstStyle/>
            <a:p>
              <a:r>
                <a:rPr lang="en-US" sz="1400" dirty="0"/>
                <a:t>x</a:t>
              </a:r>
            </a:p>
          </p:txBody>
        </p:sp>
        <p:sp>
          <p:nvSpPr>
            <p:cNvPr id="136" name="TextBox 135">
              <a:extLst>
                <a:ext uri="{FF2B5EF4-FFF2-40B4-BE49-F238E27FC236}">
                  <a16:creationId xmlns:a16="http://schemas.microsoft.com/office/drawing/2014/main" id="{7F9C3704-068E-6342-8DA5-243C3B3AB0AA}"/>
                </a:ext>
              </a:extLst>
            </p:cNvPr>
            <p:cNvSpPr txBox="1"/>
            <p:nvPr/>
          </p:nvSpPr>
          <p:spPr>
            <a:xfrm>
              <a:off x="2428161" y="1798739"/>
              <a:ext cx="294290" cy="754031"/>
            </a:xfrm>
            <a:prstGeom prst="rect">
              <a:avLst/>
            </a:prstGeom>
            <a:noFill/>
          </p:spPr>
          <p:txBody>
            <a:bodyPr wrap="square" rtlCol="0">
              <a:spAutoFit/>
            </a:bodyPr>
            <a:lstStyle/>
            <a:p>
              <a:r>
                <a:rPr lang="en-US" sz="1400" dirty="0"/>
                <a:t>x</a:t>
              </a:r>
            </a:p>
          </p:txBody>
        </p:sp>
        <p:sp>
          <p:nvSpPr>
            <p:cNvPr id="137" name="TextBox 136">
              <a:extLst>
                <a:ext uri="{FF2B5EF4-FFF2-40B4-BE49-F238E27FC236}">
                  <a16:creationId xmlns:a16="http://schemas.microsoft.com/office/drawing/2014/main" id="{567E9654-D49F-F44B-BBC3-C75D58AFAC61}"/>
                </a:ext>
              </a:extLst>
            </p:cNvPr>
            <p:cNvSpPr txBox="1"/>
            <p:nvPr/>
          </p:nvSpPr>
          <p:spPr>
            <a:xfrm>
              <a:off x="2464675" y="2140327"/>
              <a:ext cx="294290" cy="754031"/>
            </a:xfrm>
            <a:prstGeom prst="rect">
              <a:avLst/>
            </a:prstGeom>
            <a:noFill/>
          </p:spPr>
          <p:txBody>
            <a:bodyPr wrap="square" rtlCol="0">
              <a:spAutoFit/>
            </a:bodyPr>
            <a:lstStyle/>
            <a:p>
              <a:r>
                <a:rPr lang="en-US" sz="1400" dirty="0"/>
                <a:t>x</a:t>
              </a:r>
            </a:p>
          </p:txBody>
        </p:sp>
        <p:sp>
          <p:nvSpPr>
            <p:cNvPr id="138" name="TextBox 137">
              <a:extLst>
                <a:ext uri="{FF2B5EF4-FFF2-40B4-BE49-F238E27FC236}">
                  <a16:creationId xmlns:a16="http://schemas.microsoft.com/office/drawing/2014/main" id="{02A4AC9C-9627-AB41-B7DF-2A079F400876}"/>
                </a:ext>
              </a:extLst>
            </p:cNvPr>
            <p:cNvSpPr txBox="1"/>
            <p:nvPr/>
          </p:nvSpPr>
          <p:spPr>
            <a:xfrm>
              <a:off x="2911366" y="2101437"/>
              <a:ext cx="294290" cy="754031"/>
            </a:xfrm>
            <a:prstGeom prst="rect">
              <a:avLst/>
            </a:prstGeom>
            <a:noFill/>
          </p:spPr>
          <p:txBody>
            <a:bodyPr wrap="square" rtlCol="0">
              <a:spAutoFit/>
            </a:bodyPr>
            <a:lstStyle/>
            <a:p>
              <a:r>
                <a:rPr lang="en-US" sz="1400" dirty="0"/>
                <a:t>x</a:t>
              </a:r>
            </a:p>
          </p:txBody>
        </p:sp>
        <p:sp>
          <p:nvSpPr>
            <p:cNvPr id="139" name="TextBox 138">
              <a:extLst>
                <a:ext uri="{FF2B5EF4-FFF2-40B4-BE49-F238E27FC236}">
                  <a16:creationId xmlns:a16="http://schemas.microsoft.com/office/drawing/2014/main" id="{5B97F41C-9F95-2544-B1B2-31245D490284}"/>
                </a:ext>
              </a:extLst>
            </p:cNvPr>
            <p:cNvSpPr txBox="1"/>
            <p:nvPr/>
          </p:nvSpPr>
          <p:spPr>
            <a:xfrm>
              <a:off x="2758319" y="2319946"/>
              <a:ext cx="294290" cy="754031"/>
            </a:xfrm>
            <a:prstGeom prst="rect">
              <a:avLst/>
            </a:prstGeom>
            <a:noFill/>
          </p:spPr>
          <p:txBody>
            <a:bodyPr wrap="square" rtlCol="0">
              <a:spAutoFit/>
            </a:bodyPr>
            <a:lstStyle/>
            <a:p>
              <a:r>
                <a:rPr lang="en-US" sz="1400" dirty="0"/>
                <a:t>x</a:t>
              </a:r>
            </a:p>
          </p:txBody>
        </p:sp>
        <p:sp>
          <p:nvSpPr>
            <p:cNvPr id="140" name="TextBox 139">
              <a:extLst>
                <a:ext uri="{FF2B5EF4-FFF2-40B4-BE49-F238E27FC236}">
                  <a16:creationId xmlns:a16="http://schemas.microsoft.com/office/drawing/2014/main" id="{A8B12433-401A-9441-BDEC-609914CED178}"/>
                </a:ext>
              </a:extLst>
            </p:cNvPr>
            <p:cNvSpPr txBox="1"/>
            <p:nvPr/>
          </p:nvSpPr>
          <p:spPr>
            <a:xfrm>
              <a:off x="3037763" y="2408339"/>
              <a:ext cx="294290" cy="754031"/>
            </a:xfrm>
            <a:prstGeom prst="rect">
              <a:avLst/>
            </a:prstGeom>
            <a:noFill/>
          </p:spPr>
          <p:txBody>
            <a:bodyPr wrap="square" rtlCol="0">
              <a:spAutoFit/>
            </a:bodyPr>
            <a:lstStyle/>
            <a:p>
              <a:r>
                <a:rPr lang="en-US" sz="1400" dirty="0"/>
                <a:t>x</a:t>
              </a:r>
            </a:p>
          </p:txBody>
        </p:sp>
        <p:sp>
          <p:nvSpPr>
            <p:cNvPr id="141" name="TextBox 140">
              <a:extLst>
                <a:ext uri="{FF2B5EF4-FFF2-40B4-BE49-F238E27FC236}">
                  <a16:creationId xmlns:a16="http://schemas.microsoft.com/office/drawing/2014/main" id="{9F85C028-0EEA-984C-A357-503EBC9B13AC}"/>
                </a:ext>
              </a:extLst>
            </p:cNvPr>
            <p:cNvSpPr txBox="1"/>
            <p:nvPr/>
          </p:nvSpPr>
          <p:spPr>
            <a:xfrm>
              <a:off x="2055045" y="1872523"/>
              <a:ext cx="294290" cy="754031"/>
            </a:xfrm>
            <a:prstGeom prst="rect">
              <a:avLst/>
            </a:prstGeom>
            <a:noFill/>
          </p:spPr>
          <p:txBody>
            <a:bodyPr wrap="square" rtlCol="0">
              <a:spAutoFit/>
            </a:bodyPr>
            <a:lstStyle/>
            <a:p>
              <a:r>
                <a:rPr lang="en-US" sz="1400" dirty="0"/>
                <a:t>x</a:t>
              </a:r>
            </a:p>
          </p:txBody>
        </p:sp>
        <p:sp>
          <p:nvSpPr>
            <p:cNvPr id="142" name="TextBox 141">
              <a:extLst>
                <a:ext uri="{FF2B5EF4-FFF2-40B4-BE49-F238E27FC236}">
                  <a16:creationId xmlns:a16="http://schemas.microsoft.com/office/drawing/2014/main" id="{09C1ABBE-63A4-C741-B6FA-176FA00537D4}"/>
                </a:ext>
              </a:extLst>
            </p:cNvPr>
            <p:cNvSpPr txBox="1"/>
            <p:nvPr/>
          </p:nvSpPr>
          <p:spPr>
            <a:xfrm>
              <a:off x="3232066" y="1918873"/>
              <a:ext cx="644856" cy="754031"/>
            </a:xfrm>
            <a:prstGeom prst="rect">
              <a:avLst/>
            </a:prstGeom>
            <a:noFill/>
          </p:spPr>
          <p:txBody>
            <a:bodyPr wrap="none" rtlCol="0">
              <a:spAutoFit/>
            </a:bodyPr>
            <a:lstStyle/>
            <a:p>
              <a:r>
                <a:rPr lang="en-US" sz="1400" dirty="0"/>
                <a:t>x</a:t>
              </a:r>
            </a:p>
          </p:txBody>
        </p:sp>
        <p:sp>
          <p:nvSpPr>
            <p:cNvPr id="143" name="TextBox 142">
              <a:extLst>
                <a:ext uri="{FF2B5EF4-FFF2-40B4-BE49-F238E27FC236}">
                  <a16:creationId xmlns:a16="http://schemas.microsoft.com/office/drawing/2014/main" id="{773B5E43-67A9-4941-835A-CD109FF52B4B}"/>
                </a:ext>
              </a:extLst>
            </p:cNvPr>
            <p:cNvSpPr txBox="1"/>
            <p:nvPr/>
          </p:nvSpPr>
          <p:spPr>
            <a:xfrm>
              <a:off x="2927266" y="1483428"/>
              <a:ext cx="284052" cy="754031"/>
            </a:xfrm>
            <a:prstGeom prst="rect">
              <a:avLst/>
            </a:prstGeom>
            <a:noFill/>
          </p:spPr>
          <p:txBody>
            <a:bodyPr wrap="square" rtlCol="0">
              <a:spAutoFit/>
            </a:bodyPr>
            <a:lstStyle/>
            <a:p>
              <a:r>
                <a:rPr lang="en-US" sz="1400" dirty="0"/>
                <a:t>x</a:t>
              </a:r>
            </a:p>
          </p:txBody>
        </p:sp>
        <p:sp>
          <p:nvSpPr>
            <p:cNvPr id="144" name="TextBox 143">
              <a:extLst>
                <a:ext uri="{FF2B5EF4-FFF2-40B4-BE49-F238E27FC236}">
                  <a16:creationId xmlns:a16="http://schemas.microsoft.com/office/drawing/2014/main" id="{1A263610-5685-5242-A39F-AF9B79190CF6}"/>
                </a:ext>
              </a:extLst>
            </p:cNvPr>
            <p:cNvSpPr txBox="1"/>
            <p:nvPr/>
          </p:nvSpPr>
          <p:spPr>
            <a:xfrm>
              <a:off x="3263597" y="1638246"/>
              <a:ext cx="644856" cy="754031"/>
            </a:xfrm>
            <a:prstGeom prst="rect">
              <a:avLst/>
            </a:prstGeom>
            <a:noFill/>
          </p:spPr>
          <p:txBody>
            <a:bodyPr wrap="none" rtlCol="0">
              <a:spAutoFit/>
            </a:bodyPr>
            <a:lstStyle/>
            <a:p>
              <a:r>
                <a:rPr lang="en-US" sz="1400" dirty="0"/>
                <a:t>x</a:t>
              </a:r>
            </a:p>
          </p:txBody>
        </p:sp>
        <p:sp>
          <p:nvSpPr>
            <p:cNvPr id="145" name="TextBox 144">
              <a:extLst>
                <a:ext uri="{FF2B5EF4-FFF2-40B4-BE49-F238E27FC236}">
                  <a16:creationId xmlns:a16="http://schemas.microsoft.com/office/drawing/2014/main" id="{FFD2FAEC-205A-ED40-B9B5-88D563C2A3BE}"/>
                </a:ext>
              </a:extLst>
            </p:cNvPr>
            <p:cNvSpPr txBox="1"/>
            <p:nvPr/>
          </p:nvSpPr>
          <p:spPr>
            <a:xfrm>
              <a:off x="2335515" y="2451850"/>
              <a:ext cx="644856" cy="754031"/>
            </a:xfrm>
            <a:prstGeom prst="rect">
              <a:avLst/>
            </a:prstGeom>
            <a:noFill/>
          </p:spPr>
          <p:txBody>
            <a:bodyPr wrap="none" rtlCol="0">
              <a:spAutoFit/>
            </a:bodyPr>
            <a:lstStyle/>
            <a:p>
              <a:r>
                <a:rPr lang="en-US" sz="1400" dirty="0"/>
                <a:t>x</a:t>
              </a:r>
            </a:p>
          </p:txBody>
        </p:sp>
        <p:sp>
          <p:nvSpPr>
            <p:cNvPr id="146" name="TextBox 145">
              <a:extLst>
                <a:ext uri="{FF2B5EF4-FFF2-40B4-BE49-F238E27FC236}">
                  <a16:creationId xmlns:a16="http://schemas.microsoft.com/office/drawing/2014/main" id="{9BB95929-3301-E44F-953C-19223D3E82CD}"/>
                </a:ext>
              </a:extLst>
            </p:cNvPr>
            <p:cNvSpPr txBox="1"/>
            <p:nvPr/>
          </p:nvSpPr>
          <p:spPr>
            <a:xfrm>
              <a:off x="2727435" y="2028287"/>
              <a:ext cx="644856" cy="754031"/>
            </a:xfrm>
            <a:prstGeom prst="rect">
              <a:avLst/>
            </a:prstGeom>
            <a:noFill/>
          </p:spPr>
          <p:txBody>
            <a:bodyPr wrap="none" rtlCol="0">
              <a:spAutoFit/>
            </a:bodyPr>
            <a:lstStyle/>
            <a:p>
              <a:r>
                <a:rPr lang="en-US" sz="1400" dirty="0"/>
                <a:t>x</a:t>
              </a:r>
            </a:p>
          </p:txBody>
        </p:sp>
        <p:sp>
          <p:nvSpPr>
            <p:cNvPr id="147" name="TextBox 146">
              <a:extLst>
                <a:ext uri="{FF2B5EF4-FFF2-40B4-BE49-F238E27FC236}">
                  <a16:creationId xmlns:a16="http://schemas.microsoft.com/office/drawing/2014/main" id="{2307AB6D-8B28-E64F-ADCE-13348E992C96}"/>
                </a:ext>
              </a:extLst>
            </p:cNvPr>
            <p:cNvSpPr txBox="1"/>
            <p:nvPr/>
          </p:nvSpPr>
          <p:spPr>
            <a:xfrm>
              <a:off x="2181270" y="2138012"/>
              <a:ext cx="644856" cy="754031"/>
            </a:xfrm>
            <a:prstGeom prst="rect">
              <a:avLst/>
            </a:prstGeom>
            <a:noFill/>
          </p:spPr>
          <p:txBody>
            <a:bodyPr wrap="none" rtlCol="0">
              <a:spAutoFit/>
            </a:bodyPr>
            <a:lstStyle/>
            <a:p>
              <a:r>
                <a:rPr lang="en-US" sz="1400" dirty="0"/>
                <a:t>x</a:t>
              </a:r>
            </a:p>
          </p:txBody>
        </p:sp>
        <p:sp>
          <p:nvSpPr>
            <p:cNvPr id="148" name="Oval 147">
              <a:extLst>
                <a:ext uri="{FF2B5EF4-FFF2-40B4-BE49-F238E27FC236}">
                  <a16:creationId xmlns:a16="http://schemas.microsoft.com/office/drawing/2014/main" id="{7472A903-63ED-FB41-B3E0-48D50E1277D2}"/>
                </a:ext>
              </a:extLst>
            </p:cNvPr>
            <p:cNvSpPr/>
            <p:nvPr/>
          </p:nvSpPr>
          <p:spPr>
            <a:xfrm>
              <a:off x="2031861" y="1522463"/>
              <a:ext cx="1665618" cy="1576553"/>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grpSp>
      <p:sp>
        <p:nvSpPr>
          <p:cNvPr id="149" name="Right Arrow 148">
            <a:extLst>
              <a:ext uri="{FF2B5EF4-FFF2-40B4-BE49-F238E27FC236}">
                <a16:creationId xmlns:a16="http://schemas.microsoft.com/office/drawing/2014/main" id="{B4A8F6D2-7142-9247-B1A9-B3ABF93D4A8E}"/>
              </a:ext>
            </a:extLst>
          </p:cNvPr>
          <p:cNvSpPr/>
          <p:nvPr/>
        </p:nvSpPr>
        <p:spPr>
          <a:xfrm>
            <a:off x="1157021" y="1650847"/>
            <a:ext cx="692435" cy="18759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TextBox 149">
            <a:extLst>
              <a:ext uri="{FF2B5EF4-FFF2-40B4-BE49-F238E27FC236}">
                <a16:creationId xmlns:a16="http://schemas.microsoft.com/office/drawing/2014/main" id="{E6E1BB1C-3818-F14C-9934-C730B3DD87A1}"/>
              </a:ext>
            </a:extLst>
          </p:cNvPr>
          <p:cNvSpPr txBox="1"/>
          <p:nvPr/>
        </p:nvSpPr>
        <p:spPr>
          <a:xfrm>
            <a:off x="1927849" y="1603195"/>
            <a:ext cx="678311" cy="278619"/>
          </a:xfrm>
          <a:prstGeom prst="rect">
            <a:avLst/>
          </a:prstGeom>
          <a:noFill/>
        </p:spPr>
        <p:txBody>
          <a:bodyPr wrap="none" rtlCol="0">
            <a:spAutoFit/>
          </a:bodyPr>
          <a:lstStyle/>
          <a:p>
            <a:r>
              <a:rPr lang="en-US" dirty="0"/>
              <a:t>statistic</a:t>
            </a:r>
          </a:p>
        </p:txBody>
      </p:sp>
      <p:grpSp>
        <p:nvGrpSpPr>
          <p:cNvPr id="163" name="Group 162">
            <a:extLst>
              <a:ext uri="{FF2B5EF4-FFF2-40B4-BE49-F238E27FC236}">
                <a16:creationId xmlns:a16="http://schemas.microsoft.com/office/drawing/2014/main" id="{0E68E079-6167-8E4A-975D-E4B396627BF2}"/>
              </a:ext>
            </a:extLst>
          </p:cNvPr>
          <p:cNvGrpSpPr/>
          <p:nvPr/>
        </p:nvGrpSpPr>
        <p:grpSpPr>
          <a:xfrm>
            <a:off x="317228" y="2873614"/>
            <a:ext cx="764732" cy="725704"/>
            <a:chOff x="2036652" y="1429407"/>
            <a:chExt cx="1870888" cy="1775410"/>
          </a:xfrm>
        </p:grpSpPr>
        <p:sp>
          <p:nvSpPr>
            <p:cNvPr id="195" name="TextBox 194">
              <a:extLst>
                <a:ext uri="{FF2B5EF4-FFF2-40B4-BE49-F238E27FC236}">
                  <a16:creationId xmlns:a16="http://schemas.microsoft.com/office/drawing/2014/main" id="{6F5AA8AA-8603-9241-B6B2-65E7F660063A}"/>
                </a:ext>
              </a:extLst>
            </p:cNvPr>
            <p:cNvSpPr txBox="1"/>
            <p:nvPr/>
          </p:nvSpPr>
          <p:spPr>
            <a:xfrm>
              <a:off x="2448908" y="1429407"/>
              <a:ext cx="643943" cy="752966"/>
            </a:xfrm>
            <a:prstGeom prst="rect">
              <a:avLst/>
            </a:prstGeom>
            <a:noFill/>
          </p:spPr>
          <p:txBody>
            <a:bodyPr wrap="none" rtlCol="0">
              <a:spAutoFit/>
            </a:bodyPr>
            <a:lstStyle/>
            <a:p>
              <a:r>
                <a:rPr lang="en-US" sz="1400" dirty="0">
                  <a:solidFill>
                    <a:schemeClr val="accent1"/>
                  </a:solidFill>
                </a:rPr>
                <a:t>x</a:t>
              </a:r>
            </a:p>
          </p:txBody>
        </p:sp>
        <p:sp>
          <p:nvSpPr>
            <p:cNvPr id="196" name="TextBox 195">
              <a:extLst>
                <a:ext uri="{FF2B5EF4-FFF2-40B4-BE49-F238E27FC236}">
                  <a16:creationId xmlns:a16="http://schemas.microsoft.com/office/drawing/2014/main" id="{3B6E0525-49C7-1245-BB4B-274D32967CD0}"/>
                </a:ext>
              </a:extLst>
            </p:cNvPr>
            <p:cNvSpPr txBox="1"/>
            <p:nvPr/>
          </p:nvSpPr>
          <p:spPr>
            <a:xfrm>
              <a:off x="2601310" y="1581807"/>
              <a:ext cx="643943" cy="752966"/>
            </a:xfrm>
            <a:prstGeom prst="rect">
              <a:avLst/>
            </a:prstGeom>
            <a:noFill/>
          </p:spPr>
          <p:txBody>
            <a:bodyPr wrap="none" rtlCol="0">
              <a:spAutoFit/>
            </a:bodyPr>
            <a:lstStyle/>
            <a:p>
              <a:r>
                <a:rPr lang="en-US" sz="1400" dirty="0">
                  <a:solidFill>
                    <a:schemeClr val="accent1"/>
                  </a:solidFill>
                </a:rPr>
                <a:t>x</a:t>
              </a:r>
            </a:p>
          </p:txBody>
        </p:sp>
        <p:sp>
          <p:nvSpPr>
            <p:cNvPr id="197" name="TextBox 196">
              <a:extLst>
                <a:ext uri="{FF2B5EF4-FFF2-40B4-BE49-F238E27FC236}">
                  <a16:creationId xmlns:a16="http://schemas.microsoft.com/office/drawing/2014/main" id="{86BB89E0-2F3F-9C44-9172-3973E8A96B95}"/>
                </a:ext>
              </a:extLst>
            </p:cNvPr>
            <p:cNvSpPr txBox="1"/>
            <p:nvPr/>
          </p:nvSpPr>
          <p:spPr>
            <a:xfrm>
              <a:off x="2753710" y="1734207"/>
              <a:ext cx="643943" cy="752966"/>
            </a:xfrm>
            <a:prstGeom prst="rect">
              <a:avLst/>
            </a:prstGeom>
            <a:noFill/>
          </p:spPr>
          <p:txBody>
            <a:bodyPr wrap="none" rtlCol="0">
              <a:spAutoFit/>
            </a:bodyPr>
            <a:lstStyle/>
            <a:p>
              <a:r>
                <a:rPr lang="en-US" sz="1400" dirty="0">
                  <a:solidFill>
                    <a:schemeClr val="accent1"/>
                  </a:solidFill>
                </a:rPr>
                <a:t>x</a:t>
              </a:r>
            </a:p>
          </p:txBody>
        </p:sp>
        <p:sp>
          <p:nvSpPr>
            <p:cNvPr id="198" name="TextBox 197">
              <a:extLst>
                <a:ext uri="{FF2B5EF4-FFF2-40B4-BE49-F238E27FC236}">
                  <a16:creationId xmlns:a16="http://schemas.microsoft.com/office/drawing/2014/main" id="{6A77E302-0BD0-8844-9FE5-E208BB06FCDE}"/>
                </a:ext>
              </a:extLst>
            </p:cNvPr>
            <p:cNvSpPr txBox="1"/>
            <p:nvPr/>
          </p:nvSpPr>
          <p:spPr>
            <a:xfrm>
              <a:off x="2948015" y="1822913"/>
              <a:ext cx="643943" cy="752966"/>
            </a:xfrm>
            <a:prstGeom prst="rect">
              <a:avLst/>
            </a:prstGeom>
            <a:noFill/>
          </p:spPr>
          <p:txBody>
            <a:bodyPr wrap="none" rtlCol="0">
              <a:spAutoFit/>
            </a:bodyPr>
            <a:lstStyle/>
            <a:p>
              <a:r>
                <a:rPr lang="en-US" sz="1400" dirty="0">
                  <a:solidFill>
                    <a:schemeClr val="accent1"/>
                  </a:solidFill>
                </a:rPr>
                <a:t>x</a:t>
              </a:r>
            </a:p>
          </p:txBody>
        </p:sp>
        <p:sp>
          <p:nvSpPr>
            <p:cNvPr id="199" name="TextBox 198">
              <a:extLst>
                <a:ext uri="{FF2B5EF4-FFF2-40B4-BE49-F238E27FC236}">
                  <a16:creationId xmlns:a16="http://schemas.microsoft.com/office/drawing/2014/main" id="{31EC0FD4-834D-2546-8D03-838D7F3DF33C}"/>
                </a:ext>
              </a:extLst>
            </p:cNvPr>
            <p:cNvSpPr txBox="1"/>
            <p:nvPr/>
          </p:nvSpPr>
          <p:spPr>
            <a:xfrm>
              <a:off x="3058510" y="2039007"/>
              <a:ext cx="643943" cy="752966"/>
            </a:xfrm>
            <a:prstGeom prst="rect">
              <a:avLst/>
            </a:prstGeom>
            <a:noFill/>
          </p:spPr>
          <p:txBody>
            <a:bodyPr wrap="none" rtlCol="0">
              <a:spAutoFit/>
            </a:bodyPr>
            <a:lstStyle/>
            <a:p>
              <a:r>
                <a:rPr lang="en-US" sz="1400" dirty="0">
                  <a:solidFill>
                    <a:schemeClr val="accent1"/>
                  </a:solidFill>
                </a:rPr>
                <a:t>x</a:t>
              </a:r>
            </a:p>
          </p:txBody>
        </p:sp>
        <p:sp>
          <p:nvSpPr>
            <p:cNvPr id="200" name="TextBox 199">
              <a:extLst>
                <a:ext uri="{FF2B5EF4-FFF2-40B4-BE49-F238E27FC236}">
                  <a16:creationId xmlns:a16="http://schemas.microsoft.com/office/drawing/2014/main" id="{AC9E0042-6661-B64C-9F4B-4C17E1583771}"/>
                </a:ext>
              </a:extLst>
            </p:cNvPr>
            <p:cNvSpPr txBox="1"/>
            <p:nvPr/>
          </p:nvSpPr>
          <p:spPr>
            <a:xfrm>
              <a:off x="3210910" y="2191407"/>
              <a:ext cx="643943" cy="752966"/>
            </a:xfrm>
            <a:prstGeom prst="rect">
              <a:avLst/>
            </a:prstGeom>
            <a:noFill/>
          </p:spPr>
          <p:txBody>
            <a:bodyPr wrap="none" rtlCol="0">
              <a:spAutoFit/>
            </a:bodyPr>
            <a:lstStyle/>
            <a:p>
              <a:r>
                <a:rPr lang="en-US" sz="1400" dirty="0">
                  <a:solidFill>
                    <a:schemeClr val="accent1"/>
                  </a:solidFill>
                </a:rPr>
                <a:t>x</a:t>
              </a:r>
            </a:p>
          </p:txBody>
        </p:sp>
        <p:sp>
          <p:nvSpPr>
            <p:cNvPr id="201" name="TextBox 200">
              <a:extLst>
                <a:ext uri="{FF2B5EF4-FFF2-40B4-BE49-F238E27FC236}">
                  <a16:creationId xmlns:a16="http://schemas.microsoft.com/office/drawing/2014/main" id="{C57EB14E-3285-EF4E-8BD4-8249EFE57CD1}"/>
                </a:ext>
              </a:extLst>
            </p:cNvPr>
            <p:cNvSpPr txBox="1"/>
            <p:nvPr/>
          </p:nvSpPr>
          <p:spPr>
            <a:xfrm>
              <a:off x="2543642" y="1930854"/>
              <a:ext cx="643943" cy="752966"/>
            </a:xfrm>
            <a:prstGeom prst="rect">
              <a:avLst/>
            </a:prstGeom>
            <a:noFill/>
          </p:spPr>
          <p:txBody>
            <a:bodyPr wrap="none" rtlCol="0">
              <a:spAutoFit/>
            </a:bodyPr>
            <a:lstStyle/>
            <a:p>
              <a:r>
                <a:rPr lang="en-US" sz="1400" dirty="0">
                  <a:solidFill>
                    <a:schemeClr val="accent1"/>
                  </a:solidFill>
                </a:rPr>
                <a:t>x</a:t>
              </a:r>
            </a:p>
          </p:txBody>
        </p:sp>
        <p:sp>
          <p:nvSpPr>
            <p:cNvPr id="202" name="TextBox 201">
              <a:extLst>
                <a:ext uri="{FF2B5EF4-FFF2-40B4-BE49-F238E27FC236}">
                  <a16:creationId xmlns:a16="http://schemas.microsoft.com/office/drawing/2014/main" id="{61F84945-2EE3-D447-97A2-A13F830ADD04}"/>
                </a:ext>
              </a:extLst>
            </p:cNvPr>
            <p:cNvSpPr txBox="1"/>
            <p:nvPr/>
          </p:nvSpPr>
          <p:spPr>
            <a:xfrm>
              <a:off x="2559676" y="2401192"/>
              <a:ext cx="643943" cy="752966"/>
            </a:xfrm>
            <a:prstGeom prst="rect">
              <a:avLst/>
            </a:prstGeom>
            <a:noFill/>
          </p:spPr>
          <p:txBody>
            <a:bodyPr wrap="none" rtlCol="0">
              <a:spAutoFit/>
            </a:bodyPr>
            <a:lstStyle/>
            <a:p>
              <a:r>
                <a:rPr lang="en-US" sz="1400" dirty="0">
                  <a:solidFill>
                    <a:schemeClr val="accent1"/>
                  </a:solidFill>
                </a:rPr>
                <a:t>x</a:t>
              </a:r>
            </a:p>
          </p:txBody>
        </p:sp>
        <p:sp>
          <p:nvSpPr>
            <p:cNvPr id="203" name="TextBox 202">
              <a:extLst>
                <a:ext uri="{FF2B5EF4-FFF2-40B4-BE49-F238E27FC236}">
                  <a16:creationId xmlns:a16="http://schemas.microsoft.com/office/drawing/2014/main" id="{7CEC26C7-3A76-F646-906D-E1950AE29573}"/>
                </a:ext>
              </a:extLst>
            </p:cNvPr>
            <p:cNvSpPr txBox="1"/>
            <p:nvPr/>
          </p:nvSpPr>
          <p:spPr>
            <a:xfrm>
              <a:off x="2133803" y="1558683"/>
              <a:ext cx="294290" cy="752966"/>
            </a:xfrm>
            <a:prstGeom prst="rect">
              <a:avLst/>
            </a:prstGeom>
            <a:noFill/>
          </p:spPr>
          <p:txBody>
            <a:bodyPr wrap="square" rtlCol="0">
              <a:spAutoFit/>
            </a:bodyPr>
            <a:lstStyle/>
            <a:p>
              <a:r>
                <a:rPr lang="en-US" sz="1400" dirty="0">
                  <a:solidFill>
                    <a:schemeClr val="accent1"/>
                  </a:solidFill>
                </a:rPr>
                <a:t>x</a:t>
              </a:r>
            </a:p>
          </p:txBody>
        </p:sp>
        <p:sp>
          <p:nvSpPr>
            <p:cNvPr id="204" name="TextBox 203">
              <a:extLst>
                <a:ext uri="{FF2B5EF4-FFF2-40B4-BE49-F238E27FC236}">
                  <a16:creationId xmlns:a16="http://schemas.microsoft.com/office/drawing/2014/main" id="{F82D0666-6BD2-4542-875C-D09693D3218B}"/>
                </a:ext>
              </a:extLst>
            </p:cNvPr>
            <p:cNvSpPr txBox="1"/>
            <p:nvPr/>
          </p:nvSpPr>
          <p:spPr>
            <a:xfrm>
              <a:off x="2244298" y="1794219"/>
              <a:ext cx="294290" cy="752966"/>
            </a:xfrm>
            <a:prstGeom prst="rect">
              <a:avLst/>
            </a:prstGeom>
            <a:noFill/>
          </p:spPr>
          <p:txBody>
            <a:bodyPr wrap="square" rtlCol="0">
              <a:spAutoFit/>
            </a:bodyPr>
            <a:lstStyle/>
            <a:p>
              <a:r>
                <a:rPr lang="en-US" sz="1400" dirty="0">
                  <a:solidFill>
                    <a:schemeClr val="accent1"/>
                  </a:solidFill>
                </a:rPr>
                <a:t>x</a:t>
              </a:r>
            </a:p>
          </p:txBody>
        </p:sp>
        <p:sp>
          <p:nvSpPr>
            <p:cNvPr id="205" name="TextBox 204">
              <a:extLst>
                <a:ext uri="{FF2B5EF4-FFF2-40B4-BE49-F238E27FC236}">
                  <a16:creationId xmlns:a16="http://schemas.microsoft.com/office/drawing/2014/main" id="{19F651CA-9115-3440-87F2-51827A1D8827}"/>
                </a:ext>
              </a:extLst>
            </p:cNvPr>
            <p:cNvSpPr txBox="1"/>
            <p:nvPr/>
          </p:nvSpPr>
          <p:spPr>
            <a:xfrm>
              <a:off x="2428162" y="1798738"/>
              <a:ext cx="294290" cy="752966"/>
            </a:xfrm>
            <a:prstGeom prst="rect">
              <a:avLst/>
            </a:prstGeom>
            <a:noFill/>
          </p:spPr>
          <p:txBody>
            <a:bodyPr wrap="square" rtlCol="0">
              <a:spAutoFit/>
            </a:bodyPr>
            <a:lstStyle/>
            <a:p>
              <a:r>
                <a:rPr lang="en-US" sz="1400" dirty="0">
                  <a:solidFill>
                    <a:schemeClr val="accent1"/>
                  </a:solidFill>
                </a:rPr>
                <a:t>x</a:t>
              </a:r>
            </a:p>
          </p:txBody>
        </p:sp>
        <p:sp>
          <p:nvSpPr>
            <p:cNvPr id="206" name="TextBox 205">
              <a:extLst>
                <a:ext uri="{FF2B5EF4-FFF2-40B4-BE49-F238E27FC236}">
                  <a16:creationId xmlns:a16="http://schemas.microsoft.com/office/drawing/2014/main" id="{90BA9A87-7CF0-AD4F-8BB6-8F1D32FCBD4C}"/>
                </a:ext>
              </a:extLst>
            </p:cNvPr>
            <p:cNvSpPr txBox="1"/>
            <p:nvPr/>
          </p:nvSpPr>
          <p:spPr>
            <a:xfrm>
              <a:off x="2464675" y="2140325"/>
              <a:ext cx="294290" cy="752966"/>
            </a:xfrm>
            <a:prstGeom prst="rect">
              <a:avLst/>
            </a:prstGeom>
            <a:noFill/>
          </p:spPr>
          <p:txBody>
            <a:bodyPr wrap="square" rtlCol="0">
              <a:spAutoFit/>
            </a:bodyPr>
            <a:lstStyle/>
            <a:p>
              <a:r>
                <a:rPr lang="en-US" sz="1400" dirty="0">
                  <a:solidFill>
                    <a:schemeClr val="accent1"/>
                  </a:solidFill>
                </a:rPr>
                <a:t>x</a:t>
              </a:r>
            </a:p>
          </p:txBody>
        </p:sp>
        <p:sp>
          <p:nvSpPr>
            <p:cNvPr id="207" name="TextBox 206">
              <a:extLst>
                <a:ext uri="{FF2B5EF4-FFF2-40B4-BE49-F238E27FC236}">
                  <a16:creationId xmlns:a16="http://schemas.microsoft.com/office/drawing/2014/main" id="{8D59C92D-BB51-0E40-B9B5-7B00B4AA0572}"/>
                </a:ext>
              </a:extLst>
            </p:cNvPr>
            <p:cNvSpPr txBox="1"/>
            <p:nvPr/>
          </p:nvSpPr>
          <p:spPr>
            <a:xfrm>
              <a:off x="2911365" y="2101436"/>
              <a:ext cx="294290" cy="752966"/>
            </a:xfrm>
            <a:prstGeom prst="rect">
              <a:avLst/>
            </a:prstGeom>
            <a:noFill/>
          </p:spPr>
          <p:txBody>
            <a:bodyPr wrap="square" rtlCol="0">
              <a:spAutoFit/>
            </a:bodyPr>
            <a:lstStyle/>
            <a:p>
              <a:r>
                <a:rPr lang="en-US" sz="1400" dirty="0">
                  <a:solidFill>
                    <a:schemeClr val="accent1"/>
                  </a:solidFill>
                </a:rPr>
                <a:t>x</a:t>
              </a:r>
            </a:p>
          </p:txBody>
        </p:sp>
        <p:sp>
          <p:nvSpPr>
            <p:cNvPr id="208" name="TextBox 207">
              <a:extLst>
                <a:ext uri="{FF2B5EF4-FFF2-40B4-BE49-F238E27FC236}">
                  <a16:creationId xmlns:a16="http://schemas.microsoft.com/office/drawing/2014/main" id="{50F079D2-FA5D-FA4C-98B3-1D7452C2DB0E}"/>
                </a:ext>
              </a:extLst>
            </p:cNvPr>
            <p:cNvSpPr txBox="1"/>
            <p:nvPr/>
          </p:nvSpPr>
          <p:spPr>
            <a:xfrm>
              <a:off x="2758319" y="2319947"/>
              <a:ext cx="294290" cy="752966"/>
            </a:xfrm>
            <a:prstGeom prst="rect">
              <a:avLst/>
            </a:prstGeom>
            <a:noFill/>
          </p:spPr>
          <p:txBody>
            <a:bodyPr wrap="square" rtlCol="0">
              <a:spAutoFit/>
            </a:bodyPr>
            <a:lstStyle/>
            <a:p>
              <a:r>
                <a:rPr lang="en-US" sz="1400" dirty="0">
                  <a:solidFill>
                    <a:schemeClr val="accent1"/>
                  </a:solidFill>
                </a:rPr>
                <a:t>x</a:t>
              </a:r>
            </a:p>
          </p:txBody>
        </p:sp>
        <p:sp>
          <p:nvSpPr>
            <p:cNvPr id="209" name="TextBox 208">
              <a:extLst>
                <a:ext uri="{FF2B5EF4-FFF2-40B4-BE49-F238E27FC236}">
                  <a16:creationId xmlns:a16="http://schemas.microsoft.com/office/drawing/2014/main" id="{F00A7FEE-3C5A-A444-91E3-D0B969504CDB}"/>
                </a:ext>
              </a:extLst>
            </p:cNvPr>
            <p:cNvSpPr txBox="1"/>
            <p:nvPr/>
          </p:nvSpPr>
          <p:spPr>
            <a:xfrm>
              <a:off x="3037761" y="2408338"/>
              <a:ext cx="294290" cy="752966"/>
            </a:xfrm>
            <a:prstGeom prst="rect">
              <a:avLst/>
            </a:prstGeom>
            <a:noFill/>
          </p:spPr>
          <p:txBody>
            <a:bodyPr wrap="square" rtlCol="0">
              <a:spAutoFit/>
            </a:bodyPr>
            <a:lstStyle/>
            <a:p>
              <a:r>
                <a:rPr lang="en-US" sz="1400" dirty="0">
                  <a:solidFill>
                    <a:schemeClr val="accent1"/>
                  </a:solidFill>
                </a:rPr>
                <a:t>x</a:t>
              </a:r>
            </a:p>
          </p:txBody>
        </p:sp>
        <p:sp>
          <p:nvSpPr>
            <p:cNvPr id="210" name="TextBox 209">
              <a:extLst>
                <a:ext uri="{FF2B5EF4-FFF2-40B4-BE49-F238E27FC236}">
                  <a16:creationId xmlns:a16="http://schemas.microsoft.com/office/drawing/2014/main" id="{A78805F4-3F6A-CF4E-A293-434C1958A558}"/>
                </a:ext>
              </a:extLst>
            </p:cNvPr>
            <p:cNvSpPr txBox="1"/>
            <p:nvPr/>
          </p:nvSpPr>
          <p:spPr>
            <a:xfrm>
              <a:off x="2055045" y="1872525"/>
              <a:ext cx="294290" cy="752966"/>
            </a:xfrm>
            <a:prstGeom prst="rect">
              <a:avLst/>
            </a:prstGeom>
            <a:noFill/>
          </p:spPr>
          <p:txBody>
            <a:bodyPr wrap="square" rtlCol="0">
              <a:spAutoFit/>
            </a:bodyPr>
            <a:lstStyle/>
            <a:p>
              <a:r>
                <a:rPr lang="en-US" sz="1400" dirty="0">
                  <a:solidFill>
                    <a:schemeClr val="accent1"/>
                  </a:solidFill>
                </a:rPr>
                <a:t>x</a:t>
              </a:r>
            </a:p>
          </p:txBody>
        </p:sp>
        <p:sp>
          <p:nvSpPr>
            <p:cNvPr id="211" name="TextBox 210">
              <a:extLst>
                <a:ext uri="{FF2B5EF4-FFF2-40B4-BE49-F238E27FC236}">
                  <a16:creationId xmlns:a16="http://schemas.microsoft.com/office/drawing/2014/main" id="{1C721A46-C43D-EC40-9CD5-10B546BBEFFC}"/>
                </a:ext>
              </a:extLst>
            </p:cNvPr>
            <p:cNvSpPr txBox="1"/>
            <p:nvPr/>
          </p:nvSpPr>
          <p:spPr>
            <a:xfrm>
              <a:off x="3232067" y="1918874"/>
              <a:ext cx="643943" cy="752966"/>
            </a:xfrm>
            <a:prstGeom prst="rect">
              <a:avLst/>
            </a:prstGeom>
            <a:noFill/>
          </p:spPr>
          <p:txBody>
            <a:bodyPr wrap="none" rtlCol="0">
              <a:spAutoFit/>
            </a:bodyPr>
            <a:lstStyle/>
            <a:p>
              <a:r>
                <a:rPr lang="en-US" sz="1400" dirty="0">
                  <a:solidFill>
                    <a:schemeClr val="accent1"/>
                  </a:solidFill>
                </a:rPr>
                <a:t>x</a:t>
              </a:r>
            </a:p>
          </p:txBody>
        </p:sp>
        <p:sp>
          <p:nvSpPr>
            <p:cNvPr id="212" name="TextBox 211">
              <a:extLst>
                <a:ext uri="{FF2B5EF4-FFF2-40B4-BE49-F238E27FC236}">
                  <a16:creationId xmlns:a16="http://schemas.microsoft.com/office/drawing/2014/main" id="{71AA411B-6381-B743-A4D7-43E2C265C323}"/>
                </a:ext>
              </a:extLst>
            </p:cNvPr>
            <p:cNvSpPr txBox="1"/>
            <p:nvPr/>
          </p:nvSpPr>
          <p:spPr>
            <a:xfrm>
              <a:off x="2927267" y="1483430"/>
              <a:ext cx="284051" cy="752966"/>
            </a:xfrm>
            <a:prstGeom prst="rect">
              <a:avLst/>
            </a:prstGeom>
            <a:noFill/>
          </p:spPr>
          <p:txBody>
            <a:bodyPr wrap="square" rtlCol="0">
              <a:spAutoFit/>
            </a:bodyPr>
            <a:lstStyle/>
            <a:p>
              <a:r>
                <a:rPr lang="en-US" sz="1400" dirty="0">
                  <a:solidFill>
                    <a:schemeClr val="accent1"/>
                  </a:solidFill>
                </a:rPr>
                <a:t>x</a:t>
              </a:r>
            </a:p>
          </p:txBody>
        </p:sp>
        <p:sp>
          <p:nvSpPr>
            <p:cNvPr id="213" name="TextBox 212">
              <a:extLst>
                <a:ext uri="{FF2B5EF4-FFF2-40B4-BE49-F238E27FC236}">
                  <a16:creationId xmlns:a16="http://schemas.microsoft.com/office/drawing/2014/main" id="{0958F45B-1D55-444C-893C-D2DBE749DFF6}"/>
                </a:ext>
              </a:extLst>
            </p:cNvPr>
            <p:cNvSpPr txBox="1"/>
            <p:nvPr/>
          </p:nvSpPr>
          <p:spPr>
            <a:xfrm>
              <a:off x="3263597" y="1638247"/>
              <a:ext cx="643943" cy="752966"/>
            </a:xfrm>
            <a:prstGeom prst="rect">
              <a:avLst/>
            </a:prstGeom>
            <a:noFill/>
          </p:spPr>
          <p:txBody>
            <a:bodyPr wrap="none" rtlCol="0">
              <a:spAutoFit/>
            </a:bodyPr>
            <a:lstStyle/>
            <a:p>
              <a:r>
                <a:rPr lang="en-US" sz="1400" dirty="0">
                  <a:solidFill>
                    <a:schemeClr val="accent1"/>
                  </a:solidFill>
                </a:rPr>
                <a:t>x</a:t>
              </a:r>
            </a:p>
          </p:txBody>
        </p:sp>
        <p:sp>
          <p:nvSpPr>
            <p:cNvPr id="214" name="TextBox 213">
              <a:extLst>
                <a:ext uri="{FF2B5EF4-FFF2-40B4-BE49-F238E27FC236}">
                  <a16:creationId xmlns:a16="http://schemas.microsoft.com/office/drawing/2014/main" id="{EC0DA48F-DDB2-0D47-BE74-B3F9F5EAE70C}"/>
                </a:ext>
              </a:extLst>
            </p:cNvPr>
            <p:cNvSpPr txBox="1"/>
            <p:nvPr/>
          </p:nvSpPr>
          <p:spPr>
            <a:xfrm>
              <a:off x="2335514" y="2451851"/>
              <a:ext cx="643943" cy="752966"/>
            </a:xfrm>
            <a:prstGeom prst="rect">
              <a:avLst/>
            </a:prstGeom>
            <a:noFill/>
          </p:spPr>
          <p:txBody>
            <a:bodyPr wrap="none" rtlCol="0">
              <a:spAutoFit/>
            </a:bodyPr>
            <a:lstStyle/>
            <a:p>
              <a:r>
                <a:rPr lang="en-US" sz="1400" dirty="0">
                  <a:solidFill>
                    <a:schemeClr val="accent1"/>
                  </a:solidFill>
                </a:rPr>
                <a:t>x</a:t>
              </a:r>
            </a:p>
          </p:txBody>
        </p:sp>
        <p:sp>
          <p:nvSpPr>
            <p:cNvPr id="215" name="TextBox 214">
              <a:extLst>
                <a:ext uri="{FF2B5EF4-FFF2-40B4-BE49-F238E27FC236}">
                  <a16:creationId xmlns:a16="http://schemas.microsoft.com/office/drawing/2014/main" id="{B6CC97A9-4B30-4847-A427-8C990BF7B370}"/>
                </a:ext>
              </a:extLst>
            </p:cNvPr>
            <p:cNvSpPr txBox="1"/>
            <p:nvPr/>
          </p:nvSpPr>
          <p:spPr>
            <a:xfrm>
              <a:off x="2727435" y="2028287"/>
              <a:ext cx="643943" cy="752966"/>
            </a:xfrm>
            <a:prstGeom prst="rect">
              <a:avLst/>
            </a:prstGeom>
            <a:noFill/>
          </p:spPr>
          <p:txBody>
            <a:bodyPr wrap="none" rtlCol="0">
              <a:spAutoFit/>
            </a:bodyPr>
            <a:lstStyle/>
            <a:p>
              <a:r>
                <a:rPr lang="en-US" sz="1400" dirty="0">
                  <a:solidFill>
                    <a:schemeClr val="accent1"/>
                  </a:solidFill>
                </a:rPr>
                <a:t>x</a:t>
              </a:r>
            </a:p>
          </p:txBody>
        </p:sp>
        <p:sp>
          <p:nvSpPr>
            <p:cNvPr id="216" name="TextBox 215">
              <a:extLst>
                <a:ext uri="{FF2B5EF4-FFF2-40B4-BE49-F238E27FC236}">
                  <a16:creationId xmlns:a16="http://schemas.microsoft.com/office/drawing/2014/main" id="{DDEB6467-C684-3448-8EB8-2F49557D55B0}"/>
                </a:ext>
              </a:extLst>
            </p:cNvPr>
            <p:cNvSpPr txBox="1"/>
            <p:nvPr/>
          </p:nvSpPr>
          <p:spPr>
            <a:xfrm>
              <a:off x="2181270" y="2138011"/>
              <a:ext cx="643943" cy="752966"/>
            </a:xfrm>
            <a:prstGeom prst="rect">
              <a:avLst/>
            </a:prstGeom>
            <a:noFill/>
          </p:spPr>
          <p:txBody>
            <a:bodyPr wrap="none" rtlCol="0">
              <a:spAutoFit/>
            </a:bodyPr>
            <a:lstStyle/>
            <a:p>
              <a:r>
                <a:rPr lang="en-US" sz="1400" dirty="0">
                  <a:solidFill>
                    <a:schemeClr val="accent1"/>
                  </a:solidFill>
                </a:rPr>
                <a:t>x</a:t>
              </a:r>
            </a:p>
          </p:txBody>
        </p:sp>
        <p:sp>
          <p:nvSpPr>
            <p:cNvPr id="217" name="Oval 216">
              <a:extLst>
                <a:ext uri="{FF2B5EF4-FFF2-40B4-BE49-F238E27FC236}">
                  <a16:creationId xmlns:a16="http://schemas.microsoft.com/office/drawing/2014/main" id="{DAE8CF79-C181-8946-888E-45734DF532D5}"/>
                </a:ext>
              </a:extLst>
            </p:cNvPr>
            <p:cNvSpPr/>
            <p:nvPr/>
          </p:nvSpPr>
          <p:spPr>
            <a:xfrm>
              <a:off x="2036652" y="1497826"/>
              <a:ext cx="1665617" cy="1576552"/>
            </a:xfrm>
            <a:prstGeom prst="ellipse">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accent1"/>
                </a:solidFill>
              </a:endParaRPr>
            </a:p>
          </p:txBody>
        </p:sp>
      </p:grpSp>
      <p:sp>
        <p:nvSpPr>
          <p:cNvPr id="218" name="Right Arrow 217">
            <a:extLst>
              <a:ext uri="{FF2B5EF4-FFF2-40B4-BE49-F238E27FC236}">
                <a16:creationId xmlns:a16="http://schemas.microsoft.com/office/drawing/2014/main" id="{15A0D740-FB9E-234D-A84F-F037C2542D2C}"/>
              </a:ext>
            </a:extLst>
          </p:cNvPr>
          <p:cNvSpPr/>
          <p:nvPr/>
        </p:nvSpPr>
        <p:spPr>
          <a:xfrm>
            <a:off x="1157021" y="3140196"/>
            <a:ext cx="692435" cy="18759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219" name="TextBox 218">
            <a:extLst>
              <a:ext uri="{FF2B5EF4-FFF2-40B4-BE49-F238E27FC236}">
                <a16:creationId xmlns:a16="http://schemas.microsoft.com/office/drawing/2014/main" id="{B06B40E4-C848-CF4B-9ECD-D03C9D3D6023}"/>
              </a:ext>
            </a:extLst>
          </p:cNvPr>
          <p:cNvSpPr txBox="1"/>
          <p:nvPr/>
        </p:nvSpPr>
        <p:spPr>
          <a:xfrm>
            <a:off x="1927849" y="3092545"/>
            <a:ext cx="678311" cy="278619"/>
          </a:xfrm>
          <a:prstGeom prst="rect">
            <a:avLst/>
          </a:prstGeom>
          <a:noFill/>
        </p:spPr>
        <p:txBody>
          <a:bodyPr wrap="none" rtlCol="0">
            <a:spAutoFit/>
          </a:bodyPr>
          <a:lstStyle/>
          <a:p>
            <a:r>
              <a:rPr lang="en-US" dirty="0">
                <a:solidFill>
                  <a:schemeClr val="accent1"/>
                </a:solidFill>
              </a:rPr>
              <a:t>statistic</a:t>
            </a:r>
          </a:p>
        </p:txBody>
      </p:sp>
      <p:grpSp>
        <p:nvGrpSpPr>
          <p:cNvPr id="220" name="Group 219">
            <a:extLst>
              <a:ext uri="{FF2B5EF4-FFF2-40B4-BE49-F238E27FC236}">
                <a16:creationId xmlns:a16="http://schemas.microsoft.com/office/drawing/2014/main" id="{F7DE10FF-48D7-FD4C-9370-F0CF99527E39}"/>
              </a:ext>
            </a:extLst>
          </p:cNvPr>
          <p:cNvGrpSpPr/>
          <p:nvPr/>
        </p:nvGrpSpPr>
        <p:grpSpPr>
          <a:xfrm>
            <a:off x="328973" y="3620945"/>
            <a:ext cx="764732" cy="725704"/>
            <a:chOff x="2036652" y="1429407"/>
            <a:chExt cx="1870888" cy="1775410"/>
          </a:xfrm>
        </p:grpSpPr>
        <p:sp>
          <p:nvSpPr>
            <p:cNvPr id="221" name="TextBox 220">
              <a:extLst>
                <a:ext uri="{FF2B5EF4-FFF2-40B4-BE49-F238E27FC236}">
                  <a16:creationId xmlns:a16="http://schemas.microsoft.com/office/drawing/2014/main" id="{60C4804D-F44F-5B42-9FD4-82766F9F26DE}"/>
                </a:ext>
              </a:extLst>
            </p:cNvPr>
            <p:cNvSpPr txBox="1"/>
            <p:nvPr/>
          </p:nvSpPr>
          <p:spPr>
            <a:xfrm>
              <a:off x="2448908" y="1429407"/>
              <a:ext cx="643943" cy="752966"/>
            </a:xfrm>
            <a:prstGeom prst="rect">
              <a:avLst/>
            </a:prstGeom>
            <a:noFill/>
          </p:spPr>
          <p:txBody>
            <a:bodyPr wrap="none" rtlCol="0">
              <a:spAutoFit/>
            </a:bodyPr>
            <a:lstStyle/>
            <a:p>
              <a:r>
                <a:rPr lang="en-US" sz="1400" dirty="0">
                  <a:solidFill>
                    <a:srgbClr val="00B050"/>
                  </a:solidFill>
                </a:rPr>
                <a:t>x</a:t>
              </a:r>
            </a:p>
          </p:txBody>
        </p:sp>
        <p:sp>
          <p:nvSpPr>
            <p:cNvPr id="222" name="TextBox 221">
              <a:extLst>
                <a:ext uri="{FF2B5EF4-FFF2-40B4-BE49-F238E27FC236}">
                  <a16:creationId xmlns:a16="http://schemas.microsoft.com/office/drawing/2014/main" id="{8F79E962-B9B0-794F-AFB8-603A472E03E6}"/>
                </a:ext>
              </a:extLst>
            </p:cNvPr>
            <p:cNvSpPr txBox="1"/>
            <p:nvPr/>
          </p:nvSpPr>
          <p:spPr>
            <a:xfrm>
              <a:off x="2601310" y="1581807"/>
              <a:ext cx="643943" cy="752966"/>
            </a:xfrm>
            <a:prstGeom prst="rect">
              <a:avLst/>
            </a:prstGeom>
            <a:noFill/>
          </p:spPr>
          <p:txBody>
            <a:bodyPr wrap="none" rtlCol="0">
              <a:spAutoFit/>
            </a:bodyPr>
            <a:lstStyle/>
            <a:p>
              <a:r>
                <a:rPr lang="en-US" sz="1400" dirty="0">
                  <a:solidFill>
                    <a:srgbClr val="00B050"/>
                  </a:solidFill>
                </a:rPr>
                <a:t>x</a:t>
              </a:r>
            </a:p>
          </p:txBody>
        </p:sp>
        <p:sp>
          <p:nvSpPr>
            <p:cNvPr id="223" name="TextBox 222">
              <a:extLst>
                <a:ext uri="{FF2B5EF4-FFF2-40B4-BE49-F238E27FC236}">
                  <a16:creationId xmlns:a16="http://schemas.microsoft.com/office/drawing/2014/main" id="{A268A320-4846-F345-9B11-B75819B79AC1}"/>
                </a:ext>
              </a:extLst>
            </p:cNvPr>
            <p:cNvSpPr txBox="1"/>
            <p:nvPr/>
          </p:nvSpPr>
          <p:spPr>
            <a:xfrm>
              <a:off x="2753710" y="1734207"/>
              <a:ext cx="643943" cy="752966"/>
            </a:xfrm>
            <a:prstGeom prst="rect">
              <a:avLst/>
            </a:prstGeom>
            <a:noFill/>
          </p:spPr>
          <p:txBody>
            <a:bodyPr wrap="none" rtlCol="0">
              <a:spAutoFit/>
            </a:bodyPr>
            <a:lstStyle/>
            <a:p>
              <a:r>
                <a:rPr lang="en-US" sz="1400" dirty="0">
                  <a:solidFill>
                    <a:srgbClr val="00B050"/>
                  </a:solidFill>
                </a:rPr>
                <a:t>x</a:t>
              </a:r>
            </a:p>
          </p:txBody>
        </p:sp>
        <p:sp>
          <p:nvSpPr>
            <p:cNvPr id="224" name="TextBox 223">
              <a:extLst>
                <a:ext uri="{FF2B5EF4-FFF2-40B4-BE49-F238E27FC236}">
                  <a16:creationId xmlns:a16="http://schemas.microsoft.com/office/drawing/2014/main" id="{B7E2C92D-6DB5-BC48-B967-A118350718C1}"/>
                </a:ext>
              </a:extLst>
            </p:cNvPr>
            <p:cNvSpPr txBox="1"/>
            <p:nvPr/>
          </p:nvSpPr>
          <p:spPr>
            <a:xfrm>
              <a:off x="2948015" y="1822913"/>
              <a:ext cx="643943" cy="752966"/>
            </a:xfrm>
            <a:prstGeom prst="rect">
              <a:avLst/>
            </a:prstGeom>
            <a:noFill/>
          </p:spPr>
          <p:txBody>
            <a:bodyPr wrap="none" rtlCol="0">
              <a:spAutoFit/>
            </a:bodyPr>
            <a:lstStyle/>
            <a:p>
              <a:r>
                <a:rPr lang="en-US" sz="1400" dirty="0">
                  <a:solidFill>
                    <a:srgbClr val="00B050"/>
                  </a:solidFill>
                </a:rPr>
                <a:t>x</a:t>
              </a:r>
            </a:p>
          </p:txBody>
        </p:sp>
        <p:sp>
          <p:nvSpPr>
            <p:cNvPr id="225" name="TextBox 224">
              <a:extLst>
                <a:ext uri="{FF2B5EF4-FFF2-40B4-BE49-F238E27FC236}">
                  <a16:creationId xmlns:a16="http://schemas.microsoft.com/office/drawing/2014/main" id="{A48B3C74-A9AE-F04E-BD37-7D06519B0B5B}"/>
                </a:ext>
              </a:extLst>
            </p:cNvPr>
            <p:cNvSpPr txBox="1"/>
            <p:nvPr/>
          </p:nvSpPr>
          <p:spPr>
            <a:xfrm>
              <a:off x="3058510" y="2039007"/>
              <a:ext cx="643943" cy="752966"/>
            </a:xfrm>
            <a:prstGeom prst="rect">
              <a:avLst/>
            </a:prstGeom>
            <a:noFill/>
          </p:spPr>
          <p:txBody>
            <a:bodyPr wrap="none" rtlCol="0">
              <a:spAutoFit/>
            </a:bodyPr>
            <a:lstStyle/>
            <a:p>
              <a:r>
                <a:rPr lang="en-US" sz="1400" dirty="0">
                  <a:solidFill>
                    <a:srgbClr val="00B050"/>
                  </a:solidFill>
                </a:rPr>
                <a:t>x</a:t>
              </a:r>
            </a:p>
          </p:txBody>
        </p:sp>
        <p:sp>
          <p:nvSpPr>
            <p:cNvPr id="226" name="TextBox 225">
              <a:extLst>
                <a:ext uri="{FF2B5EF4-FFF2-40B4-BE49-F238E27FC236}">
                  <a16:creationId xmlns:a16="http://schemas.microsoft.com/office/drawing/2014/main" id="{0F1D8EF4-2EF2-1149-94C7-215E04FDB30E}"/>
                </a:ext>
              </a:extLst>
            </p:cNvPr>
            <p:cNvSpPr txBox="1"/>
            <p:nvPr/>
          </p:nvSpPr>
          <p:spPr>
            <a:xfrm>
              <a:off x="3210910" y="2191407"/>
              <a:ext cx="643943" cy="752966"/>
            </a:xfrm>
            <a:prstGeom prst="rect">
              <a:avLst/>
            </a:prstGeom>
            <a:noFill/>
          </p:spPr>
          <p:txBody>
            <a:bodyPr wrap="none" rtlCol="0">
              <a:spAutoFit/>
            </a:bodyPr>
            <a:lstStyle/>
            <a:p>
              <a:r>
                <a:rPr lang="en-US" sz="1400" dirty="0">
                  <a:solidFill>
                    <a:srgbClr val="00B050"/>
                  </a:solidFill>
                </a:rPr>
                <a:t>x</a:t>
              </a:r>
            </a:p>
          </p:txBody>
        </p:sp>
        <p:sp>
          <p:nvSpPr>
            <p:cNvPr id="227" name="TextBox 226">
              <a:extLst>
                <a:ext uri="{FF2B5EF4-FFF2-40B4-BE49-F238E27FC236}">
                  <a16:creationId xmlns:a16="http://schemas.microsoft.com/office/drawing/2014/main" id="{31E5FB14-D72C-B04E-896C-5CF45FD93FEF}"/>
                </a:ext>
              </a:extLst>
            </p:cNvPr>
            <p:cNvSpPr txBox="1"/>
            <p:nvPr/>
          </p:nvSpPr>
          <p:spPr>
            <a:xfrm>
              <a:off x="2543642" y="1930854"/>
              <a:ext cx="643943" cy="752966"/>
            </a:xfrm>
            <a:prstGeom prst="rect">
              <a:avLst/>
            </a:prstGeom>
            <a:noFill/>
          </p:spPr>
          <p:txBody>
            <a:bodyPr wrap="none" rtlCol="0">
              <a:spAutoFit/>
            </a:bodyPr>
            <a:lstStyle/>
            <a:p>
              <a:r>
                <a:rPr lang="en-US" sz="1400" dirty="0">
                  <a:solidFill>
                    <a:srgbClr val="00B050"/>
                  </a:solidFill>
                </a:rPr>
                <a:t>x</a:t>
              </a:r>
            </a:p>
          </p:txBody>
        </p:sp>
        <p:sp>
          <p:nvSpPr>
            <p:cNvPr id="228" name="TextBox 227">
              <a:extLst>
                <a:ext uri="{FF2B5EF4-FFF2-40B4-BE49-F238E27FC236}">
                  <a16:creationId xmlns:a16="http://schemas.microsoft.com/office/drawing/2014/main" id="{F36A60AD-4B4F-3849-A220-4C6FA879F4C0}"/>
                </a:ext>
              </a:extLst>
            </p:cNvPr>
            <p:cNvSpPr txBox="1"/>
            <p:nvPr/>
          </p:nvSpPr>
          <p:spPr>
            <a:xfrm>
              <a:off x="2559676" y="2401192"/>
              <a:ext cx="643943" cy="752966"/>
            </a:xfrm>
            <a:prstGeom prst="rect">
              <a:avLst/>
            </a:prstGeom>
            <a:noFill/>
          </p:spPr>
          <p:txBody>
            <a:bodyPr wrap="none" rtlCol="0">
              <a:spAutoFit/>
            </a:bodyPr>
            <a:lstStyle/>
            <a:p>
              <a:r>
                <a:rPr lang="en-US" sz="1400" dirty="0">
                  <a:solidFill>
                    <a:srgbClr val="00B050"/>
                  </a:solidFill>
                </a:rPr>
                <a:t>x</a:t>
              </a:r>
            </a:p>
          </p:txBody>
        </p:sp>
        <p:sp>
          <p:nvSpPr>
            <p:cNvPr id="229" name="TextBox 228">
              <a:extLst>
                <a:ext uri="{FF2B5EF4-FFF2-40B4-BE49-F238E27FC236}">
                  <a16:creationId xmlns:a16="http://schemas.microsoft.com/office/drawing/2014/main" id="{02D47D52-F21A-C04C-889A-0AD29A2D7BB7}"/>
                </a:ext>
              </a:extLst>
            </p:cNvPr>
            <p:cNvSpPr txBox="1"/>
            <p:nvPr/>
          </p:nvSpPr>
          <p:spPr>
            <a:xfrm>
              <a:off x="2133803" y="1558683"/>
              <a:ext cx="294290" cy="752966"/>
            </a:xfrm>
            <a:prstGeom prst="rect">
              <a:avLst/>
            </a:prstGeom>
            <a:noFill/>
          </p:spPr>
          <p:txBody>
            <a:bodyPr wrap="square" rtlCol="0">
              <a:spAutoFit/>
            </a:bodyPr>
            <a:lstStyle/>
            <a:p>
              <a:r>
                <a:rPr lang="en-US" sz="1400" dirty="0">
                  <a:solidFill>
                    <a:srgbClr val="00B050"/>
                  </a:solidFill>
                </a:rPr>
                <a:t>x</a:t>
              </a:r>
            </a:p>
          </p:txBody>
        </p:sp>
        <p:sp>
          <p:nvSpPr>
            <p:cNvPr id="230" name="TextBox 229">
              <a:extLst>
                <a:ext uri="{FF2B5EF4-FFF2-40B4-BE49-F238E27FC236}">
                  <a16:creationId xmlns:a16="http://schemas.microsoft.com/office/drawing/2014/main" id="{F81D46FF-0DB5-E54C-A6A7-8504AAF7D4AB}"/>
                </a:ext>
              </a:extLst>
            </p:cNvPr>
            <p:cNvSpPr txBox="1"/>
            <p:nvPr/>
          </p:nvSpPr>
          <p:spPr>
            <a:xfrm>
              <a:off x="2244298" y="1794219"/>
              <a:ext cx="294290" cy="752966"/>
            </a:xfrm>
            <a:prstGeom prst="rect">
              <a:avLst/>
            </a:prstGeom>
            <a:noFill/>
          </p:spPr>
          <p:txBody>
            <a:bodyPr wrap="square" rtlCol="0">
              <a:spAutoFit/>
            </a:bodyPr>
            <a:lstStyle/>
            <a:p>
              <a:r>
                <a:rPr lang="en-US" sz="1400" dirty="0">
                  <a:solidFill>
                    <a:srgbClr val="00B050"/>
                  </a:solidFill>
                </a:rPr>
                <a:t>x</a:t>
              </a:r>
            </a:p>
          </p:txBody>
        </p:sp>
        <p:sp>
          <p:nvSpPr>
            <p:cNvPr id="231" name="TextBox 230">
              <a:extLst>
                <a:ext uri="{FF2B5EF4-FFF2-40B4-BE49-F238E27FC236}">
                  <a16:creationId xmlns:a16="http://schemas.microsoft.com/office/drawing/2014/main" id="{6AC8DA38-C623-3146-BFBD-C066B6D3FB13}"/>
                </a:ext>
              </a:extLst>
            </p:cNvPr>
            <p:cNvSpPr txBox="1"/>
            <p:nvPr/>
          </p:nvSpPr>
          <p:spPr>
            <a:xfrm>
              <a:off x="2428162" y="1798738"/>
              <a:ext cx="294290" cy="752966"/>
            </a:xfrm>
            <a:prstGeom prst="rect">
              <a:avLst/>
            </a:prstGeom>
            <a:noFill/>
          </p:spPr>
          <p:txBody>
            <a:bodyPr wrap="square" rtlCol="0">
              <a:spAutoFit/>
            </a:bodyPr>
            <a:lstStyle/>
            <a:p>
              <a:r>
                <a:rPr lang="en-US" sz="1400" dirty="0">
                  <a:solidFill>
                    <a:srgbClr val="00B050"/>
                  </a:solidFill>
                </a:rPr>
                <a:t>x</a:t>
              </a:r>
            </a:p>
          </p:txBody>
        </p:sp>
        <p:sp>
          <p:nvSpPr>
            <p:cNvPr id="232" name="TextBox 231">
              <a:extLst>
                <a:ext uri="{FF2B5EF4-FFF2-40B4-BE49-F238E27FC236}">
                  <a16:creationId xmlns:a16="http://schemas.microsoft.com/office/drawing/2014/main" id="{84669C5D-2D72-6846-803F-2CDBD955813E}"/>
                </a:ext>
              </a:extLst>
            </p:cNvPr>
            <p:cNvSpPr txBox="1"/>
            <p:nvPr/>
          </p:nvSpPr>
          <p:spPr>
            <a:xfrm>
              <a:off x="2464675" y="2140325"/>
              <a:ext cx="294290" cy="752966"/>
            </a:xfrm>
            <a:prstGeom prst="rect">
              <a:avLst/>
            </a:prstGeom>
            <a:noFill/>
          </p:spPr>
          <p:txBody>
            <a:bodyPr wrap="square" rtlCol="0">
              <a:spAutoFit/>
            </a:bodyPr>
            <a:lstStyle/>
            <a:p>
              <a:r>
                <a:rPr lang="en-US" sz="1400" dirty="0">
                  <a:solidFill>
                    <a:srgbClr val="00B050"/>
                  </a:solidFill>
                </a:rPr>
                <a:t>x</a:t>
              </a:r>
            </a:p>
          </p:txBody>
        </p:sp>
        <p:sp>
          <p:nvSpPr>
            <p:cNvPr id="233" name="TextBox 232">
              <a:extLst>
                <a:ext uri="{FF2B5EF4-FFF2-40B4-BE49-F238E27FC236}">
                  <a16:creationId xmlns:a16="http://schemas.microsoft.com/office/drawing/2014/main" id="{B645CF32-DEC6-9A42-8609-F89134D399D3}"/>
                </a:ext>
              </a:extLst>
            </p:cNvPr>
            <p:cNvSpPr txBox="1"/>
            <p:nvPr/>
          </p:nvSpPr>
          <p:spPr>
            <a:xfrm>
              <a:off x="2911365" y="2101436"/>
              <a:ext cx="294290" cy="752966"/>
            </a:xfrm>
            <a:prstGeom prst="rect">
              <a:avLst/>
            </a:prstGeom>
            <a:noFill/>
          </p:spPr>
          <p:txBody>
            <a:bodyPr wrap="square" rtlCol="0">
              <a:spAutoFit/>
            </a:bodyPr>
            <a:lstStyle/>
            <a:p>
              <a:r>
                <a:rPr lang="en-US" sz="1400" dirty="0">
                  <a:solidFill>
                    <a:srgbClr val="00B050"/>
                  </a:solidFill>
                </a:rPr>
                <a:t>x</a:t>
              </a:r>
            </a:p>
          </p:txBody>
        </p:sp>
        <p:sp>
          <p:nvSpPr>
            <p:cNvPr id="234" name="TextBox 233">
              <a:extLst>
                <a:ext uri="{FF2B5EF4-FFF2-40B4-BE49-F238E27FC236}">
                  <a16:creationId xmlns:a16="http://schemas.microsoft.com/office/drawing/2014/main" id="{732C97DB-091A-984D-8B73-E57DFFB84E60}"/>
                </a:ext>
              </a:extLst>
            </p:cNvPr>
            <p:cNvSpPr txBox="1"/>
            <p:nvPr/>
          </p:nvSpPr>
          <p:spPr>
            <a:xfrm>
              <a:off x="2758319" y="2319947"/>
              <a:ext cx="294290" cy="752966"/>
            </a:xfrm>
            <a:prstGeom prst="rect">
              <a:avLst/>
            </a:prstGeom>
            <a:noFill/>
          </p:spPr>
          <p:txBody>
            <a:bodyPr wrap="square" rtlCol="0">
              <a:spAutoFit/>
            </a:bodyPr>
            <a:lstStyle/>
            <a:p>
              <a:r>
                <a:rPr lang="en-US" sz="1400" dirty="0">
                  <a:solidFill>
                    <a:srgbClr val="00B050"/>
                  </a:solidFill>
                </a:rPr>
                <a:t>x</a:t>
              </a:r>
            </a:p>
          </p:txBody>
        </p:sp>
        <p:sp>
          <p:nvSpPr>
            <p:cNvPr id="235" name="TextBox 234">
              <a:extLst>
                <a:ext uri="{FF2B5EF4-FFF2-40B4-BE49-F238E27FC236}">
                  <a16:creationId xmlns:a16="http://schemas.microsoft.com/office/drawing/2014/main" id="{EC2BD45A-FD56-3D43-AE1F-A9E52FA6352F}"/>
                </a:ext>
              </a:extLst>
            </p:cNvPr>
            <p:cNvSpPr txBox="1"/>
            <p:nvPr/>
          </p:nvSpPr>
          <p:spPr>
            <a:xfrm>
              <a:off x="3037761" y="2408338"/>
              <a:ext cx="294290" cy="752966"/>
            </a:xfrm>
            <a:prstGeom prst="rect">
              <a:avLst/>
            </a:prstGeom>
            <a:noFill/>
          </p:spPr>
          <p:txBody>
            <a:bodyPr wrap="square" rtlCol="0">
              <a:spAutoFit/>
            </a:bodyPr>
            <a:lstStyle/>
            <a:p>
              <a:r>
                <a:rPr lang="en-US" sz="1400" dirty="0">
                  <a:solidFill>
                    <a:srgbClr val="00B050"/>
                  </a:solidFill>
                </a:rPr>
                <a:t>x</a:t>
              </a:r>
            </a:p>
          </p:txBody>
        </p:sp>
        <p:sp>
          <p:nvSpPr>
            <p:cNvPr id="236" name="TextBox 235">
              <a:extLst>
                <a:ext uri="{FF2B5EF4-FFF2-40B4-BE49-F238E27FC236}">
                  <a16:creationId xmlns:a16="http://schemas.microsoft.com/office/drawing/2014/main" id="{E6BBC05F-385C-D64B-AE83-1ED0B8E3AABD}"/>
                </a:ext>
              </a:extLst>
            </p:cNvPr>
            <p:cNvSpPr txBox="1"/>
            <p:nvPr/>
          </p:nvSpPr>
          <p:spPr>
            <a:xfrm>
              <a:off x="2055045" y="1872525"/>
              <a:ext cx="294290" cy="752966"/>
            </a:xfrm>
            <a:prstGeom prst="rect">
              <a:avLst/>
            </a:prstGeom>
            <a:noFill/>
          </p:spPr>
          <p:txBody>
            <a:bodyPr wrap="square" rtlCol="0">
              <a:spAutoFit/>
            </a:bodyPr>
            <a:lstStyle/>
            <a:p>
              <a:r>
                <a:rPr lang="en-US" sz="1400" dirty="0">
                  <a:solidFill>
                    <a:srgbClr val="00B050"/>
                  </a:solidFill>
                </a:rPr>
                <a:t>x</a:t>
              </a:r>
            </a:p>
          </p:txBody>
        </p:sp>
        <p:sp>
          <p:nvSpPr>
            <p:cNvPr id="237" name="TextBox 236">
              <a:extLst>
                <a:ext uri="{FF2B5EF4-FFF2-40B4-BE49-F238E27FC236}">
                  <a16:creationId xmlns:a16="http://schemas.microsoft.com/office/drawing/2014/main" id="{EBFA1F80-9F41-DA4C-ADEF-F03B921565FA}"/>
                </a:ext>
              </a:extLst>
            </p:cNvPr>
            <p:cNvSpPr txBox="1"/>
            <p:nvPr/>
          </p:nvSpPr>
          <p:spPr>
            <a:xfrm>
              <a:off x="3232067" y="1918874"/>
              <a:ext cx="643943" cy="752966"/>
            </a:xfrm>
            <a:prstGeom prst="rect">
              <a:avLst/>
            </a:prstGeom>
            <a:noFill/>
          </p:spPr>
          <p:txBody>
            <a:bodyPr wrap="none" rtlCol="0">
              <a:spAutoFit/>
            </a:bodyPr>
            <a:lstStyle/>
            <a:p>
              <a:r>
                <a:rPr lang="en-US" sz="1400" dirty="0">
                  <a:solidFill>
                    <a:srgbClr val="00B050"/>
                  </a:solidFill>
                </a:rPr>
                <a:t>x</a:t>
              </a:r>
            </a:p>
          </p:txBody>
        </p:sp>
        <p:sp>
          <p:nvSpPr>
            <p:cNvPr id="238" name="TextBox 237">
              <a:extLst>
                <a:ext uri="{FF2B5EF4-FFF2-40B4-BE49-F238E27FC236}">
                  <a16:creationId xmlns:a16="http://schemas.microsoft.com/office/drawing/2014/main" id="{63E2D17B-F678-DC47-947F-5EC8A91839B3}"/>
                </a:ext>
              </a:extLst>
            </p:cNvPr>
            <p:cNvSpPr txBox="1"/>
            <p:nvPr/>
          </p:nvSpPr>
          <p:spPr>
            <a:xfrm>
              <a:off x="2927267" y="1483430"/>
              <a:ext cx="284051" cy="752966"/>
            </a:xfrm>
            <a:prstGeom prst="rect">
              <a:avLst/>
            </a:prstGeom>
            <a:noFill/>
          </p:spPr>
          <p:txBody>
            <a:bodyPr wrap="square" rtlCol="0">
              <a:spAutoFit/>
            </a:bodyPr>
            <a:lstStyle/>
            <a:p>
              <a:r>
                <a:rPr lang="en-US" sz="1400" dirty="0">
                  <a:solidFill>
                    <a:srgbClr val="00B050"/>
                  </a:solidFill>
                </a:rPr>
                <a:t>x</a:t>
              </a:r>
            </a:p>
          </p:txBody>
        </p:sp>
        <p:sp>
          <p:nvSpPr>
            <p:cNvPr id="239" name="TextBox 238">
              <a:extLst>
                <a:ext uri="{FF2B5EF4-FFF2-40B4-BE49-F238E27FC236}">
                  <a16:creationId xmlns:a16="http://schemas.microsoft.com/office/drawing/2014/main" id="{AD71515B-8D46-EF41-A2AD-552892F39C29}"/>
                </a:ext>
              </a:extLst>
            </p:cNvPr>
            <p:cNvSpPr txBox="1"/>
            <p:nvPr/>
          </p:nvSpPr>
          <p:spPr>
            <a:xfrm>
              <a:off x="3263597" y="1638247"/>
              <a:ext cx="643943" cy="752966"/>
            </a:xfrm>
            <a:prstGeom prst="rect">
              <a:avLst/>
            </a:prstGeom>
            <a:noFill/>
          </p:spPr>
          <p:txBody>
            <a:bodyPr wrap="none" rtlCol="0">
              <a:spAutoFit/>
            </a:bodyPr>
            <a:lstStyle/>
            <a:p>
              <a:r>
                <a:rPr lang="en-US" sz="1400" dirty="0">
                  <a:solidFill>
                    <a:srgbClr val="00B050"/>
                  </a:solidFill>
                </a:rPr>
                <a:t>x</a:t>
              </a:r>
            </a:p>
          </p:txBody>
        </p:sp>
        <p:sp>
          <p:nvSpPr>
            <p:cNvPr id="240" name="TextBox 239">
              <a:extLst>
                <a:ext uri="{FF2B5EF4-FFF2-40B4-BE49-F238E27FC236}">
                  <a16:creationId xmlns:a16="http://schemas.microsoft.com/office/drawing/2014/main" id="{250A250E-B755-AF4D-9F65-818507C05387}"/>
                </a:ext>
              </a:extLst>
            </p:cNvPr>
            <p:cNvSpPr txBox="1"/>
            <p:nvPr/>
          </p:nvSpPr>
          <p:spPr>
            <a:xfrm>
              <a:off x="2335514" y="2451851"/>
              <a:ext cx="643943" cy="752966"/>
            </a:xfrm>
            <a:prstGeom prst="rect">
              <a:avLst/>
            </a:prstGeom>
            <a:noFill/>
          </p:spPr>
          <p:txBody>
            <a:bodyPr wrap="none" rtlCol="0">
              <a:spAutoFit/>
            </a:bodyPr>
            <a:lstStyle/>
            <a:p>
              <a:r>
                <a:rPr lang="en-US" sz="1400" dirty="0">
                  <a:solidFill>
                    <a:srgbClr val="00B050"/>
                  </a:solidFill>
                </a:rPr>
                <a:t>x</a:t>
              </a:r>
            </a:p>
          </p:txBody>
        </p:sp>
        <p:sp>
          <p:nvSpPr>
            <p:cNvPr id="241" name="TextBox 240">
              <a:extLst>
                <a:ext uri="{FF2B5EF4-FFF2-40B4-BE49-F238E27FC236}">
                  <a16:creationId xmlns:a16="http://schemas.microsoft.com/office/drawing/2014/main" id="{743ACECB-1D70-F840-B834-7F16A85BD767}"/>
                </a:ext>
              </a:extLst>
            </p:cNvPr>
            <p:cNvSpPr txBox="1"/>
            <p:nvPr/>
          </p:nvSpPr>
          <p:spPr>
            <a:xfrm>
              <a:off x="2727435" y="2028287"/>
              <a:ext cx="643943" cy="752966"/>
            </a:xfrm>
            <a:prstGeom prst="rect">
              <a:avLst/>
            </a:prstGeom>
            <a:noFill/>
          </p:spPr>
          <p:txBody>
            <a:bodyPr wrap="none" rtlCol="0">
              <a:spAutoFit/>
            </a:bodyPr>
            <a:lstStyle/>
            <a:p>
              <a:r>
                <a:rPr lang="en-US" sz="1400" dirty="0">
                  <a:solidFill>
                    <a:srgbClr val="00B050"/>
                  </a:solidFill>
                </a:rPr>
                <a:t>x</a:t>
              </a:r>
            </a:p>
          </p:txBody>
        </p:sp>
        <p:sp>
          <p:nvSpPr>
            <p:cNvPr id="242" name="TextBox 241">
              <a:extLst>
                <a:ext uri="{FF2B5EF4-FFF2-40B4-BE49-F238E27FC236}">
                  <a16:creationId xmlns:a16="http://schemas.microsoft.com/office/drawing/2014/main" id="{8A029F23-B1ED-4143-94A9-45FB0029D2CD}"/>
                </a:ext>
              </a:extLst>
            </p:cNvPr>
            <p:cNvSpPr txBox="1"/>
            <p:nvPr/>
          </p:nvSpPr>
          <p:spPr>
            <a:xfrm>
              <a:off x="2181270" y="2138011"/>
              <a:ext cx="643943" cy="752966"/>
            </a:xfrm>
            <a:prstGeom prst="rect">
              <a:avLst/>
            </a:prstGeom>
            <a:noFill/>
          </p:spPr>
          <p:txBody>
            <a:bodyPr wrap="none" rtlCol="0">
              <a:spAutoFit/>
            </a:bodyPr>
            <a:lstStyle/>
            <a:p>
              <a:r>
                <a:rPr lang="en-US" sz="1400" dirty="0">
                  <a:solidFill>
                    <a:srgbClr val="00B050"/>
                  </a:solidFill>
                </a:rPr>
                <a:t>x</a:t>
              </a:r>
            </a:p>
          </p:txBody>
        </p:sp>
        <p:sp>
          <p:nvSpPr>
            <p:cNvPr id="243" name="Oval 242">
              <a:extLst>
                <a:ext uri="{FF2B5EF4-FFF2-40B4-BE49-F238E27FC236}">
                  <a16:creationId xmlns:a16="http://schemas.microsoft.com/office/drawing/2014/main" id="{F37C2646-BA4E-1A44-B0E4-6E465A14894D}"/>
                </a:ext>
              </a:extLst>
            </p:cNvPr>
            <p:cNvSpPr/>
            <p:nvPr/>
          </p:nvSpPr>
          <p:spPr>
            <a:xfrm>
              <a:off x="2036652" y="1497826"/>
              <a:ext cx="1665617" cy="1576552"/>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00B050"/>
                </a:solidFill>
              </a:endParaRPr>
            </a:p>
          </p:txBody>
        </p:sp>
      </p:grpSp>
      <p:sp>
        <p:nvSpPr>
          <p:cNvPr id="244" name="Right Arrow 243">
            <a:extLst>
              <a:ext uri="{FF2B5EF4-FFF2-40B4-BE49-F238E27FC236}">
                <a16:creationId xmlns:a16="http://schemas.microsoft.com/office/drawing/2014/main" id="{4FBFC675-11E0-FA4C-9105-A8D9ADA59E5A}"/>
              </a:ext>
            </a:extLst>
          </p:cNvPr>
          <p:cNvSpPr/>
          <p:nvPr/>
        </p:nvSpPr>
        <p:spPr>
          <a:xfrm>
            <a:off x="1168766" y="3887527"/>
            <a:ext cx="692435" cy="18759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245" name="TextBox 244">
            <a:extLst>
              <a:ext uri="{FF2B5EF4-FFF2-40B4-BE49-F238E27FC236}">
                <a16:creationId xmlns:a16="http://schemas.microsoft.com/office/drawing/2014/main" id="{523CB418-AF26-4543-93EA-D780AA52BAF1}"/>
              </a:ext>
            </a:extLst>
          </p:cNvPr>
          <p:cNvSpPr txBox="1"/>
          <p:nvPr/>
        </p:nvSpPr>
        <p:spPr>
          <a:xfrm>
            <a:off x="1939594" y="3839876"/>
            <a:ext cx="678311" cy="278619"/>
          </a:xfrm>
          <a:prstGeom prst="rect">
            <a:avLst/>
          </a:prstGeom>
          <a:noFill/>
        </p:spPr>
        <p:txBody>
          <a:bodyPr wrap="none" rtlCol="0">
            <a:spAutoFit/>
          </a:bodyPr>
          <a:lstStyle/>
          <a:p>
            <a:r>
              <a:rPr lang="en-US" dirty="0">
                <a:solidFill>
                  <a:srgbClr val="00B050"/>
                </a:solidFill>
              </a:rPr>
              <a:t>statistic</a:t>
            </a:r>
          </a:p>
        </p:txBody>
      </p:sp>
      <p:grpSp>
        <p:nvGrpSpPr>
          <p:cNvPr id="246" name="Group 245">
            <a:extLst>
              <a:ext uri="{FF2B5EF4-FFF2-40B4-BE49-F238E27FC236}">
                <a16:creationId xmlns:a16="http://schemas.microsoft.com/office/drawing/2014/main" id="{4F744719-133D-B543-9D02-EF33BA95D514}"/>
              </a:ext>
            </a:extLst>
          </p:cNvPr>
          <p:cNvGrpSpPr/>
          <p:nvPr/>
        </p:nvGrpSpPr>
        <p:grpSpPr>
          <a:xfrm>
            <a:off x="356939" y="4371151"/>
            <a:ext cx="764732" cy="725704"/>
            <a:chOff x="2036652" y="1429407"/>
            <a:chExt cx="1870888" cy="1775410"/>
          </a:xfrm>
        </p:grpSpPr>
        <p:sp>
          <p:nvSpPr>
            <p:cNvPr id="247" name="TextBox 246">
              <a:extLst>
                <a:ext uri="{FF2B5EF4-FFF2-40B4-BE49-F238E27FC236}">
                  <a16:creationId xmlns:a16="http://schemas.microsoft.com/office/drawing/2014/main" id="{E9E80918-D951-824A-8A70-9AA4E8E2969F}"/>
                </a:ext>
              </a:extLst>
            </p:cNvPr>
            <p:cNvSpPr txBox="1"/>
            <p:nvPr/>
          </p:nvSpPr>
          <p:spPr>
            <a:xfrm>
              <a:off x="2448908" y="1429407"/>
              <a:ext cx="643943" cy="752966"/>
            </a:xfrm>
            <a:prstGeom prst="rect">
              <a:avLst/>
            </a:prstGeom>
            <a:noFill/>
          </p:spPr>
          <p:txBody>
            <a:bodyPr wrap="none" rtlCol="0">
              <a:spAutoFit/>
            </a:bodyPr>
            <a:lstStyle/>
            <a:p>
              <a:r>
                <a:rPr lang="en-US" sz="1400" dirty="0">
                  <a:solidFill>
                    <a:schemeClr val="accent2"/>
                  </a:solidFill>
                </a:rPr>
                <a:t>x</a:t>
              </a:r>
            </a:p>
          </p:txBody>
        </p:sp>
        <p:sp>
          <p:nvSpPr>
            <p:cNvPr id="248" name="TextBox 247">
              <a:extLst>
                <a:ext uri="{FF2B5EF4-FFF2-40B4-BE49-F238E27FC236}">
                  <a16:creationId xmlns:a16="http://schemas.microsoft.com/office/drawing/2014/main" id="{2DDFCE40-2705-D344-80C5-E2CE2ED7F1BF}"/>
                </a:ext>
              </a:extLst>
            </p:cNvPr>
            <p:cNvSpPr txBox="1"/>
            <p:nvPr/>
          </p:nvSpPr>
          <p:spPr>
            <a:xfrm>
              <a:off x="2601310" y="1581807"/>
              <a:ext cx="643943" cy="752966"/>
            </a:xfrm>
            <a:prstGeom prst="rect">
              <a:avLst/>
            </a:prstGeom>
            <a:noFill/>
          </p:spPr>
          <p:txBody>
            <a:bodyPr wrap="none" rtlCol="0">
              <a:spAutoFit/>
            </a:bodyPr>
            <a:lstStyle/>
            <a:p>
              <a:r>
                <a:rPr lang="en-US" sz="1400" dirty="0">
                  <a:solidFill>
                    <a:schemeClr val="accent2"/>
                  </a:solidFill>
                </a:rPr>
                <a:t>x</a:t>
              </a:r>
            </a:p>
          </p:txBody>
        </p:sp>
        <p:sp>
          <p:nvSpPr>
            <p:cNvPr id="249" name="TextBox 248">
              <a:extLst>
                <a:ext uri="{FF2B5EF4-FFF2-40B4-BE49-F238E27FC236}">
                  <a16:creationId xmlns:a16="http://schemas.microsoft.com/office/drawing/2014/main" id="{BAA425CC-7380-5043-830C-F4BD26A1882B}"/>
                </a:ext>
              </a:extLst>
            </p:cNvPr>
            <p:cNvSpPr txBox="1"/>
            <p:nvPr/>
          </p:nvSpPr>
          <p:spPr>
            <a:xfrm>
              <a:off x="2753710" y="1734207"/>
              <a:ext cx="643943" cy="752966"/>
            </a:xfrm>
            <a:prstGeom prst="rect">
              <a:avLst/>
            </a:prstGeom>
            <a:noFill/>
          </p:spPr>
          <p:txBody>
            <a:bodyPr wrap="none" rtlCol="0">
              <a:spAutoFit/>
            </a:bodyPr>
            <a:lstStyle/>
            <a:p>
              <a:r>
                <a:rPr lang="en-US" sz="1400" dirty="0">
                  <a:solidFill>
                    <a:schemeClr val="accent2"/>
                  </a:solidFill>
                </a:rPr>
                <a:t>x</a:t>
              </a:r>
            </a:p>
          </p:txBody>
        </p:sp>
        <p:sp>
          <p:nvSpPr>
            <p:cNvPr id="250" name="TextBox 249">
              <a:extLst>
                <a:ext uri="{FF2B5EF4-FFF2-40B4-BE49-F238E27FC236}">
                  <a16:creationId xmlns:a16="http://schemas.microsoft.com/office/drawing/2014/main" id="{B65C1EFB-BCC0-B446-BEB4-DBA3D2EAA08D}"/>
                </a:ext>
              </a:extLst>
            </p:cNvPr>
            <p:cNvSpPr txBox="1"/>
            <p:nvPr/>
          </p:nvSpPr>
          <p:spPr>
            <a:xfrm>
              <a:off x="2948015" y="1822913"/>
              <a:ext cx="643943" cy="752966"/>
            </a:xfrm>
            <a:prstGeom prst="rect">
              <a:avLst/>
            </a:prstGeom>
            <a:noFill/>
          </p:spPr>
          <p:txBody>
            <a:bodyPr wrap="none" rtlCol="0">
              <a:spAutoFit/>
            </a:bodyPr>
            <a:lstStyle/>
            <a:p>
              <a:r>
                <a:rPr lang="en-US" sz="1400" dirty="0">
                  <a:solidFill>
                    <a:schemeClr val="accent2"/>
                  </a:solidFill>
                </a:rPr>
                <a:t>x</a:t>
              </a:r>
            </a:p>
          </p:txBody>
        </p:sp>
        <p:sp>
          <p:nvSpPr>
            <p:cNvPr id="251" name="TextBox 250">
              <a:extLst>
                <a:ext uri="{FF2B5EF4-FFF2-40B4-BE49-F238E27FC236}">
                  <a16:creationId xmlns:a16="http://schemas.microsoft.com/office/drawing/2014/main" id="{EF276728-8304-6F4A-A099-A35FAD682D4C}"/>
                </a:ext>
              </a:extLst>
            </p:cNvPr>
            <p:cNvSpPr txBox="1"/>
            <p:nvPr/>
          </p:nvSpPr>
          <p:spPr>
            <a:xfrm>
              <a:off x="3058510" y="2039007"/>
              <a:ext cx="643943" cy="752966"/>
            </a:xfrm>
            <a:prstGeom prst="rect">
              <a:avLst/>
            </a:prstGeom>
            <a:noFill/>
          </p:spPr>
          <p:txBody>
            <a:bodyPr wrap="none" rtlCol="0">
              <a:spAutoFit/>
            </a:bodyPr>
            <a:lstStyle/>
            <a:p>
              <a:r>
                <a:rPr lang="en-US" sz="1400" dirty="0">
                  <a:solidFill>
                    <a:schemeClr val="accent2"/>
                  </a:solidFill>
                </a:rPr>
                <a:t>x</a:t>
              </a:r>
            </a:p>
          </p:txBody>
        </p:sp>
        <p:sp>
          <p:nvSpPr>
            <p:cNvPr id="252" name="TextBox 251">
              <a:extLst>
                <a:ext uri="{FF2B5EF4-FFF2-40B4-BE49-F238E27FC236}">
                  <a16:creationId xmlns:a16="http://schemas.microsoft.com/office/drawing/2014/main" id="{F402F459-8D0A-0342-8E7F-DCA153B6DAC3}"/>
                </a:ext>
              </a:extLst>
            </p:cNvPr>
            <p:cNvSpPr txBox="1"/>
            <p:nvPr/>
          </p:nvSpPr>
          <p:spPr>
            <a:xfrm>
              <a:off x="3210910" y="2191407"/>
              <a:ext cx="643943" cy="752966"/>
            </a:xfrm>
            <a:prstGeom prst="rect">
              <a:avLst/>
            </a:prstGeom>
            <a:noFill/>
          </p:spPr>
          <p:txBody>
            <a:bodyPr wrap="none" rtlCol="0">
              <a:spAutoFit/>
            </a:bodyPr>
            <a:lstStyle/>
            <a:p>
              <a:r>
                <a:rPr lang="en-US" sz="1400" dirty="0">
                  <a:solidFill>
                    <a:schemeClr val="accent2"/>
                  </a:solidFill>
                </a:rPr>
                <a:t>x</a:t>
              </a:r>
            </a:p>
          </p:txBody>
        </p:sp>
        <p:sp>
          <p:nvSpPr>
            <p:cNvPr id="253" name="TextBox 252">
              <a:extLst>
                <a:ext uri="{FF2B5EF4-FFF2-40B4-BE49-F238E27FC236}">
                  <a16:creationId xmlns:a16="http://schemas.microsoft.com/office/drawing/2014/main" id="{8BCDE306-A50F-7E45-936F-574F44DC4E20}"/>
                </a:ext>
              </a:extLst>
            </p:cNvPr>
            <p:cNvSpPr txBox="1"/>
            <p:nvPr/>
          </p:nvSpPr>
          <p:spPr>
            <a:xfrm>
              <a:off x="2543642" y="1930854"/>
              <a:ext cx="643943" cy="752966"/>
            </a:xfrm>
            <a:prstGeom prst="rect">
              <a:avLst/>
            </a:prstGeom>
            <a:noFill/>
          </p:spPr>
          <p:txBody>
            <a:bodyPr wrap="none" rtlCol="0">
              <a:spAutoFit/>
            </a:bodyPr>
            <a:lstStyle/>
            <a:p>
              <a:r>
                <a:rPr lang="en-US" sz="1400" dirty="0">
                  <a:solidFill>
                    <a:schemeClr val="accent2"/>
                  </a:solidFill>
                </a:rPr>
                <a:t>x</a:t>
              </a:r>
            </a:p>
          </p:txBody>
        </p:sp>
        <p:sp>
          <p:nvSpPr>
            <p:cNvPr id="254" name="TextBox 253">
              <a:extLst>
                <a:ext uri="{FF2B5EF4-FFF2-40B4-BE49-F238E27FC236}">
                  <a16:creationId xmlns:a16="http://schemas.microsoft.com/office/drawing/2014/main" id="{3845C593-3F42-C344-8BF0-AC5D24E2AB41}"/>
                </a:ext>
              </a:extLst>
            </p:cNvPr>
            <p:cNvSpPr txBox="1"/>
            <p:nvPr/>
          </p:nvSpPr>
          <p:spPr>
            <a:xfrm>
              <a:off x="2559676" y="2401192"/>
              <a:ext cx="643943" cy="752966"/>
            </a:xfrm>
            <a:prstGeom prst="rect">
              <a:avLst/>
            </a:prstGeom>
            <a:noFill/>
          </p:spPr>
          <p:txBody>
            <a:bodyPr wrap="none" rtlCol="0">
              <a:spAutoFit/>
            </a:bodyPr>
            <a:lstStyle/>
            <a:p>
              <a:r>
                <a:rPr lang="en-US" sz="1400" dirty="0">
                  <a:solidFill>
                    <a:schemeClr val="accent2"/>
                  </a:solidFill>
                </a:rPr>
                <a:t>x</a:t>
              </a:r>
            </a:p>
          </p:txBody>
        </p:sp>
        <p:sp>
          <p:nvSpPr>
            <p:cNvPr id="255" name="TextBox 254">
              <a:extLst>
                <a:ext uri="{FF2B5EF4-FFF2-40B4-BE49-F238E27FC236}">
                  <a16:creationId xmlns:a16="http://schemas.microsoft.com/office/drawing/2014/main" id="{22A054C5-53E5-0E4A-A3C0-71575FE0011A}"/>
                </a:ext>
              </a:extLst>
            </p:cNvPr>
            <p:cNvSpPr txBox="1"/>
            <p:nvPr/>
          </p:nvSpPr>
          <p:spPr>
            <a:xfrm>
              <a:off x="2133803" y="1558683"/>
              <a:ext cx="294290" cy="752966"/>
            </a:xfrm>
            <a:prstGeom prst="rect">
              <a:avLst/>
            </a:prstGeom>
            <a:noFill/>
          </p:spPr>
          <p:txBody>
            <a:bodyPr wrap="square" rtlCol="0">
              <a:spAutoFit/>
            </a:bodyPr>
            <a:lstStyle/>
            <a:p>
              <a:r>
                <a:rPr lang="en-US" sz="1400" dirty="0">
                  <a:solidFill>
                    <a:schemeClr val="accent2"/>
                  </a:solidFill>
                </a:rPr>
                <a:t>x</a:t>
              </a:r>
            </a:p>
          </p:txBody>
        </p:sp>
        <p:sp>
          <p:nvSpPr>
            <p:cNvPr id="256" name="TextBox 255">
              <a:extLst>
                <a:ext uri="{FF2B5EF4-FFF2-40B4-BE49-F238E27FC236}">
                  <a16:creationId xmlns:a16="http://schemas.microsoft.com/office/drawing/2014/main" id="{B939E3F2-FA79-E94A-BED6-2BE2E925C5A1}"/>
                </a:ext>
              </a:extLst>
            </p:cNvPr>
            <p:cNvSpPr txBox="1"/>
            <p:nvPr/>
          </p:nvSpPr>
          <p:spPr>
            <a:xfrm>
              <a:off x="2244298" y="1794219"/>
              <a:ext cx="294290" cy="752966"/>
            </a:xfrm>
            <a:prstGeom prst="rect">
              <a:avLst/>
            </a:prstGeom>
            <a:noFill/>
          </p:spPr>
          <p:txBody>
            <a:bodyPr wrap="square" rtlCol="0">
              <a:spAutoFit/>
            </a:bodyPr>
            <a:lstStyle/>
            <a:p>
              <a:r>
                <a:rPr lang="en-US" sz="1400" dirty="0">
                  <a:solidFill>
                    <a:schemeClr val="accent2"/>
                  </a:solidFill>
                </a:rPr>
                <a:t>x</a:t>
              </a:r>
            </a:p>
          </p:txBody>
        </p:sp>
        <p:sp>
          <p:nvSpPr>
            <p:cNvPr id="257" name="TextBox 256">
              <a:extLst>
                <a:ext uri="{FF2B5EF4-FFF2-40B4-BE49-F238E27FC236}">
                  <a16:creationId xmlns:a16="http://schemas.microsoft.com/office/drawing/2014/main" id="{66979C2F-8DC6-4B4B-A958-77CFD6E7B864}"/>
                </a:ext>
              </a:extLst>
            </p:cNvPr>
            <p:cNvSpPr txBox="1"/>
            <p:nvPr/>
          </p:nvSpPr>
          <p:spPr>
            <a:xfrm>
              <a:off x="2428162" y="1798738"/>
              <a:ext cx="294290" cy="752966"/>
            </a:xfrm>
            <a:prstGeom prst="rect">
              <a:avLst/>
            </a:prstGeom>
            <a:noFill/>
          </p:spPr>
          <p:txBody>
            <a:bodyPr wrap="square" rtlCol="0">
              <a:spAutoFit/>
            </a:bodyPr>
            <a:lstStyle/>
            <a:p>
              <a:r>
                <a:rPr lang="en-US" sz="1400" dirty="0">
                  <a:solidFill>
                    <a:schemeClr val="accent2"/>
                  </a:solidFill>
                </a:rPr>
                <a:t>x</a:t>
              </a:r>
            </a:p>
          </p:txBody>
        </p:sp>
        <p:sp>
          <p:nvSpPr>
            <p:cNvPr id="258" name="TextBox 257">
              <a:extLst>
                <a:ext uri="{FF2B5EF4-FFF2-40B4-BE49-F238E27FC236}">
                  <a16:creationId xmlns:a16="http://schemas.microsoft.com/office/drawing/2014/main" id="{08947989-B0EA-8544-81FF-D38767DD00DA}"/>
                </a:ext>
              </a:extLst>
            </p:cNvPr>
            <p:cNvSpPr txBox="1"/>
            <p:nvPr/>
          </p:nvSpPr>
          <p:spPr>
            <a:xfrm>
              <a:off x="2464675" y="2140325"/>
              <a:ext cx="294290" cy="752966"/>
            </a:xfrm>
            <a:prstGeom prst="rect">
              <a:avLst/>
            </a:prstGeom>
            <a:noFill/>
          </p:spPr>
          <p:txBody>
            <a:bodyPr wrap="square" rtlCol="0">
              <a:spAutoFit/>
            </a:bodyPr>
            <a:lstStyle/>
            <a:p>
              <a:r>
                <a:rPr lang="en-US" sz="1400" dirty="0">
                  <a:solidFill>
                    <a:schemeClr val="accent2"/>
                  </a:solidFill>
                </a:rPr>
                <a:t>x</a:t>
              </a:r>
            </a:p>
          </p:txBody>
        </p:sp>
        <p:sp>
          <p:nvSpPr>
            <p:cNvPr id="259" name="TextBox 258">
              <a:extLst>
                <a:ext uri="{FF2B5EF4-FFF2-40B4-BE49-F238E27FC236}">
                  <a16:creationId xmlns:a16="http://schemas.microsoft.com/office/drawing/2014/main" id="{DD84AC07-7552-784E-9581-FCC958EB6474}"/>
                </a:ext>
              </a:extLst>
            </p:cNvPr>
            <p:cNvSpPr txBox="1"/>
            <p:nvPr/>
          </p:nvSpPr>
          <p:spPr>
            <a:xfrm>
              <a:off x="2911365" y="2101436"/>
              <a:ext cx="294290" cy="752966"/>
            </a:xfrm>
            <a:prstGeom prst="rect">
              <a:avLst/>
            </a:prstGeom>
            <a:noFill/>
          </p:spPr>
          <p:txBody>
            <a:bodyPr wrap="square" rtlCol="0">
              <a:spAutoFit/>
            </a:bodyPr>
            <a:lstStyle/>
            <a:p>
              <a:r>
                <a:rPr lang="en-US" sz="1400" dirty="0">
                  <a:solidFill>
                    <a:schemeClr val="accent2"/>
                  </a:solidFill>
                </a:rPr>
                <a:t>x</a:t>
              </a:r>
            </a:p>
          </p:txBody>
        </p:sp>
        <p:sp>
          <p:nvSpPr>
            <p:cNvPr id="260" name="TextBox 259">
              <a:extLst>
                <a:ext uri="{FF2B5EF4-FFF2-40B4-BE49-F238E27FC236}">
                  <a16:creationId xmlns:a16="http://schemas.microsoft.com/office/drawing/2014/main" id="{EFC36AF1-D353-3146-8F6D-F0BDFC96A021}"/>
                </a:ext>
              </a:extLst>
            </p:cNvPr>
            <p:cNvSpPr txBox="1"/>
            <p:nvPr/>
          </p:nvSpPr>
          <p:spPr>
            <a:xfrm>
              <a:off x="2758319" y="2319947"/>
              <a:ext cx="294290" cy="752966"/>
            </a:xfrm>
            <a:prstGeom prst="rect">
              <a:avLst/>
            </a:prstGeom>
            <a:noFill/>
          </p:spPr>
          <p:txBody>
            <a:bodyPr wrap="square" rtlCol="0">
              <a:spAutoFit/>
            </a:bodyPr>
            <a:lstStyle/>
            <a:p>
              <a:r>
                <a:rPr lang="en-US" sz="1400" dirty="0">
                  <a:solidFill>
                    <a:schemeClr val="accent2"/>
                  </a:solidFill>
                </a:rPr>
                <a:t>x</a:t>
              </a:r>
            </a:p>
          </p:txBody>
        </p:sp>
        <p:sp>
          <p:nvSpPr>
            <p:cNvPr id="261" name="TextBox 260">
              <a:extLst>
                <a:ext uri="{FF2B5EF4-FFF2-40B4-BE49-F238E27FC236}">
                  <a16:creationId xmlns:a16="http://schemas.microsoft.com/office/drawing/2014/main" id="{7247A10F-88BD-6941-9B1D-7506736C5C1F}"/>
                </a:ext>
              </a:extLst>
            </p:cNvPr>
            <p:cNvSpPr txBox="1"/>
            <p:nvPr/>
          </p:nvSpPr>
          <p:spPr>
            <a:xfrm>
              <a:off x="3037761" y="2408338"/>
              <a:ext cx="294290" cy="752966"/>
            </a:xfrm>
            <a:prstGeom prst="rect">
              <a:avLst/>
            </a:prstGeom>
            <a:noFill/>
          </p:spPr>
          <p:txBody>
            <a:bodyPr wrap="square" rtlCol="0">
              <a:spAutoFit/>
            </a:bodyPr>
            <a:lstStyle/>
            <a:p>
              <a:r>
                <a:rPr lang="en-US" sz="1400" dirty="0">
                  <a:solidFill>
                    <a:schemeClr val="accent2"/>
                  </a:solidFill>
                </a:rPr>
                <a:t>x</a:t>
              </a:r>
            </a:p>
          </p:txBody>
        </p:sp>
        <p:sp>
          <p:nvSpPr>
            <p:cNvPr id="262" name="TextBox 261">
              <a:extLst>
                <a:ext uri="{FF2B5EF4-FFF2-40B4-BE49-F238E27FC236}">
                  <a16:creationId xmlns:a16="http://schemas.microsoft.com/office/drawing/2014/main" id="{6909A309-40D7-8C4E-B8E7-9D796BB487BC}"/>
                </a:ext>
              </a:extLst>
            </p:cNvPr>
            <p:cNvSpPr txBox="1"/>
            <p:nvPr/>
          </p:nvSpPr>
          <p:spPr>
            <a:xfrm>
              <a:off x="2055045" y="1872525"/>
              <a:ext cx="294290" cy="752966"/>
            </a:xfrm>
            <a:prstGeom prst="rect">
              <a:avLst/>
            </a:prstGeom>
            <a:noFill/>
          </p:spPr>
          <p:txBody>
            <a:bodyPr wrap="square" rtlCol="0">
              <a:spAutoFit/>
            </a:bodyPr>
            <a:lstStyle/>
            <a:p>
              <a:r>
                <a:rPr lang="en-US" sz="1400" dirty="0">
                  <a:solidFill>
                    <a:schemeClr val="accent2"/>
                  </a:solidFill>
                </a:rPr>
                <a:t>x</a:t>
              </a:r>
            </a:p>
          </p:txBody>
        </p:sp>
        <p:sp>
          <p:nvSpPr>
            <p:cNvPr id="263" name="TextBox 262">
              <a:extLst>
                <a:ext uri="{FF2B5EF4-FFF2-40B4-BE49-F238E27FC236}">
                  <a16:creationId xmlns:a16="http://schemas.microsoft.com/office/drawing/2014/main" id="{A1933D5A-4ABE-1542-97EE-1DC3A096FFAA}"/>
                </a:ext>
              </a:extLst>
            </p:cNvPr>
            <p:cNvSpPr txBox="1"/>
            <p:nvPr/>
          </p:nvSpPr>
          <p:spPr>
            <a:xfrm>
              <a:off x="3232067" y="1918874"/>
              <a:ext cx="643943" cy="752966"/>
            </a:xfrm>
            <a:prstGeom prst="rect">
              <a:avLst/>
            </a:prstGeom>
            <a:noFill/>
          </p:spPr>
          <p:txBody>
            <a:bodyPr wrap="none" rtlCol="0">
              <a:spAutoFit/>
            </a:bodyPr>
            <a:lstStyle/>
            <a:p>
              <a:r>
                <a:rPr lang="en-US" sz="1400" dirty="0">
                  <a:solidFill>
                    <a:schemeClr val="accent2"/>
                  </a:solidFill>
                </a:rPr>
                <a:t>x</a:t>
              </a:r>
            </a:p>
          </p:txBody>
        </p:sp>
        <p:sp>
          <p:nvSpPr>
            <p:cNvPr id="264" name="TextBox 263">
              <a:extLst>
                <a:ext uri="{FF2B5EF4-FFF2-40B4-BE49-F238E27FC236}">
                  <a16:creationId xmlns:a16="http://schemas.microsoft.com/office/drawing/2014/main" id="{08DCA914-F54C-F845-B7BF-2D1562065989}"/>
                </a:ext>
              </a:extLst>
            </p:cNvPr>
            <p:cNvSpPr txBox="1"/>
            <p:nvPr/>
          </p:nvSpPr>
          <p:spPr>
            <a:xfrm>
              <a:off x="2927267" y="1483430"/>
              <a:ext cx="284051" cy="752966"/>
            </a:xfrm>
            <a:prstGeom prst="rect">
              <a:avLst/>
            </a:prstGeom>
            <a:noFill/>
          </p:spPr>
          <p:txBody>
            <a:bodyPr wrap="square" rtlCol="0">
              <a:spAutoFit/>
            </a:bodyPr>
            <a:lstStyle/>
            <a:p>
              <a:r>
                <a:rPr lang="en-US" sz="1400" dirty="0">
                  <a:solidFill>
                    <a:schemeClr val="accent2"/>
                  </a:solidFill>
                </a:rPr>
                <a:t>x</a:t>
              </a:r>
            </a:p>
          </p:txBody>
        </p:sp>
        <p:sp>
          <p:nvSpPr>
            <p:cNvPr id="265" name="TextBox 264">
              <a:extLst>
                <a:ext uri="{FF2B5EF4-FFF2-40B4-BE49-F238E27FC236}">
                  <a16:creationId xmlns:a16="http://schemas.microsoft.com/office/drawing/2014/main" id="{83B2869B-E2DD-BF45-8367-9E76DC856EB2}"/>
                </a:ext>
              </a:extLst>
            </p:cNvPr>
            <p:cNvSpPr txBox="1"/>
            <p:nvPr/>
          </p:nvSpPr>
          <p:spPr>
            <a:xfrm>
              <a:off x="3263597" y="1638247"/>
              <a:ext cx="643943" cy="752966"/>
            </a:xfrm>
            <a:prstGeom prst="rect">
              <a:avLst/>
            </a:prstGeom>
            <a:noFill/>
          </p:spPr>
          <p:txBody>
            <a:bodyPr wrap="none" rtlCol="0">
              <a:spAutoFit/>
            </a:bodyPr>
            <a:lstStyle/>
            <a:p>
              <a:r>
                <a:rPr lang="en-US" sz="1400" dirty="0">
                  <a:solidFill>
                    <a:schemeClr val="accent2"/>
                  </a:solidFill>
                </a:rPr>
                <a:t>x</a:t>
              </a:r>
            </a:p>
          </p:txBody>
        </p:sp>
        <p:sp>
          <p:nvSpPr>
            <p:cNvPr id="266" name="TextBox 265">
              <a:extLst>
                <a:ext uri="{FF2B5EF4-FFF2-40B4-BE49-F238E27FC236}">
                  <a16:creationId xmlns:a16="http://schemas.microsoft.com/office/drawing/2014/main" id="{8CD2CBFC-8394-0945-BE28-52C8BB9C103B}"/>
                </a:ext>
              </a:extLst>
            </p:cNvPr>
            <p:cNvSpPr txBox="1"/>
            <p:nvPr/>
          </p:nvSpPr>
          <p:spPr>
            <a:xfrm>
              <a:off x="2335514" y="2451851"/>
              <a:ext cx="643943" cy="752966"/>
            </a:xfrm>
            <a:prstGeom prst="rect">
              <a:avLst/>
            </a:prstGeom>
            <a:noFill/>
          </p:spPr>
          <p:txBody>
            <a:bodyPr wrap="none" rtlCol="0">
              <a:spAutoFit/>
            </a:bodyPr>
            <a:lstStyle/>
            <a:p>
              <a:r>
                <a:rPr lang="en-US" sz="1400" dirty="0">
                  <a:solidFill>
                    <a:schemeClr val="accent2"/>
                  </a:solidFill>
                </a:rPr>
                <a:t>x</a:t>
              </a:r>
            </a:p>
          </p:txBody>
        </p:sp>
        <p:sp>
          <p:nvSpPr>
            <p:cNvPr id="267" name="TextBox 266">
              <a:extLst>
                <a:ext uri="{FF2B5EF4-FFF2-40B4-BE49-F238E27FC236}">
                  <a16:creationId xmlns:a16="http://schemas.microsoft.com/office/drawing/2014/main" id="{1C974E14-F703-E44E-9394-6E75D47B96D1}"/>
                </a:ext>
              </a:extLst>
            </p:cNvPr>
            <p:cNvSpPr txBox="1"/>
            <p:nvPr/>
          </p:nvSpPr>
          <p:spPr>
            <a:xfrm>
              <a:off x="2727435" y="2028287"/>
              <a:ext cx="643943" cy="752966"/>
            </a:xfrm>
            <a:prstGeom prst="rect">
              <a:avLst/>
            </a:prstGeom>
            <a:noFill/>
          </p:spPr>
          <p:txBody>
            <a:bodyPr wrap="none" rtlCol="0">
              <a:spAutoFit/>
            </a:bodyPr>
            <a:lstStyle/>
            <a:p>
              <a:r>
                <a:rPr lang="en-US" sz="1400" dirty="0">
                  <a:solidFill>
                    <a:schemeClr val="accent2"/>
                  </a:solidFill>
                </a:rPr>
                <a:t>x</a:t>
              </a:r>
            </a:p>
          </p:txBody>
        </p:sp>
        <p:sp>
          <p:nvSpPr>
            <p:cNvPr id="268" name="TextBox 267">
              <a:extLst>
                <a:ext uri="{FF2B5EF4-FFF2-40B4-BE49-F238E27FC236}">
                  <a16:creationId xmlns:a16="http://schemas.microsoft.com/office/drawing/2014/main" id="{7EC0122F-F9F3-F64A-8551-E3A31ED955C8}"/>
                </a:ext>
              </a:extLst>
            </p:cNvPr>
            <p:cNvSpPr txBox="1"/>
            <p:nvPr/>
          </p:nvSpPr>
          <p:spPr>
            <a:xfrm>
              <a:off x="2181270" y="2138011"/>
              <a:ext cx="643943" cy="752966"/>
            </a:xfrm>
            <a:prstGeom prst="rect">
              <a:avLst/>
            </a:prstGeom>
            <a:noFill/>
          </p:spPr>
          <p:txBody>
            <a:bodyPr wrap="none" rtlCol="0">
              <a:spAutoFit/>
            </a:bodyPr>
            <a:lstStyle/>
            <a:p>
              <a:r>
                <a:rPr lang="en-US" sz="1400" dirty="0">
                  <a:solidFill>
                    <a:schemeClr val="accent2"/>
                  </a:solidFill>
                </a:rPr>
                <a:t>x</a:t>
              </a:r>
            </a:p>
          </p:txBody>
        </p:sp>
        <p:sp>
          <p:nvSpPr>
            <p:cNvPr id="269" name="Oval 268">
              <a:extLst>
                <a:ext uri="{FF2B5EF4-FFF2-40B4-BE49-F238E27FC236}">
                  <a16:creationId xmlns:a16="http://schemas.microsoft.com/office/drawing/2014/main" id="{E943A9FE-1CB3-7248-9A48-656514093E98}"/>
                </a:ext>
              </a:extLst>
            </p:cNvPr>
            <p:cNvSpPr/>
            <p:nvPr/>
          </p:nvSpPr>
          <p:spPr>
            <a:xfrm>
              <a:off x="2036652" y="1497826"/>
              <a:ext cx="1665617" cy="1576552"/>
            </a:xfrm>
            <a:prstGeom prst="ellipse">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accent2"/>
                </a:solidFill>
              </a:endParaRPr>
            </a:p>
          </p:txBody>
        </p:sp>
      </p:grpSp>
      <p:sp>
        <p:nvSpPr>
          <p:cNvPr id="270" name="Right Arrow 269">
            <a:extLst>
              <a:ext uri="{FF2B5EF4-FFF2-40B4-BE49-F238E27FC236}">
                <a16:creationId xmlns:a16="http://schemas.microsoft.com/office/drawing/2014/main" id="{AD7DA4F8-CCE8-9247-9685-0562CC175891}"/>
              </a:ext>
            </a:extLst>
          </p:cNvPr>
          <p:cNvSpPr/>
          <p:nvPr/>
        </p:nvSpPr>
        <p:spPr>
          <a:xfrm>
            <a:off x="1196732" y="4637734"/>
            <a:ext cx="692435" cy="18759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271" name="TextBox 270">
            <a:extLst>
              <a:ext uri="{FF2B5EF4-FFF2-40B4-BE49-F238E27FC236}">
                <a16:creationId xmlns:a16="http://schemas.microsoft.com/office/drawing/2014/main" id="{C39E32EF-3A5A-6649-A13D-E76B20D26AD1}"/>
              </a:ext>
            </a:extLst>
          </p:cNvPr>
          <p:cNvSpPr txBox="1"/>
          <p:nvPr/>
        </p:nvSpPr>
        <p:spPr>
          <a:xfrm>
            <a:off x="1967560" y="4590082"/>
            <a:ext cx="678311" cy="278619"/>
          </a:xfrm>
          <a:prstGeom prst="rect">
            <a:avLst/>
          </a:prstGeom>
          <a:noFill/>
        </p:spPr>
        <p:txBody>
          <a:bodyPr wrap="none" rtlCol="0">
            <a:spAutoFit/>
          </a:bodyPr>
          <a:lstStyle/>
          <a:p>
            <a:r>
              <a:rPr lang="en-US" dirty="0">
                <a:solidFill>
                  <a:schemeClr val="accent2"/>
                </a:solidFill>
              </a:rPr>
              <a:t>statistic</a:t>
            </a:r>
          </a:p>
        </p:txBody>
      </p:sp>
      <p:grpSp>
        <p:nvGrpSpPr>
          <p:cNvPr id="272" name="Group 271">
            <a:extLst>
              <a:ext uri="{FF2B5EF4-FFF2-40B4-BE49-F238E27FC236}">
                <a16:creationId xmlns:a16="http://schemas.microsoft.com/office/drawing/2014/main" id="{831B41A9-95CA-C444-8DB7-9F990D5C6B8E}"/>
              </a:ext>
            </a:extLst>
          </p:cNvPr>
          <p:cNvGrpSpPr/>
          <p:nvPr/>
        </p:nvGrpSpPr>
        <p:grpSpPr>
          <a:xfrm>
            <a:off x="364029" y="5128589"/>
            <a:ext cx="764732" cy="725704"/>
            <a:chOff x="2036652" y="1429407"/>
            <a:chExt cx="1870888" cy="1775410"/>
          </a:xfrm>
        </p:grpSpPr>
        <p:sp>
          <p:nvSpPr>
            <p:cNvPr id="273" name="TextBox 272">
              <a:extLst>
                <a:ext uri="{FF2B5EF4-FFF2-40B4-BE49-F238E27FC236}">
                  <a16:creationId xmlns:a16="http://schemas.microsoft.com/office/drawing/2014/main" id="{F78E28CF-30A9-764C-9310-82D7A4C0BF9B}"/>
                </a:ext>
              </a:extLst>
            </p:cNvPr>
            <p:cNvSpPr txBox="1"/>
            <p:nvPr/>
          </p:nvSpPr>
          <p:spPr>
            <a:xfrm>
              <a:off x="2448908" y="1429407"/>
              <a:ext cx="643943" cy="752966"/>
            </a:xfrm>
            <a:prstGeom prst="rect">
              <a:avLst/>
            </a:prstGeom>
            <a:noFill/>
          </p:spPr>
          <p:txBody>
            <a:bodyPr wrap="none" rtlCol="0">
              <a:spAutoFit/>
            </a:bodyPr>
            <a:lstStyle/>
            <a:p>
              <a:r>
                <a:rPr lang="en-US" sz="1400" dirty="0">
                  <a:solidFill>
                    <a:srgbClr val="7030A0"/>
                  </a:solidFill>
                </a:rPr>
                <a:t>x</a:t>
              </a:r>
            </a:p>
          </p:txBody>
        </p:sp>
        <p:sp>
          <p:nvSpPr>
            <p:cNvPr id="274" name="TextBox 273">
              <a:extLst>
                <a:ext uri="{FF2B5EF4-FFF2-40B4-BE49-F238E27FC236}">
                  <a16:creationId xmlns:a16="http://schemas.microsoft.com/office/drawing/2014/main" id="{94E6CF45-0079-A547-A2F4-F37D69017746}"/>
                </a:ext>
              </a:extLst>
            </p:cNvPr>
            <p:cNvSpPr txBox="1"/>
            <p:nvPr/>
          </p:nvSpPr>
          <p:spPr>
            <a:xfrm>
              <a:off x="2601310" y="1581807"/>
              <a:ext cx="643943" cy="752966"/>
            </a:xfrm>
            <a:prstGeom prst="rect">
              <a:avLst/>
            </a:prstGeom>
            <a:noFill/>
          </p:spPr>
          <p:txBody>
            <a:bodyPr wrap="none" rtlCol="0">
              <a:spAutoFit/>
            </a:bodyPr>
            <a:lstStyle/>
            <a:p>
              <a:r>
                <a:rPr lang="en-US" sz="1400" dirty="0">
                  <a:solidFill>
                    <a:srgbClr val="7030A0"/>
                  </a:solidFill>
                </a:rPr>
                <a:t>x</a:t>
              </a:r>
            </a:p>
          </p:txBody>
        </p:sp>
        <p:sp>
          <p:nvSpPr>
            <p:cNvPr id="275" name="TextBox 274">
              <a:extLst>
                <a:ext uri="{FF2B5EF4-FFF2-40B4-BE49-F238E27FC236}">
                  <a16:creationId xmlns:a16="http://schemas.microsoft.com/office/drawing/2014/main" id="{446FA6E4-F735-6F43-BCCA-55ACC2A4278E}"/>
                </a:ext>
              </a:extLst>
            </p:cNvPr>
            <p:cNvSpPr txBox="1"/>
            <p:nvPr/>
          </p:nvSpPr>
          <p:spPr>
            <a:xfrm>
              <a:off x="2753710" y="1734207"/>
              <a:ext cx="643943" cy="752966"/>
            </a:xfrm>
            <a:prstGeom prst="rect">
              <a:avLst/>
            </a:prstGeom>
            <a:noFill/>
          </p:spPr>
          <p:txBody>
            <a:bodyPr wrap="none" rtlCol="0">
              <a:spAutoFit/>
            </a:bodyPr>
            <a:lstStyle/>
            <a:p>
              <a:r>
                <a:rPr lang="en-US" sz="1400" dirty="0">
                  <a:solidFill>
                    <a:srgbClr val="7030A0"/>
                  </a:solidFill>
                </a:rPr>
                <a:t>x</a:t>
              </a:r>
            </a:p>
          </p:txBody>
        </p:sp>
        <p:sp>
          <p:nvSpPr>
            <p:cNvPr id="276" name="TextBox 275">
              <a:extLst>
                <a:ext uri="{FF2B5EF4-FFF2-40B4-BE49-F238E27FC236}">
                  <a16:creationId xmlns:a16="http://schemas.microsoft.com/office/drawing/2014/main" id="{F20D0447-C6FB-F142-B469-EF62D6C10242}"/>
                </a:ext>
              </a:extLst>
            </p:cNvPr>
            <p:cNvSpPr txBox="1"/>
            <p:nvPr/>
          </p:nvSpPr>
          <p:spPr>
            <a:xfrm>
              <a:off x="2948015" y="1822913"/>
              <a:ext cx="643943" cy="752966"/>
            </a:xfrm>
            <a:prstGeom prst="rect">
              <a:avLst/>
            </a:prstGeom>
            <a:noFill/>
          </p:spPr>
          <p:txBody>
            <a:bodyPr wrap="none" rtlCol="0">
              <a:spAutoFit/>
            </a:bodyPr>
            <a:lstStyle/>
            <a:p>
              <a:r>
                <a:rPr lang="en-US" sz="1400" dirty="0">
                  <a:solidFill>
                    <a:srgbClr val="7030A0"/>
                  </a:solidFill>
                </a:rPr>
                <a:t>x</a:t>
              </a:r>
            </a:p>
          </p:txBody>
        </p:sp>
        <p:sp>
          <p:nvSpPr>
            <p:cNvPr id="277" name="TextBox 276">
              <a:extLst>
                <a:ext uri="{FF2B5EF4-FFF2-40B4-BE49-F238E27FC236}">
                  <a16:creationId xmlns:a16="http://schemas.microsoft.com/office/drawing/2014/main" id="{B050A15C-0D03-F949-A8A7-D987C38CFAAE}"/>
                </a:ext>
              </a:extLst>
            </p:cNvPr>
            <p:cNvSpPr txBox="1"/>
            <p:nvPr/>
          </p:nvSpPr>
          <p:spPr>
            <a:xfrm>
              <a:off x="3058510" y="2039007"/>
              <a:ext cx="643943" cy="752966"/>
            </a:xfrm>
            <a:prstGeom prst="rect">
              <a:avLst/>
            </a:prstGeom>
            <a:noFill/>
          </p:spPr>
          <p:txBody>
            <a:bodyPr wrap="none" rtlCol="0">
              <a:spAutoFit/>
            </a:bodyPr>
            <a:lstStyle/>
            <a:p>
              <a:r>
                <a:rPr lang="en-US" sz="1400" dirty="0">
                  <a:solidFill>
                    <a:srgbClr val="7030A0"/>
                  </a:solidFill>
                </a:rPr>
                <a:t>x</a:t>
              </a:r>
            </a:p>
          </p:txBody>
        </p:sp>
        <p:sp>
          <p:nvSpPr>
            <p:cNvPr id="278" name="TextBox 277">
              <a:extLst>
                <a:ext uri="{FF2B5EF4-FFF2-40B4-BE49-F238E27FC236}">
                  <a16:creationId xmlns:a16="http://schemas.microsoft.com/office/drawing/2014/main" id="{4CA76BD7-9432-D64C-9BC3-D2801CAD55B1}"/>
                </a:ext>
              </a:extLst>
            </p:cNvPr>
            <p:cNvSpPr txBox="1"/>
            <p:nvPr/>
          </p:nvSpPr>
          <p:spPr>
            <a:xfrm>
              <a:off x="3210910" y="2191407"/>
              <a:ext cx="643943" cy="752966"/>
            </a:xfrm>
            <a:prstGeom prst="rect">
              <a:avLst/>
            </a:prstGeom>
            <a:noFill/>
          </p:spPr>
          <p:txBody>
            <a:bodyPr wrap="none" rtlCol="0">
              <a:spAutoFit/>
            </a:bodyPr>
            <a:lstStyle/>
            <a:p>
              <a:r>
                <a:rPr lang="en-US" sz="1400" dirty="0">
                  <a:solidFill>
                    <a:srgbClr val="7030A0"/>
                  </a:solidFill>
                </a:rPr>
                <a:t>x</a:t>
              </a:r>
            </a:p>
          </p:txBody>
        </p:sp>
        <p:sp>
          <p:nvSpPr>
            <p:cNvPr id="279" name="TextBox 278">
              <a:extLst>
                <a:ext uri="{FF2B5EF4-FFF2-40B4-BE49-F238E27FC236}">
                  <a16:creationId xmlns:a16="http://schemas.microsoft.com/office/drawing/2014/main" id="{DD8FD2C6-65B6-9D48-8622-B457C9A29F9F}"/>
                </a:ext>
              </a:extLst>
            </p:cNvPr>
            <p:cNvSpPr txBox="1"/>
            <p:nvPr/>
          </p:nvSpPr>
          <p:spPr>
            <a:xfrm>
              <a:off x="2543642" y="1930854"/>
              <a:ext cx="643943" cy="752966"/>
            </a:xfrm>
            <a:prstGeom prst="rect">
              <a:avLst/>
            </a:prstGeom>
            <a:noFill/>
          </p:spPr>
          <p:txBody>
            <a:bodyPr wrap="none" rtlCol="0">
              <a:spAutoFit/>
            </a:bodyPr>
            <a:lstStyle/>
            <a:p>
              <a:r>
                <a:rPr lang="en-US" sz="1400" dirty="0">
                  <a:solidFill>
                    <a:srgbClr val="7030A0"/>
                  </a:solidFill>
                </a:rPr>
                <a:t>x</a:t>
              </a:r>
            </a:p>
          </p:txBody>
        </p:sp>
        <p:sp>
          <p:nvSpPr>
            <p:cNvPr id="280" name="TextBox 279">
              <a:extLst>
                <a:ext uri="{FF2B5EF4-FFF2-40B4-BE49-F238E27FC236}">
                  <a16:creationId xmlns:a16="http://schemas.microsoft.com/office/drawing/2014/main" id="{D8396B0B-56D9-B642-BCC4-5A5E01C1015F}"/>
                </a:ext>
              </a:extLst>
            </p:cNvPr>
            <p:cNvSpPr txBox="1"/>
            <p:nvPr/>
          </p:nvSpPr>
          <p:spPr>
            <a:xfrm>
              <a:off x="2559676" y="2401192"/>
              <a:ext cx="643943" cy="752966"/>
            </a:xfrm>
            <a:prstGeom prst="rect">
              <a:avLst/>
            </a:prstGeom>
            <a:noFill/>
          </p:spPr>
          <p:txBody>
            <a:bodyPr wrap="none" rtlCol="0">
              <a:spAutoFit/>
            </a:bodyPr>
            <a:lstStyle/>
            <a:p>
              <a:r>
                <a:rPr lang="en-US" sz="1400" dirty="0">
                  <a:solidFill>
                    <a:srgbClr val="7030A0"/>
                  </a:solidFill>
                </a:rPr>
                <a:t>x</a:t>
              </a:r>
            </a:p>
          </p:txBody>
        </p:sp>
        <p:sp>
          <p:nvSpPr>
            <p:cNvPr id="281" name="TextBox 280">
              <a:extLst>
                <a:ext uri="{FF2B5EF4-FFF2-40B4-BE49-F238E27FC236}">
                  <a16:creationId xmlns:a16="http://schemas.microsoft.com/office/drawing/2014/main" id="{8D520B7B-B25A-B64C-BD37-1AA13A4F6260}"/>
                </a:ext>
              </a:extLst>
            </p:cNvPr>
            <p:cNvSpPr txBox="1"/>
            <p:nvPr/>
          </p:nvSpPr>
          <p:spPr>
            <a:xfrm>
              <a:off x="2133803" y="1558683"/>
              <a:ext cx="294290" cy="752966"/>
            </a:xfrm>
            <a:prstGeom prst="rect">
              <a:avLst/>
            </a:prstGeom>
            <a:noFill/>
          </p:spPr>
          <p:txBody>
            <a:bodyPr wrap="square" rtlCol="0">
              <a:spAutoFit/>
            </a:bodyPr>
            <a:lstStyle/>
            <a:p>
              <a:r>
                <a:rPr lang="en-US" sz="1400" dirty="0">
                  <a:solidFill>
                    <a:srgbClr val="7030A0"/>
                  </a:solidFill>
                </a:rPr>
                <a:t>x</a:t>
              </a:r>
            </a:p>
          </p:txBody>
        </p:sp>
        <p:sp>
          <p:nvSpPr>
            <p:cNvPr id="282" name="TextBox 281">
              <a:extLst>
                <a:ext uri="{FF2B5EF4-FFF2-40B4-BE49-F238E27FC236}">
                  <a16:creationId xmlns:a16="http://schemas.microsoft.com/office/drawing/2014/main" id="{2C5403E5-4AB0-CA4B-A35F-7E6D14A0EA5A}"/>
                </a:ext>
              </a:extLst>
            </p:cNvPr>
            <p:cNvSpPr txBox="1"/>
            <p:nvPr/>
          </p:nvSpPr>
          <p:spPr>
            <a:xfrm>
              <a:off x="2244298" y="1794219"/>
              <a:ext cx="294290" cy="752966"/>
            </a:xfrm>
            <a:prstGeom prst="rect">
              <a:avLst/>
            </a:prstGeom>
            <a:noFill/>
          </p:spPr>
          <p:txBody>
            <a:bodyPr wrap="square" rtlCol="0">
              <a:spAutoFit/>
            </a:bodyPr>
            <a:lstStyle/>
            <a:p>
              <a:r>
                <a:rPr lang="en-US" sz="1400" dirty="0">
                  <a:solidFill>
                    <a:srgbClr val="7030A0"/>
                  </a:solidFill>
                </a:rPr>
                <a:t>x</a:t>
              </a:r>
            </a:p>
          </p:txBody>
        </p:sp>
        <p:sp>
          <p:nvSpPr>
            <p:cNvPr id="283" name="TextBox 282">
              <a:extLst>
                <a:ext uri="{FF2B5EF4-FFF2-40B4-BE49-F238E27FC236}">
                  <a16:creationId xmlns:a16="http://schemas.microsoft.com/office/drawing/2014/main" id="{7D6FB0C2-1856-C746-B7C6-69B668E80A6C}"/>
                </a:ext>
              </a:extLst>
            </p:cNvPr>
            <p:cNvSpPr txBox="1"/>
            <p:nvPr/>
          </p:nvSpPr>
          <p:spPr>
            <a:xfrm>
              <a:off x="2428162" y="1798738"/>
              <a:ext cx="294290" cy="752966"/>
            </a:xfrm>
            <a:prstGeom prst="rect">
              <a:avLst/>
            </a:prstGeom>
            <a:noFill/>
          </p:spPr>
          <p:txBody>
            <a:bodyPr wrap="square" rtlCol="0">
              <a:spAutoFit/>
            </a:bodyPr>
            <a:lstStyle/>
            <a:p>
              <a:r>
                <a:rPr lang="en-US" sz="1400" dirty="0">
                  <a:solidFill>
                    <a:srgbClr val="7030A0"/>
                  </a:solidFill>
                </a:rPr>
                <a:t>x</a:t>
              </a:r>
            </a:p>
          </p:txBody>
        </p:sp>
        <p:sp>
          <p:nvSpPr>
            <p:cNvPr id="284" name="TextBox 283">
              <a:extLst>
                <a:ext uri="{FF2B5EF4-FFF2-40B4-BE49-F238E27FC236}">
                  <a16:creationId xmlns:a16="http://schemas.microsoft.com/office/drawing/2014/main" id="{AEEC9C9B-D821-114F-9194-B2A21E80FBE7}"/>
                </a:ext>
              </a:extLst>
            </p:cNvPr>
            <p:cNvSpPr txBox="1"/>
            <p:nvPr/>
          </p:nvSpPr>
          <p:spPr>
            <a:xfrm>
              <a:off x="2464675" y="2140325"/>
              <a:ext cx="294290" cy="752966"/>
            </a:xfrm>
            <a:prstGeom prst="rect">
              <a:avLst/>
            </a:prstGeom>
            <a:noFill/>
          </p:spPr>
          <p:txBody>
            <a:bodyPr wrap="square" rtlCol="0">
              <a:spAutoFit/>
            </a:bodyPr>
            <a:lstStyle/>
            <a:p>
              <a:r>
                <a:rPr lang="en-US" sz="1400" dirty="0">
                  <a:solidFill>
                    <a:srgbClr val="7030A0"/>
                  </a:solidFill>
                </a:rPr>
                <a:t>x</a:t>
              </a:r>
            </a:p>
          </p:txBody>
        </p:sp>
        <p:sp>
          <p:nvSpPr>
            <p:cNvPr id="285" name="TextBox 284">
              <a:extLst>
                <a:ext uri="{FF2B5EF4-FFF2-40B4-BE49-F238E27FC236}">
                  <a16:creationId xmlns:a16="http://schemas.microsoft.com/office/drawing/2014/main" id="{8A762ECB-8F9C-BE48-A467-5B8CD9F9D9D9}"/>
                </a:ext>
              </a:extLst>
            </p:cNvPr>
            <p:cNvSpPr txBox="1"/>
            <p:nvPr/>
          </p:nvSpPr>
          <p:spPr>
            <a:xfrm>
              <a:off x="2911365" y="2101436"/>
              <a:ext cx="294290" cy="752966"/>
            </a:xfrm>
            <a:prstGeom prst="rect">
              <a:avLst/>
            </a:prstGeom>
            <a:noFill/>
          </p:spPr>
          <p:txBody>
            <a:bodyPr wrap="square" rtlCol="0">
              <a:spAutoFit/>
            </a:bodyPr>
            <a:lstStyle/>
            <a:p>
              <a:r>
                <a:rPr lang="en-US" sz="1400" dirty="0">
                  <a:solidFill>
                    <a:srgbClr val="7030A0"/>
                  </a:solidFill>
                </a:rPr>
                <a:t>x</a:t>
              </a:r>
            </a:p>
          </p:txBody>
        </p:sp>
        <p:sp>
          <p:nvSpPr>
            <p:cNvPr id="286" name="TextBox 285">
              <a:extLst>
                <a:ext uri="{FF2B5EF4-FFF2-40B4-BE49-F238E27FC236}">
                  <a16:creationId xmlns:a16="http://schemas.microsoft.com/office/drawing/2014/main" id="{CC545085-C851-8A4E-B749-0F64F57D95FA}"/>
                </a:ext>
              </a:extLst>
            </p:cNvPr>
            <p:cNvSpPr txBox="1"/>
            <p:nvPr/>
          </p:nvSpPr>
          <p:spPr>
            <a:xfrm>
              <a:off x="2758319" y="2319947"/>
              <a:ext cx="294290" cy="752966"/>
            </a:xfrm>
            <a:prstGeom prst="rect">
              <a:avLst/>
            </a:prstGeom>
            <a:noFill/>
          </p:spPr>
          <p:txBody>
            <a:bodyPr wrap="square" rtlCol="0">
              <a:spAutoFit/>
            </a:bodyPr>
            <a:lstStyle/>
            <a:p>
              <a:r>
                <a:rPr lang="en-US" sz="1400" dirty="0">
                  <a:solidFill>
                    <a:srgbClr val="7030A0"/>
                  </a:solidFill>
                </a:rPr>
                <a:t>x</a:t>
              </a:r>
            </a:p>
          </p:txBody>
        </p:sp>
        <p:sp>
          <p:nvSpPr>
            <p:cNvPr id="287" name="TextBox 286">
              <a:extLst>
                <a:ext uri="{FF2B5EF4-FFF2-40B4-BE49-F238E27FC236}">
                  <a16:creationId xmlns:a16="http://schemas.microsoft.com/office/drawing/2014/main" id="{AF5C68BA-174A-A64C-A20C-CEE2ACC1F250}"/>
                </a:ext>
              </a:extLst>
            </p:cNvPr>
            <p:cNvSpPr txBox="1"/>
            <p:nvPr/>
          </p:nvSpPr>
          <p:spPr>
            <a:xfrm>
              <a:off x="3037761" y="2408338"/>
              <a:ext cx="294290" cy="752966"/>
            </a:xfrm>
            <a:prstGeom prst="rect">
              <a:avLst/>
            </a:prstGeom>
            <a:noFill/>
          </p:spPr>
          <p:txBody>
            <a:bodyPr wrap="square" rtlCol="0">
              <a:spAutoFit/>
            </a:bodyPr>
            <a:lstStyle/>
            <a:p>
              <a:r>
                <a:rPr lang="en-US" sz="1400" dirty="0">
                  <a:solidFill>
                    <a:srgbClr val="7030A0"/>
                  </a:solidFill>
                </a:rPr>
                <a:t>x</a:t>
              </a:r>
            </a:p>
          </p:txBody>
        </p:sp>
        <p:sp>
          <p:nvSpPr>
            <p:cNvPr id="288" name="TextBox 287">
              <a:extLst>
                <a:ext uri="{FF2B5EF4-FFF2-40B4-BE49-F238E27FC236}">
                  <a16:creationId xmlns:a16="http://schemas.microsoft.com/office/drawing/2014/main" id="{E23F7AD3-0F34-694A-82A3-2BB6A649A447}"/>
                </a:ext>
              </a:extLst>
            </p:cNvPr>
            <p:cNvSpPr txBox="1"/>
            <p:nvPr/>
          </p:nvSpPr>
          <p:spPr>
            <a:xfrm>
              <a:off x="2055045" y="1872525"/>
              <a:ext cx="294290" cy="752966"/>
            </a:xfrm>
            <a:prstGeom prst="rect">
              <a:avLst/>
            </a:prstGeom>
            <a:noFill/>
          </p:spPr>
          <p:txBody>
            <a:bodyPr wrap="square" rtlCol="0">
              <a:spAutoFit/>
            </a:bodyPr>
            <a:lstStyle/>
            <a:p>
              <a:r>
                <a:rPr lang="en-US" sz="1400" dirty="0">
                  <a:solidFill>
                    <a:srgbClr val="7030A0"/>
                  </a:solidFill>
                </a:rPr>
                <a:t>x</a:t>
              </a:r>
            </a:p>
          </p:txBody>
        </p:sp>
        <p:sp>
          <p:nvSpPr>
            <p:cNvPr id="289" name="TextBox 288">
              <a:extLst>
                <a:ext uri="{FF2B5EF4-FFF2-40B4-BE49-F238E27FC236}">
                  <a16:creationId xmlns:a16="http://schemas.microsoft.com/office/drawing/2014/main" id="{A608532A-CB10-BA4F-913B-B1B87E610C6C}"/>
                </a:ext>
              </a:extLst>
            </p:cNvPr>
            <p:cNvSpPr txBox="1"/>
            <p:nvPr/>
          </p:nvSpPr>
          <p:spPr>
            <a:xfrm>
              <a:off x="3232067" y="1918874"/>
              <a:ext cx="643943" cy="752966"/>
            </a:xfrm>
            <a:prstGeom prst="rect">
              <a:avLst/>
            </a:prstGeom>
            <a:noFill/>
          </p:spPr>
          <p:txBody>
            <a:bodyPr wrap="none" rtlCol="0">
              <a:spAutoFit/>
            </a:bodyPr>
            <a:lstStyle/>
            <a:p>
              <a:r>
                <a:rPr lang="en-US" sz="1400" dirty="0">
                  <a:solidFill>
                    <a:srgbClr val="7030A0"/>
                  </a:solidFill>
                </a:rPr>
                <a:t>x</a:t>
              </a:r>
            </a:p>
          </p:txBody>
        </p:sp>
        <p:sp>
          <p:nvSpPr>
            <p:cNvPr id="290" name="TextBox 289">
              <a:extLst>
                <a:ext uri="{FF2B5EF4-FFF2-40B4-BE49-F238E27FC236}">
                  <a16:creationId xmlns:a16="http://schemas.microsoft.com/office/drawing/2014/main" id="{05753D71-5622-BC4C-BC4F-7998A0D35ABD}"/>
                </a:ext>
              </a:extLst>
            </p:cNvPr>
            <p:cNvSpPr txBox="1"/>
            <p:nvPr/>
          </p:nvSpPr>
          <p:spPr>
            <a:xfrm>
              <a:off x="2927267" y="1483430"/>
              <a:ext cx="284051" cy="752966"/>
            </a:xfrm>
            <a:prstGeom prst="rect">
              <a:avLst/>
            </a:prstGeom>
            <a:noFill/>
          </p:spPr>
          <p:txBody>
            <a:bodyPr wrap="square" rtlCol="0">
              <a:spAutoFit/>
            </a:bodyPr>
            <a:lstStyle/>
            <a:p>
              <a:r>
                <a:rPr lang="en-US" sz="1400" dirty="0">
                  <a:solidFill>
                    <a:srgbClr val="7030A0"/>
                  </a:solidFill>
                </a:rPr>
                <a:t>x</a:t>
              </a:r>
            </a:p>
          </p:txBody>
        </p:sp>
        <p:sp>
          <p:nvSpPr>
            <p:cNvPr id="291" name="TextBox 290">
              <a:extLst>
                <a:ext uri="{FF2B5EF4-FFF2-40B4-BE49-F238E27FC236}">
                  <a16:creationId xmlns:a16="http://schemas.microsoft.com/office/drawing/2014/main" id="{408D309F-D563-D946-9A30-FA2C657C8BFA}"/>
                </a:ext>
              </a:extLst>
            </p:cNvPr>
            <p:cNvSpPr txBox="1"/>
            <p:nvPr/>
          </p:nvSpPr>
          <p:spPr>
            <a:xfrm>
              <a:off x="3263597" y="1638247"/>
              <a:ext cx="643943" cy="752966"/>
            </a:xfrm>
            <a:prstGeom prst="rect">
              <a:avLst/>
            </a:prstGeom>
            <a:noFill/>
          </p:spPr>
          <p:txBody>
            <a:bodyPr wrap="none" rtlCol="0">
              <a:spAutoFit/>
            </a:bodyPr>
            <a:lstStyle/>
            <a:p>
              <a:r>
                <a:rPr lang="en-US" sz="1400" dirty="0">
                  <a:solidFill>
                    <a:srgbClr val="7030A0"/>
                  </a:solidFill>
                </a:rPr>
                <a:t>x</a:t>
              </a:r>
            </a:p>
          </p:txBody>
        </p:sp>
        <p:sp>
          <p:nvSpPr>
            <p:cNvPr id="292" name="TextBox 291">
              <a:extLst>
                <a:ext uri="{FF2B5EF4-FFF2-40B4-BE49-F238E27FC236}">
                  <a16:creationId xmlns:a16="http://schemas.microsoft.com/office/drawing/2014/main" id="{934E8889-9F72-4F4E-807A-1FB56D5AF006}"/>
                </a:ext>
              </a:extLst>
            </p:cNvPr>
            <p:cNvSpPr txBox="1"/>
            <p:nvPr/>
          </p:nvSpPr>
          <p:spPr>
            <a:xfrm>
              <a:off x="2335514" y="2451851"/>
              <a:ext cx="643943" cy="752966"/>
            </a:xfrm>
            <a:prstGeom prst="rect">
              <a:avLst/>
            </a:prstGeom>
            <a:noFill/>
          </p:spPr>
          <p:txBody>
            <a:bodyPr wrap="none" rtlCol="0">
              <a:spAutoFit/>
            </a:bodyPr>
            <a:lstStyle/>
            <a:p>
              <a:r>
                <a:rPr lang="en-US" sz="1400" dirty="0">
                  <a:solidFill>
                    <a:srgbClr val="7030A0"/>
                  </a:solidFill>
                </a:rPr>
                <a:t>x</a:t>
              </a:r>
            </a:p>
          </p:txBody>
        </p:sp>
        <p:sp>
          <p:nvSpPr>
            <p:cNvPr id="293" name="TextBox 292">
              <a:extLst>
                <a:ext uri="{FF2B5EF4-FFF2-40B4-BE49-F238E27FC236}">
                  <a16:creationId xmlns:a16="http://schemas.microsoft.com/office/drawing/2014/main" id="{0CE8FC01-85E6-AF46-A91C-CCFDD6E58AA2}"/>
                </a:ext>
              </a:extLst>
            </p:cNvPr>
            <p:cNvSpPr txBox="1"/>
            <p:nvPr/>
          </p:nvSpPr>
          <p:spPr>
            <a:xfrm>
              <a:off x="2727435" y="2028287"/>
              <a:ext cx="643943" cy="752966"/>
            </a:xfrm>
            <a:prstGeom prst="rect">
              <a:avLst/>
            </a:prstGeom>
            <a:noFill/>
          </p:spPr>
          <p:txBody>
            <a:bodyPr wrap="none" rtlCol="0">
              <a:spAutoFit/>
            </a:bodyPr>
            <a:lstStyle/>
            <a:p>
              <a:r>
                <a:rPr lang="en-US" sz="1400" dirty="0">
                  <a:solidFill>
                    <a:srgbClr val="7030A0"/>
                  </a:solidFill>
                </a:rPr>
                <a:t>x</a:t>
              </a:r>
            </a:p>
          </p:txBody>
        </p:sp>
        <p:sp>
          <p:nvSpPr>
            <p:cNvPr id="294" name="TextBox 293">
              <a:extLst>
                <a:ext uri="{FF2B5EF4-FFF2-40B4-BE49-F238E27FC236}">
                  <a16:creationId xmlns:a16="http://schemas.microsoft.com/office/drawing/2014/main" id="{2A5FCD4E-E49D-7E47-9845-F888CCE0BB89}"/>
                </a:ext>
              </a:extLst>
            </p:cNvPr>
            <p:cNvSpPr txBox="1"/>
            <p:nvPr/>
          </p:nvSpPr>
          <p:spPr>
            <a:xfrm>
              <a:off x="2181270" y="2138011"/>
              <a:ext cx="643943" cy="752966"/>
            </a:xfrm>
            <a:prstGeom prst="rect">
              <a:avLst/>
            </a:prstGeom>
            <a:noFill/>
          </p:spPr>
          <p:txBody>
            <a:bodyPr wrap="none" rtlCol="0">
              <a:spAutoFit/>
            </a:bodyPr>
            <a:lstStyle/>
            <a:p>
              <a:r>
                <a:rPr lang="en-US" sz="1400" dirty="0">
                  <a:solidFill>
                    <a:srgbClr val="7030A0"/>
                  </a:solidFill>
                </a:rPr>
                <a:t>x</a:t>
              </a:r>
            </a:p>
          </p:txBody>
        </p:sp>
        <p:sp>
          <p:nvSpPr>
            <p:cNvPr id="295" name="Oval 294">
              <a:extLst>
                <a:ext uri="{FF2B5EF4-FFF2-40B4-BE49-F238E27FC236}">
                  <a16:creationId xmlns:a16="http://schemas.microsoft.com/office/drawing/2014/main" id="{38B4000A-25F9-CF42-816F-3C49EA82AECD}"/>
                </a:ext>
              </a:extLst>
            </p:cNvPr>
            <p:cNvSpPr/>
            <p:nvPr/>
          </p:nvSpPr>
          <p:spPr>
            <a:xfrm>
              <a:off x="2036652" y="1497826"/>
              <a:ext cx="1665617" cy="1576552"/>
            </a:xfrm>
            <a:prstGeom prst="ellipse">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7030A0"/>
                </a:solidFill>
              </a:endParaRPr>
            </a:p>
          </p:txBody>
        </p:sp>
      </p:grpSp>
      <p:sp>
        <p:nvSpPr>
          <p:cNvPr id="296" name="Right Arrow 295">
            <a:extLst>
              <a:ext uri="{FF2B5EF4-FFF2-40B4-BE49-F238E27FC236}">
                <a16:creationId xmlns:a16="http://schemas.microsoft.com/office/drawing/2014/main" id="{0B3BD63C-382E-7341-ABA1-1598216E4059}"/>
              </a:ext>
            </a:extLst>
          </p:cNvPr>
          <p:cNvSpPr/>
          <p:nvPr/>
        </p:nvSpPr>
        <p:spPr>
          <a:xfrm>
            <a:off x="1203822" y="5395171"/>
            <a:ext cx="692435" cy="18759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
        <p:nvSpPr>
          <p:cNvPr id="297" name="TextBox 296">
            <a:extLst>
              <a:ext uri="{FF2B5EF4-FFF2-40B4-BE49-F238E27FC236}">
                <a16:creationId xmlns:a16="http://schemas.microsoft.com/office/drawing/2014/main" id="{8CACADE4-09C1-3C44-970C-86F2B4E6CB58}"/>
              </a:ext>
            </a:extLst>
          </p:cNvPr>
          <p:cNvSpPr txBox="1"/>
          <p:nvPr/>
        </p:nvSpPr>
        <p:spPr>
          <a:xfrm>
            <a:off x="1974651" y="5347519"/>
            <a:ext cx="678311" cy="278619"/>
          </a:xfrm>
          <a:prstGeom prst="rect">
            <a:avLst/>
          </a:prstGeom>
          <a:noFill/>
        </p:spPr>
        <p:txBody>
          <a:bodyPr wrap="none" rtlCol="0">
            <a:spAutoFit/>
          </a:bodyPr>
          <a:lstStyle/>
          <a:p>
            <a:r>
              <a:rPr lang="en-US" dirty="0">
                <a:solidFill>
                  <a:srgbClr val="7030A0"/>
                </a:solidFill>
              </a:rPr>
              <a:t>statistic</a:t>
            </a:r>
          </a:p>
        </p:txBody>
      </p:sp>
      <p:sp>
        <p:nvSpPr>
          <p:cNvPr id="298" name="Oval 297">
            <a:extLst>
              <a:ext uri="{FF2B5EF4-FFF2-40B4-BE49-F238E27FC236}">
                <a16:creationId xmlns:a16="http://schemas.microsoft.com/office/drawing/2014/main" id="{B33D3243-6D4E-3B49-9250-810429701754}"/>
              </a:ext>
            </a:extLst>
          </p:cNvPr>
          <p:cNvSpPr/>
          <p:nvPr/>
        </p:nvSpPr>
        <p:spPr>
          <a:xfrm>
            <a:off x="1492540" y="5982690"/>
            <a:ext cx="65252" cy="6525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9" name="Oval 298">
            <a:extLst>
              <a:ext uri="{FF2B5EF4-FFF2-40B4-BE49-F238E27FC236}">
                <a16:creationId xmlns:a16="http://schemas.microsoft.com/office/drawing/2014/main" id="{42A95E2D-0DA7-AB46-82E8-D1485583EC8A}"/>
              </a:ext>
            </a:extLst>
          </p:cNvPr>
          <p:cNvSpPr/>
          <p:nvPr/>
        </p:nvSpPr>
        <p:spPr>
          <a:xfrm>
            <a:off x="1495646" y="6097659"/>
            <a:ext cx="65252" cy="6525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0" name="Oval 299">
            <a:extLst>
              <a:ext uri="{FF2B5EF4-FFF2-40B4-BE49-F238E27FC236}">
                <a16:creationId xmlns:a16="http://schemas.microsoft.com/office/drawing/2014/main" id="{2E6ADF9E-1D85-5D44-A435-C78BDF47D1C2}"/>
              </a:ext>
            </a:extLst>
          </p:cNvPr>
          <p:cNvSpPr/>
          <p:nvPr/>
        </p:nvSpPr>
        <p:spPr>
          <a:xfrm>
            <a:off x="1495646" y="6209522"/>
            <a:ext cx="65252" cy="6525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1" name="Straight Connector 300">
            <a:extLst>
              <a:ext uri="{FF2B5EF4-FFF2-40B4-BE49-F238E27FC236}">
                <a16:creationId xmlns:a16="http://schemas.microsoft.com/office/drawing/2014/main" id="{51BAF966-B625-5D48-A377-8EEB9F3C43CC}"/>
              </a:ext>
            </a:extLst>
          </p:cNvPr>
          <p:cNvCxnSpPr>
            <a:cxnSpLocks/>
          </p:cNvCxnSpPr>
          <p:nvPr/>
        </p:nvCxnSpPr>
        <p:spPr>
          <a:xfrm>
            <a:off x="3668270" y="4736547"/>
            <a:ext cx="4819346" cy="0"/>
          </a:xfrm>
          <a:prstGeom prst="line">
            <a:avLst/>
          </a:prstGeom>
          <a:ln w="1905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302" name="TextBox 301">
            <a:extLst>
              <a:ext uri="{FF2B5EF4-FFF2-40B4-BE49-F238E27FC236}">
                <a16:creationId xmlns:a16="http://schemas.microsoft.com/office/drawing/2014/main" id="{2A4BB864-D844-2144-8161-36B042713405}"/>
              </a:ext>
            </a:extLst>
          </p:cNvPr>
          <p:cNvSpPr txBox="1"/>
          <p:nvPr/>
        </p:nvSpPr>
        <p:spPr>
          <a:xfrm>
            <a:off x="8123128" y="4818031"/>
            <a:ext cx="943024" cy="369332"/>
          </a:xfrm>
          <a:prstGeom prst="rect">
            <a:avLst/>
          </a:prstGeom>
          <a:noFill/>
        </p:spPr>
        <p:txBody>
          <a:bodyPr wrap="square" rtlCol="0">
            <a:spAutoFit/>
          </a:bodyPr>
          <a:lstStyle/>
          <a:p>
            <a:r>
              <a:rPr lang="en-US" dirty="0"/>
              <a:t>statistic</a:t>
            </a:r>
          </a:p>
        </p:txBody>
      </p:sp>
      <p:sp>
        <p:nvSpPr>
          <p:cNvPr id="303" name="Oval 302">
            <a:extLst>
              <a:ext uri="{FF2B5EF4-FFF2-40B4-BE49-F238E27FC236}">
                <a16:creationId xmlns:a16="http://schemas.microsoft.com/office/drawing/2014/main" id="{C366B39D-3A2F-E04A-A762-A8438490DDB9}"/>
              </a:ext>
            </a:extLst>
          </p:cNvPr>
          <p:cNvSpPr/>
          <p:nvPr/>
        </p:nvSpPr>
        <p:spPr>
          <a:xfrm>
            <a:off x="5420650" y="4667566"/>
            <a:ext cx="137962" cy="137962"/>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4" name="Oval 303">
            <a:extLst>
              <a:ext uri="{FF2B5EF4-FFF2-40B4-BE49-F238E27FC236}">
                <a16:creationId xmlns:a16="http://schemas.microsoft.com/office/drawing/2014/main" id="{079A3CB1-2CEA-CA41-9458-F68948818764}"/>
              </a:ext>
            </a:extLst>
          </p:cNvPr>
          <p:cNvSpPr/>
          <p:nvPr/>
        </p:nvSpPr>
        <p:spPr>
          <a:xfrm>
            <a:off x="5605684" y="4672604"/>
            <a:ext cx="137962" cy="13796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5" name="Oval 304">
            <a:extLst>
              <a:ext uri="{FF2B5EF4-FFF2-40B4-BE49-F238E27FC236}">
                <a16:creationId xmlns:a16="http://schemas.microsoft.com/office/drawing/2014/main" id="{C936165B-FAC0-9D4A-B583-49A8579FB573}"/>
              </a:ext>
            </a:extLst>
          </p:cNvPr>
          <p:cNvSpPr/>
          <p:nvPr/>
        </p:nvSpPr>
        <p:spPr>
          <a:xfrm>
            <a:off x="6604408" y="4667566"/>
            <a:ext cx="137962" cy="137962"/>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6" name="Oval 305">
            <a:extLst>
              <a:ext uri="{FF2B5EF4-FFF2-40B4-BE49-F238E27FC236}">
                <a16:creationId xmlns:a16="http://schemas.microsoft.com/office/drawing/2014/main" id="{53E54B67-15D1-6F49-AE90-72726E5DCBB9}"/>
              </a:ext>
            </a:extLst>
          </p:cNvPr>
          <p:cNvSpPr/>
          <p:nvPr/>
        </p:nvSpPr>
        <p:spPr>
          <a:xfrm>
            <a:off x="6160932" y="4667566"/>
            <a:ext cx="137962" cy="13796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7" name="Oval 306">
            <a:extLst>
              <a:ext uri="{FF2B5EF4-FFF2-40B4-BE49-F238E27FC236}">
                <a16:creationId xmlns:a16="http://schemas.microsoft.com/office/drawing/2014/main" id="{75961B76-F173-9141-93E6-670264E54792}"/>
              </a:ext>
            </a:extLst>
          </p:cNvPr>
          <p:cNvSpPr/>
          <p:nvPr/>
        </p:nvSpPr>
        <p:spPr>
          <a:xfrm>
            <a:off x="4431846" y="4665424"/>
            <a:ext cx="137962" cy="1379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 name="Oval 307">
            <a:extLst>
              <a:ext uri="{FF2B5EF4-FFF2-40B4-BE49-F238E27FC236}">
                <a16:creationId xmlns:a16="http://schemas.microsoft.com/office/drawing/2014/main" id="{9C34617A-4C90-F34B-AE43-C1BFC4757D40}"/>
              </a:ext>
            </a:extLst>
          </p:cNvPr>
          <p:cNvSpPr/>
          <p:nvPr/>
        </p:nvSpPr>
        <p:spPr>
          <a:xfrm>
            <a:off x="7443243" y="4669854"/>
            <a:ext cx="137962" cy="13796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9" name="Straight Arrow Connector 308">
            <a:extLst>
              <a:ext uri="{FF2B5EF4-FFF2-40B4-BE49-F238E27FC236}">
                <a16:creationId xmlns:a16="http://schemas.microsoft.com/office/drawing/2014/main" id="{EDBAE82A-6BE2-124A-997E-415CFF5438B5}"/>
              </a:ext>
            </a:extLst>
          </p:cNvPr>
          <p:cNvCxnSpPr/>
          <p:nvPr/>
        </p:nvCxnSpPr>
        <p:spPr>
          <a:xfrm flipV="1">
            <a:off x="3593697" y="1816499"/>
            <a:ext cx="0" cy="2920047"/>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10" name="TextBox 309">
            <a:extLst>
              <a:ext uri="{FF2B5EF4-FFF2-40B4-BE49-F238E27FC236}">
                <a16:creationId xmlns:a16="http://schemas.microsoft.com/office/drawing/2014/main" id="{293D933F-2A20-3746-A139-C6365E309AB2}"/>
              </a:ext>
            </a:extLst>
          </p:cNvPr>
          <p:cNvSpPr txBox="1"/>
          <p:nvPr/>
        </p:nvSpPr>
        <p:spPr>
          <a:xfrm rot="16200000">
            <a:off x="2639959" y="3030821"/>
            <a:ext cx="1527396" cy="369332"/>
          </a:xfrm>
          <a:prstGeom prst="rect">
            <a:avLst/>
          </a:prstGeom>
          <a:noFill/>
        </p:spPr>
        <p:txBody>
          <a:bodyPr wrap="square" rtlCol="0">
            <a:spAutoFit/>
          </a:bodyPr>
          <a:lstStyle/>
          <a:p>
            <a:r>
              <a:rPr lang="en-US" dirty="0"/>
              <a:t>counts or PDF</a:t>
            </a:r>
          </a:p>
        </p:txBody>
      </p:sp>
    </p:spTree>
    <p:extLst>
      <p:ext uri="{BB962C8B-B14F-4D97-AF65-F5344CB8AC3E}">
        <p14:creationId xmlns:p14="http://schemas.microsoft.com/office/powerpoint/2010/main" val="397087943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C33893-C1FD-CF4C-91EC-7A35879269DA}"/>
              </a:ext>
            </a:extLst>
          </p:cNvPr>
          <p:cNvSpPr>
            <a:spLocks noGrp="1"/>
          </p:cNvSpPr>
          <p:nvPr>
            <p:ph type="title"/>
          </p:nvPr>
        </p:nvSpPr>
        <p:spPr>
          <a:xfrm>
            <a:off x="274319" y="317481"/>
            <a:ext cx="8595360" cy="641871"/>
          </a:xfrm>
        </p:spPr>
        <p:txBody>
          <a:bodyPr>
            <a:normAutofit/>
          </a:bodyPr>
          <a:lstStyle/>
          <a:p>
            <a:r>
              <a:rPr lang="en-US" dirty="0"/>
              <a:t>Bootstrap</a:t>
            </a:r>
          </a:p>
        </p:txBody>
      </p:sp>
      <p:sp>
        <p:nvSpPr>
          <p:cNvPr id="4" name="Slide Number Placeholder 3">
            <a:extLst>
              <a:ext uri="{FF2B5EF4-FFF2-40B4-BE49-F238E27FC236}">
                <a16:creationId xmlns:a16="http://schemas.microsoft.com/office/drawing/2014/main" id="{02E00918-68B8-514A-891C-20F177A55ADD}"/>
              </a:ext>
            </a:extLst>
          </p:cNvPr>
          <p:cNvSpPr>
            <a:spLocks noGrp="1"/>
          </p:cNvSpPr>
          <p:nvPr>
            <p:ph type="sldNum" sz="quarter" idx="12"/>
          </p:nvPr>
        </p:nvSpPr>
        <p:spPr>
          <a:xfrm>
            <a:off x="6272888" y="6446520"/>
            <a:ext cx="2366010" cy="274320"/>
          </a:xfrm>
        </p:spPr>
        <p:txBody>
          <a:bodyPr/>
          <a:lstStyle/>
          <a:p>
            <a:fld id="{4F1611B7-9285-1F48-A026-12A07D3EB268}" type="slidenum">
              <a:rPr lang="en-US" smtClean="0"/>
              <a:t>54</a:t>
            </a:fld>
            <a:endParaRPr lang="en-US" dirty="0"/>
          </a:p>
        </p:txBody>
      </p:sp>
      <p:sp>
        <p:nvSpPr>
          <p:cNvPr id="61" name="Rectangle 60">
            <a:extLst>
              <a:ext uri="{FF2B5EF4-FFF2-40B4-BE49-F238E27FC236}">
                <a16:creationId xmlns:a16="http://schemas.microsoft.com/office/drawing/2014/main" id="{F033F1DA-0779-E546-B7EC-73512C40A7A0}"/>
              </a:ext>
            </a:extLst>
          </p:cNvPr>
          <p:cNvSpPr/>
          <p:nvPr/>
        </p:nvSpPr>
        <p:spPr>
          <a:xfrm>
            <a:off x="5548308" y="2111259"/>
            <a:ext cx="411371" cy="2600151"/>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8A1DE67A-8321-634B-AE0A-BA69BACDA101}"/>
              </a:ext>
            </a:extLst>
          </p:cNvPr>
          <p:cNvSpPr/>
          <p:nvPr/>
        </p:nvSpPr>
        <p:spPr>
          <a:xfrm>
            <a:off x="5997472" y="2182387"/>
            <a:ext cx="411371" cy="2529022"/>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BBF7E0E1-AE70-C046-80B1-EDFDAA9FCE1C}"/>
              </a:ext>
            </a:extLst>
          </p:cNvPr>
          <p:cNvSpPr/>
          <p:nvPr/>
        </p:nvSpPr>
        <p:spPr>
          <a:xfrm>
            <a:off x="6446637" y="2713726"/>
            <a:ext cx="411371" cy="1997683"/>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B871679B-9040-5F4F-9355-5FEA43ACE720}"/>
              </a:ext>
            </a:extLst>
          </p:cNvPr>
          <p:cNvSpPr/>
          <p:nvPr/>
        </p:nvSpPr>
        <p:spPr>
          <a:xfrm>
            <a:off x="6895802" y="3627257"/>
            <a:ext cx="411371" cy="1084152"/>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00E4256A-8C45-034B-8500-EF9A8C5B681E}"/>
              </a:ext>
            </a:extLst>
          </p:cNvPr>
          <p:cNvSpPr/>
          <p:nvPr/>
        </p:nvSpPr>
        <p:spPr>
          <a:xfrm>
            <a:off x="7344966" y="4346129"/>
            <a:ext cx="411371" cy="365280"/>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81CA9BA8-F208-704A-B9D4-7746F2D60BBB}"/>
              </a:ext>
            </a:extLst>
          </p:cNvPr>
          <p:cNvSpPr/>
          <p:nvPr/>
        </p:nvSpPr>
        <p:spPr>
          <a:xfrm>
            <a:off x="7794132" y="4661492"/>
            <a:ext cx="411371" cy="49917"/>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E2AC419C-92A5-E64C-9AEE-BD487C5A932F}"/>
              </a:ext>
            </a:extLst>
          </p:cNvPr>
          <p:cNvSpPr/>
          <p:nvPr/>
        </p:nvSpPr>
        <p:spPr>
          <a:xfrm>
            <a:off x="5099143" y="2713727"/>
            <a:ext cx="411371" cy="1997683"/>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1DD40C21-14A4-D043-AF83-FBD218F73FD4}"/>
              </a:ext>
            </a:extLst>
          </p:cNvPr>
          <p:cNvSpPr/>
          <p:nvPr/>
        </p:nvSpPr>
        <p:spPr>
          <a:xfrm>
            <a:off x="4200814" y="4270458"/>
            <a:ext cx="411371" cy="440951"/>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09787FFD-9560-EE4D-B86E-FDCD129BB87B}"/>
              </a:ext>
            </a:extLst>
          </p:cNvPr>
          <p:cNvSpPr/>
          <p:nvPr/>
        </p:nvSpPr>
        <p:spPr>
          <a:xfrm>
            <a:off x="4649978" y="3562006"/>
            <a:ext cx="411371" cy="1149403"/>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C0325880-AD9A-D645-A8DF-3C0B0950DE97}"/>
              </a:ext>
            </a:extLst>
          </p:cNvPr>
          <p:cNvSpPr/>
          <p:nvPr/>
        </p:nvSpPr>
        <p:spPr>
          <a:xfrm>
            <a:off x="3751649" y="4615789"/>
            <a:ext cx="411371" cy="95621"/>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EED84B22-6F81-F74B-B4FE-DB50CFFADDDB}"/>
              </a:ext>
            </a:extLst>
          </p:cNvPr>
          <p:cNvSpPr/>
          <p:nvPr/>
        </p:nvSpPr>
        <p:spPr>
          <a:xfrm>
            <a:off x="4717605" y="4661493"/>
            <a:ext cx="137962" cy="137962"/>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A434E22E-744A-7D4D-AB8E-0C416E298C60}"/>
              </a:ext>
            </a:extLst>
          </p:cNvPr>
          <p:cNvSpPr/>
          <p:nvPr/>
        </p:nvSpPr>
        <p:spPr>
          <a:xfrm>
            <a:off x="4901739" y="4661493"/>
            <a:ext cx="137962" cy="137962"/>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655F0113-1E51-234F-BF9F-2E07677418B6}"/>
              </a:ext>
            </a:extLst>
          </p:cNvPr>
          <p:cNvSpPr/>
          <p:nvPr/>
        </p:nvSpPr>
        <p:spPr>
          <a:xfrm>
            <a:off x="5280043" y="4661493"/>
            <a:ext cx="137962" cy="137962"/>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3890EF97-E147-5144-9192-F1B8C2E5FA92}"/>
              </a:ext>
            </a:extLst>
          </p:cNvPr>
          <p:cNvSpPr/>
          <p:nvPr/>
        </p:nvSpPr>
        <p:spPr>
          <a:xfrm>
            <a:off x="5544940" y="4661493"/>
            <a:ext cx="137962" cy="137962"/>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7505E8C5-F3A9-D547-AE7B-7BFA57D7F409}"/>
              </a:ext>
            </a:extLst>
          </p:cNvPr>
          <p:cNvSpPr/>
          <p:nvPr/>
        </p:nvSpPr>
        <p:spPr>
          <a:xfrm>
            <a:off x="5420650" y="4661493"/>
            <a:ext cx="137962" cy="137962"/>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BB395E86-6EA9-7243-9C1C-DAF46BF7A7B9}"/>
              </a:ext>
            </a:extLst>
          </p:cNvPr>
          <p:cNvSpPr/>
          <p:nvPr/>
        </p:nvSpPr>
        <p:spPr>
          <a:xfrm>
            <a:off x="5743646" y="4661493"/>
            <a:ext cx="137962" cy="137962"/>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2286C72F-3CC4-B944-B1B6-4B7542786F2F}"/>
              </a:ext>
            </a:extLst>
          </p:cNvPr>
          <p:cNvSpPr/>
          <p:nvPr/>
        </p:nvSpPr>
        <p:spPr>
          <a:xfrm>
            <a:off x="5644293" y="4661493"/>
            <a:ext cx="137962" cy="137962"/>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2161ACB0-5D41-6C4E-9A33-E7338CF0780C}"/>
              </a:ext>
            </a:extLst>
          </p:cNvPr>
          <p:cNvSpPr/>
          <p:nvPr/>
        </p:nvSpPr>
        <p:spPr>
          <a:xfrm>
            <a:off x="5870581" y="4661493"/>
            <a:ext cx="137962" cy="137962"/>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BF7D5EE9-C87C-2B4B-87A0-D48433B627CA}"/>
              </a:ext>
            </a:extLst>
          </p:cNvPr>
          <p:cNvSpPr/>
          <p:nvPr/>
        </p:nvSpPr>
        <p:spPr>
          <a:xfrm>
            <a:off x="5956312" y="4661493"/>
            <a:ext cx="137962" cy="137962"/>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1D3F8C0F-657D-2D41-AD16-E50000AF6D48}"/>
              </a:ext>
            </a:extLst>
          </p:cNvPr>
          <p:cNvSpPr/>
          <p:nvPr/>
        </p:nvSpPr>
        <p:spPr>
          <a:xfrm>
            <a:off x="6066642" y="4661493"/>
            <a:ext cx="137962" cy="137962"/>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FD18E1CB-4772-944E-9077-BD4594BF92ED}"/>
              </a:ext>
            </a:extLst>
          </p:cNvPr>
          <p:cNvSpPr/>
          <p:nvPr/>
        </p:nvSpPr>
        <p:spPr>
          <a:xfrm>
            <a:off x="6159600" y="4661493"/>
            <a:ext cx="137962" cy="137962"/>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72ABE287-322F-3F47-9BC5-0FBA721A01A3}"/>
              </a:ext>
            </a:extLst>
          </p:cNvPr>
          <p:cNvSpPr/>
          <p:nvPr/>
        </p:nvSpPr>
        <p:spPr>
          <a:xfrm>
            <a:off x="6449150" y="4661493"/>
            <a:ext cx="137962" cy="137962"/>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004B8EB9-EC33-EF47-9DF8-DCC8061C7BC4}"/>
              </a:ext>
            </a:extLst>
          </p:cNvPr>
          <p:cNvSpPr/>
          <p:nvPr/>
        </p:nvSpPr>
        <p:spPr>
          <a:xfrm>
            <a:off x="6652438" y="4661493"/>
            <a:ext cx="137962" cy="137962"/>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46E81FB5-A082-1448-A366-6248EAF3D7D5}"/>
              </a:ext>
            </a:extLst>
          </p:cNvPr>
          <p:cNvSpPr/>
          <p:nvPr/>
        </p:nvSpPr>
        <p:spPr>
          <a:xfrm>
            <a:off x="7098763" y="4661493"/>
            <a:ext cx="137962" cy="137962"/>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6EC6AD11-09AA-774B-AEA7-39ED127C18AC}"/>
              </a:ext>
            </a:extLst>
          </p:cNvPr>
          <p:cNvSpPr/>
          <p:nvPr/>
        </p:nvSpPr>
        <p:spPr>
          <a:xfrm>
            <a:off x="8096179" y="4661493"/>
            <a:ext cx="137962" cy="137962"/>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a:extLst>
              <a:ext uri="{FF2B5EF4-FFF2-40B4-BE49-F238E27FC236}">
                <a16:creationId xmlns:a16="http://schemas.microsoft.com/office/drawing/2014/main" id="{038AB183-4B14-7D4F-B930-BC1CB8B88E8D}"/>
              </a:ext>
            </a:extLst>
          </p:cNvPr>
          <p:cNvSpPr/>
          <p:nvPr/>
        </p:nvSpPr>
        <p:spPr>
          <a:xfrm>
            <a:off x="3913543" y="4661493"/>
            <a:ext cx="137962" cy="137962"/>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7" name="Group 86">
            <a:extLst>
              <a:ext uri="{FF2B5EF4-FFF2-40B4-BE49-F238E27FC236}">
                <a16:creationId xmlns:a16="http://schemas.microsoft.com/office/drawing/2014/main" id="{00C733FB-41E1-744D-AAF3-263A011CC99C}"/>
              </a:ext>
            </a:extLst>
          </p:cNvPr>
          <p:cNvGrpSpPr/>
          <p:nvPr/>
        </p:nvGrpSpPr>
        <p:grpSpPr>
          <a:xfrm>
            <a:off x="317227" y="2132951"/>
            <a:ext cx="764732" cy="725704"/>
            <a:chOff x="2036652" y="1429407"/>
            <a:chExt cx="1870888" cy="1775412"/>
          </a:xfrm>
        </p:grpSpPr>
        <p:sp>
          <p:nvSpPr>
            <p:cNvPr id="88" name="TextBox 87">
              <a:extLst>
                <a:ext uri="{FF2B5EF4-FFF2-40B4-BE49-F238E27FC236}">
                  <a16:creationId xmlns:a16="http://schemas.microsoft.com/office/drawing/2014/main" id="{A1BA713E-D6D4-8445-8078-C32F38AC868F}"/>
                </a:ext>
              </a:extLst>
            </p:cNvPr>
            <p:cNvSpPr txBox="1"/>
            <p:nvPr/>
          </p:nvSpPr>
          <p:spPr>
            <a:xfrm>
              <a:off x="2448910" y="1429407"/>
              <a:ext cx="643943" cy="752967"/>
            </a:xfrm>
            <a:prstGeom prst="rect">
              <a:avLst/>
            </a:prstGeom>
            <a:noFill/>
          </p:spPr>
          <p:txBody>
            <a:bodyPr wrap="none" rtlCol="0">
              <a:spAutoFit/>
            </a:bodyPr>
            <a:lstStyle/>
            <a:p>
              <a:r>
                <a:rPr lang="en-US" sz="1400" dirty="0">
                  <a:solidFill>
                    <a:srgbClr val="FF0000"/>
                  </a:solidFill>
                </a:rPr>
                <a:t>x</a:t>
              </a:r>
            </a:p>
          </p:txBody>
        </p:sp>
        <p:sp>
          <p:nvSpPr>
            <p:cNvPr id="89" name="TextBox 88">
              <a:extLst>
                <a:ext uri="{FF2B5EF4-FFF2-40B4-BE49-F238E27FC236}">
                  <a16:creationId xmlns:a16="http://schemas.microsoft.com/office/drawing/2014/main" id="{DD33A3B8-722A-354E-ACDE-D01CFD2FA8E3}"/>
                </a:ext>
              </a:extLst>
            </p:cNvPr>
            <p:cNvSpPr txBox="1"/>
            <p:nvPr/>
          </p:nvSpPr>
          <p:spPr>
            <a:xfrm>
              <a:off x="2601310" y="1581807"/>
              <a:ext cx="643943" cy="752967"/>
            </a:xfrm>
            <a:prstGeom prst="rect">
              <a:avLst/>
            </a:prstGeom>
            <a:noFill/>
          </p:spPr>
          <p:txBody>
            <a:bodyPr wrap="none" rtlCol="0">
              <a:spAutoFit/>
            </a:bodyPr>
            <a:lstStyle/>
            <a:p>
              <a:r>
                <a:rPr lang="en-US" sz="1400" dirty="0">
                  <a:solidFill>
                    <a:srgbClr val="FF0000"/>
                  </a:solidFill>
                </a:rPr>
                <a:t>x</a:t>
              </a:r>
            </a:p>
          </p:txBody>
        </p:sp>
        <p:sp>
          <p:nvSpPr>
            <p:cNvPr id="90" name="TextBox 89">
              <a:extLst>
                <a:ext uri="{FF2B5EF4-FFF2-40B4-BE49-F238E27FC236}">
                  <a16:creationId xmlns:a16="http://schemas.microsoft.com/office/drawing/2014/main" id="{73897401-A57F-9A47-9736-9D70DAB866B6}"/>
                </a:ext>
              </a:extLst>
            </p:cNvPr>
            <p:cNvSpPr txBox="1"/>
            <p:nvPr/>
          </p:nvSpPr>
          <p:spPr>
            <a:xfrm>
              <a:off x="2753710" y="1734208"/>
              <a:ext cx="643943" cy="752967"/>
            </a:xfrm>
            <a:prstGeom prst="rect">
              <a:avLst/>
            </a:prstGeom>
            <a:noFill/>
          </p:spPr>
          <p:txBody>
            <a:bodyPr wrap="none" rtlCol="0">
              <a:spAutoFit/>
            </a:bodyPr>
            <a:lstStyle/>
            <a:p>
              <a:r>
                <a:rPr lang="en-US" sz="1400" dirty="0">
                  <a:solidFill>
                    <a:srgbClr val="FF0000"/>
                  </a:solidFill>
                </a:rPr>
                <a:t>x</a:t>
              </a:r>
            </a:p>
          </p:txBody>
        </p:sp>
        <p:sp>
          <p:nvSpPr>
            <p:cNvPr id="91" name="TextBox 90">
              <a:extLst>
                <a:ext uri="{FF2B5EF4-FFF2-40B4-BE49-F238E27FC236}">
                  <a16:creationId xmlns:a16="http://schemas.microsoft.com/office/drawing/2014/main" id="{EE9DB232-EBFA-434D-A311-BE3A31751BD1}"/>
                </a:ext>
              </a:extLst>
            </p:cNvPr>
            <p:cNvSpPr txBox="1"/>
            <p:nvPr/>
          </p:nvSpPr>
          <p:spPr>
            <a:xfrm>
              <a:off x="2948015" y="1822914"/>
              <a:ext cx="643943" cy="752967"/>
            </a:xfrm>
            <a:prstGeom prst="rect">
              <a:avLst/>
            </a:prstGeom>
            <a:noFill/>
          </p:spPr>
          <p:txBody>
            <a:bodyPr wrap="none" rtlCol="0">
              <a:spAutoFit/>
            </a:bodyPr>
            <a:lstStyle/>
            <a:p>
              <a:r>
                <a:rPr lang="en-US" sz="1400" dirty="0">
                  <a:solidFill>
                    <a:srgbClr val="FF0000"/>
                  </a:solidFill>
                </a:rPr>
                <a:t>x</a:t>
              </a:r>
            </a:p>
          </p:txBody>
        </p:sp>
        <p:sp>
          <p:nvSpPr>
            <p:cNvPr id="92" name="TextBox 91">
              <a:extLst>
                <a:ext uri="{FF2B5EF4-FFF2-40B4-BE49-F238E27FC236}">
                  <a16:creationId xmlns:a16="http://schemas.microsoft.com/office/drawing/2014/main" id="{AA9C1A6C-28CC-5649-B8D8-7B7BFB4E601C}"/>
                </a:ext>
              </a:extLst>
            </p:cNvPr>
            <p:cNvSpPr txBox="1"/>
            <p:nvPr/>
          </p:nvSpPr>
          <p:spPr>
            <a:xfrm>
              <a:off x="3058510" y="2039008"/>
              <a:ext cx="643943" cy="752967"/>
            </a:xfrm>
            <a:prstGeom prst="rect">
              <a:avLst/>
            </a:prstGeom>
            <a:noFill/>
          </p:spPr>
          <p:txBody>
            <a:bodyPr wrap="none" rtlCol="0">
              <a:spAutoFit/>
            </a:bodyPr>
            <a:lstStyle/>
            <a:p>
              <a:r>
                <a:rPr lang="en-US" sz="1400" dirty="0">
                  <a:solidFill>
                    <a:srgbClr val="FF0000"/>
                  </a:solidFill>
                </a:rPr>
                <a:t>x</a:t>
              </a:r>
            </a:p>
          </p:txBody>
        </p:sp>
        <p:sp>
          <p:nvSpPr>
            <p:cNvPr id="93" name="TextBox 92">
              <a:extLst>
                <a:ext uri="{FF2B5EF4-FFF2-40B4-BE49-F238E27FC236}">
                  <a16:creationId xmlns:a16="http://schemas.microsoft.com/office/drawing/2014/main" id="{D947F730-C207-9047-B2C8-CD53F09095C9}"/>
                </a:ext>
              </a:extLst>
            </p:cNvPr>
            <p:cNvSpPr txBox="1"/>
            <p:nvPr/>
          </p:nvSpPr>
          <p:spPr>
            <a:xfrm>
              <a:off x="3210910" y="2191406"/>
              <a:ext cx="643943" cy="752967"/>
            </a:xfrm>
            <a:prstGeom prst="rect">
              <a:avLst/>
            </a:prstGeom>
            <a:noFill/>
          </p:spPr>
          <p:txBody>
            <a:bodyPr wrap="none" rtlCol="0">
              <a:spAutoFit/>
            </a:bodyPr>
            <a:lstStyle/>
            <a:p>
              <a:r>
                <a:rPr lang="en-US" sz="1400" dirty="0">
                  <a:solidFill>
                    <a:srgbClr val="FF0000"/>
                  </a:solidFill>
                </a:rPr>
                <a:t>x</a:t>
              </a:r>
            </a:p>
          </p:txBody>
        </p:sp>
        <p:sp>
          <p:nvSpPr>
            <p:cNvPr id="94" name="TextBox 93">
              <a:extLst>
                <a:ext uri="{FF2B5EF4-FFF2-40B4-BE49-F238E27FC236}">
                  <a16:creationId xmlns:a16="http://schemas.microsoft.com/office/drawing/2014/main" id="{AEF4C02C-C518-E741-AAC6-9C10A1886782}"/>
                </a:ext>
              </a:extLst>
            </p:cNvPr>
            <p:cNvSpPr txBox="1"/>
            <p:nvPr/>
          </p:nvSpPr>
          <p:spPr>
            <a:xfrm>
              <a:off x="2543640" y="1930855"/>
              <a:ext cx="643943" cy="752967"/>
            </a:xfrm>
            <a:prstGeom prst="rect">
              <a:avLst/>
            </a:prstGeom>
            <a:noFill/>
          </p:spPr>
          <p:txBody>
            <a:bodyPr wrap="none" rtlCol="0">
              <a:spAutoFit/>
            </a:bodyPr>
            <a:lstStyle/>
            <a:p>
              <a:r>
                <a:rPr lang="en-US" sz="1400" dirty="0">
                  <a:solidFill>
                    <a:srgbClr val="FF0000"/>
                  </a:solidFill>
                </a:rPr>
                <a:t>x</a:t>
              </a:r>
            </a:p>
          </p:txBody>
        </p:sp>
        <p:sp>
          <p:nvSpPr>
            <p:cNvPr id="95" name="TextBox 94">
              <a:extLst>
                <a:ext uri="{FF2B5EF4-FFF2-40B4-BE49-F238E27FC236}">
                  <a16:creationId xmlns:a16="http://schemas.microsoft.com/office/drawing/2014/main" id="{BECF484D-314B-974D-AA22-885E85B5C868}"/>
                </a:ext>
              </a:extLst>
            </p:cNvPr>
            <p:cNvSpPr txBox="1"/>
            <p:nvPr/>
          </p:nvSpPr>
          <p:spPr>
            <a:xfrm>
              <a:off x="2559676" y="2401193"/>
              <a:ext cx="643943" cy="752967"/>
            </a:xfrm>
            <a:prstGeom prst="rect">
              <a:avLst/>
            </a:prstGeom>
            <a:noFill/>
          </p:spPr>
          <p:txBody>
            <a:bodyPr wrap="none" rtlCol="0">
              <a:spAutoFit/>
            </a:bodyPr>
            <a:lstStyle/>
            <a:p>
              <a:r>
                <a:rPr lang="en-US" sz="1400" dirty="0">
                  <a:solidFill>
                    <a:srgbClr val="FF0000"/>
                  </a:solidFill>
                </a:rPr>
                <a:t>x</a:t>
              </a:r>
            </a:p>
          </p:txBody>
        </p:sp>
        <p:sp>
          <p:nvSpPr>
            <p:cNvPr id="108" name="TextBox 107">
              <a:extLst>
                <a:ext uri="{FF2B5EF4-FFF2-40B4-BE49-F238E27FC236}">
                  <a16:creationId xmlns:a16="http://schemas.microsoft.com/office/drawing/2014/main" id="{115332C9-6E7D-B641-B671-4849B610F09F}"/>
                </a:ext>
              </a:extLst>
            </p:cNvPr>
            <p:cNvSpPr txBox="1"/>
            <p:nvPr/>
          </p:nvSpPr>
          <p:spPr>
            <a:xfrm>
              <a:off x="2133803" y="1558683"/>
              <a:ext cx="294290" cy="752967"/>
            </a:xfrm>
            <a:prstGeom prst="rect">
              <a:avLst/>
            </a:prstGeom>
            <a:noFill/>
          </p:spPr>
          <p:txBody>
            <a:bodyPr wrap="square" rtlCol="0">
              <a:spAutoFit/>
            </a:bodyPr>
            <a:lstStyle/>
            <a:p>
              <a:r>
                <a:rPr lang="en-US" sz="1400" dirty="0">
                  <a:solidFill>
                    <a:srgbClr val="FF0000"/>
                  </a:solidFill>
                </a:rPr>
                <a:t>x</a:t>
              </a:r>
            </a:p>
          </p:txBody>
        </p:sp>
        <p:sp>
          <p:nvSpPr>
            <p:cNvPr id="109" name="TextBox 108">
              <a:extLst>
                <a:ext uri="{FF2B5EF4-FFF2-40B4-BE49-F238E27FC236}">
                  <a16:creationId xmlns:a16="http://schemas.microsoft.com/office/drawing/2014/main" id="{12B5BAB2-BC4A-CF4E-8059-0CEA5EECD127}"/>
                </a:ext>
              </a:extLst>
            </p:cNvPr>
            <p:cNvSpPr txBox="1"/>
            <p:nvPr/>
          </p:nvSpPr>
          <p:spPr>
            <a:xfrm>
              <a:off x="2244298" y="1794220"/>
              <a:ext cx="294290" cy="752967"/>
            </a:xfrm>
            <a:prstGeom prst="rect">
              <a:avLst/>
            </a:prstGeom>
            <a:noFill/>
          </p:spPr>
          <p:txBody>
            <a:bodyPr wrap="square" rtlCol="0">
              <a:spAutoFit/>
            </a:bodyPr>
            <a:lstStyle/>
            <a:p>
              <a:r>
                <a:rPr lang="en-US" sz="1400" dirty="0">
                  <a:solidFill>
                    <a:srgbClr val="FF0000"/>
                  </a:solidFill>
                </a:rPr>
                <a:t>x</a:t>
              </a:r>
            </a:p>
          </p:txBody>
        </p:sp>
        <p:sp>
          <p:nvSpPr>
            <p:cNvPr id="110" name="TextBox 109">
              <a:extLst>
                <a:ext uri="{FF2B5EF4-FFF2-40B4-BE49-F238E27FC236}">
                  <a16:creationId xmlns:a16="http://schemas.microsoft.com/office/drawing/2014/main" id="{D9ADC250-C784-204A-9094-3707E386F8AA}"/>
                </a:ext>
              </a:extLst>
            </p:cNvPr>
            <p:cNvSpPr txBox="1"/>
            <p:nvPr/>
          </p:nvSpPr>
          <p:spPr>
            <a:xfrm>
              <a:off x="2428162" y="1798738"/>
              <a:ext cx="294290" cy="752967"/>
            </a:xfrm>
            <a:prstGeom prst="rect">
              <a:avLst/>
            </a:prstGeom>
            <a:noFill/>
          </p:spPr>
          <p:txBody>
            <a:bodyPr wrap="square" rtlCol="0">
              <a:spAutoFit/>
            </a:bodyPr>
            <a:lstStyle/>
            <a:p>
              <a:r>
                <a:rPr lang="en-US" sz="1400" dirty="0">
                  <a:solidFill>
                    <a:srgbClr val="FF0000"/>
                  </a:solidFill>
                </a:rPr>
                <a:t>x</a:t>
              </a:r>
            </a:p>
          </p:txBody>
        </p:sp>
        <p:sp>
          <p:nvSpPr>
            <p:cNvPr id="111" name="TextBox 110">
              <a:extLst>
                <a:ext uri="{FF2B5EF4-FFF2-40B4-BE49-F238E27FC236}">
                  <a16:creationId xmlns:a16="http://schemas.microsoft.com/office/drawing/2014/main" id="{A761C066-8D28-9444-A06C-1C01BBDE837F}"/>
                </a:ext>
              </a:extLst>
            </p:cNvPr>
            <p:cNvSpPr txBox="1"/>
            <p:nvPr/>
          </p:nvSpPr>
          <p:spPr>
            <a:xfrm>
              <a:off x="2464675" y="2140326"/>
              <a:ext cx="294290" cy="752967"/>
            </a:xfrm>
            <a:prstGeom prst="rect">
              <a:avLst/>
            </a:prstGeom>
            <a:noFill/>
          </p:spPr>
          <p:txBody>
            <a:bodyPr wrap="square" rtlCol="0">
              <a:spAutoFit/>
            </a:bodyPr>
            <a:lstStyle/>
            <a:p>
              <a:r>
                <a:rPr lang="en-US" sz="1400" dirty="0">
                  <a:solidFill>
                    <a:srgbClr val="FF0000"/>
                  </a:solidFill>
                </a:rPr>
                <a:t>x</a:t>
              </a:r>
            </a:p>
          </p:txBody>
        </p:sp>
        <p:sp>
          <p:nvSpPr>
            <p:cNvPr id="112" name="TextBox 111">
              <a:extLst>
                <a:ext uri="{FF2B5EF4-FFF2-40B4-BE49-F238E27FC236}">
                  <a16:creationId xmlns:a16="http://schemas.microsoft.com/office/drawing/2014/main" id="{860C6D30-1F22-2042-A4F1-61473E49FBC5}"/>
                </a:ext>
              </a:extLst>
            </p:cNvPr>
            <p:cNvSpPr txBox="1"/>
            <p:nvPr/>
          </p:nvSpPr>
          <p:spPr>
            <a:xfrm>
              <a:off x="2911365" y="2101437"/>
              <a:ext cx="294290" cy="752967"/>
            </a:xfrm>
            <a:prstGeom prst="rect">
              <a:avLst/>
            </a:prstGeom>
            <a:noFill/>
          </p:spPr>
          <p:txBody>
            <a:bodyPr wrap="square" rtlCol="0">
              <a:spAutoFit/>
            </a:bodyPr>
            <a:lstStyle/>
            <a:p>
              <a:r>
                <a:rPr lang="en-US" sz="1400" dirty="0">
                  <a:solidFill>
                    <a:srgbClr val="FF0000"/>
                  </a:solidFill>
                </a:rPr>
                <a:t>x</a:t>
              </a:r>
            </a:p>
          </p:txBody>
        </p:sp>
        <p:sp>
          <p:nvSpPr>
            <p:cNvPr id="113" name="TextBox 112">
              <a:extLst>
                <a:ext uri="{FF2B5EF4-FFF2-40B4-BE49-F238E27FC236}">
                  <a16:creationId xmlns:a16="http://schemas.microsoft.com/office/drawing/2014/main" id="{354130D2-0CC7-9F43-96BE-7F40E29289B6}"/>
                </a:ext>
              </a:extLst>
            </p:cNvPr>
            <p:cNvSpPr txBox="1"/>
            <p:nvPr/>
          </p:nvSpPr>
          <p:spPr>
            <a:xfrm>
              <a:off x="2758319" y="2319946"/>
              <a:ext cx="294290" cy="752967"/>
            </a:xfrm>
            <a:prstGeom prst="rect">
              <a:avLst/>
            </a:prstGeom>
            <a:noFill/>
          </p:spPr>
          <p:txBody>
            <a:bodyPr wrap="square" rtlCol="0">
              <a:spAutoFit/>
            </a:bodyPr>
            <a:lstStyle/>
            <a:p>
              <a:r>
                <a:rPr lang="en-US" sz="1400" dirty="0">
                  <a:solidFill>
                    <a:srgbClr val="FF0000"/>
                  </a:solidFill>
                </a:rPr>
                <a:t>x</a:t>
              </a:r>
            </a:p>
          </p:txBody>
        </p:sp>
        <p:sp>
          <p:nvSpPr>
            <p:cNvPr id="114" name="TextBox 113">
              <a:extLst>
                <a:ext uri="{FF2B5EF4-FFF2-40B4-BE49-F238E27FC236}">
                  <a16:creationId xmlns:a16="http://schemas.microsoft.com/office/drawing/2014/main" id="{A96648A7-28B9-E543-8EEC-AAFC561F4526}"/>
                </a:ext>
              </a:extLst>
            </p:cNvPr>
            <p:cNvSpPr txBox="1"/>
            <p:nvPr/>
          </p:nvSpPr>
          <p:spPr>
            <a:xfrm>
              <a:off x="3037761" y="2408339"/>
              <a:ext cx="294290" cy="752967"/>
            </a:xfrm>
            <a:prstGeom prst="rect">
              <a:avLst/>
            </a:prstGeom>
            <a:noFill/>
          </p:spPr>
          <p:txBody>
            <a:bodyPr wrap="square" rtlCol="0">
              <a:spAutoFit/>
            </a:bodyPr>
            <a:lstStyle/>
            <a:p>
              <a:r>
                <a:rPr lang="en-US" sz="1400" dirty="0">
                  <a:solidFill>
                    <a:srgbClr val="FF0000"/>
                  </a:solidFill>
                </a:rPr>
                <a:t>x</a:t>
              </a:r>
            </a:p>
          </p:txBody>
        </p:sp>
        <p:sp>
          <p:nvSpPr>
            <p:cNvPr id="115" name="TextBox 114">
              <a:extLst>
                <a:ext uri="{FF2B5EF4-FFF2-40B4-BE49-F238E27FC236}">
                  <a16:creationId xmlns:a16="http://schemas.microsoft.com/office/drawing/2014/main" id="{DE3E16E7-23B0-5340-8A8A-8D01D6F03C58}"/>
                </a:ext>
              </a:extLst>
            </p:cNvPr>
            <p:cNvSpPr txBox="1"/>
            <p:nvPr/>
          </p:nvSpPr>
          <p:spPr>
            <a:xfrm>
              <a:off x="2055045" y="1872524"/>
              <a:ext cx="294290" cy="752967"/>
            </a:xfrm>
            <a:prstGeom prst="rect">
              <a:avLst/>
            </a:prstGeom>
            <a:noFill/>
          </p:spPr>
          <p:txBody>
            <a:bodyPr wrap="square" rtlCol="0">
              <a:spAutoFit/>
            </a:bodyPr>
            <a:lstStyle/>
            <a:p>
              <a:r>
                <a:rPr lang="en-US" sz="1400" dirty="0">
                  <a:solidFill>
                    <a:srgbClr val="FF0000"/>
                  </a:solidFill>
                </a:rPr>
                <a:t>x</a:t>
              </a:r>
            </a:p>
          </p:txBody>
        </p:sp>
        <p:sp>
          <p:nvSpPr>
            <p:cNvPr id="116" name="TextBox 115">
              <a:extLst>
                <a:ext uri="{FF2B5EF4-FFF2-40B4-BE49-F238E27FC236}">
                  <a16:creationId xmlns:a16="http://schemas.microsoft.com/office/drawing/2014/main" id="{1DA6CE1D-8F2B-CE42-A0C1-26F3CD8B3A31}"/>
                </a:ext>
              </a:extLst>
            </p:cNvPr>
            <p:cNvSpPr txBox="1"/>
            <p:nvPr/>
          </p:nvSpPr>
          <p:spPr>
            <a:xfrm>
              <a:off x="3232067" y="1918872"/>
              <a:ext cx="643943" cy="752967"/>
            </a:xfrm>
            <a:prstGeom prst="rect">
              <a:avLst/>
            </a:prstGeom>
            <a:noFill/>
          </p:spPr>
          <p:txBody>
            <a:bodyPr wrap="none" rtlCol="0">
              <a:spAutoFit/>
            </a:bodyPr>
            <a:lstStyle/>
            <a:p>
              <a:r>
                <a:rPr lang="en-US" sz="1400" dirty="0">
                  <a:solidFill>
                    <a:srgbClr val="FF0000"/>
                  </a:solidFill>
                </a:rPr>
                <a:t>x</a:t>
              </a:r>
            </a:p>
          </p:txBody>
        </p:sp>
        <p:sp>
          <p:nvSpPr>
            <p:cNvPr id="117" name="TextBox 116">
              <a:extLst>
                <a:ext uri="{FF2B5EF4-FFF2-40B4-BE49-F238E27FC236}">
                  <a16:creationId xmlns:a16="http://schemas.microsoft.com/office/drawing/2014/main" id="{52E742AB-6931-A54C-9A34-25185AB287DB}"/>
                </a:ext>
              </a:extLst>
            </p:cNvPr>
            <p:cNvSpPr txBox="1"/>
            <p:nvPr/>
          </p:nvSpPr>
          <p:spPr>
            <a:xfrm>
              <a:off x="2927267" y="1483430"/>
              <a:ext cx="284051" cy="752967"/>
            </a:xfrm>
            <a:prstGeom prst="rect">
              <a:avLst/>
            </a:prstGeom>
            <a:noFill/>
          </p:spPr>
          <p:txBody>
            <a:bodyPr wrap="square" rtlCol="0">
              <a:spAutoFit/>
            </a:bodyPr>
            <a:lstStyle/>
            <a:p>
              <a:r>
                <a:rPr lang="en-US" sz="1400" dirty="0">
                  <a:solidFill>
                    <a:srgbClr val="FF0000"/>
                  </a:solidFill>
                </a:rPr>
                <a:t>x</a:t>
              </a:r>
            </a:p>
          </p:txBody>
        </p:sp>
        <p:sp>
          <p:nvSpPr>
            <p:cNvPr id="118" name="TextBox 117">
              <a:extLst>
                <a:ext uri="{FF2B5EF4-FFF2-40B4-BE49-F238E27FC236}">
                  <a16:creationId xmlns:a16="http://schemas.microsoft.com/office/drawing/2014/main" id="{5396B806-5D17-8C40-A41F-C5C35CE0C2F8}"/>
                </a:ext>
              </a:extLst>
            </p:cNvPr>
            <p:cNvSpPr txBox="1"/>
            <p:nvPr/>
          </p:nvSpPr>
          <p:spPr>
            <a:xfrm>
              <a:off x="3263597" y="1638247"/>
              <a:ext cx="643943" cy="752967"/>
            </a:xfrm>
            <a:prstGeom prst="rect">
              <a:avLst/>
            </a:prstGeom>
            <a:noFill/>
          </p:spPr>
          <p:txBody>
            <a:bodyPr wrap="none" rtlCol="0">
              <a:spAutoFit/>
            </a:bodyPr>
            <a:lstStyle/>
            <a:p>
              <a:r>
                <a:rPr lang="en-US" sz="1400" dirty="0">
                  <a:solidFill>
                    <a:srgbClr val="FF0000"/>
                  </a:solidFill>
                </a:rPr>
                <a:t>x</a:t>
              </a:r>
            </a:p>
          </p:txBody>
        </p:sp>
        <p:sp>
          <p:nvSpPr>
            <p:cNvPr id="119" name="TextBox 118">
              <a:extLst>
                <a:ext uri="{FF2B5EF4-FFF2-40B4-BE49-F238E27FC236}">
                  <a16:creationId xmlns:a16="http://schemas.microsoft.com/office/drawing/2014/main" id="{537B8A14-B4E1-B34D-9E28-3E1C6C8BDDD4}"/>
                </a:ext>
              </a:extLst>
            </p:cNvPr>
            <p:cNvSpPr txBox="1"/>
            <p:nvPr/>
          </p:nvSpPr>
          <p:spPr>
            <a:xfrm>
              <a:off x="2335514" y="2451852"/>
              <a:ext cx="643943" cy="752967"/>
            </a:xfrm>
            <a:prstGeom prst="rect">
              <a:avLst/>
            </a:prstGeom>
            <a:noFill/>
          </p:spPr>
          <p:txBody>
            <a:bodyPr wrap="none" rtlCol="0">
              <a:spAutoFit/>
            </a:bodyPr>
            <a:lstStyle/>
            <a:p>
              <a:r>
                <a:rPr lang="en-US" sz="1400" dirty="0">
                  <a:solidFill>
                    <a:srgbClr val="FF0000"/>
                  </a:solidFill>
                </a:rPr>
                <a:t>x</a:t>
              </a:r>
            </a:p>
          </p:txBody>
        </p:sp>
        <p:sp>
          <p:nvSpPr>
            <p:cNvPr id="120" name="TextBox 119">
              <a:extLst>
                <a:ext uri="{FF2B5EF4-FFF2-40B4-BE49-F238E27FC236}">
                  <a16:creationId xmlns:a16="http://schemas.microsoft.com/office/drawing/2014/main" id="{7E59B64C-F80A-AB4C-B94A-7632C55520BD}"/>
                </a:ext>
              </a:extLst>
            </p:cNvPr>
            <p:cNvSpPr txBox="1"/>
            <p:nvPr/>
          </p:nvSpPr>
          <p:spPr>
            <a:xfrm>
              <a:off x="2727435" y="2028285"/>
              <a:ext cx="643943" cy="752967"/>
            </a:xfrm>
            <a:prstGeom prst="rect">
              <a:avLst/>
            </a:prstGeom>
            <a:noFill/>
          </p:spPr>
          <p:txBody>
            <a:bodyPr wrap="none" rtlCol="0">
              <a:spAutoFit/>
            </a:bodyPr>
            <a:lstStyle/>
            <a:p>
              <a:r>
                <a:rPr lang="en-US" sz="1400" dirty="0">
                  <a:solidFill>
                    <a:srgbClr val="FF0000"/>
                  </a:solidFill>
                </a:rPr>
                <a:t>x</a:t>
              </a:r>
            </a:p>
          </p:txBody>
        </p:sp>
        <p:sp>
          <p:nvSpPr>
            <p:cNvPr id="121" name="TextBox 120">
              <a:extLst>
                <a:ext uri="{FF2B5EF4-FFF2-40B4-BE49-F238E27FC236}">
                  <a16:creationId xmlns:a16="http://schemas.microsoft.com/office/drawing/2014/main" id="{0A4CA2BC-B800-B14A-ABC4-67F7FAC418C7}"/>
                </a:ext>
              </a:extLst>
            </p:cNvPr>
            <p:cNvSpPr txBox="1"/>
            <p:nvPr/>
          </p:nvSpPr>
          <p:spPr>
            <a:xfrm>
              <a:off x="2181270" y="2138012"/>
              <a:ext cx="643943" cy="752967"/>
            </a:xfrm>
            <a:prstGeom prst="rect">
              <a:avLst/>
            </a:prstGeom>
            <a:noFill/>
          </p:spPr>
          <p:txBody>
            <a:bodyPr wrap="none" rtlCol="0">
              <a:spAutoFit/>
            </a:bodyPr>
            <a:lstStyle/>
            <a:p>
              <a:r>
                <a:rPr lang="en-US" sz="1400" dirty="0">
                  <a:solidFill>
                    <a:srgbClr val="FF0000"/>
                  </a:solidFill>
                </a:rPr>
                <a:t>x</a:t>
              </a:r>
            </a:p>
          </p:txBody>
        </p:sp>
        <p:sp>
          <p:nvSpPr>
            <p:cNvPr id="122" name="Oval 121">
              <a:extLst>
                <a:ext uri="{FF2B5EF4-FFF2-40B4-BE49-F238E27FC236}">
                  <a16:creationId xmlns:a16="http://schemas.microsoft.com/office/drawing/2014/main" id="{159C0DC0-EC8F-0041-A9BA-DF020BA056FE}"/>
                </a:ext>
              </a:extLst>
            </p:cNvPr>
            <p:cNvSpPr/>
            <p:nvPr/>
          </p:nvSpPr>
          <p:spPr>
            <a:xfrm>
              <a:off x="2036652" y="1497826"/>
              <a:ext cx="1665617" cy="1576552"/>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FF0000"/>
                </a:solidFill>
              </a:endParaRPr>
            </a:p>
          </p:txBody>
        </p:sp>
      </p:grpSp>
      <p:sp>
        <p:nvSpPr>
          <p:cNvPr id="123" name="Right Arrow 122">
            <a:extLst>
              <a:ext uri="{FF2B5EF4-FFF2-40B4-BE49-F238E27FC236}">
                <a16:creationId xmlns:a16="http://schemas.microsoft.com/office/drawing/2014/main" id="{4BAB9F23-F13B-4341-989A-3C74B882FB3A}"/>
              </a:ext>
            </a:extLst>
          </p:cNvPr>
          <p:cNvSpPr/>
          <p:nvPr/>
        </p:nvSpPr>
        <p:spPr>
          <a:xfrm>
            <a:off x="1157021" y="2399533"/>
            <a:ext cx="692435" cy="18759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TextBox 123">
            <a:extLst>
              <a:ext uri="{FF2B5EF4-FFF2-40B4-BE49-F238E27FC236}">
                <a16:creationId xmlns:a16="http://schemas.microsoft.com/office/drawing/2014/main" id="{607AC3D7-35CA-FC43-B459-9784B94C8F8E}"/>
              </a:ext>
            </a:extLst>
          </p:cNvPr>
          <p:cNvSpPr txBox="1"/>
          <p:nvPr/>
        </p:nvSpPr>
        <p:spPr>
          <a:xfrm>
            <a:off x="1927849" y="2351882"/>
            <a:ext cx="678311" cy="278619"/>
          </a:xfrm>
          <a:prstGeom prst="rect">
            <a:avLst/>
          </a:prstGeom>
          <a:noFill/>
        </p:spPr>
        <p:txBody>
          <a:bodyPr wrap="none" rtlCol="0">
            <a:spAutoFit/>
          </a:bodyPr>
          <a:lstStyle/>
          <a:p>
            <a:r>
              <a:rPr lang="en-US" dirty="0">
                <a:solidFill>
                  <a:srgbClr val="FF0000"/>
                </a:solidFill>
              </a:rPr>
              <a:t>statistic</a:t>
            </a:r>
          </a:p>
        </p:txBody>
      </p:sp>
      <p:grpSp>
        <p:nvGrpSpPr>
          <p:cNvPr id="125" name="Group 124">
            <a:extLst>
              <a:ext uri="{FF2B5EF4-FFF2-40B4-BE49-F238E27FC236}">
                <a16:creationId xmlns:a16="http://schemas.microsoft.com/office/drawing/2014/main" id="{179E58BF-E674-3441-AEA4-BA7C6114D148}"/>
              </a:ext>
            </a:extLst>
          </p:cNvPr>
          <p:cNvGrpSpPr/>
          <p:nvPr/>
        </p:nvGrpSpPr>
        <p:grpSpPr>
          <a:xfrm>
            <a:off x="322419" y="1379813"/>
            <a:ext cx="765978" cy="725113"/>
            <a:chOff x="2031861" y="1429407"/>
            <a:chExt cx="1876592" cy="1776474"/>
          </a:xfrm>
        </p:grpSpPr>
        <p:sp>
          <p:nvSpPr>
            <p:cNvPr id="126" name="TextBox 125">
              <a:extLst>
                <a:ext uri="{FF2B5EF4-FFF2-40B4-BE49-F238E27FC236}">
                  <a16:creationId xmlns:a16="http://schemas.microsoft.com/office/drawing/2014/main" id="{8EAEF897-DD4D-024F-91CC-518CD7472EEC}"/>
                </a:ext>
              </a:extLst>
            </p:cNvPr>
            <p:cNvSpPr txBox="1"/>
            <p:nvPr/>
          </p:nvSpPr>
          <p:spPr>
            <a:xfrm>
              <a:off x="2448910" y="1429407"/>
              <a:ext cx="644856" cy="754031"/>
            </a:xfrm>
            <a:prstGeom prst="rect">
              <a:avLst/>
            </a:prstGeom>
            <a:noFill/>
          </p:spPr>
          <p:txBody>
            <a:bodyPr wrap="none" rtlCol="0">
              <a:spAutoFit/>
            </a:bodyPr>
            <a:lstStyle/>
            <a:p>
              <a:r>
                <a:rPr lang="en-US" sz="1400" dirty="0"/>
                <a:t>x</a:t>
              </a:r>
            </a:p>
          </p:txBody>
        </p:sp>
        <p:sp>
          <p:nvSpPr>
            <p:cNvPr id="127" name="TextBox 126">
              <a:extLst>
                <a:ext uri="{FF2B5EF4-FFF2-40B4-BE49-F238E27FC236}">
                  <a16:creationId xmlns:a16="http://schemas.microsoft.com/office/drawing/2014/main" id="{2A7F4ADB-A73C-0040-845A-9C919AE700C0}"/>
                </a:ext>
              </a:extLst>
            </p:cNvPr>
            <p:cNvSpPr txBox="1"/>
            <p:nvPr/>
          </p:nvSpPr>
          <p:spPr>
            <a:xfrm>
              <a:off x="2601310" y="1581807"/>
              <a:ext cx="644856" cy="754031"/>
            </a:xfrm>
            <a:prstGeom prst="rect">
              <a:avLst/>
            </a:prstGeom>
            <a:noFill/>
          </p:spPr>
          <p:txBody>
            <a:bodyPr wrap="none" rtlCol="0">
              <a:spAutoFit/>
            </a:bodyPr>
            <a:lstStyle/>
            <a:p>
              <a:r>
                <a:rPr lang="en-US" sz="1400" dirty="0"/>
                <a:t>x</a:t>
              </a:r>
            </a:p>
          </p:txBody>
        </p:sp>
        <p:sp>
          <p:nvSpPr>
            <p:cNvPr id="128" name="TextBox 127">
              <a:extLst>
                <a:ext uri="{FF2B5EF4-FFF2-40B4-BE49-F238E27FC236}">
                  <a16:creationId xmlns:a16="http://schemas.microsoft.com/office/drawing/2014/main" id="{65776B7D-91B4-4346-B2D9-6BC8BB59F712}"/>
                </a:ext>
              </a:extLst>
            </p:cNvPr>
            <p:cNvSpPr txBox="1"/>
            <p:nvPr/>
          </p:nvSpPr>
          <p:spPr>
            <a:xfrm>
              <a:off x="2753710" y="1734207"/>
              <a:ext cx="644856" cy="754031"/>
            </a:xfrm>
            <a:prstGeom prst="rect">
              <a:avLst/>
            </a:prstGeom>
            <a:noFill/>
          </p:spPr>
          <p:txBody>
            <a:bodyPr wrap="none" rtlCol="0">
              <a:spAutoFit/>
            </a:bodyPr>
            <a:lstStyle/>
            <a:p>
              <a:r>
                <a:rPr lang="en-US" sz="1400" dirty="0"/>
                <a:t>x</a:t>
              </a:r>
            </a:p>
          </p:txBody>
        </p:sp>
        <p:sp>
          <p:nvSpPr>
            <p:cNvPr id="129" name="TextBox 128">
              <a:extLst>
                <a:ext uri="{FF2B5EF4-FFF2-40B4-BE49-F238E27FC236}">
                  <a16:creationId xmlns:a16="http://schemas.microsoft.com/office/drawing/2014/main" id="{796A5D1C-C4D0-7041-BCA8-75FC98134685}"/>
                </a:ext>
              </a:extLst>
            </p:cNvPr>
            <p:cNvSpPr txBox="1"/>
            <p:nvPr/>
          </p:nvSpPr>
          <p:spPr>
            <a:xfrm>
              <a:off x="2948014" y="1822912"/>
              <a:ext cx="644856" cy="754031"/>
            </a:xfrm>
            <a:prstGeom prst="rect">
              <a:avLst/>
            </a:prstGeom>
            <a:noFill/>
          </p:spPr>
          <p:txBody>
            <a:bodyPr wrap="none" rtlCol="0">
              <a:spAutoFit/>
            </a:bodyPr>
            <a:lstStyle/>
            <a:p>
              <a:r>
                <a:rPr lang="en-US" sz="1400" dirty="0"/>
                <a:t>x</a:t>
              </a:r>
            </a:p>
          </p:txBody>
        </p:sp>
        <p:sp>
          <p:nvSpPr>
            <p:cNvPr id="130" name="TextBox 129">
              <a:extLst>
                <a:ext uri="{FF2B5EF4-FFF2-40B4-BE49-F238E27FC236}">
                  <a16:creationId xmlns:a16="http://schemas.microsoft.com/office/drawing/2014/main" id="{AA94C8DC-2EE0-8449-A975-B540E3A79023}"/>
                </a:ext>
              </a:extLst>
            </p:cNvPr>
            <p:cNvSpPr txBox="1"/>
            <p:nvPr/>
          </p:nvSpPr>
          <p:spPr>
            <a:xfrm>
              <a:off x="3058511" y="2039008"/>
              <a:ext cx="644856" cy="754031"/>
            </a:xfrm>
            <a:prstGeom prst="rect">
              <a:avLst/>
            </a:prstGeom>
            <a:noFill/>
          </p:spPr>
          <p:txBody>
            <a:bodyPr wrap="none" rtlCol="0">
              <a:spAutoFit/>
            </a:bodyPr>
            <a:lstStyle/>
            <a:p>
              <a:r>
                <a:rPr lang="en-US" sz="1400" dirty="0"/>
                <a:t>x</a:t>
              </a:r>
            </a:p>
          </p:txBody>
        </p:sp>
        <p:sp>
          <p:nvSpPr>
            <p:cNvPr id="131" name="TextBox 130">
              <a:extLst>
                <a:ext uri="{FF2B5EF4-FFF2-40B4-BE49-F238E27FC236}">
                  <a16:creationId xmlns:a16="http://schemas.microsoft.com/office/drawing/2014/main" id="{147B5D49-74F9-5749-9AA6-33C4C3E3B713}"/>
                </a:ext>
              </a:extLst>
            </p:cNvPr>
            <p:cNvSpPr txBox="1"/>
            <p:nvPr/>
          </p:nvSpPr>
          <p:spPr>
            <a:xfrm>
              <a:off x="3210909" y="2191408"/>
              <a:ext cx="644856" cy="754031"/>
            </a:xfrm>
            <a:prstGeom prst="rect">
              <a:avLst/>
            </a:prstGeom>
            <a:noFill/>
          </p:spPr>
          <p:txBody>
            <a:bodyPr wrap="none" rtlCol="0">
              <a:spAutoFit/>
            </a:bodyPr>
            <a:lstStyle/>
            <a:p>
              <a:r>
                <a:rPr lang="en-US" sz="1400" dirty="0"/>
                <a:t>x</a:t>
              </a:r>
            </a:p>
          </p:txBody>
        </p:sp>
        <p:sp>
          <p:nvSpPr>
            <p:cNvPr id="132" name="TextBox 131">
              <a:extLst>
                <a:ext uri="{FF2B5EF4-FFF2-40B4-BE49-F238E27FC236}">
                  <a16:creationId xmlns:a16="http://schemas.microsoft.com/office/drawing/2014/main" id="{F0BB970E-1545-B340-9B1F-D671677A33F0}"/>
                </a:ext>
              </a:extLst>
            </p:cNvPr>
            <p:cNvSpPr txBox="1"/>
            <p:nvPr/>
          </p:nvSpPr>
          <p:spPr>
            <a:xfrm>
              <a:off x="2543639" y="1930853"/>
              <a:ext cx="644856" cy="754031"/>
            </a:xfrm>
            <a:prstGeom prst="rect">
              <a:avLst/>
            </a:prstGeom>
            <a:noFill/>
          </p:spPr>
          <p:txBody>
            <a:bodyPr wrap="none" rtlCol="0">
              <a:spAutoFit/>
            </a:bodyPr>
            <a:lstStyle/>
            <a:p>
              <a:r>
                <a:rPr lang="en-US" sz="1400" dirty="0"/>
                <a:t>x</a:t>
              </a:r>
            </a:p>
          </p:txBody>
        </p:sp>
        <p:sp>
          <p:nvSpPr>
            <p:cNvPr id="133" name="TextBox 132">
              <a:extLst>
                <a:ext uri="{FF2B5EF4-FFF2-40B4-BE49-F238E27FC236}">
                  <a16:creationId xmlns:a16="http://schemas.microsoft.com/office/drawing/2014/main" id="{8C98C865-2E5D-7F4F-A3B8-A69C89389849}"/>
                </a:ext>
              </a:extLst>
            </p:cNvPr>
            <p:cNvSpPr txBox="1"/>
            <p:nvPr/>
          </p:nvSpPr>
          <p:spPr>
            <a:xfrm>
              <a:off x="2559676" y="2401193"/>
              <a:ext cx="644856" cy="754031"/>
            </a:xfrm>
            <a:prstGeom prst="rect">
              <a:avLst/>
            </a:prstGeom>
            <a:noFill/>
          </p:spPr>
          <p:txBody>
            <a:bodyPr wrap="none" rtlCol="0">
              <a:spAutoFit/>
            </a:bodyPr>
            <a:lstStyle/>
            <a:p>
              <a:r>
                <a:rPr lang="en-US" sz="1400" dirty="0"/>
                <a:t>x</a:t>
              </a:r>
            </a:p>
          </p:txBody>
        </p:sp>
        <p:sp>
          <p:nvSpPr>
            <p:cNvPr id="134" name="TextBox 133">
              <a:extLst>
                <a:ext uri="{FF2B5EF4-FFF2-40B4-BE49-F238E27FC236}">
                  <a16:creationId xmlns:a16="http://schemas.microsoft.com/office/drawing/2014/main" id="{4CF688E0-EEB9-E846-BFCB-DA643DFCE01F}"/>
                </a:ext>
              </a:extLst>
            </p:cNvPr>
            <p:cNvSpPr txBox="1"/>
            <p:nvPr/>
          </p:nvSpPr>
          <p:spPr>
            <a:xfrm>
              <a:off x="2133803" y="1558685"/>
              <a:ext cx="294290" cy="754031"/>
            </a:xfrm>
            <a:prstGeom prst="rect">
              <a:avLst/>
            </a:prstGeom>
            <a:noFill/>
          </p:spPr>
          <p:txBody>
            <a:bodyPr wrap="square" rtlCol="0">
              <a:spAutoFit/>
            </a:bodyPr>
            <a:lstStyle/>
            <a:p>
              <a:r>
                <a:rPr lang="en-US" sz="1400" dirty="0"/>
                <a:t>x</a:t>
              </a:r>
            </a:p>
          </p:txBody>
        </p:sp>
        <p:sp>
          <p:nvSpPr>
            <p:cNvPr id="135" name="TextBox 134">
              <a:extLst>
                <a:ext uri="{FF2B5EF4-FFF2-40B4-BE49-F238E27FC236}">
                  <a16:creationId xmlns:a16="http://schemas.microsoft.com/office/drawing/2014/main" id="{53823505-B16C-3F4F-AB5F-B9B0CF80DB05}"/>
                </a:ext>
              </a:extLst>
            </p:cNvPr>
            <p:cNvSpPr txBox="1"/>
            <p:nvPr/>
          </p:nvSpPr>
          <p:spPr>
            <a:xfrm>
              <a:off x="2244297" y="1794218"/>
              <a:ext cx="294290" cy="754031"/>
            </a:xfrm>
            <a:prstGeom prst="rect">
              <a:avLst/>
            </a:prstGeom>
            <a:noFill/>
          </p:spPr>
          <p:txBody>
            <a:bodyPr wrap="square" rtlCol="0">
              <a:spAutoFit/>
            </a:bodyPr>
            <a:lstStyle/>
            <a:p>
              <a:r>
                <a:rPr lang="en-US" sz="1400" dirty="0"/>
                <a:t>x</a:t>
              </a:r>
            </a:p>
          </p:txBody>
        </p:sp>
        <p:sp>
          <p:nvSpPr>
            <p:cNvPr id="136" name="TextBox 135">
              <a:extLst>
                <a:ext uri="{FF2B5EF4-FFF2-40B4-BE49-F238E27FC236}">
                  <a16:creationId xmlns:a16="http://schemas.microsoft.com/office/drawing/2014/main" id="{7F9C3704-068E-6342-8DA5-243C3B3AB0AA}"/>
                </a:ext>
              </a:extLst>
            </p:cNvPr>
            <p:cNvSpPr txBox="1"/>
            <p:nvPr/>
          </p:nvSpPr>
          <p:spPr>
            <a:xfrm>
              <a:off x="2428161" y="1798739"/>
              <a:ext cx="294290" cy="754031"/>
            </a:xfrm>
            <a:prstGeom prst="rect">
              <a:avLst/>
            </a:prstGeom>
            <a:noFill/>
          </p:spPr>
          <p:txBody>
            <a:bodyPr wrap="square" rtlCol="0">
              <a:spAutoFit/>
            </a:bodyPr>
            <a:lstStyle/>
            <a:p>
              <a:r>
                <a:rPr lang="en-US" sz="1400" dirty="0"/>
                <a:t>x</a:t>
              </a:r>
            </a:p>
          </p:txBody>
        </p:sp>
        <p:sp>
          <p:nvSpPr>
            <p:cNvPr id="137" name="TextBox 136">
              <a:extLst>
                <a:ext uri="{FF2B5EF4-FFF2-40B4-BE49-F238E27FC236}">
                  <a16:creationId xmlns:a16="http://schemas.microsoft.com/office/drawing/2014/main" id="{567E9654-D49F-F44B-BBC3-C75D58AFAC61}"/>
                </a:ext>
              </a:extLst>
            </p:cNvPr>
            <p:cNvSpPr txBox="1"/>
            <p:nvPr/>
          </p:nvSpPr>
          <p:spPr>
            <a:xfrm>
              <a:off x="2464675" y="2140327"/>
              <a:ext cx="294290" cy="754031"/>
            </a:xfrm>
            <a:prstGeom prst="rect">
              <a:avLst/>
            </a:prstGeom>
            <a:noFill/>
          </p:spPr>
          <p:txBody>
            <a:bodyPr wrap="square" rtlCol="0">
              <a:spAutoFit/>
            </a:bodyPr>
            <a:lstStyle/>
            <a:p>
              <a:r>
                <a:rPr lang="en-US" sz="1400" dirty="0"/>
                <a:t>x</a:t>
              </a:r>
            </a:p>
          </p:txBody>
        </p:sp>
        <p:sp>
          <p:nvSpPr>
            <p:cNvPr id="138" name="TextBox 137">
              <a:extLst>
                <a:ext uri="{FF2B5EF4-FFF2-40B4-BE49-F238E27FC236}">
                  <a16:creationId xmlns:a16="http://schemas.microsoft.com/office/drawing/2014/main" id="{02A4AC9C-9627-AB41-B7DF-2A079F400876}"/>
                </a:ext>
              </a:extLst>
            </p:cNvPr>
            <p:cNvSpPr txBox="1"/>
            <p:nvPr/>
          </p:nvSpPr>
          <p:spPr>
            <a:xfrm>
              <a:off x="2911366" y="2101437"/>
              <a:ext cx="294290" cy="754031"/>
            </a:xfrm>
            <a:prstGeom prst="rect">
              <a:avLst/>
            </a:prstGeom>
            <a:noFill/>
          </p:spPr>
          <p:txBody>
            <a:bodyPr wrap="square" rtlCol="0">
              <a:spAutoFit/>
            </a:bodyPr>
            <a:lstStyle/>
            <a:p>
              <a:r>
                <a:rPr lang="en-US" sz="1400" dirty="0"/>
                <a:t>x</a:t>
              </a:r>
            </a:p>
          </p:txBody>
        </p:sp>
        <p:sp>
          <p:nvSpPr>
            <p:cNvPr id="139" name="TextBox 138">
              <a:extLst>
                <a:ext uri="{FF2B5EF4-FFF2-40B4-BE49-F238E27FC236}">
                  <a16:creationId xmlns:a16="http://schemas.microsoft.com/office/drawing/2014/main" id="{5B97F41C-9F95-2544-B1B2-31245D490284}"/>
                </a:ext>
              </a:extLst>
            </p:cNvPr>
            <p:cNvSpPr txBox="1"/>
            <p:nvPr/>
          </p:nvSpPr>
          <p:spPr>
            <a:xfrm>
              <a:off x="2758319" y="2319946"/>
              <a:ext cx="294290" cy="754031"/>
            </a:xfrm>
            <a:prstGeom prst="rect">
              <a:avLst/>
            </a:prstGeom>
            <a:noFill/>
          </p:spPr>
          <p:txBody>
            <a:bodyPr wrap="square" rtlCol="0">
              <a:spAutoFit/>
            </a:bodyPr>
            <a:lstStyle/>
            <a:p>
              <a:r>
                <a:rPr lang="en-US" sz="1400" dirty="0"/>
                <a:t>x</a:t>
              </a:r>
            </a:p>
          </p:txBody>
        </p:sp>
        <p:sp>
          <p:nvSpPr>
            <p:cNvPr id="140" name="TextBox 139">
              <a:extLst>
                <a:ext uri="{FF2B5EF4-FFF2-40B4-BE49-F238E27FC236}">
                  <a16:creationId xmlns:a16="http://schemas.microsoft.com/office/drawing/2014/main" id="{A8B12433-401A-9441-BDEC-609914CED178}"/>
                </a:ext>
              </a:extLst>
            </p:cNvPr>
            <p:cNvSpPr txBox="1"/>
            <p:nvPr/>
          </p:nvSpPr>
          <p:spPr>
            <a:xfrm>
              <a:off x="3037763" y="2408339"/>
              <a:ext cx="294290" cy="754031"/>
            </a:xfrm>
            <a:prstGeom prst="rect">
              <a:avLst/>
            </a:prstGeom>
            <a:noFill/>
          </p:spPr>
          <p:txBody>
            <a:bodyPr wrap="square" rtlCol="0">
              <a:spAutoFit/>
            </a:bodyPr>
            <a:lstStyle/>
            <a:p>
              <a:r>
                <a:rPr lang="en-US" sz="1400" dirty="0"/>
                <a:t>x</a:t>
              </a:r>
            </a:p>
          </p:txBody>
        </p:sp>
        <p:sp>
          <p:nvSpPr>
            <p:cNvPr id="141" name="TextBox 140">
              <a:extLst>
                <a:ext uri="{FF2B5EF4-FFF2-40B4-BE49-F238E27FC236}">
                  <a16:creationId xmlns:a16="http://schemas.microsoft.com/office/drawing/2014/main" id="{9F85C028-0EEA-984C-A357-503EBC9B13AC}"/>
                </a:ext>
              </a:extLst>
            </p:cNvPr>
            <p:cNvSpPr txBox="1"/>
            <p:nvPr/>
          </p:nvSpPr>
          <p:spPr>
            <a:xfrm>
              <a:off x="2055045" y="1872523"/>
              <a:ext cx="294290" cy="754031"/>
            </a:xfrm>
            <a:prstGeom prst="rect">
              <a:avLst/>
            </a:prstGeom>
            <a:noFill/>
          </p:spPr>
          <p:txBody>
            <a:bodyPr wrap="square" rtlCol="0">
              <a:spAutoFit/>
            </a:bodyPr>
            <a:lstStyle/>
            <a:p>
              <a:r>
                <a:rPr lang="en-US" sz="1400" dirty="0"/>
                <a:t>x</a:t>
              </a:r>
            </a:p>
          </p:txBody>
        </p:sp>
        <p:sp>
          <p:nvSpPr>
            <p:cNvPr id="142" name="TextBox 141">
              <a:extLst>
                <a:ext uri="{FF2B5EF4-FFF2-40B4-BE49-F238E27FC236}">
                  <a16:creationId xmlns:a16="http://schemas.microsoft.com/office/drawing/2014/main" id="{09C1ABBE-63A4-C741-B6FA-176FA00537D4}"/>
                </a:ext>
              </a:extLst>
            </p:cNvPr>
            <p:cNvSpPr txBox="1"/>
            <p:nvPr/>
          </p:nvSpPr>
          <p:spPr>
            <a:xfrm>
              <a:off x="3232066" y="1918873"/>
              <a:ext cx="644856" cy="754031"/>
            </a:xfrm>
            <a:prstGeom prst="rect">
              <a:avLst/>
            </a:prstGeom>
            <a:noFill/>
          </p:spPr>
          <p:txBody>
            <a:bodyPr wrap="none" rtlCol="0">
              <a:spAutoFit/>
            </a:bodyPr>
            <a:lstStyle/>
            <a:p>
              <a:r>
                <a:rPr lang="en-US" sz="1400" dirty="0"/>
                <a:t>x</a:t>
              </a:r>
            </a:p>
          </p:txBody>
        </p:sp>
        <p:sp>
          <p:nvSpPr>
            <p:cNvPr id="143" name="TextBox 142">
              <a:extLst>
                <a:ext uri="{FF2B5EF4-FFF2-40B4-BE49-F238E27FC236}">
                  <a16:creationId xmlns:a16="http://schemas.microsoft.com/office/drawing/2014/main" id="{773B5E43-67A9-4941-835A-CD109FF52B4B}"/>
                </a:ext>
              </a:extLst>
            </p:cNvPr>
            <p:cNvSpPr txBox="1"/>
            <p:nvPr/>
          </p:nvSpPr>
          <p:spPr>
            <a:xfrm>
              <a:off x="2927266" y="1483428"/>
              <a:ext cx="284052" cy="754031"/>
            </a:xfrm>
            <a:prstGeom prst="rect">
              <a:avLst/>
            </a:prstGeom>
            <a:noFill/>
          </p:spPr>
          <p:txBody>
            <a:bodyPr wrap="square" rtlCol="0">
              <a:spAutoFit/>
            </a:bodyPr>
            <a:lstStyle/>
            <a:p>
              <a:r>
                <a:rPr lang="en-US" sz="1400" dirty="0"/>
                <a:t>x</a:t>
              </a:r>
            </a:p>
          </p:txBody>
        </p:sp>
        <p:sp>
          <p:nvSpPr>
            <p:cNvPr id="144" name="TextBox 143">
              <a:extLst>
                <a:ext uri="{FF2B5EF4-FFF2-40B4-BE49-F238E27FC236}">
                  <a16:creationId xmlns:a16="http://schemas.microsoft.com/office/drawing/2014/main" id="{1A263610-5685-5242-A39F-AF9B79190CF6}"/>
                </a:ext>
              </a:extLst>
            </p:cNvPr>
            <p:cNvSpPr txBox="1"/>
            <p:nvPr/>
          </p:nvSpPr>
          <p:spPr>
            <a:xfrm>
              <a:off x="3263597" y="1638246"/>
              <a:ext cx="644856" cy="754031"/>
            </a:xfrm>
            <a:prstGeom prst="rect">
              <a:avLst/>
            </a:prstGeom>
            <a:noFill/>
          </p:spPr>
          <p:txBody>
            <a:bodyPr wrap="none" rtlCol="0">
              <a:spAutoFit/>
            </a:bodyPr>
            <a:lstStyle/>
            <a:p>
              <a:r>
                <a:rPr lang="en-US" sz="1400" dirty="0"/>
                <a:t>x</a:t>
              </a:r>
            </a:p>
          </p:txBody>
        </p:sp>
        <p:sp>
          <p:nvSpPr>
            <p:cNvPr id="145" name="TextBox 144">
              <a:extLst>
                <a:ext uri="{FF2B5EF4-FFF2-40B4-BE49-F238E27FC236}">
                  <a16:creationId xmlns:a16="http://schemas.microsoft.com/office/drawing/2014/main" id="{FFD2FAEC-205A-ED40-B9B5-88D563C2A3BE}"/>
                </a:ext>
              </a:extLst>
            </p:cNvPr>
            <p:cNvSpPr txBox="1"/>
            <p:nvPr/>
          </p:nvSpPr>
          <p:spPr>
            <a:xfrm>
              <a:off x="2335515" y="2451850"/>
              <a:ext cx="644856" cy="754031"/>
            </a:xfrm>
            <a:prstGeom prst="rect">
              <a:avLst/>
            </a:prstGeom>
            <a:noFill/>
          </p:spPr>
          <p:txBody>
            <a:bodyPr wrap="none" rtlCol="0">
              <a:spAutoFit/>
            </a:bodyPr>
            <a:lstStyle/>
            <a:p>
              <a:r>
                <a:rPr lang="en-US" sz="1400" dirty="0"/>
                <a:t>x</a:t>
              </a:r>
            </a:p>
          </p:txBody>
        </p:sp>
        <p:sp>
          <p:nvSpPr>
            <p:cNvPr id="146" name="TextBox 145">
              <a:extLst>
                <a:ext uri="{FF2B5EF4-FFF2-40B4-BE49-F238E27FC236}">
                  <a16:creationId xmlns:a16="http://schemas.microsoft.com/office/drawing/2014/main" id="{9BB95929-3301-E44F-953C-19223D3E82CD}"/>
                </a:ext>
              </a:extLst>
            </p:cNvPr>
            <p:cNvSpPr txBox="1"/>
            <p:nvPr/>
          </p:nvSpPr>
          <p:spPr>
            <a:xfrm>
              <a:off x="2727435" y="2028287"/>
              <a:ext cx="644856" cy="754031"/>
            </a:xfrm>
            <a:prstGeom prst="rect">
              <a:avLst/>
            </a:prstGeom>
            <a:noFill/>
          </p:spPr>
          <p:txBody>
            <a:bodyPr wrap="none" rtlCol="0">
              <a:spAutoFit/>
            </a:bodyPr>
            <a:lstStyle/>
            <a:p>
              <a:r>
                <a:rPr lang="en-US" sz="1400" dirty="0"/>
                <a:t>x</a:t>
              </a:r>
            </a:p>
          </p:txBody>
        </p:sp>
        <p:sp>
          <p:nvSpPr>
            <p:cNvPr id="147" name="TextBox 146">
              <a:extLst>
                <a:ext uri="{FF2B5EF4-FFF2-40B4-BE49-F238E27FC236}">
                  <a16:creationId xmlns:a16="http://schemas.microsoft.com/office/drawing/2014/main" id="{2307AB6D-8B28-E64F-ADCE-13348E992C96}"/>
                </a:ext>
              </a:extLst>
            </p:cNvPr>
            <p:cNvSpPr txBox="1"/>
            <p:nvPr/>
          </p:nvSpPr>
          <p:spPr>
            <a:xfrm>
              <a:off x="2181270" y="2138012"/>
              <a:ext cx="644856" cy="754031"/>
            </a:xfrm>
            <a:prstGeom prst="rect">
              <a:avLst/>
            </a:prstGeom>
            <a:noFill/>
          </p:spPr>
          <p:txBody>
            <a:bodyPr wrap="none" rtlCol="0">
              <a:spAutoFit/>
            </a:bodyPr>
            <a:lstStyle/>
            <a:p>
              <a:r>
                <a:rPr lang="en-US" sz="1400" dirty="0"/>
                <a:t>x</a:t>
              </a:r>
            </a:p>
          </p:txBody>
        </p:sp>
        <p:sp>
          <p:nvSpPr>
            <p:cNvPr id="148" name="Oval 147">
              <a:extLst>
                <a:ext uri="{FF2B5EF4-FFF2-40B4-BE49-F238E27FC236}">
                  <a16:creationId xmlns:a16="http://schemas.microsoft.com/office/drawing/2014/main" id="{7472A903-63ED-FB41-B3E0-48D50E1277D2}"/>
                </a:ext>
              </a:extLst>
            </p:cNvPr>
            <p:cNvSpPr/>
            <p:nvPr/>
          </p:nvSpPr>
          <p:spPr>
            <a:xfrm>
              <a:off x="2031861" y="1522463"/>
              <a:ext cx="1665618" cy="1576553"/>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grpSp>
      <p:sp>
        <p:nvSpPr>
          <p:cNvPr id="149" name="Right Arrow 148">
            <a:extLst>
              <a:ext uri="{FF2B5EF4-FFF2-40B4-BE49-F238E27FC236}">
                <a16:creationId xmlns:a16="http://schemas.microsoft.com/office/drawing/2014/main" id="{B4A8F6D2-7142-9247-B1A9-B3ABF93D4A8E}"/>
              </a:ext>
            </a:extLst>
          </p:cNvPr>
          <p:cNvSpPr/>
          <p:nvPr/>
        </p:nvSpPr>
        <p:spPr>
          <a:xfrm>
            <a:off x="1157021" y="1650847"/>
            <a:ext cx="692435" cy="18759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TextBox 149">
            <a:extLst>
              <a:ext uri="{FF2B5EF4-FFF2-40B4-BE49-F238E27FC236}">
                <a16:creationId xmlns:a16="http://schemas.microsoft.com/office/drawing/2014/main" id="{E6E1BB1C-3818-F14C-9934-C730B3DD87A1}"/>
              </a:ext>
            </a:extLst>
          </p:cNvPr>
          <p:cNvSpPr txBox="1"/>
          <p:nvPr/>
        </p:nvSpPr>
        <p:spPr>
          <a:xfrm>
            <a:off x="1927849" y="1603195"/>
            <a:ext cx="678311" cy="278619"/>
          </a:xfrm>
          <a:prstGeom prst="rect">
            <a:avLst/>
          </a:prstGeom>
          <a:noFill/>
        </p:spPr>
        <p:txBody>
          <a:bodyPr wrap="none" rtlCol="0">
            <a:spAutoFit/>
          </a:bodyPr>
          <a:lstStyle/>
          <a:p>
            <a:r>
              <a:rPr lang="en-US" dirty="0"/>
              <a:t>statistic</a:t>
            </a:r>
          </a:p>
        </p:txBody>
      </p:sp>
      <p:grpSp>
        <p:nvGrpSpPr>
          <p:cNvPr id="163" name="Group 162">
            <a:extLst>
              <a:ext uri="{FF2B5EF4-FFF2-40B4-BE49-F238E27FC236}">
                <a16:creationId xmlns:a16="http://schemas.microsoft.com/office/drawing/2014/main" id="{0E68E079-6167-8E4A-975D-E4B396627BF2}"/>
              </a:ext>
            </a:extLst>
          </p:cNvPr>
          <p:cNvGrpSpPr/>
          <p:nvPr/>
        </p:nvGrpSpPr>
        <p:grpSpPr>
          <a:xfrm>
            <a:off x="317228" y="2873614"/>
            <a:ext cx="764732" cy="725704"/>
            <a:chOff x="2036652" y="1429407"/>
            <a:chExt cx="1870888" cy="1775410"/>
          </a:xfrm>
        </p:grpSpPr>
        <p:sp>
          <p:nvSpPr>
            <p:cNvPr id="195" name="TextBox 194">
              <a:extLst>
                <a:ext uri="{FF2B5EF4-FFF2-40B4-BE49-F238E27FC236}">
                  <a16:creationId xmlns:a16="http://schemas.microsoft.com/office/drawing/2014/main" id="{6F5AA8AA-8603-9241-B6B2-65E7F660063A}"/>
                </a:ext>
              </a:extLst>
            </p:cNvPr>
            <p:cNvSpPr txBox="1"/>
            <p:nvPr/>
          </p:nvSpPr>
          <p:spPr>
            <a:xfrm>
              <a:off x="2448908" y="1429407"/>
              <a:ext cx="643943" cy="752966"/>
            </a:xfrm>
            <a:prstGeom prst="rect">
              <a:avLst/>
            </a:prstGeom>
            <a:noFill/>
          </p:spPr>
          <p:txBody>
            <a:bodyPr wrap="none" rtlCol="0">
              <a:spAutoFit/>
            </a:bodyPr>
            <a:lstStyle/>
            <a:p>
              <a:r>
                <a:rPr lang="en-US" sz="1400" dirty="0">
                  <a:solidFill>
                    <a:schemeClr val="accent1"/>
                  </a:solidFill>
                </a:rPr>
                <a:t>x</a:t>
              </a:r>
            </a:p>
          </p:txBody>
        </p:sp>
        <p:sp>
          <p:nvSpPr>
            <p:cNvPr id="196" name="TextBox 195">
              <a:extLst>
                <a:ext uri="{FF2B5EF4-FFF2-40B4-BE49-F238E27FC236}">
                  <a16:creationId xmlns:a16="http://schemas.microsoft.com/office/drawing/2014/main" id="{3B6E0525-49C7-1245-BB4B-274D32967CD0}"/>
                </a:ext>
              </a:extLst>
            </p:cNvPr>
            <p:cNvSpPr txBox="1"/>
            <p:nvPr/>
          </p:nvSpPr>
          <p:spPr>
            <a:xfrm>
              <a:off x="2601310" y="1581807"/>
              <a:ext cx="643943" cy="752966"/>
            </a:xfrm>
            <a:prstGeom prst="rect">
              <a:avLst/>
            </a:prstGeom>
            <a:noFill/>
          </p:spPr>
          <p:txBody>
            <a:bodyPr wrap="none" rtlCol="0">
              <a:spAutoFit/>
            </a:bodyPr>
            <a:lstStyle/>
            <a:p>
              <a:r>
                <a:rPr lang="en-US" sz="1400" dirty="0">
                  <a:solidFill>
                    <a:schemeClr val="accent1"/>
                  </a:solidFill>
                </a:rPr>
                <a:t>x</a:t>
              </a:r>
            </a:p>
          </p:txBody>
        </p:sp>
        <p:sp>
          <p:nvSpPr>
            <p:cNvPr id="197" name="TextBox 196">
              <a:extLst>
                <a:ext uri="{FF2B5EF4-FFF2-40B4-BE49-F238E27FC236}">
                  <a16:creationId xmlns:a16="http://schemas.microsoft.com/office/drawing/2014/main" id="{86BB89E0-2F3F-9C44-9172-3973E8A96B95}"/>
                </a:ext>
              </a:extLst>
            </p:cNvPr>
            <p:cNvSpPr txBox="1"/>
            <p:nvPr/>
          </p:nvSpPr>
          <p:spPr>
            <a:xfrm>
              <a:off x="2753710" y="1734207"/>
              <a:ext cx="643943" cy="752966"/>
            </a:xfrm>
            <a:prstGeom prst="rect">
              <a:avLst/>
            </a:prstGeom>
            <a:noFill/>
          </p:spPr>
          <p:txBody>
            <a:bodyPr wrap="none" rtlCol="0">
              <a:spAutoFit/>
            </a:bodyPr>
            <a:lstStyle/>
            <a:p>
              <a:r>
                <a:rPr lang="en-US" sz="1400" dirty="0">
                  <a:solidFill>
                    <a:schemeClr val="accent1"/>
                  </a:solidFill>
                </a:rPr>
                <a:t>x</a:t>
              </a:r>
            </a:p>
          </p:txBody>
        </p:sp>
        <p:sp>
          <p:nvSpPr>
            <p:cNvPr id="198" name="TextBox 197">
              <a:extLst>
                <a:ext uri="{FF2B5EF4-FFF2-40B4-BE49-F238E27FC236}">
                  <a16:creationId xmlns:a16="http://schemas.microsoft.com/office/drawing/2014/main" id="{6A77E302-0BD0-8844-9FE5-E208BB06FCDE}"/>
                </a:ext>
              </a:extLst>
            </p:cNvPr>
            <p:cNvSpPr txBox="1"/>
            <p:nvPr/>
          </p:nvSpPr>
          <p:spPr>
            <a:xfrm>
              <a:off x="2948015" y="1822913"/>
              <a:ext cx="643943" cy="752966"/>
            </a:xfrm>
            <a:prstGeom prst="rect">
              <a:avLst/>
            </a:prstGeom>
            <a:noFill/>
          </p:spPr>
          <p:txBody>
            <a:bodyPr wrap="none" rtlCol="0">
              <a:spAutoFit/>
            </a:bodyPr>
            <a:lstStyle/>
            <a:p>
              <a:r>
                <a:rPr lang="en-US" sz="1400" dirty="0">
                  <a:solidFill>
                    <a:schemeClr val="accent1"/>
                  </a:solidFill>
                </a:rPr>
                <a:t>x</a:t>
              </a:r>
            </a:p>
          </p:txBody>
        </p:sp>
        <p:sp>
          <p:nvSpPr>
            <p:cNvPr id="199" name="TextBox 198">
              <a:extLst>
                <a:ext uri="{FF2B5EF4-FFF2-40B4-BE49-F238E27FC236}">
                  <a16:creationId xmlns:a16="http://schemas.microsoft.com/office/drawing/2014/main" id="{31EC0FD4-834D-2546-8D03-838D7F3DF33C}"/>
                </a:ext>
              </a:extLst>
            </p:cNvPr>
            <p:cNvSpPr txBox="1"/>
            <p:nvPr/>
          </p:nvSpPr>
          <p:spPr>
            <a:xfrm>
              <a:off x="3058510" y="2039007"/>
              <a:ext cx="643943" cy="752966"/>
            </a:xfrm>
            <a:prstGeom prst="rect">
              <a:avLst/>
            </a:prstGeom>
            <a:noFill/>
          </p:spPr>
          <p:txBody>
            <a:bodyPr wrap="none" rtlCol="0">
              <a:spAutoFit/>
            </a:bodyPr>
            <a:lstStyle/>
            <a:p>
              <a:r>
                <a:rPr lang="en-US" sz="1400" dirty="0">
                  <a:solidFill>
                    <a:schemeClr val="accent1"/>
                  </a:solidFill>
                </a:rPr>
                <a:t>x</a:t>
              </a:r>
            </a:p>
          </p:txBody>
        </p:sp>
        <p:sp>
          <p:nvSpPr>
            <p:cNvPr id="200" name="TextBox 199">
              <a:extLst>
                <a:ext uri="{FF2B5EF4-FFF2-40B4-BE49-F238E27FC236}">
                  <a16:creationId xmlns:a16="http://schemas.microsoft.com/office/drawing/2014/main" id="{AC9E0042-6661-B64C-9F4B-4C17E1583771}"/>
                </a:ext>
              </a:extLst>
            </p:cNvPr>
            <p:cNvSpPr txBox="1"/>
            <p:nvPr/>
          </p:nvSpPr>
          <p:spPr>
            <a:xfrm>
              <a:off x="3210910" y="2191407"/>
              <a:ext cx="643943" cy="752966"/>
            </a:xfrm>
            <a:prstGeom prst="rect">
              <a:avLst/>
            </a:prstGeom>
            <a:noFill/>
          </p:spPr>
          <p:txBody>
            <a:bodyPr wrap="none" rtlCol="0">
              <a:spAutoFit/>
            </a:bodyPr>
            <a:lstStyle/>
            <a:p>
              <a:r>
                <a:rPr lang="en-US" sz="1400" dirty="0">
                  <a:solidFill>
                    <a:schemeClr val="accent1"/>
                  </a:solidFill>
                </a:rPr>
                <a:t>x</a:t>
              </a:r>
            </a:p>
          </p:txBody>
        </p:sp>
        <p:sp>
          <p:nvSpPr>
            <p:cNvPr id="201" name="TextBox 200">
              <a:extLst>
                <a:ext uri="{FF2B5EF4-FFF2-40B4-BE49-F238E27FC236}">
                  <a16:creationId xmlns:a16="http://schemas.microsoft.com/office/drawing/2014/main" id="{C57EB14E-3285-EF4E-8BD4-8249EFE57CD1}"/>
                </a:ext>
              </a:extLst>
            </p:cNvPr>
            <p:cNvSpPr txBox="1"/>
            <p:nvPr/>
          </p:nvSpPr>
          <p:spPr>
            <a:xfrm>
              <a:off x="2543642" y="1930854"/>
              <a:ext cx="643943" cy="752966"/>
            </a:xfrm>
            <a:prstGeom prst="rect">
              <a:avLst/>
            </a:prstGeom>
            <a:noFill/>
          </p:spPr>
          <p:txBody>
            <a:bodyPr wrap="none" rtlCol="0">
              <a:spAutoFit/>
            </a:bodyPr>
            <a:lstStyle/>
            <a:p>
              <a:r>
                <a:rPr lang="en-US" sz="1400" dirty="0">
                  <a:solidFill>
                    <a:schemeClr val="accent1"/>
                  </a:solidFill>
                </a:rPr>
                <a:t>x</a:t>
              </a:r>
            </a:p>
          </p:txBody>
        </p:sp>
        <p:sp>
          <p:nvSpPr>
            <p:cNvPr id="202" name="TextBox 201">
              <a:extLst>
                <a:ext uri="{FF2B5EF4-FFF2-40B4-BE49-F238E27FC236}">
                  <a16:creationId xmlns:a16="http://schemas.microsoft.com/office/drawing/2014/main" id="{61F84945-2EE3-D447-97A2-A13F830ADD04}"/>
                </a:ext>
              </a:extLst>
            </p:cNvPr>
            <p:cNvSpPr txBox="1"/>
            <p:nvPr/>
          </p:nvSpPr>
          <p:spPr>
            <a:xfrm>
              <a:off x="2559676" y="2401192"/>
              <a:ext cx="643943" cy="752966"/>
            </a:xfrm>
            <a:prstGeom prst="rect">
              <a:avLst/>
            </a:prstGeom>
            <a:noFill/>
          </p:spPr>
          <p:txBody>
            <a:bodyPr wrap="none" rtlCol="0">
              <a:spAutoFit/>
            </a:bodyPr>
            <a:lstStyle/>
            <a:p>
              <a:r>
                <a:rPr lang="en-US" sz="1400" dirty="0">
                  <a:solidFill>
                    <a:schemeClr val="accent1"/>
                  </a:solidFill>
                </a:rPr>
                <a:t>x</a:t>
              </a:r>
            </a:p>
          </p:txBody>
        </p:sp>
        <p:sp>
          <p:nvSpPr>
            <p:cNvPr id="203" name="TextBox 202">
              <a:extLst>
                <a:ext uri="{FF2B5EF4-FFF2-40B4-BE49-F238E27FC236}">
                  <a16:creationId xmlns:a16="http://schemas.microsoft.com/office/drawing/2014/main" id="{7CEC26C7-3A76-F646-906D-E1950AE29573}"/>
                </a:ext>
              </a:extLst>
            </p:cNvPr>
            <p:cNvSpPr txBox="1"/>
            <p:nvPr/>
          </p:nvSpPr>
          <p:spPr>
            <a:xfrm>
              <a:off x="2133803" y="1558683"/>
              <a:ext cx="294290" cy="752966"/>
            </a:xfrm>
            <a:prstGeom prst="rect">
              <a:avLst/>
            </a:prstGeom>
            <a:noFill/>
          </p:spPr>
          <p:txBody>
            <a:bodyPr wrap="square" rtlCol="0">
              <a:spAutoFit/>
            </a:bodyPr>
            <a:lstStyle/>
            <a:p>
              <a:r>
                <a:rPr lang="en-US" sz="1400" dirty="0">
                  <a:solidFill>
                    <a:schemeClr val="accent1"/>
                  </a:solidFill>
                </a:rPr>
                <a:t>x</a:t>
              </a:r>
            </a:p>
          </p:txBody>
        </p:sp>
        <p:sp>
          <p:nvSpPr>
            <p:cNvPr id="204" name="TextBox 203">
              <a:extLst>
                <a:ext uri="{FF2B5EF4-FFF2-40B4-BE49-F238E27FC236}">
                  <a16:creationId xmlns:a16="http://schemas.microsoft.com/office/drawing/2014/main" id="{F82D0666-6BD2-4542-875C-D09693D3218B}"/>
                </a:ext>
              </a:extLst>
            </p:cNvPr>
            <p:cNvSpPr txBox="1"/>
            <p:nvPr/>
          </p:nvSpPr>
          <p:spPr>
            <a:xfrm>
              <a:off x="2244298" y="1794219"/>
              <a:ext cx="294290" cy="752966"/>
            </a:xfrm>
            <a:prstGeom prst="rect">
              <a:avLst/>
            </a:prstGeom>
            <a:noFill/>
          </p:spPr>
          <p:txBody>
            <a:bodyPr wrap="square" rtlCol="0">
              <a:spAutoFit/>
            </a:bodyPr>
            <a:lstStyle/>
            <a:p>
              <a:r>
                <a:rPr lang="en-US" sz="1400" dirty="0">
                  <a:solidFill>
                    <a:schemeClr val="accent1"/>
                  </a:solidFill>
                </a:rPr>
                <a:t>x</a:t>
              </a:r>
            </a:p>
          </p:txBody>
        </p:sp>
        <p:sp>
          <p:nvSpPr>
            <p:cNvPr id="205" name="TextBox 204">
              <a:extLst>
                <a:ext uri="{FF2B5EF4-FFF2-40B4-BE49-F238E27FC236}">
                  <a16:creationId xmlns:a16="http://schemas.microsoft.com/office/drawing/2014/main" id="{19F651CA-9115-3440-87F2-51827A1D8827}"/>
                </a:ext>
              </a:extLst>
            </p:cNvPr>
            <p:cNvSpPr txBox="1"/>
            <p:nvPr/>
          </p:nvSpPr>
          <p:spPr>
            <a:xfrm>
              <a:off x="2428162" y="1798738"/>
              <a:ext cx="294290" cy="752966"/>
            </a:xfrm>
            <a:prstGeom prst="rect">
              <a:avLst/>
            </a:prstGeom>
            <a:noFill/>
          </p:spPr>
          <p:txBody>
            <a:bodyPr wrap="square" rtlCol="0">
              <a:spAutoFit/>
            </a:bodyPr>
            <a:lstStyle/>
            <a:p>
              <a:r>
                <a:rPr lang="en-US" sz="1400" dirty="0">
                  <a:solidFill>
                    <a:schemeClr val="accent1"/>
                  </a:solidFill>
                </a:rPr>
                <a:t>x</a:t>
              </a:r>
            </a:p>
          </p:txBody>
        </p:sp>
        <p:sp>
          <p:nvSpPr>
            <p:cNvPr id="206" name="TextBox 205">
              <a:extLst>
                <a:ext uri="{FF2B5EF4-FFF2-40B4-BE49-F238E27FC236}">
                  <a16:creationId xmlns:a16="http://schemas.microsoft.com/office/drawing/2014/main" id="{90BA9A87-7CF0-AD4F-8BB6-8F1D32FCBD4C}"/>
                </a:ext>
              </a:extLst>
            </p:cNvPr>
            <p:cNvSpPr txBox="1"/>
            <p:nvPr/>
          </p:nvSpPr>
          <p:spPr>
            <a:xfrm>
              <a:off x="2464675" y="2140325"/>
              <a:ext cx="294290" cy="752966"/>
            </a:xfrm>
            <a:prstGeom prst="rect">
              <a:avLst/>
            </a:prstGeom>
            <a:noFill/>
          </p:spPr>
          <p:txBody>
            <a:bodyPr wrap="square" rtlCol="0">
              <a:spAutoFit/>
            </a:bodyPr>
            <a:lstStyle/>
            <a:p>
              <a:r>
                <a:rPr lang="en-US" sz="1400" dirty="0">
                  <a:solidFill>
                    <a:schemeClr val="accent1"/>
                  </a:solidFill>
                </a:rPr>
                <a:t>x</a:t>
              </a:r>
            </a:p>
          </p:txBody>
        </p:sp>
        <p:sp>
          <p:nvSpPr>
            <p:cNvPr id="207" name="TextBox 206">
              <a:extLst>
                <a:ext uri="{FF2B5EF4-FFF2-40B4-BE49-F238E27FC236}">
                  <a16:creationId xmlns:a16="http://schemas.microsoft.com/office/drawing/2014/main" id="{8D59C92D-BB51-0E40-B9B5-7B00B4AA0572}"/>
                </a:ext>
              </a:extLst>
            </p:cNvPr>
            <p:cNvSpPr txBox="1"/>
            <p:nvPr/>
          </p:nvSpPr>
          <p:spPr>
            <a:xfrm>
              <a:off x="2911365" y="2101436"/>
              <a:ext cx="294290" cy="752966"/>
            </a:xfrm>
            <a:prstGeom prst="rect">
              <a:avLst/>
            </a:prstGeom>
            <a:noFill/>
          </p:spPr>
          <p:txBody>
            <a:bodyPr wrap="square" rtlCol="0">
              <a:spAutoFit/>
            </a:bodyPr>
            <a:lstStyle/>
            <a:p>
              <a:r>
                <a:rPr lang="en-US" sz="1400" dirty="0">
                  <a:solidFill>
                    <a:schemeClr val="accent1"/>
                  </a:solidFill>
                </a:rPr>
                <a:t>x</a:t>
              </a:r>
            </a:p>
          </p:txBody>
        </p:sp>
        <p:sp>
          <p:nvSpPr>
            <p:cNvPr id="208" name="TextBox 207">
              <a:extLst>
                <a:ext uri="{FF2B5EF4-FFF2-40B4-BE49-F238E27FC236}">
                  <a16:creationId xmlns:a16="http://schemas.microsoft.com/office/drawing/2014/main" id="{50F079D2-FA5D-FA4C-98B3-1D7452C2DB0E}"/>
                </a:ext>
              </a:extLst>
            </p:cNvPr>
            <p:cNvSpPr txBox="1"/>
            <p:nvPr/>
          </p:nvSpPr>
          <p:spPr>
            <a:xfrm>
              <a:off x="2758319" y="2319947"/>
              <a:ext cx="294290" cy="752966"/>
            </a:xfrm>
            <a:prstGeom prst="rect">
              <a:avLst/>
            </a:prstGeom>
            <a:noFill/>
          </p:spPr>
          <p:txBody>
            <a:bodyPr wrap="square" rtlCol="0">
              <a:spAutoFit/>
            </a:bodyPr>
            <a:lstStyle/>
            <a:p>
              <a:r>
                <a:rPr lang="en-US" sz="1400" dirty="0">
                  <a:solidFill>
                    <a:schemeClr val="accent1"/>
                  </a:solidFill>
                </a:rPr>
                <a:t>x</a:t>
              </a:r>
            </a:p>
          </p:txBody>
        </p:sp>
        <p:sp>
          <p:nvSpPr>
            <p:cNvPr id="209" name="TextBox 208">
              <a:extLst>
                <a:ext uri="{FF2B5EF4-FFF2-40B4-BE49-F238E27FC236}">
                  <a16:creationId xmlns:a16="http://schemas.microsoft.com/office/drawing/2014/main" id="{F00A7FEE-3C5A-A444-91E3-D0B969504CDB}"/>
                </a:ext>
              </a:extLst>
            </p:cNvPr>
            <p:cNvSpPr txBox="1"/>
            <p:nvPr/>
          </p:nvSpPr>
          <p:spPr>
            <a:xfrm>
              <a:off x="3037761" y="2408338"/>
              <a:ext cx="294290" cy="752966"/>
            </a:xfrm>
            <a:prstGeom prst="rect">
              <a:avLst/>
            </a:prstGeom>
            <a:noFill/>
          </p:spPr>
          <p:txBody>
            <a:bodyPr wrap="square" rtlCol="0">
              <a:spAutoFit/>
            </a:bodyPr>
            <a:lstStyle/>
            <a:p>
              <a:r>
                <a:rPr lang="en-US" sz="1400" dirty="0">
                  <a:solidFill>
                    <a:schemeClr val="accent1"/>
                  </a:solidFill>
                </a:rPr>
                <a:t>x</a:t>
              </a:r>
            </a:p>
          </p:txBody>
        </p:sp>
        <p:sp>
          <p:nvSpPr>
            <p:cNvPr id="210" name="TextBox 209">
              <a:extLst>
                <a:ext uri="{FF2B5EF4-FFF2-40B4-BE49-F238E27FC236}">
                  <a16:creationId xmlns:a16="http://schemas.microsoft.com/office/drawing/2014/main" id="{A78805F4-3F6A-CF4E-A293-434C1958A558}"/>
                </a:ext>
              </a:extLst>
            </p:cNvPr>
            <p:cNvSpPr txBox="1"/>
            <p:nvPr/>
          </p:nvSpPr>
          <p:spPr>
            <a:xfrm>
              <a:off x="2055045" y="1872525"/>
              <a:ext cx="294290" cy="752966"/>
            </a:xfrm>
            <a:prstGeom prst="rect">
              <a:avLst/>
            </a:prstGeom>
            <a:noFill/>
          </p:spPr>
          <p:txBody>
            <a:bodyPr wrap="square" rtlCol="0">
              <a:spAutoFit/>
            </a:bodyPr>
            <a:lstStyle/>
            <a:p>
              <a:r>
                <a:rPr lang="en-US" sz="1400" dirty="0">
                  <a:solidFill>
                    <a:schemeClr val="accent1"/>
                  </a:solidFill>
                </a:rPr>
                <a:t>x</a:t>
              </a:r>
            </a:p>
          </p:txBody>
        </p:sp>
        <p:sp>
          <p:nvSpPr>
            <p:cNvPr id="211" name="TextBox 210">
              <a:extLst>
                <a:ext uri="{FF2B5EF4-FFF2-40B4-BE49-F238E27FC236}">
                  <a16:creationId xmlns:a16="http://schemas.microsoft.com/office/drawing/2014/main" id="{1C721A46-C43D-EC40-9CD5-10B546BBEFFC}"/>
                </a:ext>
              </a:extLst>
            </p:cNvPr>
            <p:cNvSpPr txBox="1"/>
            <p:nvPr/>
          </p:nvSpPr>
          <p:spPr>
            <a:xfrm>
              <a:off x="3232067" y="1918874"/>
              <a:ext cx="643943" cy="752966"/>
            </a:xfrm>
            <a:prstGeom prst="rect">
              <a:avLst/>
            </a:prstGeom>
            <a:noFill/>
          </p:spPr>
          <p:txBody>
            <a:bodyPr wrap="none" rtlCol="0">
              <a:spAutoFit/>
            </a:bodyPr>
            <a:lstStyle/>
            <a:p>
              <a:r>
                <a:rPr lang="en-US" sz="1400" dirty="0">
                  <a:solidFill>
                    <a:schemeClr val="accent1"/>
                  </a:solidFill>
                </a:rPr>
                <a:t>x</a:t>
              </a:r>
            </a:p>
          </p:txBody>
        </p:sp>
        <p:sp>
          <p:nvSpPr>
            <p:cNvPr id="212" name="TextBox 211">
              <a:extLst>
                <a:ext uri="{FF2B5EF4-FFF2-40B4-BE49-F238E27FC236}">
                  <a16:creationId xmlns:a16="http://schemas.microsoft.com/office/drawing/2014/main" id="{71AA411B-6381-B743-A4D7-43E2C265C323}"/>
                </a:ext>
              </a:extLst>
            </p:cNvPr>
            <p:cNvSpPr txBox="1"/>
            <p:nvPr/>
          </p:nvSpPr>
          <p:spPr>
            <a:xfrm>
              <a:off x="2927267" y="1483430"/>
              <a:ext cx="284051" cy="752966"/>
            </a:xfrm>
            <a:prstGeom prst="rect">
              <a:avLst/>
            </a:prstGeom>
            <a:noFill/>
          </p:spPr>
          <p:txBody>
            <a:bodyPr wrap="square" rtlCol="0">
              <a:spAutoFit/>
            </a:bodyPr>
            <a:lstStyle/>
            <a:p>
              <a:r>
                <a:rPr lang="en-US" sz="1400" dirty="0">
                  <a:solidFill>
                    <a:schemeClr val="accent1"/>
                  </a:solidFill>
                </a:rPr>
                <a:t>x</a:t>
              </a:r>
            </a:p>
          </p:txBody>
        </p:sp>
        <p:sp>
          <p:nvSpPr>
            <p:cNvPr id="213" name="TextBox 212">
              <a:extLst>
                <a:ext uri="{FF2B5EF4-FFF2-40B4-BE49-F238E27FC236}">
                  <a16:creationId xmlns:a16="http://schemas.microsoft.com/office/drawing/2014/main" id="{0958F45B-1D55-444C-893C-D2DBE749DFF6}"/>
                </a:ext>
              </a:extLst>
            </p:cNvPr>
            <p:cNvSpPr txBox="1"/>
            <p:nvPr/>
          </p:nvSpPr>
          <p:spPr>
            <a:xfrm>
              <a:off x="3263597" y="1638247"/>
              <a:ext cx="643943" cy="752966"/>
            </a:xfrm>
            <a:prstGeom prst="rect">
              <a:avLst/>
            </a:prstGeom>
            <a:noFill/>
          </p:spPr>
          <p:txBody>
            <a:bodyPr wrap="none" rtlCol="0">
              <a:spAutoFit/>
            </a:bodyPr>
            <a:lstStyle/>
            <a:p>
              <a:r>
                <a:rPr lang="en-US" sz="1400" dirty="0">
                  <a:solidFill>
                    <a:schemeClr val="accent1"/>
                  </a:solidFill>
                </a:rPr>
                <a:t>x</a:t>
              </a:r>
            </a:p>
          </p:txBody>
        </p:sp>
        <p:sp>
          <p:nvSpPr>
            <p:cNvPr id="214" name="TextBox 213">
              <a:extLst>
                <a:ext uri="{FF2B5EF4-FFF2-40B4-BE49-F238E27FC236}">
                  <a16:creationId xmlns:a16="http://schemas.microsoft.com/office/drawing/2014/main" id="{EC0DA48F-DDB2-0D47-BE74-B3F9F5EAE70C}"/>
                </a:ext>
              </a:extLst>
            </p:cNvPr>
            <p:cNvSpPr txBox="1"/>
            <p:nvPr/>
          </p:nvSpPr>
          <p:spPr>
            <a:xfrm>
              <a:off x="2335514" y="2451851"/>
              <a:ext cx="643943" cy="752966"/>
            </a:xfrm>
            <a:prstGeom prst="rect">
              <a:avLst/>
            </a:prstGeom>
            <a:noFill/>
          </p:spPr>
          <p:txBody>
            <a:bodyPr wrap="none" rtlCol="0">
              <a:spAutoFit/>
            </a:bodyPr>
            <a:lstStyle/>
            <a:p>
              <a:r>
                <a:rPr lang="en-US" sz="1400" dirty="0">
                  <a:solidFill>
                    <a:schemeClr val="accent1"/>
                  </a:solidFill>
                </a:rPr>
                <a:t>x</a:t>
              </a:r>
            </a:p>
          </p:txBody>
        </p:sp>
        <p:sp>
          <p:nvSpPr>
            <p:cNvPr id="215" name="TextBox 214">
              <a:extLst>
                <a:ext uri="{FF2B5EF4-FFF2-40B4-BE49-F238E27FC236}">
                  <a16:creationId xmlns:a16="http://schemas.microsoft.com/office/drawing/2014/main" id="{B6CC97A9-4B30-4847-A427-8C990BF7B370}"/>
                </a:ext>
              </a:extLst>
            </p:cNvPr>
            <p:cNvSpPr txBox="1"/>
            <p:nvPr/>
          </p:nvSpPr>
          <p:spPr>
            <a:xfrm>
              <a:off x="2727435" y="2028287"/>
              <a:ext cx="643943" cy="752966"/>
            </a:xfrm>
            <a:prstGeom prst="rect">
              <a:avLst/>
            </a:prstGeom>
            <a:noFill/>
          </p:spPr>
          <p:txBody>
            <a:bodyPr wrap="none" rtlCol="0">
              <a:spAutoFit/>
            </a:bodyPr>
            <a:lstStyle/>
            <a:p>
              <a:r>
                <a:rPr lang="en-US" sz="1400" dirty="0">
                  <a:solidFill>
                    <a:schemeClr val="accent1"/>
                  </a:solidFill>
                </a:rPr>
                <a:t>x</a:t>
              </a:r>
            </a:p>
          </p:txBody>
        </p:sp>
        <p:sp>
          <p:nvSpPr>
            <p:cNvPr id="216" name="TextBox 215">
              <a:extLst>
                <a:ext uri="{FF2B5EF4-FFF2-40B4-BE49-F238E27FC236}">
                  <a16:creationId xmlns:a16="http://schemas.microsoft.com/office/drawing/2014/main" id="{DDEB6467-C684-3448-8EB8-2F49557D55B0}"/>
                </a:ext>
              </a:extLst>
            </p:cNvPr>
            <p:cNvSpPr txBox="1"/>
            <p:nvPr/>
          </p:nvSpPr>
          <p:spPr>
            <a:xfrm>
              <a:off x="2181270" y="2138011"/>
              <a:ext cx="643943" cy="752966"/>
            </a:xfrm>
            <a:prstGeom prst="rect">
              <a:avLst/>
            </a:prstGeom>
            <a:noFill/>
          </p:spPr>
          <p:txBody>
            <a:bodyPr wrap="none" rtlCol="0">
              <a:spAutoFit/>
            </a:bodyPr>
            <a:lstStyle/>
            <a:p>
              <a:r>
                <a:rPr lang="en-US" sz="1400" dirty="0">
                  <a:solidFill>
                    <a:schemeClr val="accent1"/>
                  </a:solidFill>
                </a:rPr>
                <a:t>x</a:t>
              </a:r>
            </a:p>
          </p:txBody>
        </p:sp>
        <p:sp>
          <p:nvSpPr>
            <p:cNvPr id="217" name="Oval 216">
              <a:extLst>
                <a:ext uri="{FF2B5EF4-FFF2-40B4-BE49-F238E27FC236}">
                  <a16:creationId xmlns:a16="http://schemas.microsoft.com/office/drawing/2014/main" id="{DAE8CF79-C181-8946-888E-45734DF532D5}"/>
                </a:ext>
              </a:extLst>
            </p:cNvPr>
            <p:cNvSpPr/>
            <p:nvPr/>
          </p:nvSpPr>
          <p:spPr>
            <a:xfrm>
              <a:off x="2036652" y="1497826"/>
              <a:ext cx="1665617" cy="1576552"/>
            </a:xfrm>
            <a:prstGeom prst="ellipse">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accent1"/>
                </a:solidFill>
              </a:endParaRPr>
            </a:p>
          </p:txBody>
        </p:sp>
      </p:grpSp>
      <p:sp>
        <p:nvSpPr>
          <p:cNvPr id="218" name="Right Arrow 217">
            <a:extLst>
              <a:ext uri="{FF2B5EF4-FFF2-40B4-BE49-F238E27FC236}">
                <a16:creationId xmlns:a16="http://schemas.microsoft.com/office/drawing/2014/main" id="{15A0D740-FB9E-234D-A84F-F037C2542D2C}"/>
              </a:ext>
            </a:extLst>
          </p:cNvPr>
          <p:cNvSpPr/>
          <p:nvPr/>
        </p:nvSpPr>
        <p:spPr>
          <a:xfrm>
            <a:off x="1157021" y="3140196"/>
            <a:ext cx="692435" cy="18759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219" name="TextBox 218">
            <a:extLst>
              <a:ext uri="{FF2B5EF4-FFF2-40B4-BE49-F238E27FC236}">
                <a16:creationId xmlns:a16="http://schemas.microsoft.com/office/drawing/2014/main" id="{B06B40E4-C848-CF4B-9ECD-D03C9D3D6023}"/>
              </a:ext>
            </a:extLst>
          </p:cNvPr>
          <p:cNvSpPr txBox="1"/>
          <p:nvPr/>
        </p:nvSpPr>
        <p:spPr>
          <a:xfrm>
            <a:off x="1927849" y="3092545"/>
            <a:ext cx="678311" cy="278619"/>
          </a:xfrm>
          <a:prstGeom prst="rect">
            <a:avLst/>
          </a:prstGeom>
          <a:noFill/>
        </p:spPr>
        <p:txBody>
          <a:bodyPr wrap="none" rtlCol="0">
            <a:spAutoFit/>
          </a:bodyPr>
          <a:lstStyle/>
          <a:p>
            <a:r>
              <a:rPr lang="en-US" dirty="0">
                <a:solidFill>
                  <a:schemeClr val="accent1"/>
                </a:solidFill>
              </a:rPr>
              <a:t>statistic</a:t>
            </a:r>
          </a:p>
        </p:txBody>
      </p:sp>
      <p:grpSp>
        <p:nvGrpSpPr>
          <p:cNvPr id="220" name="Group 219">
            <a:extLst>
              <a:ext uri="{FF2B5EF4-FFF2-40B4-BE49-F238E27FC236}">
                <a16:creationId xmlns:a16="http://schemas.microsoft.com/office/drawing/2014/main" id="{F7DE10FF-48D7-FD4C-9370-F0CF99527E39}"/>
              </a:ext>
            </a:extLst>
          </p:cNvPr>
          <p:cNvGrpSpPr/>
          <p:nvPr/>
        </p:nvGrpSpPr>
        <p:grpSpPr>
          <a:xfrm>
            <a:off x="328973" y="3620945"/>
            <a:ext cx="764732" cy="725704"/>
            <a:chOff x="2036652" y="1429407"/>
            <a:chExt cx="1870888" cy="1775410"/>
          </a:xfrm>
        </p:grpSpPr>
        <p:sp>
          <p:nvSpPr>
            <p:cNvPr id="221" name="TextBox 220">
              <a:extLst>
                <a:ext uri="{FF2B5EF4-FFF2-40B4-BE49-F238E27FC236}">
                  <a16:creationId xmlns:a16="http://schemas.microsoft.com/office/drawing/2014/main" id="{60C4804D-F44F-5B42-9FD4-82766F9F26DE}"/>
                </a:ext>
              </a:extLst>
            </p:cNvPr>
            <p:cNvSpPr txBox="1"/>
            <p:nvPr/>
          </p:nvSpPr>
          <p:spPr>
            <a:xfrm>
              <a:off x="2448908" y="1429407"/>
              <a:ext cx="643943" cy="752966"/>
            </a:xfrm>
            <a:prstGeom prst="rect">
              <a:avLst/>
            </a:prstGeom>
            <a:noFill/>
          </p:spPr>
          <p:txBody>
            <a:bodyPr wrap="none" rtlCol="0">
              <a:spAutoFit/>
            </a:bodyPr>
            <a:lstStyle/>
            <a:p>
              <a:r>
                <a:rPr lang="en-US" sz="1400" dirty="0">
                  <a:solidFill>
                    <a:srgbClr val="00B050"/>
                  </a:solidFill>
                </a:rPr>
                <a:t>x</a:t>
              </a:r>
            </a:p>
          </p:txBody>
        </p:sp>
        <p:sp>
          <p:nvSpPr>
            <p:cNvPr id="222" name="TextBox 221">
              <a:extLst>
                <a:ext uri="{FF2B5EF4-FFF2-40B4-BE49-F238E27FC236}">
                  <a16:creationId xmlns:a16="http://schemas.microsoft.com/office/drawing/2014/main" id="{8F79E962-B9B0-794F-AFB8-603A472E03E6}"/>
                </a:ext>
              </a:extLst>
            </p:cNvPr>
            <p:cNvSpPr txBox="1"/>
            <p:nvPr/>
          </p:nvSpPr>
          <p:spPr>
            <a:xfrm>
              <a:off x="2601310" y="1581807"/>
              <a:ext cx="643943" cy="752966"/>
            </a:xfrm>
            <a:prstGeom prst="rect">
              <a:avLst/>
            </a:prstGeom>
            <a:noFill/>
          </p:spPr>
          <p:txBody>
            <a:bodyPr wrap="none" rtlCol="0">
              <a:spAutoFit/>
            </a:bodyPr>
            <a:lstStyle/>
            <a:p>
              <a:r>
                <a:rPr lang="en-US" sz="1400" dirty="0">
                  <a:solidFill>
                    <a:srgbClr val="00B050"/>
                  </a:solidFill>
                </a:rPr>
                <a:t>x</a:t>
              </a:r>
            </a:p>
          </p:txBody>
        </p:sp>
        <p:sp>
          <p:nvSpPr>
            <p:cNvPr id="223" name="TextBox 222">
              <a:extLst>
                <a:ext uri="{FF2B5EF4-FFF2-40B4-BE49-F238E27FC236}">
                  <a16:creationId xmlns:a16="http://schemas.microsoft.com/office/drawing/2014/main" id="{A268A320-4846-F345-9B11-B75819B79AC1}"/>
                </a:ext>
              </a:extLst>
            </p:cNvPr>
            <p:cNvSpPr txBox="1"/>
            <p:nvPr/>
          </p:nvSpPr>
          <p:spPr>
            <a:xfrm>
              <a:off x="2753710" y="1734207"/>
              <a:ext cx="643943" cy="752966"/>
            </a:xfrm>
            <a:prstGeom prst="rect">
              <a:avLst/>
            </a:prstGeom>
            <a:noFill/>
          </p:spPr>
          <p:txBody>
            <a:bodyPr wrap="none" rtlCol="0">
              <a:spAutoFit/>
            </a:bodyPr>
            <a:lstStyle/>
            <a:p>
              <a:r>
                <a:rPr lang="en-US" sz="1400" dirty="0">
                  <a:solidFill>
                    <a:srgbClr val="00B050"/>
                  </a:solidFill>
                </a:rPr>
                <a:t>x</a:t>
              </a:r>
            </a:p>
          </p:txBody>
        </p:sp>
        <p:sp>
          <p:nvSpPr>
            <p:cNvPr id="224" name="TextBox 223">
              <a:extLst>
                <a:ext uri="{FF2B5EF4-FFF2-40B4-BE49-F238E27FC236}">
                  <a16:creationId xmlns:a16="http://schemas.microsoft.com/office/drawing/2014/main" id="{B7E2C92D-6DB5-BC48-B967-A118350718C1}"/>
                </a:ext>
              </a:extLst>
            </p:cNvPr>
            <p:cNvSpPr txBox="1"/>
            <p:nvPr/>
          </p:nvSpPr>
          <p:spPr>
            <a:xfrm>
              <a:off x="2948015" y="1822913"/>
              <a:ext cx="643943" cy="752966"/>
            </a:xfrm>
            <a:prstGeom prst="rect">
              <a:avLst/>
            </a:prstGeom>
            <a:noFill/>
          </p:spPr>
          <p:txBody>
            <a:bodyPr wrap="none" rtlCol="0">
              <a:spAutoFit/>
            </a:bodyPr>
            <a:lstStyle/>
            <a:p>
              <a:r>
                <a:rPr lang="en-US" sz="1400" dirty="0">
                  <a:solidFill>
                    <a:srgbClr val="00B050"/>
                  </a:solidFill>
                </a:rPr>
                <a:t>x</a:t>
              </a:r>
            </a:p>
          </p:txBody>
        </p:sp>
        <p:sp>
          <p:nvSpPr>
            <p:cNvPr id="225" name="TextBox 224">
              <a:extLst>
                <a:ext uri="{FF2B5EF4-FFF2-40B4-BE49-F238E27FC236}">
                  <a16:creationId xmlns:a16="http://schemas.microsoft.com/office/drawing/2014/main" id="{A48B3C74-A9AE-F04E-BD37-7D06519B0B5B}"/>
                </a:ext>
              </a:extLst>
            </p:cNvPr>
            <p:cNvSpPr txBox="1"/>
            <p:nvPr/>
          </p:nvSpPr>
          <p:spPr>
            <a:xfrm>
              <a:off x="3058510" y="2039007"/>
              <a:ext cx="643943" cy="752966"/>
            </a:xfrm>
            <a:prstGeom prst="rect">
              <a:avLst/>
            </a:prstGeom>
            <a:noFill/>
          </p:spPr>
          <p:txBody>
            <a:bodyPr wrap="none" rtlCol="0">
              <a:spAutoFit/>
            </a:bodyPr>
            <a:lstStyle/>
            <a:p>
              <a:r>
                <a:rPr lang="en-US" sz="1400" dirty="0">
                  <a:solidFill>
                    <a:srgbClr val="00B050"/>
                  </a:solidFill>
                </a:rPr>
                <a:t>x</a:t>
              </a:r>
            </a:p>
          </p:txBody>
        </p:sp>
        <p:sp>
          <p:nvSpPr>
            <p:cNvPr id="226" name="TextBox 225">
              <a:extLst>
                <a:ext uri="{FF2B5EF4-FFF2-40B4-BE49-F238E27FC236}">
                  <a16:creationId xmlns:a16="http://schemas.microsoft.com/office/drawing/2014/main" id="{0F1D8EF4-2EF2-1149-94C7-215E04FDB30E}"/>
                </a:ext>
              </a:extLst>
            </p:cNvPr>
            <p:cNvSpPr txBox="1"/>
            <p:nvPr/>
          </p:nvSpPr>
          <p:spPr>
            <a:xfrm>
              <a:off x="3210910" y="2191407"/>
              <a:ext cx="643943" cy="752966"/>
            </a:xfrm>
            <a:prstGeom prst="rect">
              <a:avLst/>
            </a:prstGeom>
            <a:noFill/>
          </p:spPr>
          <p:txBody>
            <a:bodyPr wrap="none" rtlCol="0">
              <a:spAutoFit/>
            </a:bodyPr>
            <a:lstStyle/>
            <a:p>
              <a:r>
                <a:rPr lang="en-US" sz="1400" dirty="0">
                  <a:solidFill>
                    <a:srgbClr val="00B050"/>
                  </a:solidFill>
                </a:rPr>
                <a:t>x</a:t>
              </a:r>
            </a:p>
          </p:txBody>
        </p:sp>
        <p:sp>
          <p:nvSpPr>
            <p:cNvPr id="227" name="TextBox 226">
              <a:extLst>
                <a:ext uri="{FF2B5EF4-FFF2-40B4-BE49-F238E27FC236}">
                  <a16:creationId xmlns:a16="http://schemas.microsoft.com/office/drawing/2014/main" id="{31E5FB14-D72C-B04E-896C-5CF45FD93FEF}"/>
                </a:ext>
              </a:extLst>
            </p:cNvPr>
            <p:cNvSpPr txBox="1"/>
            <p:nvPr/>
          </p:nvSpPr>
          <p:spPr>
            <a:xfrm>
              <a:off x="2543642" y="1930854"/>
              <a:ext cx="643943" cy="752966"/>
            </a:xfrm>
            <a:prstGeom prst="rect">
              <a:avLst/>
            </a:prstGeom>
            <a:noFill/>
          </p:spPr>
          <p:txBody>
            <a:bodyPr wrap="none" rtlCol="0">
              <a:spAutoFit/>
            </a:bodyPr>
            <a:lstStyle/>
            <a:p>
              <a:r>
                <a:rPr lang="en-US" sz="1400" dirty="0">
                  <a:solidFill>
                    <a:srgbClr val="00B050"/>
                  </a:solidFill>
                </a:rPr>
                <a:t>x</a:t>
              </a:r>
            </a:p>
          </p:txBody>
        </p:sp>
        <p:sp>
          <p:nvSpPr>
            <p:cNvPr id="228" name="TextBox 227">
              <a:extLst>
                <a:ext uri="{FF2B5EF4-FFF2-40B4-BE49-F238E27FC236}">
                  <a16:creationId xmlns:a16="http://schemas.microsoft.com/office/drawing/2014/main" id="{F36A60AD-4B4F-3849-A220-4C6FA879F4C0}"/>
                </a:ext>
              </a:extLst>
            </p:cNvPr>
            <p:cNvSpPr txBox="1"/>
            <p:nvPr/>
          </p:nvSpPr>
          <p:spPr>
            <a:xfrm>
              <a:off x="2559676" y="2401192"/>
              <a:ext cx="643943" cy="752966"/>
            </a:xfrm>
            <a:prstGeom prst="rect">
              <a:avLst/>
            </a:prstGeom>
            <a:noFill/>
          </p:spPr>
          <p:txBody>
            <a:bodyPr wrap="none" rtlCol="0">
              <a:spAutoFit/>
            </a:bodyPr>
            <a:lstStyle/>
            <a:p>
              <a:r>
                <a:rPr lang="en-US" sz="1400" dirty="0">
                  <a:solidFill>
                    <a:srgbClr val="00B050"/>
                  </a:solidFill>
                </a:rPr>
                <a:t>x</a:t>
              </a:r>
            </a:p>
          </p:txBody>
        </p:sp>
        <p:sp>
          <p:nvSpPr>
            <p:cNvPr id="229" name="TextBox 228">
              <a:extLst>
                <a:ext uri="{FF2B5EF4-FFF2-40B4-BE49-F238E27FC236}">
                  <a16:creationId xmlns:a16="http://schemas.microsoft.com/office/drawing/2014/main" id="{02D47D52-F21A-C04C-889A-0AD29A2D7BB7}"/>
                </a:ext>
              </a:extLst>
            </p:cNvPr>
            <p:cNvSpPr txBox="1"/>
            <p:nvPr/>
          </p:nvSpPr>
          <p:spPr>
            <a:xfrm>
              <a:off x="2133803" y="1558683"/>
              <a:ext cx="294290" cy="752966"/>
            </a:xfrm>
            <a:prstGeom prst="rect">
              <a:avLst/>
            </a:prstGeom>
            <a:noFill/>
          </p:spPr>
          <p:txBody>
            <a:bodyPr wrap="square" rtlCol="0">
              <a:spAutoFit/>
            </a:bodyPr>
            <a:lstStyle/>
            <a:p>
              <a:r>
                <a:rPr lang="en-US" sz="1400" dirty="0">
                  <a:solidFill>
                    <a:srgbClr val="00B050"/>
                  </a:solidFill>
                </a:rPr>
                <a:t>x</a:t>
              </a:r>
            </a:p>
          </p:txBody>
        </p:sp>
        <p:sp>
          <p:nvSpPr>
            <p:cNvPr id="230" name="TextBox 229">
              <a:extLst>
                <a:ext uri="{FF2B5EF4-FFF2-40B4-BE49-F238E27FC236}">
                  <a16:creationId xmlns:a16="http://schemas.microsoft.com/office/drawing/2014/main" id="{F81D46FF-0DB5-E54C-A6A7-8504AAF7D4AB}"/>
                </a:ext>
              </a:extLst>
            </p:cNvPr>
            <p:cNvSpPr txBox="1"/>
            <p:nvPr/>
          </p:nvSpPr>
          <p:spPr>
            <a:xfrm>
              <a:off x="2244298" y="1794219"/>
              <a:ext cx="294290" cy="752966"/>
            </a:xfrm>
            <a:prstGeom prst="rect">
              <a:avLst/>
            </a:prstGeom>
            <a:noFill/>
          </p:spPr>
          <p:txBody>
            <a:bodyPr wrap="square" rtlCol="0">
              <a:spAutoFit/>
            </a:bodyPr>
            <a:lstStyle/>
            <a:p>
              <a:r>
                <a:rPr lang="en-US" sz="1400" dirty="0">
                  <a:solidFill>
                    <a:srgbClr val="00B050"/>
                  </a:solidFill>
                </a:rPr>
                <a:t>x</a:t>
              </a:r>
            </a:p>
          </p:txBody>
        </p:sp>
        <p:sp>
          <p:nvSpPr>
            <p:cNvPr id="231" name="TextBox 230">
              <a:extLst>
                <a:ext uri="{FF2B5EF4-FFF2-40B4-BE49-F238E27FC236}">
                  <a16:creationId xmlns:a16="http://schemas.microsoft.com/office/drawing/2014/main" id="{6AC8DA38-C623-3146-BFBD-C066B6D3FB13}"/>
                </a:ext>
              </a:extLst>
            </p:cNvPr>
            <p:cNvSpPr txBox="1"/>
            <p:nvPr/>
          </p:nvSpPr>
          <p:spPr>
            <a:xfrm>
              <a:off x="2428162" y="1798738"/>
              <a:ext cx="294290" cy="752966"/>
            </a:xfrm>
            <a:prstGeom prst="rect">
              <a:avLst/>
            </a:prstGeom>
            <a:noFill/>
          </p:spPr>
          <p:txBody>
            <a:bodyPr wrap="square" rtlCol="0">
              <a:spAutoFit/>
            </a:bodyPr>
            <a:lstStyle/>
            <a:p>
              <a:r>
                <a:rPr lang="en-US" sz="1400" dirty="0">
                  <a:solidFill>
                    <a:srgbClr val="00B050"/>
                  </a:solidFill>
                </a:rPr>
                <a:t>x</a:t>
              </a:r>
            </a:p>
          </p:txBody>
        </p:sp>
        <p:sp>
          <p:nvSpPr>
            <p:cNvPr id="232" name="TextBox 231">
              <a:extLst>
                <a:ext uri="{FF2B5EF4-FFF2-40B4-BE49-F238E27FC236}">
                  <a16:creationId xmlns:a16="http://schemas.microsoft.com/office/drawing/2014/main" id="{84669C5D-2D72-6846-803F-2CDBD955813E}"/>
                </a:ext>
              </a:extLst>
            </p:cNvPr>
            <p:cNvSpPr txBox="1"/>
            <p:nvPr/>
          </p:nvSpPr>
          <p:spPr>
            <a:xfrm>
              <a:off x="2464675" y="2140325"/>
              <a:ext cx="294290" cy="752966"/>
            </a:xfrm>
            <a:prstGeom prst="rect">
              <a:avLst/>
            </a:prstGeom>
            <a:noFill/>
          </p:spPr>
          <p:txBody>
            <a:bodyPr wrap="square" rtlCol="0">
              <a:spAutoFit/>
            </a:bodyPr>
            <a:lstStyle/>
            <a:p>
              <a:r>
                <a:rPr lang="en-US" sz="1400" dirty="0">
                  <a:solidFill>
                    <a:srgbClr val="00B050"/>
                  </a:solidFill>
                </a:rPr>
                <a:t>x</a:t>
              </a:r>
            </a:p>
          </p:txBody>
        </p:sp>
        <p:sp>
          <p:nvSpPr>
            <p:cNvPr id="233" name="TextBox 232">
              <a:extLst>
                <a:ext uri="{FF2B5EF4-FFF2-40B4-BE49-F238E27FC236}">
                  <a16:creationId xmlns:a16="http://schemas.microsoft.com/office/drawing/2014/main" id="{B645CF32-DEC6-9A42-8609-F89134D399D3}"/>
                </a:ext>
              </a:extLst>
            </p:cNvPr>
            <p:cNvSpPr txBox="1"/>
            <p:nvPr/>
          </p:nvSpPr>
          <p:spPr>
            <a:xfrm>
              <a:off x="2911365" y="2101436"/>
              <a:ext cx="294290" cy="752966"/>
            </a:xfrm>
            <a:prstGeom prst="rect">
              <a:avLst/>
            </a:prstGeom>
            <a:noFill/>
          </p:spPr>
          <p:txBody>
            <a:bodyPr wrap="square" rtlCol="0">
              <a:spAutoFit/>
            </a:bodyPr>
            <a:lstStyle/>
            <a:p>
              <a:r>
                <a:rPr lang="en-US" sz="1400" dirty="0">
                  <a:solidFill>
                    <a:srgbClr val="00B050"/>
                  </a:solidFill>
                </a:rPr>
                <a:t>x</a:t>
              </a:r>
            </a:p>
          </p:txBody>
        </p:sp>
        <p:sp>
          <p:nvSpPr>
            <p:cNvPr id="234" name="TextBox 233">
              <a:extLst>
                <a:ext uri="{FF2B5EF4-FFF2-40B4-BE49-F238E27FC236}">
                  <a16:creationId xmlns:a16="http://schemas.microsoft.com/office/drawing/2014/main" id="{732C97DB-091A-984D-8B73-E57DFFB84E60}"/>
                </a:ext>
              </a:extLst>
            </p:cNvPr>
            <p:cNvSpPr txBox="1"/>
            <p:nvPr/>
          </p:nvSpPr>
          <p:spPr>
            <a:xfrm>
              <a:off x="2758319" y="2319947"/>
              <a:ext cx="294290" cy="752966"/>
            </a:xfrm>
            <a:prstGeom prst="rect">
              <a:avLst/>
            </a:prstGeom>
            <a:noFill/>
          </p:spPr>
          <p:txBody>
            <a:bodyPr wrap="square" rtlCol="0">
              <a:spAutoFit/>
            </a:bodyPr>
            <a:lstStyle/>
            <a:p>
              <a:r>
                <a:rPr lang="en-US" sz="1400" dirty="0">
                  <a:solidFill>
                    <a:srgbClr val="00B050"/>
                  </a:solidFill>
                </a:rPr>
                <a:t>x</a:t>
              </a:r>
            </a:p>
          </p:txBody>
        </p:sp>
        <p:sp>
          <p:nvSpPr>
            <p:cNvPr id="235" name="TextBox 234">
              <a:extLst>
                <a:ext uri="{FF2B5EF4-FFF2-40B4-BE49-F238E27FC236}">
                  <a16:creationId xmlns:a16="http://schemas.microsoft.com/office/drawing/2014/main" id="{EC2BD45A-FD56-3D43-AE1F-A9E52FA6352F}"/>
                </a:ext>
              </a:extLst>
            </p:cNvPr>
            <p:cNvSpPr txBox="1"/>
            <p:nvPr/>
          </p:nvSpPr>
          <p:spPr>
            <a:xfrm>
              <a:off x="3037761" y="2408338"/>
              <a:ext cx="294290" cy="752966"/>
            </a:xfrm>
            <a:prstGeom prst="rect">
              <a:avLst/>
            </a:prstGeom>
            <a:noFill/>
          </p:spPr>
          <p:txBody>
            <a:bodyPr wrap="square" rtlCol="0">
              <a:spAutoFit/>
            </a:bodyPr>
            <a:lstStyle/>
            <a:p>
              <a:r>
                <a:rPr lang="en-US" sz="1400" dirty="0">
                  <a:solidFill>
                    <a:srgbClr val="00B050"/>
                  </a:solidFill>
                </a:rPr>
                <a:t>x</a:t>
              </a:r>
            </a:p>
          </p:txBody>
        </p:sp>
        <p:sp>
          <p:nvSpPr>
            <p:cNvPr id="236" name="TextBox 235">
              <a:extLst>
                <a:ext uri="{FF2B5EF4-FFF2-40B4-BE49-F238E27FC236}">
                  <a16:creationId xmlns:a16="http://schemas.microsoft.com/office/drawing/2014/main" id="{E6BBC05F-385C-D64B-AE83-1ED0B8E3AABD}"/>
                </a:ext>
              </a:extLst>
            </p:cNvPr>
            <p:cNvSpPr txBox="1"/>
            <p:nvPr/>
          </p:nvSpPr>
          <p:spPr>
            <a:xfrm>
              <a:off x="2055045" y="1872525"/>
              <a:ext cx="294290" cy="752966"/>
            </a:xfrm>
            <a:prstGeom prst="rect">
              <a:avLst/>
            </a:prstGeom>
            <a:noFill/>
          </p:spPr>
          <p:txBody>
            <a:bodyPr wrap="square" rtlCol="0">
              <a:spAutoFit/>
            </a:bodyPr>
            <a:lstStyle/>
            <a:p>
              <a:r>
                <a:rPr lang="en-US" sz="1400" dirty="0">
                  <a:solidFill>
                    <a:srgbClr val="00B050"/>
                  </a:solidFill>
                </a:rPr>
                <a:t>x</a:t>
              </a:r>
            </a:p>
          </p:txBody>
        </p:sp>
        <p:sp>
          <p:nvSpPr>
            <p:cNvPr id="237" name="TextBox 236">
              <a:extLst>
                <a:ext uri="{FF2B5EF4-FFF2-40B4-BE49-F238E27FC236}">
                  <a16:creationId xmlns:a16="http://schemas.microsoft.com/office/drawing/2014/main" id="{EBFA1F80-9F41-DA4C-ADEF-F03B921565FA}"/>
                </a:ext>
              </a:extLst>
            </p:cNvPr>
            <p:cNvSpPr txBox="1"/>
            <p:nvPr/>
          </p:nvSpPr>
          <p:spPr>
            <a:xfrm>
              <a:off x="3232067" y="1918874"/>
              <a:ext cx="643943" cy="752966"/>
            </a:xfrm>
            <a:prstGeom prst="rect">
              <a:avLst/>
            </a:prstGeom>
            <a:noFill/>
          </p:spPr>
          <p:txBody>
            <a:bodyPr wrap="none" rtlCol="0">
              <a:spAutoFit/>
            </a:bodyPr>
            <a:lstStyle/>
            <a:p>
              <a:r>
                <a:rPr lang="en-US" sz="1400" dirty="0">
                  <a:solidFill>
                    <a:srgbClr val="00B050"/>
                  </a:solidFill>
                </a:rPr>
                <a:t>x</a:t>
              </a:r>
            </a:p>
          </p:txBody>
        </p:sp>
        <p:sp>
          <p:nvSpPr>
            <p:cNvPr id="238" name="TextBox 237">
              <a:extLst>
                <a:ext uri="{FF2B5EF4-FFF2-40B4-BE49-F238E27FC236}">
                  <a16:creationId xmlns:a16="http://schemas.microsoft.com/office/drawing/2014/main" id="{63E2D17B-F678-DC47-947F-5EC8A91839B3}"/>
                </a:ext>
              </a:extLst>
            </p:cNvPr>
            <p:cNvSpPr txBox="1"/>
            <p:nvPr/>
          </p:nvSpPr>
          <p:spPr>
            <a:xfrm>
              <a:off x="2927267" y="1483430"/>
              <a:ext cx="284051" cy="752966"/>
            </a:xfrm>
            <a:prstGeom prst="rect">
              <a:avLst/>
            </a:prstGeom>
            <a:noFill/>
          </p:spPr>
          <p:txBody>
            <a:bodyPr wrap="square" rtlCol="0">
              <a:spAutoFit/>
            </a:bodyPr>
            <a:lstStyle/>
            <a:p>
              <a:r>
                <a:rPr lang="en-US" sz="1400" dirty="0">
                  <a:solidFill>
                    <a:srgbClr val="00B050"/>
                  </a:solidFill>
                </a:rPr>
                <a:t>x</a:t>
              </a:r>
            </a:p>
          </p:txBody>
        </p:sp>
        <p:sp>
          <p:nvSpPr>
            <p:cNvPr id="239" name="TextBox 238">
              <a:extLst>
                <a:ext uri="{FF2B5EF4-FFF2-40B4-BE49-F238E27FC236}">
                  <a16:creationId xmlns:a16="http://schemas.microsoft.com/office/drawing/2014/main" id="{AD71515B-8D46-EF41-A2AD-552892F39C29}"/>
                </a:ext>
              </a:extLst>
            </p:cNvPr>
            <p:cNvSpPr txBox="1"/>
            <p:nvPr/>
          </p:nvSpPr>
          <p:spPr>
            <a:xfrm>
              <a:off x="3263597" y="1638247"/>
              <a:ext cx="643943" cy="752966"/>
            </a:xfrm>
            <a:prstGeom prst="rect">
              <a:avLst/>
            </a:prstGeom>
            <a:noFill/>
          </p:spPr>
          <p:txBody>
            <a:bodyPr wrap="none" rtlCol="0">
              <a:spAutoFit/>
            </a:bodyPr>
            <a:lstStyle/>
            <a:p>
              <a:r>
                <a:rPr lang="en-US" sz="1400" dirty="0">
                  <a:solidFill>
                    <a:srgbClr val="00B050"/>
                  </a:solidFill>
                </a:rPr>
                <a:t>x</a:t>
              </a:r>
            </a:p>
          </p:txBody>
        </p:sp>
        <p:sp>
          <p:nvSpPr>
            <p:cNvPr id="240" name="TextBox 239">
              <a:extLst>
                <a:ext uri="{FF2B5EF4-FFF2-40B4-BE49-F238E27FC236}">
                  <a16:creationId xmlns:a16="http://schemas.microsoft.com/office/drawing/2014/main" id="{250A250E-B755-AF4D-9F65-818507C05387}"/>
                </a:ext>
              </a:extLst>
            </p:cNvPr>
            <p:cNvSpPr txBox="1"/>
            <p:nvPr/>
          </p:nvSpPr>
          <p:spPr>
            <a:xfrm>
              <a:off x="2335514" y="2451851"/>
              <a:ext cx="643943" cy="752966"/>
            </a:xfrm>
            <a:prstGeom prst="rect">
              <a:avLst/>
            </a:prstGeom>
            <a:noFill/>
          </p:spPr>
          <p:txBody>
            <a:bodyPr wrap="none" rtlCol="0">
              <a:spAutoFit/>
            </a:bodyPr>
            <a:lstStyle/>
            <a:p>
              <a:r>
                <a:rPr lang="en-US" sz="1400" dirty="0">
                  <a:solidFill>
                    <a:srgbClr val="00B050"/>
                  </a:solidFill>
                </a:rPr>
                <a:t>x</a:t>
              </a:r>
            </a:p>
          </p:txBody>
        </p:sp>
        <p:sp>
          <p:nvSpPr>
            <p:cNvPr id="241" name="TextBox 240">
              <a:extLst>
                <a:ext uri="{FF2B5EF4-FFF2-40B4-BE49-F238E27FC236}">
                  <a16:creationId xmlns:a16="http://schemas.microsoft.com/office/drawing/2014/main" id="{743ACECB-1D70-F840-B834-7F16A85BD767}"/>
                </a:ext>
              </a:extLst>
            </p:cNvPr>
            <p:cNvSpPr txBox="1"/>
            <p:nvPr/>
          </p:nvSpPr>
          <p:spPr>
            <a:xfrm>
              <a:off x="2727435" y="2028287"/>
              <a:ext cx="643943" cy="752966"/>
            </a:xfrm>
            <a:prstGeom prst="rect">
              <a:avLst/>
            </a:prstGeom>
            <a:noFill/>
          </p:spPr>
          <p:txBody>
            <a:bodyPr wrap="none" rtlCol="0">
              <a:spAutoFit/>
            </a:bodyPr>
            <a:lstStyle/>
            <a:p>
              <a:r>
                <a:rPr lang="en-US" sz="1400" dirty="0">
                  <a:solidFill>
                    <a:srgbClr val="00B050"/>
                  </a:solidFill>
                </a:rPr>
                <a:t>x</a:t>
              </a:r>
            </a:p>
          </p:txBody>
        </p:sp>
        <p:sp>
          <p:nvSpPr>
            <p:cNvPr id="242" name="TextBox 241">
              <a:extLst>
                <a:ext uri="{FF2B5EF4-FFF2-40B4-BE49-F238E27FC236}">
                  <a16:creationId xmlns:a16="http://schemas.microsoft.com/office/drawing/2014/main" id="{8A029F23-B1ED-4143-94A9-45FB0029D2CD}"/>
                </a:ext>
              </a:extLst>
            </p:cNvPr>
            <p:cNvSpPr txBox="1"/>
            <p:nvPr/>
          </p:nvSpPr>
          <p:spPr>
            <a:xfrm>
              <a:off x="2181270" y="2138011"/>
              <a:ext cx="643943" cy="752966"/>
            </a:xfrm>
            <a:prstGeom prst="rect">
              <a:avLst/>
            </a:prstGeom>
            <a:noFill/>
          </p:spPr>
          <p:txBody>
            <a:bodyPr wrap="none" rtlCol="0">
              <a:spAutoFit/>
            </a:bodyPr>
            <a:lstStyle/>
            <a:p>
              <a:r>
                <a:rPr lang="en-US" sz="1400" dirty="0">
                  <a:solidFill>
                    <a:srgbClr val="00B050"/>
                  </a:solidFill>
                </a:rPr>
                <a:t>x</a:t>
              </a:r>
            </a:p>
          </p:txBody>
        </p:sp>
        <p:sp>
          <p:nvSpPr>
            <p:cNvPr id="243" name="Oval 242">
              <a:extLst>
                <a:ext uri="{FF2B5EF4-FFF2-40B4-BE49-F238E27FC236}">
                  <a16:creationId xmlns:a16="http://schemas.microsoft.com/office/drawing/2014/main" id="{F37C2646-BA4E-1A44-B0E4-6E465A14894D}"/>
                </a:ext>
              </a:extLst>
            </p:cNvPr>
            <p:cNvSpPr/>
            <p:nvPr/>
          </p:nvSpPr>
          <p:spPr>
            <a:xfrm>
              <a:off x="2036652" y="1497826"/>
              <a:ext cx="1665617" cy="1576552"/>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00B050"/>
                </a:solidFill>
              </a:endParaRPr>
            </a:p>
          </p:txBody>
        </p:sp>
      </p:grpSp>
      <p:sp>
        <p:nvSpPr>
          <p:cNvPr id="244" name="Right Arrow 243">
            <a:extLst>
              <a:ext uri="{FF2B5EF4-FFF2-40B4-BE49-F238E27FC236}">
                <a16:creationId xmlns:a16="http://schemas.microsoft.com/office/drawing/2014/main" id="{4FBFC675-11E0-FA4C-9105-A8D9ADA59E5A}"/>
              </a:ext>
            </a:extLst>
          </p:cNvPr>
          <p:cNvSpPr/>
          <p:nvPr/>
        </p:nvSpPr>
        <p:spPr>
          <a:xfrm>
            <a:off x="1168766" y="3887527"/>
            <a:ext cx="692435" cy="18759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245" name="TextBox 244">
            <a:extLst>
              <a:ext uri="{FF2B5EF4-FFF2-40B4-BE49-F238E27FC236}">
                <a16:creationId xmlns:a16="http://schemas.microsoft.com/office/drawing/2014/main" id="{523CB418-AF26-4543-93EA-D780AA52BAF1}"/>
              </a:ext>
            </a:extLst>
          </p:cNvPr>
          <p:cNvSpPr txBox="1"/>
          <p:nvPr/>
        </p:nvSpPr>
        <p:spPr>
          <a:xfrm>
            <a:off x="1939594" y="3839876"/>
            <a:ext cx="678311" cy="278619"/>
          </a:xfrm>
          <a:prstGeom prst="rect">
            <a:avLst/>
          </a:prstGeom>
          <a:noFill/>
        </p:spPr>
        <p:txBody>
          <a:bodyPr wrap="none" rtlCol="0">
            <a:spAutoFit/>
          </a:bodyPr>
          <a:lstStyle/>
          <a:p>
            <a:r>
              <a:rPr lang="en-US" dirty="0">
                <a:solidFill>
                  <a:srgbClr val="00B050"/>
                </a:solidFill>
              </a:rPr>
              <a:t>statistic</a:t>
            </a:r>
          </a:p>
        </p:txBody>
      </p:sp>
      <p:grpSp>
        <p:nvGrpSpPr>
          <p:cNvPr id="246" name="Group 245">
            <a:extLst>
              <a:ext uri="{FF2B5EF4-FFF2-40B4-BE49-F238E27FC236}">
                <a16:creationId xmlns:a16="http://schemas.microsoft.com/office/drawing/2014/main" id="{4F744719-133D-B543-9D02-EF33BA95D514}"/>
              </a:ext>
            </a:extLst>
          </p:cNvPr>
          <p:cNvGrpSpPr/>
          <p:nvPr/>
        </p:nvGrpSpPr>
        <p:grpSpPr>
          <a:xfrm>
            <a:off x="356939" y="4371151"/>
            <a:ext cx="764732" cy="725704"/>
            <a:chOff x="2036652" y="1429407"/>
            <a:chExt cx="1870888" cy="1775410"/>
          </a:xfrm>
        </p:grpSpPr>
        <p:sp>
          <p:nvSpPr>
            <p:cNvPr id="247" name="TextBox 246">
              <a:extLst>
                <a:ext uri="{FF2B5EF4-FFF2-40B4-BE49-F238E27FC236}">
                  <a16:creationId xmlns:a16="http://schemas.microsoft.com/office/drawing/2014/main" id="{E9E80918-D951-824A-8A70-9AA4E8E2969F}"/>
                </a:ext>
              </a:extLst>
            </p:cNvPr>
            <p:cNvSpPr txBox="1"/>
            <p:nvPr/>
          </p:nvSpPr>
          <p:spPr>
            <a:xfrm>
              <a:off x="2448908" y="1429407"/>
              <a:ext cx="643943" cy="752966"/>
            </a:xfrm>
            <a:prstGeom prst="rect">
              <a:avLst/>
            </a:prstGeom>
            <a:noFill/>
          </p:spPr>
          <p:txBody>
            <a:bodyPr wrap="none" rtlCol="0">
              <a:spAutoFit/>
            </a:bodyPr>
            <a:lstStyle/>
            <a:p>
              <a:r>
                <a:rPr lang="en-US" sz="1400" dirty="0">
                  <a:solidFill>
                    <a:schemeClr val="accent2"/>
                  </a:solidFill>
                </a:rPr>
                <a:t>x</a:t>
              </a:r>
            </a:p>
          </p:txBody>
        </p:sp>
        <p:sp>
          <p:nvSpPr>
            <p:cNvPr id="248" name="TextBox 247">
              <a:extLst>
                <a:ext uri="{FF2B5EF4-FFF2-40B4-BE49-F238E27FC236}">
                  <a16:creationId xmlns:a16="http://schemas.microsoft.com/office/drawing/2014/main" id="{2DDFCE40-2705-D344-80C5-E2CE2ED7F1BF}"/>
                </a:ext>
              </a:extLst>
            </p:cNvPr>
            <p:cNvSpPr txBox="1"/>
            <p:nvPr/>
          </p:nvSpPr>
          <p:spPr>
            <a:xfrm>
              <a:off x="2601310" y="1581807"/>
              <a:ext cx="643943" cy="752966"/>
            </a:xfrm>
            <a:prstGeom prst="rect">
              <a:avLst/>
            </a:prstGeom>
            <a:noFill/>
          </p:spPr>
          <p:txBody>
            <a:bodyPr wrap="none" rtlCol="0">
              <a:spAutoFit/>
            </a:bodyPr>
            <a:lstStyle/>
            <a:p>
              <a:r>
                <a:rPr lang="en-US" sz="1400" dirty="0">
                  <a:solidFill>
                    <a:schemeClr val="accent2"/>
                  </a:solidFill>
                </a:rPr>
                <a:t>x</a:t>
              </a:r>
            </a:p>
          </p:txBody>
        </p:sp>
        <p:sp>
          <p:nvSpPr>
            <p:cNvPr id="249" name="TextBox 248">
              <a:extLst>
                <a:ext uri="{FF2B5EF4-FFF2-40B4-BE49-F238E27FC236}">
                  <a16:creationId xmlns:a16="http://schemas.microsoft.com/office/drawing/2014/main" id="{BAA425CC-7380-5043-830C-F4BD26A1882B}"/>
                </a:ext>
              </a:extLst>
            </p:cNvPr>
            <p:cNvSpPr txBox="1"/>
            <p:nvPr/>
          </p:nvSpPr>
          <p:spPr>
            <a:xfrm>
              <a:off x="2753710" y="1734207"/>
              <a:ext cx="643943" cy="752966"/>
            </a:xfrm>
            <a:prstGeom prst="rect">
              <a:avLst/>
            </a:prstGeom>
            <a:noFill/>
          </p:spPr>
          <p:txBody>
            <a:bodyPr wrap="none" rtlCol="0">
              <a:spAutoFit/>
            </a:bodyPr>
            <a:lstStyle/>
            <a:p>
              <a:r>
                <a:rPr lang="en-US" sz="1400" dirty="0">
                  <a:solidFill>
                    <a:schemeClr val="accent2"/>
                  </a:solidFill>
                </a:rPr>
                <a:t>x</a:t>
              </a:r>
            </a:p>
          </p:txBody>
        </p:sp>
        <p:sp>
          <p:nvSpPr>
            <p:cNvPr id="250" name="TextBox 249">
              <a:extLst>
                <a:ext uri="{FF2B5EF4-FFF2-40B4-BE49-F238E27FC236}">
                  <a16:creationId xmlns:a16="http://schemas.microsoft.com/office/drawing/2014/main" id="{B65C1EFB-BCC0-B446-BEB4-DBA3D2EAA08D}"/>
                </a:ext>
              </a:extLst>
            </p:cNvPr>
            <p:cNvSpPr txBox="1"/>
            <p:nvPr/>
          </p:nvSpPr>
          <p:spPr>
            <a:xfrm>
              <a:off x="2948015" y="1822913"/>
              <a:ext cx="643943" cy="752966"/>
            </a:xfrm>
            <a:prstGeom prst="rect">
              <a:avLst/>
            </a:prstGeom>
            <a:noFill/>
          </p:spPr>
          <p:txBody>
            <a:bodyPr wrap="none" rtlCol="0">
              <a:spAutoFit/>
            </a:bodyPr>
            <a:lstStyle/>
            <a:p>
              <a:r>
                <a:rPr lang="en-US" sz="1400" dirty="0">
                  <a:solidFill>
                    <a:schemeClr val="accent2"/>
                  </a:solidFill>
                </a:rPr>
                <a:t>x</a:t>
              </a:r>
            </a:p>
          </p:txBody>
        </p:sp>
        <p:sp>
          <p:nvSpPr>
            <p:cNvPr id="251" name="TextBox 250">
              <a:extLst>
                <a:ext uri="{FF2B5EF4-FFF2-40B4-BE49-F238E27FC236}">
                  <a16:creationId xmlns:a16="http://schemas.microsoft.com/office/drawing/2014/main" id="{EF276728-8304-6F4A-A099-A35FAD682D4C}"/>
                </a:ext>
              </a:extLst>
            </p:cNvPr>
            <p:cNvSpPr txBox="1"/>
            <p:nvPr/>
          </p:nvSpPr>
          <p:spPr>
            <a:xfrm>
              <a:off x="3058510" y="2039007"/>
              <a:ext cx="643943" cy="752966"/>
            </a:xfrm>
            <a:prstGeom prst="rect">
              <a:avLst/>
            </a:prstGeom>
            <a:noFill/>
          </p:spPr>
          <p:txBody>
            <a:bodyPr wrap="none" rtlCol="0">
              <a:spAutoFit/>
            </a:bodyPr>
            <a:lstStyle/>
            <a:p>
              <a:r>
                <a:rPr lang="en-US" sz="1400" dirty="0">
                  <a:solidFill>
                    <a:schemeClr val="accent2"/>
                  </a:solidFill>
                </a:rPr>
                <a:t>x</a:t>
              </a:r>
            </a:p>
          </p:txBody>
        </p:sp>
        <p:sp>
          <p:nvSpPr>
            <p:cNvPr id="252" name="TextBox 251">
              <a:extLst>
                <a:ext uri="{FF2B5EF4-FFF2-40B4-BE49-F238E27FC236}">
                  <a16:creationId xmlns:a16="http://schemas.microsoft.com/office/drawing/2014/main" id="{F402F459-8D0A-0342-8E7F-DCA153B6DAC3}"/>
                </a:ext>
              </a:extLst>
            </p:cNvPr>
            <p:cNvSpPr txBox="1"/>
            <p:nvPr/>
          </p:nvSpPr>
          <p:spPr>
            <a:xfrm>
              <a:off x="3210910" y="2191407"/>
              <a:ext cx="643943" cy="752966"/>
            </a:xfrm>
            <a:prstGeom prst="rect">
              <a:avLst/>
            </a:prstGeom>
            <a:noFill/>
          </p:spPr>
          <p:txBody>
            <a:bodyPr wrap="none" rtlCol="0">
              <a:spAutoFit/>
            </a:bodyPr>
            <a:lstStyle/>
            <a:p>
              <a:r>
                <a:rPr lang="en-US" sz="1400" dirty="0">
                  <a:solidFill>
                    <a:schemeClr val="accent2"/>
                  </a:solidFill>
                </a:rPr>
                <a:t>x</a:t>
              </a:r>
            </a:p>
          </p:txBody>
        </p:sp>
        <p:sp>
          <p:nvSpPr>
            <p:cNvPr id="253" name="TextBox 252">
              <a:extLst>
                <a:ext uri="{FF2B5EF4-FFF2-40B4-BE49-F238E27FC236}">
                  <a16:creationId xmlns:a16="http://schemas.microsoft.com/office/drawing/2014/main" id="{8BCDE306-A50F-7E45-936F-574F44DC4E20}"/>
                </a:ext>
              </a:extLst>
            </p:cNvPr>
            <p:cNvSpPr txBox="1"/>
            <p:nvPr/>
          </p:nvSpPr>
          <p:spPr>
            <a:xfrm>
              <a:off x="2543642" y="1930854"/>
              <a:ext cx="643943" cy="752966"/>
            </a:xfrm>
            <a:prstGeom prst="rect">
              <a:avLst/>
            </a:prstGeom>
            <a:noFill/>
          </p:spPr>
          <p:txBody>
            <a:bodyPr wrap="none" rtlCol="0">
              <a:spAutoFit/>
            </a:bodyPr>
            <a:lstStyle/>
            <a:p>
              <a:r>
                <a:rPr lang="en-US" sz="1400" dirty="0">
                  <a:solidFill>
                    <a:schemeClr val="accent2"/>
                  </a:solidFill>
                </a:rPr>
                <a:t>x</a:t>
              </a:r>
            </a:p>
          </p:txBody>
        </p:sp>
        <p:sp>
          <p:nvSpPr>
            <p:cNvPr id="254" name="TextBox 253">
              <a:extLst>
                <a:ext uri="{FF2B5EF4-FFF2-40B4-BE49-F238E27FC236}">
                  <a16:creationId xmlns:a16="http://schemas.microsoft.com/office/drawing/2014/main" id="{3845C593-3F42-C344-8BF0-AC5D24E2AB41}"/>
                </a:ext>
              </a:extLst>
            </p:cNvPr>
            <p:cNvSpPr txBox="1"/>
            <p:nvPr/>
          </p:nvSpPr>
          <p:spPr>
            <a:xfrm>
              <a:off x="2559676" y="2401192"/>
              <a:ext cx="643943" cy="752966"/>
            </a:xfrm>
            <a:prstGeom prst="rect">
              <a:avLst/>
            </a:prstGeom>
            <a:noFill/>
          </p:spPr>
          <p:txBody>
            <a:bodyPr wrap="none" rtlCol="0">
              <a:spAutoFit/>
            </a:bodyPr>
            <a:lstStyle/>
            <a:p>
              <a:r>
                <a:rPr lang="en-US" sz="1400" dirty="0">
                  <a:solidFill>
                    <a:schemeClr val="accent2"/>
                  </a:solidFill>
                </a:rPr>
                <a:t>x</a:t>
              </a:r>
            </a:p>
          </p:txBody>
        </p:sp>
        <p:sp>
          <p:nvSpPr>
            <p:cNvPr id="255" name="TextBox 254">
              <a:extLst>
                <a:ext uri="{FF2B5EF4-FFF2-40B4-BE49-F238E27FC236}">
                  <a16:creationId xmlns:a16="http://schemas.microsoft.com/office/drawing/2014/main" id="{22A054C5-53E5-0E4A-A3C0-71575FE0011A}"/>
                </a:ext>
              </a:extLst>
            </p:cNvPr>
            <p:cNvSpPr txBox="1"/>
            <p:nvPr/>
          </p:nvSpPr>
          <p:spPr>
            <a:xfrm>
              <a:off x="2133803" y="1558683"/>
              <a:ext cx="294290" cy="752966"/>
            </a:xfrm>
            <a:prstGeom prst="rect">
              <a:avLst/>
            </a:prstGeom>
            <a:noFill/>
          </p:spPr>
          <p:txBody>
            <a:bodyPr wrap="square" rtlCol="0">
              <a:spAutoFit/>
            </a:bodyPr>
            <a:lstStyle/>
            <a:p>
              <a:r>
                <a:rPr lang="en-US" sz="1400" dirty="0">
                  <a:solidFill>
                    <a:schemeClr val="accent2"/>
                  </a:solidFill>
                </a:rPr>
                <a:t>x</a:t>
              </a:r>
            </a:p>
          </p:txBody>
        </p:sp>
        <p:sp>
          <p:nvSpPr>
            <p:cNvPr id="256" name="TextBox 255">
              <a:extLst>
                <a:ext uri="{FF2B5EF4-FFF2-40B4-BE49-F238E27FC236}">
                  <a16:creationId xmlns:a16="http://schemas.microsoft.com/office/drawing/2014/main" id="{B939E3F2-FA79-E94A-BED6-2BE2E925C5A1}"/>
                </a:ext>
              </a:extLst>
            </p:cNvPr>
            <p:cNvSpPr txBox="1"/>
            <p:nvPr/>
          </p:nvSpPr>
          <p:spPr>
            <a:xfrm>
              <a:off x="2244298" y="1794219"/>
              <a:ext cx="294290" cy="752966"/>
            </a:xfrm>
            <a:prstGeom prst="rect">
              <a:avLst/>
            </a:prstGeom>
            <a:noFill/>
          </p:spPr>
          <p:txBody>
            <a:bodyPr wrap="square" rtlCol="0">
              <a:spAutoFit/>
            </a:bodyPr>
            <a:lstStyle/>
            <a:p>
              <a:r>
                <a:rPr lang="en-US" sz="1400" dirty="0">
                  <a:solidFill>
                    <a:schemeClr val="accent2"/>
                  </a:solidFill>
                </a:rPr>
                <a:t>x</a:t>
              </a:r>
            </a:p>
          </p:txBody>
        </p:sp>
        <p:sp>
          <p:nvSpPr>
            <p:cNvPr id="257" name="TextBox 256">
              <a:extLst>
                <a:ext uri="{FF2B5EF4-FFF2-40B4-BE49-F238E27FC236}">
                  <a16:creationId xmlns:a16="http://schemas.microsoft.com/office/drawing/2014/main" id="{66979C2F-8DC6-4B4B-A958-77CFD6E7B864}"/>
                </a:ext>
              </a:extLst>
            </p:cNvPr>
            <p:cNvSpPr txBox="1"/>
            <p:nvPr/>
          </p:nvSpPr>
          <p:spPr>
            <a:xfrm>
              <a:off x="2428162" y="1798738"/>
              <a:ext cx="294290" cy="752966"/>
            </a:xfrm>
            <a:prstGeom prst="rect">
              <a:avLst/>
            </a:prstGeom>
            <a:noFill/>
          </p:spPr>
          <p:txBody>
            <a:bodyPr wrap="square" rtlCol="0">
              <a:spAutoFit/>
            </a:bodyPr>
            <a:lstStyle/>
            <a:p>
              <a:r>
                <a:rPr lang="en-US" sz="1400" dirty="0">
                  <a:solidFill>
                    <a:schemeClr val="accent2"/>
                  </a:solidFill>
                </a:rPr>
                <a:t>x</a:t>
              </a:r>
            </a:p>
          </p:txBody>
        </p:sp>
        <p:sp>
          <p:nvSpPr>
            <p:cNvPr id="258" name="TextBox 257">
              <a:extLst>
                <a:ext uri="{FF2B5EF4-FFF2-40B4-BE49-F238E27FC236}">
                  <a16:creationId xmlns:a16="http://schemas.microsoft.com/office/drawing/2014/main" id="{08947989-B0EA-8544-81FF-D38767DD00DA}"/>
                </a:ext>
              </a:extLst>
            </p:cNvPr>
            <p:cNvSpPr txBox="1"/>
            <p:nvPr/>
          </p:nvSpPr>
          <p:spPr>
            <a:xfrm>
              <a:off x="2464675" y="2140325"/>
              <a:ext cx="294290" cy="752966"/>
            </a:xfrm>
            <a:prstGeom prst="rect">
              <a:avLst/>
            </a:prstGeom>
            <a:noFill/>
          </p:spPr>
          <p:txBody>
            <a:bodyPr wrap="square" rtlCol="0">
              <a:spAutoFit/>
            </a:bodyPr>
            <a:lstStyle/>
            <a:p>
              <a:r>
                <a:rPr lang="en-US" sz="1400" dirty="0">
                  <a:solidFill>
                    <a:schemeClr val="accent2"/>
                  </a:solidFill>
                </a:rPr>
                <a:t>x</a:t>
              </a:r>
            </a:p>
          </p:txBody>
        </p:sp>
        <p:sp>
          <p:nvSpPr>
            <p:cNvPr id="259" name="TextBox 258">
              <a:extLst>
                <a:ext uri="{FF2B5EF4-FFF2-40B4-BE49-F238E27FC236}">
                  <a16:creationId xmlns:a16="http://schemas.microsoft.com/office/drawing/2014/main" id="{DD84AC07-7552-784E-9581-FCC958EB6474}"/>
                </a:ext>
              </a:extLst>
            </p:cNvPr>
            <p:cNvSpPr txBox="1"/>
            <p:nvPr/>
          </p:nvSpPr>
          <p:spPr>
            <a:xfrm>
              <a:off x="2911365" y="2101436"/>
              <a:ext cx="294290" cy="752966"/>
            </a:xfrm>
            <a:prstGeom prst="rect">
              <a:avLst/>
            </a:prstGeom>
            <a:noFill/>
          </p:spPr>
          <p:txBody>
            <a:bodyPr wrap="square" rtlCol="0">
              <a:spAutoFit/>
            </a:bodyPr>
            <a:lstStyle/>
            <a:p>
              <a:r>
                <a:rPr lang="en-US" sz="1400" dirty="0">
                  <a:solidFill>
                    <a:schemeClr val="accent2"/>
                  </a:solidFill>
                </a:rPr>
                <a:t>x</a:t>
              </a:r>
            </a:p>
          </p:txBody>
        </p:sp>
        <p:sp>
          <p:nvSpPr>
            <p:cNvPr id="260" name="TextBox 259">
              <a:extLst>
                <a:ext uri="{FF2B5EF4-FFF2-40B4-BE49-F238E27FC236}">
                  <a16:creationId xmlns:a16="http://schemas.microsoft.com/office/drawing/2014/main" id="{EFC36AF1-D353-3146-8F6D-F0BDFC96A021}"/>
                </a:ext>
              </a:extLst>
            </p:cNvPr>
            <p:cNvSpPr txBox="1"/>
            <p:nvPr/>
          </p:nvSpPr>
          <p:spPr>
            <a:xfrm>
              <a:off x="2758319" y="2319947"/>
              <a:ext cx="294290" cy="752966"/>
            </a:xfrm>
            <a:prstGeom prst="rect">
              <a:avLst/>
            </a:prstGeom>
            <a:noFill/>
          </p:spPr>
          <p:txBody>
            <a:bodyPr wrap="square" rtlCol="0">
              <a:spAutoFit/>
            </a:bodyPr>
            <a:lstStyle/>
            <a:p>
              <a:r>
                <a:rPr lang="en-US" sz="1400" dirty="0">
                  <a:solidFill>
                    <a:schemeClr val="accent2"/>
                  </a:solidFill>
                </a:rPr>
                <a:t>x</a:t>
              </a:r>
            </a:p>
          </p:txBody>
        </p:sp>
        <p:sp>
          <p:nvSpPr>
            <p:cNvPr id="261" name="TextBox 260">
              <a:extLst>
                <a:ext uri="{FF2B5EF4-FFF2-40B4-BE49-F238E27FC236}">
                  <a16:creationId xmlns:a16="http://schemas.microsoft.com/office/drawing/2014/main" id="{7247A10F-88BD-6941-9B1D-7506736C5C1F}"/>
                </a:ext>
              </a:extLst>
            </p:cNvPr>
            <p:cNvSpPr txBox="1"/>
            <p:nvPr/>
          </p:nvSpPr>
          <p:spPr>
            <a:xfrm>
              <a:off x="3037761" y="2408338"/>
              <a:ext cx="294290" cy="752966"/>
            </a:xfrm>
            <a:prstGeom prst="rect">
              <a:avLst/>
            </a:prstGeom>
            <a:noFill/>
          </p:spPr>
          <p:txBody>
            <a:bodyPr wrap="square" rtlCol="0">
              <a:spAutoFit/>
            </a:bodyPr>
            <a:lstStyle/>
            <a:p>
              <a:r>
                <a:rPr lang="en-US" sz="1400" dirty="0">
                  <a:solidFill>
                    <a:schemeClr val="accent2"/>
                  </a:solidFill>
                </a:rPr>
                <a:t>x</a:t>
              </a:r>
            </a:p>
          </p:txBody>
        </p:sp>
        <p:sp>
          <p:nvSpPr>
            <p:cNvPr id="262" name="TextBox 261">
              <a:extLst>
                <a:ext uri="{FF2B5EF4-FFF2-40B4-BE49-F238E27FC236}">
                  <a16:creationId xmlns:a16="http://schemas.microsoft.com/office/drawing/2014/main" id="{6909A309-40D7-8C4E-B8E7-9D796BB487BC}"/>
                </a:ext>
              </a:extLst>
            </p:cNvPr>
            <p:cNvSpPr txBox="1"/>
            <p:nvPr/>
          </p:nvSpPr>
          <p:spPr>
            <a:xfrm>
              <a:off x="2055045" y="1872525"/>
              <a:ext cx="294290" cy="752966"/>
            </a:xfrm>
            <a:prstGeom prst="rect">
              <a:avLst/>
            </a:prstGeom>
            <a:noFill/>
          </p:spPr>
          <p:txBody>
            <a:bodyPr wrap="square" rtlCol="0">
              <a:spAutoFit/>
            </a:bodyPr>
            <a:lstStyle/>
            <a:p>
              <a:r>
                <a:rPr lang="en-US" sz="1400" dirty="0">
                  <a:solidFill>
                    <a:schemeClr val="accent2"/>
                  </a:solidFill>
                </a:rPr>
                <a:t>x</a:t>
              </a:r>
            </a:p>
          </p:txBody>
        </p:sp>
        <p:sp>
          <p:nvSpPr>
            <p:cNvPr id="263" name="TextBox 262">
              <a:extLst>
                <a:ext uri="{FF2B5EF4-FFF2-40B4-BE49-F238E27FC236}">
                  <a16:creationId xmlns:a16="http://schemas.microsoft.com/office/drawing/2014/main" id="{A1933D5A-4ABE-1542-97EE-1DC3A096FFAA}"/>
                </a:ext>
              </a:extLst>
            </p:cNvPr>
            <p:cNvSpPr txBox="1"/>
            <p:nvPr/>
          </p:nvSpPr>
          <p:spPr>
            <a:xfrm>
              <a:off x="3232067" y="1918874"/>
              <a:ext cx="643943" cy="752966"/>
            </a:xfrm>
            <a:prstGeom prst="rect">
              <a:avLst/>
            </a:prstGeom>
            <a:noFill/>
          </p:spPr>
          <p:txBody>
            <a:bodyPr wrap="none" rtlCol="0">
              <a:spAutoFit/>
            </a:bodyPr>
            <a:lstStyle/>
            <a:p>
              <a:r>
                <a:rPr lang="en-US" sz="1400" dirty="0">
                  <a:solidFill>
                    <a:schemeClr val="accent2"/>
                  </a:solidFill>
                </a:rPr>
                <a:t>x</a:t>
              </a:r>
            </a:p>
          </p:txBody>
        </p:sp>
        <p:sp>
          <p:nvSpPr>
            <p:cNvPr id="264" name="TextBox 263">
              <a:extLst>
                <a:ext uri="{FF2B5EF4-FFF2-40B4-BE49-F238E27FC236}">
                  <a16:creationId xmlns:a16="http://schemas.microsoft.com/office/drawing/2014/main" id="{08DCA914-F54C-F845-B7BF-2D1562065989}"/>
                </a:ext>
              </a:extLst>
            </p:cNvPr>
            <p:cNvSpPr txBox="1"/>
            <p:nvPr/>
          </p:nvSpPr>
          <p:spPr>
            <a:xfrm>
              <a:off x="2927267" y="1483430"/>
              <a:ext cx="284051" cy="752966"/>
            </a:xfrm>
            <a:prstGeom prst="rect">
              <a:avLst/>
            </a:prstGeom>
            <a:noFill/>
          </p:spPr>
          <p:txBody>
            <a:bodyPr wrap="square" rtlCol="0">
              <a:spAutoFit/>
            </a:bodyPr>
            <a:lstStyle/>
            <a:p>
              <a:r>
                <a:rPr lang="en-US" sz="1400" dirty="0">
                  <a:solidFill>
                    <a:schemeClr val="accent2"/>
                  </a:solidFill>
                </a:rPr>
                <a:t>x</a:t>
              </a:r>
            </a:p>
          </p:txBody>
        </p:sp>
        <p:sp>
          <p:nvSpPr>
            <p:cNvPr id="265" name="TextBox 264">
              <a:extLst>
                <a:ext uri="{FF2B5EF4-FFF2-40B4-BE49-F238E27FC236}">
                  <a16:creationId xmlns:a16="http://schemas.microsoft.com/office/drawing/2014/main" id="{83B2869B-E2DD-BF45-8367-9E76DC856EB2}"/>
                </a:ext>
              </a:extLst>
            </p:cNvPr>
            <p:cNvSpPr txBox="1"/>
            <p:nvPr/>
          </p:nvSpPr>
          <p:spPr>
            <a:xfrm>
              <a:off x="3263597" y="1638247"/>
              <a:ext cx="643943" cy="752966"/>
            </a:xfrm>
            <a:prstGeom prst="rect">
              <a:avLst/>
            </a:prstGeom>
            <a:noFill/>
          </p:spPr>
          <p:txBody>
            <a:bodyPr wrap="none" rtlCol="0">
              <a:spAutoFit/>
            </a:bodyPr>
            <a:lstStyle/>
            <a:p>
              <a:r>
                <a:rPr lang="en-US" sz="1400" dirty="0">
                  <a:solidFill>
                    <a:schemeClr val="accent2"/>
                  </a:solidFill>
                </a:rPr>
                <a:t>x</a:t>
              </a:r>
            </a:p>
          </p:txBody>
        </p:sp>
        <p:sp>
          <p:nvSpPr>
            <p:cNvPr id="266" name="TextBox 265">
              <a:extLst>
                <a:ext uri="{FF2B5EF4-FFF2-40B4-BE49-F238E27FC236}">
                  <a16:creationId xmlns:a16="http://schemas.microsoft.com/office/drawing/2014/main" id="{8CD2CBFC-8394-0945-BE28-52C8BB9C103B}"/>
                </a:ext>
              </a:extLst>
            </p:cNvPr>
            <p:cNvSpPr txBox="1"/>
            <p:nvPr/>
          </p:nvSpPr>
          <p:spPr>
            <a:xfrm>
              <a:off x="2335514" y="2451851"/>
              <a:ext cx="643943" cy="752966"/>
            </a:xfrm>
            <a:prstGeom prst="rect">
              <a:avLst/>
            </a:prstGeom>
            <a:noFill/>
          </p:spPr>
          <p:txBody>
            <a:bodyPr wrap="none" rtlCol="0">
              <a:spAutoFit/>
            </a:bodyPr>
            <a:lstStyle/>
            <a:p>
              <a:r>
                <a:rPr lang="en-US" sz="1400" dirty="0">
                  <a:solidFill>
                    <a:schemeClr val="accent2"/>
                  </a:solidFill>
                </a:rPr>
                <a:t>x</a:t>
              </a:r>
            </a:p>
          </p:txBody>
        </p:sp>
        <p:sp>
          <p:nvSpPr>
            <p:cNvPr id="267" name="TextBox 266">
              <a:extLst>
                <a:ext uri="{FF2B5EF4-FFF2-40B4-BE49-F238E27FC236}">
                  <a16:creationId xmlns:a16="http://schemas.microsoft.com/office/drawing/2014/main" id="{1C974E14-F703-E44E-9394-6E75D47B96D1}"/>
                </a:ext>
              </a:extLst>
            </p:cNvPr>
            <p:cNvSpPr txBox="1"/>
            <p:nvPr/>
          </p:nvSpPr>
          <p:spPr>
            <a:xfrm>
              <a:off x="2727435" y="2028287"/>
              <a:ext cx="643943" cy="752966"/>
            </a:xfrm>
            <a:prstGeom prst="rect">
              <a:avLst/>
            </a:prstGeom>
            <a:noFill/>
          </p:spPr>
          <p:txBody>
            <a:bodyPr wrap="none" rtlCol="0">
              <a:spAutoFit/>
            </a:bodyPr>
            <a:lstStyle/>
            <a:p>
              <a:r>
                <a:rPr lang="en-US" sz="1400" dirty="0">
                  <a:solidFill>
                    <a:schemeClr val="accent2"/>
                  </a:solidFill>
                </a:rPr>
                <a:t>x</a:t>
              </a:r>
            </a:p>
          </p:txBody>
        </p:sp>
        <p:sp>
          <p:nvSpPr>
            <p:cNvPr id="268" name="TextBox 267">
              <a:extLst>
                <a:ext uri="{FF2B5EF4-FFF2-40B4-BE49-F238E27FC236}">
                  <a16:creationId xmlns:a16="http://schemas.microsoft.com/office/drawing/2014/main" id="{7EC0122F-F9F3-F64A-8551-E3A31ED955C8}"/>
                </a:ext>
              </a:extLst>
            </p:cNvPr>
            <p:cNvSpPr txBox="1"/>
            <p:nvPr/>
          </p:nvSpPr>
          <p:spPr>
            <a:xfrm>
              <a:off x="2181270" y="2138011"/>
              <a:ext cx="643943" cy="752966"/>
            </a:xfrm>
            <a:prstGeom prst="rect">
              <a:avLst/>
            </a:prstGeom>
            <a:noFill/>
          </p:spPr>
          <p:txBody>
            <a:bodyPr wrap="none" rtlCol="0">
              <a:spAutoFit/>
            </a:bodyPr>
            <a:lstStyle/>
            <a:p>
              <a:r>
                <a:rPr lang="en-US" sz="1400" dirty="0">
                  <a:solidFill>
                    <a:schemeClr val="accent2"/>
                  </a:solidFill>
                </a:rPr>
                <a:t>x</a:t>
              </a:r>
            </a:p>
          </p:txBody>
        </p:sp>
        <p:sp>
          <p:nvSpPr>
            <p:cNvPr id="269" name="Oval 268">
              <a:extLst>
                <a:ext uri="{FF2B5EF4-FFF2-40B4-BE49-F238E27FC236}">
                  <a16:creationId xmlns:a16="http://schemas.microsoft.com/office/drawing/2014/main" id="{E943A9FE-1CB3-7248-9A48-656514093E98}"/>
                </a:ext>
              </a:extLst>
            </p:cNvPr>
            <p:cNvSpPr/>
            <p:nvPr/>
          </p:nvSpPr>
          <p:spPr>
            <a:xfrm>
              <a:off x="2036652" y="1497826"/>
              <a:ext cx="1665617" cy="1576552"/>
            </a:xfrm>
            <a:prstGeom prst="ellipse">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accent2"/>
                </a:solidFill>
              </a:endParaRPr>
            </a:p>
          </p:txBody>
        </p:sp>
      </p:grpSp>
      <p:sp>
        <p:nvSpPr>
          <p:cNvPr id="270" name="Right Arrow 269">
            <a:extLst>
              <a:ext uri="{FF2B5EF4-FFF2-40B4-BE49-F238E27FC236}">
                <a16:creationId xmlns:a16="http://schemas.microsoft.com/office/drawing/2014/main" id="{AD7DA4F8-CCE8-9247-9685-0562CC175891}"/>
              </a:ext>
            </a:extLst>
          </p:cNvPr>
          <p:cNvSpPr/>
          <p:nvPr/>
        </p:nvSpPr>
        <p:spPr>
          <a:xfrm>
            <a:off x="1196732" y="4637734"/>
            <a:ext cx="692435" cy="18759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271" name="TextBox 270">
            <a:extLst>
              <a:ext uri="{FF2B5EF4-FFF2-40B4-BE49-F238E27FC236}">
                <a16:creationId xmlns:a16="http://schemas.microsoft.com/office/drawing/2014/main" id="{C39E32EF-3A5A-6649-A13D-E76B20D26AD1}"/>
              </a:ext>
            </a:extLst>
          </p:cNvPr>
          <p:cNvSpPr txBox="1"/>
          <p:nvPr/>
        </p:nvSpPr>
        <p:spPr>
          <a:xfrm>
            <a:off x="1967560" y="4590082"/>
            <a:ext cx="678311" cy="278619"/>
          </a:xfrm>
          <a:prstGeom prst="rect">
            <a:avLst/>
          </a:prstGeom>
          <a:noFill/>
        </p:spPr>
        <p:txBody>
          <a:bodyPr wrap="none" rtlCol="0">
            <a:spAutoFit/>
          </a:bodyPr>
          <a:lstStyle/>
          <a:p>
            <a:r>
              <a:rPr lang="en-US" dirty="0">
                <a:solidFill>
                  <a:schemeClr val="accent2"/>
                </a:solidFill>
              </a:rPr>
              <a:t>statistic</a:t>
            </a:r>
          </a:p>
        </p:txBody>
      </p:sp>
      <p:grpSp>
        <p:nvGrpSpPr>
          <p:cNvPr id="272" name="Group 271">
            <a:extLst>
              <a:ext uri="{FF2B5EF4-FFF2-40B4-BE49-F238E27FC236}">
                <a16:creationId xmlns:a16="http://schemas.microsoft.com/office/drawing/2014/main" id="{831B41A9-95CA-C444-8DB7-9F990D5C6B8E}"/>
              </a:ext>
            </a:extLst>
          </p:cNvPr>
          <p:cNvGrpSpPr/>
          <p:nvPr/>
        </p:nvGrpSpPr>
        <p:grpSpPr>
          <a:xfrm>
            <a:off x="364029" y="5128589"/>
            <a:ext cx="764732" cy="725704"/>
            <a:chOff x="2036652" y="1429407"/>
            <a:chExt cx="1870888" cy="1775410"/>
          </a:xfrm>
        </p:grpSpPr>
        <p:sp>
          <p:nvSpPr>
            <p:cNvPr id="273" name="TextBox 272">
              <a:extLst>
                <a:ext uri="{FF2B5EF4-FFF2-40B4-BE49-F238E27FC236}">
                  <a16:creationId xmlns:a16="http://schemas.microsoft.com/office/drawing/2014/main" id="{F78E28CF-30A9-764C-9310-82D7A4C0BF9B}"/>
                </a:ext>
              </a:extLst>
            </p:cNvPr>
            <p:cNvSpPr txBox="1"/>
            <p:nvPr/>
          </p:nvSpPr>
          <p:spPr>
            <a:xfrm>
              <a:off x="2448908" y="1429407"/>
              <a:ext cx="643943" cy="752966"/>
            </a:xfrm>
            <a:prstGeom prst="rect">
              <a:avLst/>
            </a:prstGeom>
            <a:noFill/>
          </p:spPr>
          <p:txBody>
            <a:bodyPr wrap="none" rtlCol="0">
              <a:spAutoFit/>
            </a:bodyPr>
            <a:lstStyle/>
            <a:p>
              <a:r>
                <a:rPr lang="en-US" sz="1400" dirty="0">
                  <a:solidFill>
                    <a:srgbClr val="7030A0"/>
                  </a:solidFill>
                </a:rPr>
                <a:t>x</a:t>
              </a:r>
            </a:p>
          </p:txBody>
        </p:sp>
        <p:sp>
          <p:nvSpPr>
            <p:cNvPr id="274" name="TextBox 273">
              <a:extLst>
                <a:ext uri="{FF2B5EF4-FFF2-40B4-BE49-F238E27FC236}">
                  <a16:creationId xmlns:a16="http://schemas.microsoft.com/office/drawing/2014/main" id="{94E6CF45-0079-A547-A2F4-F37D69017746}"/>
                </a:ext>
              </a:extLst>
            </p:cNvPr>
            <p:cNvSpPr txBox="1"/>
            <p:nvPr/>
          </p:nvSpPr>
          <p:spPr>
            <a:xfrm>
              <a:off x="2601310" y="1581807"/>
              <a:ext cx="643943" cy="752966"/>
            </a:xfrm>
            <a:prstGeom prst="rect">
              <a:avLst/>
            </a:prstGeom>
            <a:noFill/>
          </p:spPr>
          <p:txBody>
            <a:bodyPr wrap="none" rtlCol="0">
              <a:spAutoFit/>
            </a:bodyPr>
            <a:lstStyle/>
            <a:p>
              <a:r>
                <a:rPr lang="en-US" sz="1400" dirty="0">
                  <a:solidFill>
                    <a:srgbClr val="7030A0"/>
                  </a:solidFill>
                </a:rPr>
                <a:t>x</a:t>
              </a:r>
            </a:p>
          </p:txBody>
        </p:sp>
        <p:sp>
          <p:nvSpPr>
            <p:cNvPr id="275" name="TextBox 274">
              <a:extLst>
                <a:ext uri="{FF2B5EF4-FFF2-40B4-BE49-F238E27FC236}">
                  <a16:creationId xmlns:a16="http://schemas.microsoft.com/office/drawing/2014/main" id="{446FA6E4-F735-6F43-BCCA-55ACC2A4278E}"/>
                </a:ext>
              </a:extLst>
            </p:cNvPr>
            <p:cNvSpPr txBox="1"/>
            <p:nvPr/>
          </p:nvSpPr>
          <p:spPr>
            <a:xfrm>
              <a:off x="2753710" y="1734207"/>
              <a:ext cx="643943" cy="752966"/>
            </a:xfrm>
            <a:prstGeom prst="rect">
              <a:avLst/>
            </a:prstGeom>
            <a:noFill/>
          </p:spPr>
          <p:txBody>
            <a:bodyPr wrap="none" rtlCol="0">
              <a:spAutoFit/>
            </a:bodyPr>
            <a:lstStyle/>
            <a:p>
              <a:r>
                <a:rPr lang="en-US" sz="1400" dirty="0">
                  <a:solidFill>
                    <a:srgbClr val="7030A0"/>
                  </a:solidFill>
                </a:rPr>
                <a:t>x</a:t>
              </a:r>
            </a:p>
          </p:txBody>
        </p:sp>
        <p:sp>
          <p:nvSpPr>
            <p:cNvPr id="276" name="TextBox 275">
              <a:extLst>
                <a:ext uri="{FF2B5EF4-FFF2-40B4-BE49-F238E27FC236}">
                  <a16:creationId xmlns:a16="http://schemas.microsoft.com/office/drawing/2014/main" id="{F20D0447-C6FB-F142-B469-EF62D6C10242}"/>
                </a:ext>
              </a:extLst>
            </p:cNvPr>
            <p:cNvSpPr txBox="1"/>
            <p:nvPr/>
          </p:nvSpPr>
          <p:spPr>
            <a:xfrm>
              <a:off x="2948015" y="1822913"/>
              <a:ext cx="643943" cy="752966"/>
            </a:xfrm>
            <a:prstGeom prst="rect">
              <a:avLst/>
            </a:prstGeom>
            <a:noFill/>
          </p:spPr>
          <p:txBody>
            <a:bodyPr wrap="none" rtlCol="0">
              <a:spAutoFit/>
            </a:bodyPr>
            <a:lstStyle/>
            <a:p>
              <a:r>
                <a:rPr lang="en-US" sz="1400" dirty="0">
                  <a:solidFill>
                    <a:srgbClr val="7030A0"/>
                  </a:solidFill>
                </a:rPr>
                <a:t>x</a:t>
              </a:r>
            </a:p>
          </p:txBody>
        </p:sp>
        <p:sp>
          <p:nvSpPr>
            <p:cNvPr id="277" name="TextBox 276">
              <a:extLst>
                <a:ext uri="{FF2B5EF4-FFF2-40B4-BE49-F238E27FC236}">
                  <a16:creationId xmlns:a16="http://schemas.microsoft.com/office/drawing/2014/main" id="{B050A15C-0D03-F949-A8A7-D987C38CFAAE}"/>
                </a:ext>
              </a:extLst>
            </p:cNvPr>
            <p:cNvSpPr txBox="1"/>
            <p:nvPr/>
          </p:nvSpPr>
          <p:spPr>
            <a:xfrm>
              <a:off x="3058510" y="2039007"/>
              <a:ext cx="643943" cy="752966"/>
            </a:xfrm>
            <a:prstGeom prst="rect">
              <a:avLst/>
            </a:prstGeom>
            <a:noFill/>
          </p:spPr>
          <p:txBody>
            <a:bodyPr wrap="none" rtlCol="0">
              <a:spAutoFit/>
            </a:bodyPr>
            <a:lstStyle/>
            <a:p>
              <a:r>
                <a:rPr lang="en-US" sz="1400" dirty="0">
                  <a:solidFill>
                    <a:srgbClr val="7030A0"/>
                  </a:solidFill>
                </a:rPr>
                <a:t>x</a:t>
              </a:r>
            </a:p>
          </p:txBody>
        </p:sp>
        <p:sp>
          <p:nvSpPr>
            <p:cNvPr id="278" name="TextBox 277">
              <a:extLst>
                <a:ext uri="{FF2B5EF4-FFF2-40B4-BE49-F238E27FC236}">
                  <a16:creationId xmlns:a16="http://schemas.microsoft.com/office/drawing/2014/main" id="{4CA76BD7-9432-D64C-9BC3-D2801CAD55B1}"/>
                </a:ext>
              </a:extLst>
            </p:cNvPr>
            <p:cNvSpPr txBox="1"/>
            <p:nvPr/>
          </p:nvSpPr>
          <p:spPr>
            <a:xfrm>
              <a:off x="3210910" y="2191407"/>
              <a:ext cx="643943" cy="752966"/>
            </a:xfrm>
            <a:prstGeom prst="rect">
              <a:avLst/>
            </a:prstGeom>
            <a:noFill/>
          </p:spPr>
          <p:txBody>
            <a:bodyPr wrap="none" rtlCol="0">
              <a:spAutoFit/>
            </a:bodyPr>
            <a:lstStyle/>
            <a:p>
              <a:r>
                <a:rPr lang="en-US" sz="1400" dirty="0">
                  <a:solidFill>
                    <a:srgbClr val="7030A0"/>
                  </a:solidFill>
                </a:rPr>
                <a:t>x</a:t>
              </a:r>
            </a:p>
          </p:txBody>
        </p:sp>
        <p:sp>
          <p:nvSpPr>
            <p:cNvPr id="279" name="TextBox 278">
              <a:extLst>
                <a:ext uri="{FF2B5EF4-FFF2-40B4-BE49-F238E27FC236}">
                  <a16:creationId xmlns:a16="http://schemas.microsoft.com/office/drawing/2014/main" id="{DD8FD2C6-65B6-9D48-8622-B457C9A29F9F}"/>
                </a:ext>
              </a:extLst>
            </p:cNvPr>
            <p:cNvSpPr txBox="1"/>
            <p:nvPr/>
          </p:nvSpPr>
          <p:spPr>
            <a:xfrm>
              <a:off x="2543642" y="1930854"/>
              <a:ext cx="643943" cy="752966"/>
            </a:xfrm>
            <a:prstGeom prst="rect">
              <a:avLst/>
            </a:prstGeom>
            <a:noFill/>
          </p:spPr>
          <p:txBody>
            <a:bodyPr wrap="none" rtlCol="0">
              <a:spAutoFit/>
            </a:bodyPr>
            <a:lstStyle/>
            <a:p>
              <a:r>
                <a:rPr lang="en-US" sz="1400" dirty="0">
                  <a:solidFill>
                    <a:srgbClr val="7030A0"/>
                  </a:solidFill>
                </a:rPr>
                <a:t>x</a:t>
              </a:r>
            </a:p>
          </p:txBody>
        </p:sp>
        <p:sp>
          <p:nvSpPr>
            <p:cNvPr id="280" name="TextBox 279">
              <a:extLst>
                <a:ext uri="{FF2B5EF4-FFF2-40B4-BE49-F238E27FC236}">
                  <a16:creationId xmlns:a16="http://schemas.microsoft.com/office/drawing/2014/main" id="{D8396B0B-56D9-B642-BCC4-5A5E01C1015F}"/>
                </a:ext>
              </a:extLst>
            </p:cNvPr>
            <p:cNvSpPr txBox="1"/>
            <p:nvPr/>
          </p:nvSpPr>
          <p:spPr>
            <a:xfrm>
              <a:off x="2559676" y="2401192"/>
              <a:ext cx="643943" cy="752966"/>
            </a:xfrm>
            <a:prstGeom prst="rect">
              <a:avLst/>
            </a:prstGeom>
            <a:noFill/>
          </p:spPr>
          <p:txBody>
            <a:bodyPr wrap="none" rtlCol="0">
              <a:spAutoFit/>
            </a:bodyPr>
            <a:lstStyle/>
            <a:p>
              <a:r>
                <a:rPr lang="en-US" sz="1400" dirty="0">
                  <a:solidFill>
                    <a:srgbClr val="7030A0"/>
                  </a:solidFill>
                </a:rPr>
                <a:t>x</a:t>
              </a:r>
            </a:p>
          </p:txBody>
        </p:sp>
        <p:sp>
          <p:nvSpPr>
            <p:cNvPr id="281" name="TextBox 280">
              <a:extLst>
                <a:ext uri="{FF2B5EF4-FFF2-40B4-BE49-F238E27FC236}">
                  <a16:creationId xmlns:a16="http://schemas.microsoft.com/office/drawing/2014/main" id="{8D520B7B-B25A-B64C-BD37-1AA13A4F6260}"/>
                </a:ext>
              </a:extLst>
            </p:cNvPr>
            <p:cNvSpPr txBox="1"/>
            <p:nvPr/>
          </p:nvSpPr>
          <p:spPr>
            <a:xfrm>
              <a:off x="2133803" y="1558683"/>
              <a:ext cx="294290" cy="752966"/>
            </a:xfrm>
            <a:prstGeom prst="rect">
              <a:avLst/>
            </a:prstGeom>
            <a:noFill/>
          </p:spPr>
          <p:txBody>
            <a:bodyPr wrap="square" rtlCol="0">
              <a:spAutoFit/>
            </a:bodyPr>
            <a:lstStyle/>
            <a:p>
              <a:r>
                <a:rPr lang="en-US" sz="1400" dirty="0">
                  <a:solidFill>
                    <a:srgbClr val="7030A0"/>
                  </a:solidFill>
                </a:rPr>
                <a:t>x</a:t>
              </a:r>
            </a:p>
          </p:txBody>
        </p:sp>
        <p:sp>
          <p:nvSpPr>
            <p:cNvPr id="282" name="TextBox 281">
              <a:extLst>
                <a:ext uri="{FF2B5EF4-FFF2-40B4-BE49-F238E27FC236}">
                  <a16:creationId xmlns:a16="http://schemas.microsoft.com/office/drawing/2014/main" id="{2C5403E5-4AB0-CA4B-A35F-7E6D14A0EA5A}"/>
                </a:ext>
              </a:extLst>
            </p:cNvPr>
            <p:cNvSpPr txBox="1"/>
            <p:nvPr/>
          </p:nvSpPr>
          <p:spPr>
            <a:xfrm>
              <a:off x="2244298" y="1794219"/>
              <a:ext cx="294290" cy="752966"/>
            </a:xfrm>
            <a:prstGeom prst="rect">
              <a:avLst/>
            </a:prstGeom>
            <a:noFill/>
          </p:spPr>
          <p:txBody>
            <a:bodyPr wrap="square" rtlCol="0">
              <a:spAutoFit/>
            </a:bodyPr>
            <a:lstStyle/>
            <a:p>
              <a:r>
                <a:rPr lang="en-US" sz="1400" dirty="0">
                  <a:solidFill>
                    <a:srgbClr val="7030A0"/>
                  </a:solidFill>
                </a:rPr>
                <a:t>x</a:t>
              </a:r>
            </a:p>
          </p:txBody>
        </p:sp>
        <p:sp>
          <p:nvSpPr>
            <p:cNvPr id="283" name="TextBox 282">
              <a:extLst>
                <a:ext uri="{FF2B5EF4-FFF2-40B4-BE49-F238E27FC236}">
                  <a16:creationId xmlns:a16="http://schemas.microsoft.com/office/drawing/2014/main" id="{7D6FB0C2-1856-C746-B7C6-69B668E80A6C}"/>
                </a:ext>
              </a:extLst>
            </p:cNvPr>
            <p:cNvSpPr txBox="1"/>
            <p:nvPr/>
          </p:nvSpPr>
          <p:spPr>
            <a:xfrm>
              <a:off x="2428162" y="1798738"/>
              <a:ext cx="294290" cy="752966"/>
            </a:xfrm>
            <a:prstGeom prst="rect">
              <a:avLst/>
            </a:prstGeom>
            <a:noFill/>
          </p:spPr>
          <p:txBody>
            <a:bodyPr wrap="square" rtlCol="0">
              <a:spAutoFit/>
            </a:bodyPr>
            <a:lstStyle/>
            <a:p>
              <a:r>
                <a:rPr lang="en-US" sz="1400" dirty="0">
                  <a:solidFill>
                    <a:srgbClr val="7030A0"/>
                  </a:solidFill>
                </a:rPr>
                <a:t>x</a:t>
              </a:r>
            </a:p>
          </p:txBody>
        </p:sp>
        <p:sp>
          <p:nvSpPr>
            <p:cNvPr id="284" name="TextBox 283">
              <a:extLst>
                <a:ext uri="{FF2B5EF4-FFF2-40B4-BE49-F238E27FC236}">
                  <a16:creationId xmlns:a16="http://schemas.microsoft.com/office/drawing/2014/main" id="{AEEC9C9B-D821-114F-9194-B2A21E80FBE7}"/>
                </a:ext>
              </a:extLst>
            </p:cNvPr>
            <p:cNvSpPr txBox="1"/>
            <p:nvPr/>
          </p:nvSpPr>
          <p:spPr>
            <a:xfrm>
              <a:off x="2464675" y="2140325"/>
              <a:ext cx="294290" cy="752966"/>
            </a:xfrm>
            <a:prstGeom prst="rect">
              <a:avLst/>
            </a:prstGeom>
            <a:noFill/>
          </p:spPr>
          <p:txBody>
            <a:bodyPr wrap="square" rtlCol="0">
              <a:spAutoFit/>
            </a:bodyPr>
            <a:lstStyle/>
            <a:p>
              <a:r>
                <a:rPr lang="en-US" sz="1400" dirty="0">
                  <a:solidFill>
                    <a:srgbClr val="7030A0"/>
                  </a:solidFill>
                </a:rPr>
                <a:t>x</a:t>
              </a:r>
            </a:p>
          </p:txBody>
        </p:sp>
        <p:sp>
          <p:nvSpPr>
            <p:cNvPr id="285" name="TextBox 284">
              <a:extLst>
                <a:ext uri="{FF2B5EF4-FFF2-40B4-BE49-F238E27FC236}">
                  <a16:creationId xmlns:a16="http://schemas.microsoft.com/office/drawing/2014/main" id="{8A762ECB-8F9C-BE48-A467-5B8CD9F9D9D9}"/>
                </a:ext>
              </a:extLst>
            </p:cNvPr>
            <p:cNvSpPr txBox="1"/>
            <p:nvPr/>
          </p:nvSpPr>
          <p:spPr>
            <a:xfrm>
              <a:off x="2911365" y="2101436"/>
              <a:ext cx="294290" cy="752966"/>
            </a:xfrm>
            <a:prstGeom prst="rect">
              <a:avLst/>
            </a:prstGeom>
            <a:noFill/>
          </p:spPr>
          <p:txBody>
            <a:bodyPr wrap="square" rtlCol="0">
              <a:spAutoFit/>
            </a:bodyPr>
            <a:lstStyle/>
            <a:p>
              <a:r>
                <a:rPr lang="en-US" sz="1400" dirty="0">
                  <a:solidFill>
                    <a:srgbClr val="7030A0"/>
                  </a:solidFill>
                </a:rPr>
                <a:t>x</a:t>
              </a:r>
            </a:p>
          </p:txBody>
        </p:sp>
        <p:sp>
          <p:nvSpPr>
            <p:cNvPr id="286" name="TextBox 285">
              <a:extLst>
                <a:ext uri="{FF2B5EF4-FFF2-40B4-BE49-F238E27FC236}">
                  <a16:creationId xmlns:a16="http://schemas.microsoft.com/office/drawing/2014/main" id="{CC545085-C851-8A4E-B749-0F64F57D95FA}"/>
                </a:ext>
              </a:extLst>
            </p:cNvPr>
            <p:cNvSpPr txBox="1"/>
            <p:nvPr/>
          </p:nvSpPr>
          <p:spPr>
            <a:xfrm>
              <a:off x="2758319" y="2319947"/>
              <a:ext cx="294290" cy="752966"/>
            </a:xfrm>
            <a:prstGeom prst="rect">
              <a:avLst/>
            </a:prstGeom>
            <a:noFill/>
          </p:spPr>
          <p:txBody>
            <a:bodyPr wrap="square" rtlCol="0">
              <a:spAutoFit/>
            </a:bodyPr>
            <a:lstStyle/>
            <a:p>
              <a:r>
                <a:rPr lang="en-US" sz="1400" dirty="0">
                  <a:solidFill>
                    <a:srgbClr val="7030A0"/>
                  </a:solidFill>
                </a:rPr>
                <a:t>x</a:t>
              </a:r>
            </a:p>
          </p:txBody>
        </p:sp>
        <p:sp>
          <p:nvSpPr>
            <p:cNvPr id="287" name="TextBox 286">
              <a:extLst>
                <a:ext uri="{FF2B5EF4-FFF2-40B4-BE49-F238E27FC236}">
                  <a16:creationId xmlns:a16="http://schemas.microsoft.com/office/drawing/2014/main" id="{AF5C68BA-174A-A64C-A20C-CEE2ACC1F250}"/>
                </a:ext>
              </a:extLst>
            </p:cNvPr>
            <p:cNvSpPr txBox="1"/>
            <p:nvPr/>
          </p:nvSpPr>
          <p:spPr>
            <a:xfrm>
              <a:off x="3037761" y="2408338"/>
              <a:ext cx="294290" cy="752966"/>
            </a:xfrm>
            <a:prstGeom prst="rect">
              <a:avLst/>
            </a:prstGeom>
            <a:noFill/>
          </p:spPr>
          <p:txBody>
            <a:bodyPr wrap="square" rtlCol="0">
              <a:spAutoFit/>
            </a:bodyPr>
            <a:lstStyle/>
            <a:p>
              <a:r>
                <a:rPr lang="en-US" sz="1400" dirty="0">
                  <a:solidFill>
                    <a:srgbClr val="7030A0"/>
                  </a:solidFill>
                </a:rPr>
                <a:t>x</a:t>
              </a:r>
            </a:p>
          </p:txBody>
        </p:sp>
        <p:sp>
          <p:nvSpPr>
            <p:cNvPr id="288" name="TextBox 287">
              <a:extLst>
                <a:ext uri="{FF2B5EF4-FFF2-40B4-BE49-F238E27FC236}">
                  <a16:creationId xmlns:a16="http://schemas.microsoft.com/office/drawing/2014/main" id="{E23F7AD3-0F34-694A-82A3-2BB6A649A447}"/>
                </a:ext>
              </a:extLst>
            </p:cNvPr>
            <p:cNvSpPr txBox="1"/>
            <p:nvPr/>
          </p:nvSpPr>
          <p:spPr>
            <a:xfrm>
              <a:off x="2055045" y="1872525"/>
              <a:ext cx="294290" cy="752966"/>
            </a:xfrm>
            <a:prstGeom prst="rect">
              <a:avLst/>
            </a:prstGeom>
            <a:noFill/>
          </p:spPr>
          <p:txBody>
            <a:bodyPr wrap="square" rtlCol="0">
              <a:spAutoFit/>
            </a:bodyPr>
            <a:lstStyle/>
            <a:p>
              <a:r>
                <a:rPr lang="en-US" sz="1400" dirty="0">
                  <a:solidFill>
                    <a:srgbClr val="7030A0"/>
                  </a:solidFill>
                </a:rPr>
                <a:t>x</a:t>
              </a:r>
            </a:p>
          </p:txBody>
        </p:sp>
        <p:sp>
          <p:nvSpPr>
            <p:cNvPr id="289" name="TextBox 288">
              <a:extLst>
                <a:ext uri="{FF2B5EF4-FFF2-40B4-BE49-F238E27FC236}">
                  <a16:creationId xmlns:a16="http://schemas.microsoft.com/office/drawing/2014/main" id="{A608532A-CB10-BA4F-913B-B1B87E610C6C}"/>
                </a:ext>
              </a:extLst>
            </p:cNvPr>
            <p:cNvSpPr txBox="1"/>
            <p:nvPr/>
          </p:nvSpPr>
          <p:spPr>
            <a:xfrm>
              <a:off x="3232067" y="1918874"/>
              <a:ext cx="643943" cy="752966"/>
            </a:xfrm>
            <a:prstGeom prst="rect">
              <a:avLst/>
            </a:prstGeom>
            <a:noFill/>
          </p:spPr>
          <p:txBody>
            <a:bodyPr wrap="none" rtlCol="0">
              <a:spAutoFit/>
            </a:bodyPr>
            <a:lstStyle/>
            <a:p>
              <a:r>
                <a:rPr lang="en-US" sz="1400" dirty="0">
                  <a:solidFill>
                    <a:srgbClr val="7030A0"/>
                  </a:solidFill>
                </a:rPr>
                <a:t>x</a:t>
              </a:r>
            </a:p>
          </p:txBody>
        </p:sp>
        <p:sp>
          <p:nvSpPr>
            <p:cNvPr id="290" name="TextBox 289">
              <a:extLst>
                <a:ext uri="{FF2B5EF4-FFF2-40B4-BE49-F238E27FC236}">
                  <a16:creationId xmlns:a16="http://schemas.microsoft.com/office/drawing/2014/main" id="{05753D71-5622-BC4C-BC4F-7998A0D35ABD}"/>
                </a:ext>
              </a:extLst>
            </p:cNvPr>
            <p:cNvSpPr txBox="1"/>
            <p:nvPr/>
          </p:nvSpPr>
          <p:spPr>
            <a:xfrm>
              <a:off x="2927267" y="1483430"/>
              <a:ext cx="284051" cy="752966"/>
            </a:xfrm>
            <a:prstGeom prst="rect">
              <a:avLst/>
            </a:prstGeom>
            <a:noFill/>
          </p:spPr>
          <p:txBody>
            <a:bodyPr wrap="square" rtlCol="0">
              <a:spAutoFit/>
            </a:bodyPr>
            <a:lstStyle/>
            <a:p>
              <a:r>
                <a:rPr lang="en-US" sz="1400" dirty="0">
                  <a:solidFill>
                    <a:srgbClr val="7030A0"/>
                  </a:solidFill>
                </a:rPr>
                <a:t>x</a:t>
              </a:r>
            </a:p>
          </p:txBody>
        </p:sp>
        <p:sp>
          <p:nvSpPr>
            <p:cNvPr id="291" name="TextBox 290">
              <a:extLst>
                <a:ext uri="{FF2B5EF4-FFF2-40B4-BE49-F238E27FC236}">
                  <a16:creationId xmlns:a16="http://schemas.microsoft.com/office/drawing/2014/main" id="{408D309F-D563-D946-9A30-FA2C657C8BFA}"/>
                </a:ext>
              </a:extLst>
            </p:cNvPr>
            <p:cNvSpPr txBox="1"/>
            <p:nvPr/>
          </p:nvSpPr>
          <p:spPr>
            <a:xfrm>
              <a:off x="3263597" y="1638247"/>
              <a:ext cx="643943" cy="752966"/>
            </a:xfrm>
            <a:prstGeom prst="rect">
              <a:avLst/>
            </a:prstGeom>
            <a:noFill/>
          </p:spPr>
          <p:txBody>
            <a:bodyPr wrap="none" rtlCol="0">
              <a:spAutoFit/>
            </a:bodyPr>
            <a:lstStyle/>
            <a:p>
              <a:r>
                <a:rPr lang="en-US" sz="1400" dirty="0">
                  <a:solidFill>
                    <a:srgbClr val="7030A0"/>
                  </a:solidFill>
                </a:rPr>
                <a:t>x</a:t>
              </a:r>
            </a:p>
          </p:txBody>
        </p:sp>
        <p:sp>
          <p:nvSpPr>
            <p:cNvPr id="292" name="TextBox 291">
              <a:extLst>
                <a:ext uri="{FF2B5EF4-FFF2-40B4-BE49-F238E27FC236}">
                  <a16:creationId xmlns:a16="http://schemas.microsoft.com/office/drawing/2014/main" id="{934E8889-9F72-4F4E-807A-1FB56D5AF006}"/>
                </a:ext>
              </a:extLst>
            </p:cNvPr>
            <p:cNvSpPr txBox="1"/>
            <p:nvPr/>
          </p:nvSpPr>
          <p:spPr>
            <a:xfrm>
              <a:off x="2335514" y="2451851"/>
              <a:ext cx="643943" cy="752966"/>
            </a:xfrm>
            <a:prstGeom prst="rect">
              <a:avLst/>
            </a:prstGeom>
            <a:noFill/>
          </p:spPr>
          <p:txBody>
            <a:bodyPr wrap="none" rtlCol="0">
              <a:spAutoFit/>
            </a:bodyPr>
            <a:lstStyle/>
            <a:p>
              <a:r>
                <a:rPr lang="en-US" sz="1400" dirty="0">
                  <a:solidFill>
                    <a:srgbClr val="7030A0"/>
                  </a:solidFill>
                </a:rPr>
                <a:t>x</a:t>
              </a:r>
            </a:p>
          </p:txBody>
        </p:sp>
        <p:sp>
          <p:nvSpPr>
            <p:cNvPr id="293" name="TextBox 292">
              <a:extLst>
                <a:ext uri="{FF2B5EF4-FFF2-40B4-BE49-F238E27FC236}">
                  <a16:creationId xmlns:a16="http://schemas.microsoft.com/office/drawing/2014/main" id="{0CE8FC01-85E6-AF46-A91C-CCFDD6E58AA2}"/>
                </a:ext>
              </a:extLst>
            </p:cNvPr>
            <p:cNvSpPr txBox="1"/>
            <p:nvPr/>
          </p:nvSpPr>
          <p:spPr>
            <a:xfrm>
              <a:off x="2727435" y="2028287"/>
              <a:ext cx="643943" cy="752966"/>
            </a:xfrm>
            <a:prstGeom prst="rect">
              <a:avLst/>
            </a:prstGeom>
            <a:noFill/>
          </p:spPr>
          <p:txBody>
            <a:bodyPr wrap="none" rtlCol="0">
              <a:spAutoFit/>
            </a:bodyPr>
            <a:lstStyle/>
            <a:p>
              <a:r>
                <a:rPr lang="en-US" sz="1400" dirty="0">
                  <a:solidFill>
                    <a:srgbClr val="7030A0"/>
                  </a:solidFill>
                </a:rPr>
                <a:t>x</a:t>
              </a:r>
            </a:p>
          </p:txBody>
        </p:sp>
        <p:sp>
          <p:nvSpPr>
            <p:cNvPr id="294" name="TextBox 293">
              <a:extLst>
                <a:ext uri="{FF2B5EF4-FFF2-40B4-BE49-F238E27FC236}">
                  <a16:creationId xmlns:a16="http://schemas.microsoft.com/office/drawing/2014/main" id="{2A5FCD4E-E49D-7E47-9845-F888CCE0BB89}"/>
                </a:ext>
              </a:extLst>
            </p:cNvPr>
            <p:cNvSpPr txBox="1"/>
            <p:nvPr/>
          </p:nvSpPr>
          <p:spPr>
            <a:xfrm>
              <a:off x="2181270" y="2138011"/>
              <a:ext cx="643943" cy="752966"/>
            </a:xfrm>
            <a:prstGeom prst="rect">
              <a:avLst/>
            </a:prstGeom>
            <a:noFill/>
          </p:spPr>
          <p:txBody>
            <a:bodyPr wrap="none" rtlCol="0">
              <a:spAutoFit/>
            </a:bodyPr>
            <a:lstStyle/>
            <a:p>
              <a:r>
                <a:rPr lang="en-US" sz="1400" dirty="0">
                  <a:solidFill>
                    <a:srgbClr val="7030A0"/>
                  </a:solidFill>
                </a:rPr>
                <a:t>x</a:t>
              </a:r>
            </a:p>
          </p:txBody>
        </p:sp>
        <p:sp>
          <p:nvSpPr>
            <p:cNvPr id="295" name="Oval 294">
              <a:extLst>
                <a:ext uri="{FF2B5EF4-FFF2-40B4-BE49-F238E27FC236}">
                  <a16:creationId xmlns:a16="http://schemas.microsoft.com/office/drawing/2014/main" id="{38B4000A-25F9-CF42-816F-3C49EA82AECD}"/>
                </a:ext>
              </a:extLst>
            </p:cNvPr>
            <p:cNvSpPr/>
            <p:nvPr/>
          </p:nvSpPr>
          <p:spPr>
            <a:xfrm>
              <a:off x="2036652" y="1497826"/>
              <a:ext cx="1665617" cy="1576552"/>
            </a:xfrm>
            <a:prstGeom prst="ellipse">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7030A0"/>
                </a:solidFill>
              </a:endParaRPr>
            </a:p>
          </p:txBody>
        </p:sp>
      </p:grpSp>
      <p:sp>
        <p:nvSpPr>
          <p:cNvPr id="296" name="Right Arrow 295">
            <a:extLst>
              <a:ext uri="{FF2B5EF4-FFF2-40B4-BE49-F238E27FC236}">
                <a16:creationId xmlns:a16="http://schemas.microsoft.com/office/drawing/2014/main" id="{0B3BD63C-382E-7341-ABA1-1598216E4059}"/>
              </a:ext>
            </a:extLst>
          </p:cNvPr>
          <p:cNvSpPr/>
          <p:nvPr/>
        </p:nvSpPr>
        <p:spPr>
          <a:xfrm>
            <a:off x="1203822" y="5395171"/>
            <a:ext cx="692435" cy="18759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
        <p:nvSpPr>
          <p:cNvPr id="297" name="TextBox 296">
            <a:extLst>
              <a:ext uri="{FF2B5EF4-FFF2-40B4-BE49-F238E27FC236}">
                <a16:creationId xmlns:a16="http://schemas.microsoft.com/office/drawing/2014/main" id="{8CACADE4-09C1-3C44-970C-86F2B4E6CB58}"/>
              </a:ext>
            </a:extLst>
          </p:cNvPr>
          <p:cNvSpPr txBox="1"/>
          <p:nvPr/>
        </p:nvSpPr>
        <p:spPr>
          <a:xfrm>
            <a:off x="1974651" y="5347519"/>
            <a:ext cx="678311" cy="278619"/>
          </a:xfrm>
          <a:prstGeom prst="rect">
            <a:avLst/>
          </a:prstGeom>
          <a:noFill/>
        </p:spPr>
        <p:txBody>
          <a:bodyPr wrap="none" rtlCol="0">
            <a:spAutoFit/>
          </a:bodyPr>
          <a:lstStyle/>
          <a:p>
            <a:r>
              <a:rPr lang="en-US" dirty="0">
                <a:solidFill>
                  <a:srgbClr val="7030A0"/>
                </a:solidFill>
              </a:rPr>
              <a:t>statistic</a:t>
            </a:r>
          </a:p>
        </p:txBody>
      </p:sp>
      <p:sp>
        <p:nvSpPr>
          <p:cNvPr id="298" name="Oval 297">
            <a:extLst>
              <a:ext uri="{FF2B5EF4-FFF2-40B4-BE49-F238E27FC236}">
                <a16:creationId xmlns:a16="http://schemas.microsoft.com/office/drawing/2014/main" id="{B33D3243-6D4E-3B49-9250-810429701754}"/>
              </a:ext>
            </a:extLst>
          </p:cNvPr>
          <p:cNvSpPr/>
          <p:nvPr/>
        </p:nvSpPr>
        <p:spPr>
          <a:xfrm>
            <a:off x="1492540" y="5982690"/>
            <a:ext cx="65252" cy="6525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9" name="Oval 298">
            <a:extLst>
              <a:ext uri="{FF2B5EF4-FFF2-40B4-BE49-F238E27FC236}">
                <a16:creationId xmlns:a16="http://schemas.microsoft.com/office/drawing/2014/main" id="{42A95E2D-0DA7-AB46-82E8-D1485583EC8A}"/>
              </a:ext>
            </a:extLst>
          </p:cNvPr>
          <p:cNvSpPr/>
          <p:nvPr/>
        </p:nvSpPr>
        <p:spPr>
          <a:xfrm>
            <a:off x="1495646" y="6097659"/>
            <a:ext cx="65252" cy="6525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0" name="Oval 299">
            <a:extLst>
              <a:ext uri="{FF2B5EF4-FFF2-40B4-BE49-F238E27FC236}">
                <a16:creationId xmlns:a16="http://schemas.microsoft.com/office/drawing/2014/main" id="{2E6ADF9E-1D85-5D44-A435-C78BDF47D1C2}"/>
              </a:ext>
            </a:extLst>
          </p:cNvPr>
          <p:cNvSpPr/>
          <p:nvPr/>
        </p:nvSpPr>
        <p:spPr>
          <a:xfrm>
            <a:off x="1495646" y="6209522"/>
            <a:ext cx="65252" cy="6525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1" name="Straight Connector 300">
            <a:extLst>
              <a:ext uri="{FF2B5EF4-FFF2-40B4-BE49-F238E27FC236}">
                <a16:creationId xmlns:a16="http://schemas.microsoft.com/office/drawing/2014/main" id="{51BAF966-B625-5D48-A377-8EEB9F3C43CC}"/>
              </a:ext>
            </a:extLst>
          </p:cNvPr>
          <p:cNvCxnSpPr>
            <a:cxnSpLocks/>
          </p:cNvCxnSpPr>
          <p:nvPr/>
        </p:nvCxnSpPr>
        <p:spPr>
          <a:xfrm>
            <a:off x="3668270" y="4736547"/>
            <a:ext cx="4819346" cy="0"/>
          </a:xfrm>
          <a:prstGeom prst="line">
            <a:avLst/>
          </a:prstGeom>
          <a:ln w="1905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302" name="TextBox 301">
            <a:extLst>
              <a:ext uri="{FF2B5EF4-FFF2-40B4-BE49-F238E27FC236}">
                <a16:creationId xmlns:a16="http://schemas.microsoft.com/office/drawing/2014/main" id="{2A4BB864-D844-2144-8161-36B042713405}"/>
              </a:ext>
            </a:extLst>
          </p:cNvPr>
          <p:cNvSpPr txBox="1"/>
          <p:nvPr/>
        </p:nvSpPr>
        <p:spPr>
          <a:xfrm>
            <a:off x="8123128" y="4818031"/>
            <a:ext cx="943024" cy="369332"/>
          </a:xfrm>
          <a:prstGeom prst="rect">
            <a:avLst/>
          </a:prstGeom>
          <a:noFill/>
        </p:spPr>
        <p:txBody>
          <a:bodyPr wrap="square" rtlCol="0">
            <a:spAutoFit/>
          </a:bodyPr>
          <a:lstStyle/>
          <a:p>
            <a:r>
              <a:rPr lang="en-US" dirty="0"/>
              <a:t>statistic</a:t>
            </a:r>
          </a:p>
        </p:txBody>
      </p:sp>
      <p:sp>
        <p:nvSpPr>
          <p:cNvPr id="303" name="Oval 302">
            <a:extLst>
              <a:ext uri="{FF2B5EF4-FFF2-40B4-BE49-F238E27FC236}">
                <a16:creationId xmlns:a16="http://schemas.microsoft.com/office/drawing/2014/main" id="{C366B39D-3A2F-E04A-A762-A8438490DDB9}"/>
              </a:ext>
            </a:extLst>
          </p:cNvPr>
          <p:cNvSpPr/>
          <p:nvPr/>
        </p:nvSpPr>
        <p:spPr>
          <a:xfrm>
            <a:off x="5420650" y="4667566"/>
            <a:ext cx="137962" cy="137962"/>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4" name="Oval 303">
            <a:extLst>
              <a:ext uri="{FF2B5EF4-FFF2-40B4-BE49-F238E27FC236}">
                <a16:creationId xmlns:a16="http://schemas.microsoft.com/office/drawing/2014/main" id="{079A3CB1-2CEA-CA41-9458-F68948818764}"/>
              </a:ext>
            </a:extLst>
          </p:cNvPr>
          <p:cNvSpPr/>
          <p:nvPr/>
        </p:nvSpPr>
        <p:spPr>
          <a:xfrm>
            <a:off x="5605684" y="4672604"/>
            <a:ext cx="137962" cy="13796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5" name="Oval 304">
            <a:extLst>
              <a:ext uri="{FF2B5EF4-FFF2-40B4-BE49-F238E27FC236}">
                <a16:creationId xmlns:a16="http://schemas.microsoft.com/office/drawing/2014/main" id="{C936165B-FAC0-9D4A-B583-49A8579FB573}"/>
              </a:ext>
            </a:extLst>
          </p:cNvPr>
          <p:cNvSpPr/>
          <p:nvPr/>
        </p:nvSpPr>
        <p:spPr>
          <a:xfrm>
            <a:off x="6604408" y="4667566"/>
            <a:ext cx="137962" cy="137962"/>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6" name="Oval 305">
            <a:extLst>
              <a:ext uri="{FF2B5EF4-FFF2-40B4-BE49-F238E27FC236}">
                <a16:creationId xmlns:a16="http://schemas.microsoft.com/office/drawing/2014/main" id="{53E54B67-15D1-6F49-AE90-72726E5DCBB9}"/>
              </a:ext>
            </a:extLst>
          </p:cNvPr>
          <p:cNvSpPr/>
          <p:nvPr/>
        </p:nvSpPr>
        <p:spPr>
          <a:xfrm>
            <a:off x="6160932" y="4667566"/>
            <a:ext cx="137962" cy="13796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7" name="Oval 306">
            <a:extLst>
              <a:ext uri="{FF2B5EF4-FFF2-40B4-BE49-F238E27FC236}">
                <a16:creationId xmlns:a16="http://schemas.microsoft.com/office/drawing/2014/main" id="{75961B76-F173-9141-93E6-670264E54792}"/>
              </a:ext>
            </a:extLst>
          </p:cNvPr>
          <p:cNvSpPr/>
          <p:nvPr/>
        </p:nvSpPr>
        <p:spPr>
          <a:xfrm>
            <a:off x="4431846" y="4665424"/>
            <a:ext cx="137962" cy="1379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 name="Oval 307">
            <a:extLst>
              <a:ext uri="{FF2B5EF4-FFF2-40B4-BE49-F238E27FC236}">
                <a16:creationId xmlns:a16="http://schemas.microsoft.com/office/drawing/2014/main" id="{9C34617A-4C90-F34B-AE43-C1BFC4757D40}"/>
              </a:ext>
            </a:extLst>
          </p:cNvPr>
          <p:cNvSpPr/>
          <p:nvPr/>
        </p:nvSpPr>
        <p:spPr>
          <a:xfrm>
            <a:off x="7443243" y="4669854"/>
            <a:ext cx="137962" cy="13796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9" name="Straight Arrow Connector 308">
            <a:extLst>
              <a:ext uri="{FF2B5EF4-FFF2-40B4-BE49-F238E27FC236}">
                <a16:creationId xmlns:a16="http://schemas.microsoft.com/office/drawing/2014/main" id="{EDBAE82A-6BE2-124A-997E-415CFF5438B5}"/>
              </a:ext>
            </a:extLst>
          </p:cNvPr>
          <p:cNvCxnSpPr/>
          <p:nvPr/>
        </p:nvCxnSpPr>
        <p:spPr>
          <a:xfrm flipV="1">
            <a:off x="3593697" y="1816499"/>
            <a:ext cx="0" cy="2920047"/>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10" name="TextBox 309">
            <a:extLst>
              <a:ext uri="{FF2B5EF4-FFF2-40B4-BE49-F238E27FC236}">
                <a16:creationId xmlns:a16="http://schemas.microsoft.com/office/drawing/2014/main" id="{293D933F-2A20-3746-A139-C6365E309AB2}"/>
              </a:ext>
            </a:extLst>
          </p:cNvPr>
          <p:cNvSpPr txBox="1"/>
          <p:nvPr/>
        </p:nvSpPr>
        <p:spPr>
          <a:xfrm rot="16200000">
            <a:off x="2639959" y="3030821"/>
            <a:ext cx="1527396" cy="369332"/>
          </a:xfrm>
          <a:prstGeom prst="rect">
            <a:avLst/>
          </a:prstGeom>
          <a:noFill/>
        </p:spPr>
        <p:txBody>
          <a:bodyPr wrap="square" rtlCol="0">
            <a:spAutoFit/>
          </a:bodyPr>
          <a:lstStyle/>
          <a:p>
            <a:r>
              <a:rPr lang="en-US" dirty="0"/>
              <a:t>counts or PDF</a:t>
            </a:r>
          </a:p>
        </p:txBody>
      </p:sp>
    </p:spTree>
    <p:extLst>
      <p:ext uri="{BB962C8B-B14F-4D97-AF65-F5344CB8AC3E}">
        <p14:creationId xmlns:p14="http://schemas.microsoft.com/office/powerpoint/2010/main" val="355601163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C33893-C1FD-CF4C-91EC-7A35879269DA}"/>
              </a:ext>
            </a:extLst>
          </p:cNvPr>
          <p:cNvSpPr>
            <a:spLocks noGrp="1"/>
          </p:cNvSpPr>
          <p:nvPr>
            <p:ph type="title"/>
          </p:nvPr>
        </p:nvSpPr>
        <p:spPr>
          <a:xfrm>
            <a:off x="274319" y="317481"/>
            <a:ext cx="8595360" cy="641871"/>
          </a:xfrm>
        </p:spPr>
        <p:txBody>
          <a:bodyPr>
            <a:normAutofit/>
          </a:bodyPr>
          <a:lstStyle/>
          <a:p>
            <a:r>
              <a:rPr lang="en-US" dirty="0"/>
              <a:t>Bootstrap</a:t>
            </a:r>
          </a:p>
        </p:txBody>
      </p:sp>
      <p:sp>
        <p:nvSpPr>
          <p:cNvPr id="4" name="Slide Number Placeholder 3">
            <a:extLst>
              <a:ext uri="{FF2B5EF4-FFF2-40B4-BE49-F238E27FC236}">
                <a16:creationId xmlns:a16="http://schemas.microsoft.com/office/drawing/2014/main" id="{02E00918-68B8-514A-891C-20F177A55ADD}"/>
              </a:ext>
            </a:extLst>
          </p:cNvPr>
          <p:cNvSpPr>
            <a:spLocks noGrp="1"/>
          </p:cNvSpPr>
          <p:nvPr>
            <p:ph type="sldNum" sz="quarter" idx="12"/>
          </p:nvPr>
        </p:nvSpPr>
        <p:spPr>
          <a:xfrm>
            <a:off x="6272888" y="6446520"/>
            <a:ext cx="2366010" cy="274320"/>
          </a:xfrm>
        </p:spPr>
        <p:txBody>
          <a:bodyPr/>
          <a:lstStyle/>
          <a:p>
            <a:fld id="{4F1611B7-9285-1F48-A026-12A07D3EB268}" type="slidenum">
              <a:rPr lang="en-US" smtClean="0"/>
              <a:t>55</a:t>
            </a:fld>
            <a:endParaRPr lang="en-US" dirty="0"/>
          </a:p>
        </p:txBody>
      </p:sp>
      <p:sp>
        <p:nvSpPr>
          <p:cNvPr id="61" name="Rectangle 60">
            <a:extLst>
              <a:ext uri="{FF2B5EF4-FFF2-40B4-BE49-F238E27FC236}">
                <a16:creationId xmlns:a16="http://schemas.microsoft.com/office/drawing/2014/main" id="{F033F1DA-0779-E546-B7EC-73512C40A7A0}"/>
              </a:ext>
            </a:extLst>
          </p:cNvPr>
          <p:cNvSpPr/>
          <p:nvPr/>
        </p:nvSpPr>
        <p:spPr>
          <a:xfrm>
            <a:off x="5548308" y="2111259"/>
            <a:ext cx="411371" cy="2600151"/>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8A1DE67A-8321-634B-AE0A-BA69BACDA101}"/>
              </a:ext>
            </a:extLst>
          </p:cNvPr>
          <p:cNvSpPr/>
          <p:nvPr/>
        </p:nvSpPr>
        <p:spPr>
          <a:xfrm>
            <a:off x="5997472" y="2182387"/>
            <a:ext cx="411371" cy="2529022"/>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BBF7E0E1-AE70-C046-80B1-EDFDAA9FCE1C}"/>
              </a:ext>
            </a:extLst>
          </p:cNvPr>
          <p:cNvSpPr/>
          <p:nvPr/>
        </p:nvSpPr>
        <p:spPr>
          <a:xfrm>
            <a:off x="6446637" y="2713726"/>
            <a:ext cx="411371" cy="1997683"/>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B871679B-9040-5F4F-9355-5FEA43ACE720}"/>
              </a:ext>
            </a:extLst>
          </p:cNvPr>
          <p:cNvSpPr/>
          <p:nvPr/>
        </p:nvSpPr>
        <p:spPr>
          <a:xfrm>
            <a:off x="6895802" y="3627257"/>
            <a:ext cx="411371" cy="1084152"/>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00E4256A-8C45-034B-8500-EF9A8C5B681E}"/>
              </a:ext>
            </a:extLst>
          </p:cNvPr>
          <p:cNvSpPr/>
          <p:nvPr/>
        </p:nvSpPr>
        <p:spPr>
          <a:xfrm>
            <a:off x="7344966" y="4346129"/>
            <a:ext cx="411371" cy="365280"/>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81CA9BA8-F208-704A-B9D4-7746F2D60BBB}"/>
              </a:ext>
            </a:extLst>
          </p:cNvPr>
          <p:cNvSpPr/>
          <p:nvPr/>
        </p:nvSpPr>
        <p:spPr>
          <a:xfrm>
            <a:off x="7794132" y="4661492"/>
            <a:ext cx="411371" cy="49917"/>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E2AC419C-92A5-E64C-9AEE-BD487C5A932F}"/>
              </a:ext>
            </a:extLst>
          </p:cNvPr>
          <p:cNvSpPr/>
          <p:nvPr/>
        </p:nvSpPr>
        <p:spPr>
          <a:xfrm>
            <a:off x="5099143" y="2713727"/>
            <a:ext cx="411371" cy="1997683"/>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1DD40C21-14A4-D043-AF83-FBD218F73FD4}"/>
              </a:ext>
            </a:extLst>
          </p:cNvPr>
          <p:cNvSpPr/>
          <p:nvPr/>
        </p:nvSpPr>
        <p:spPr>
          <a:xfrm>
            <a:off x="4200814" y="4270458"/>
            <a:ext cx="411371" cy="440951"/>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09787FFD-9560-EE4D-B86E-FDCD129BB87B}"/>
              </a:ext>
            </a:extLst>
          </p:cNvPr>
          <p:cNvSpPr/>
          <p:nvPr/>
        </p:nvSpPr>
        <p:spPr>
          <a:xfrm>
            <a:off x="4649978" y="3562006"/>
            <a:ext cx="411371" cy="1149403"/>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C0325880-AD9A-D645-A8DF-3C0B0950DE97}"/>
              </a:ext>
            </a:extLst>
          </p:cNvPr>
          <p:cNvSpPr/>
          <p:nvPr/>
        </p:nvSpPr>
        <p:spPr>
          <a:xfrm>
            <a:off x="3751649" y="4615789"/>
            <a:ext cx="411371" cy="95621"/>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EED84B22-6F81-F74B-B4FE-DB50CFFADDDB}"/>
              </a:ext>
            </a:extLst>
          </p:cNvPr>
          <p:cNvSpPr/>
          <p:nvPr/>
        </p:nvSpPr>
        <p:spPr>
          <a:xfrm>
            <a:off x="4717605" y="4661493"/>
            <a:ext cx="137962" cy="137962"/>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A434E22E-744A-7D4D-AB8E-0C416E298C60}"/>
              </a:ext>
            </a:extLst>
          </p:cNvPr>
          <p:cNvSpPr/>
          <p:nvPr/>
        </p:nvSpPr>
        <p:spPr>
          <a:xfrm>
            <a:off x="4901739" y="4661493"/>
            <a:ext cx="137962" cy="137962"/>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655F0113-1E51-234F-BF9F-2E07677418B6}"/>
              </a:ext>
            </a:extLst>
          </p:cNvPr>
          <p:cNvSpPr/>
          <p:nvPr/>
        </p:nvSpPr>
        <p:spPr>
          <a:xfrm>
            <a:off x="5280043" y="4661493"/>
            <a:ext cx="137962" cy="137962"/>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3890EF97-E147-5144-9192-F1B8C2E5FA92}"/>
              </a:ext>
            </a:extLst>
          </p:cNvPr>
          <p:cNvSpPr/>
          <p:nvPr/>
        </p:nvSpPr>
        <p:spPr>
          <a:xfrm>
            <a:off x="5544940" y="4661493"/>
            <a:ext cx="137962" cy="137962"/>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7505E8C5-F3A9-D547-AE7B-7BFA57D7F409}"/>
              </a:ext>
            </a:extLst>
          </p:cNvPr>
          <p:cNvSpPr/>
          <p:nvPr/>
        </p:nvSpPr>
        <p:spPr>
          <a:xfrm>
            <a:off x="5420650" y="4661493"/>
            <a:ext cx="137962" cy="137962"/>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BB395E86-6EA9-7243-9C1C-DAF46BF7A7B9}"/>
              </a:ext>
            </a:extLst>
          </p:cNvPr>
          <p:cNvSpPr/>
          <p:nvPr/>
        </p:nvSpPr>
        <p:spPr>
          <a:xfrm>
            <a:off x="5743646" y="4661493"/>
            <a:ext cx="137962" cy="137962"/>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2286C72F-3CC4-B944-B1B6-4B7542786F2F}"/>
              </a:ext>
            </a:extLst>
          </p:cNvPr>
          <p:cNvSpPr/>
          <p:nvPr/>
        </p:nvSpPr>
        <p:spPr>
          <a:xfrm>
            <a:off x="5644293" y="4661493"/>
            <a:ext cx="137962" cy="137962"/>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2161ACB0-5D41-6C4E-9A33-E7338CF0780C}"/>
              </a:ext>
            </a:extLst>
          </p:cNvPr>
          <p:cNvSpPr/>
          <p:nvPr/>
        </p:nvSpPr>
        <p:spPr>
          <a:xfrm>
            <a:off x="5870581" y="4661493"/>
            <a:ext cx="137962" cy="137962"/>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BF7D5EE9-C87C-2B4B-87A0-D48433B627CA}"/>
              </a:ext>
            </a:extLst>
          </p:cNvPr>
          <p:cNvSpPr/>
          <p:nvPr/>
        </p:nvSpPr>
        <p:spPr>
          <a:xfrm>
            <a:off x="5956312" y="4661493"/>
            <a:ext cx="137962" cy="137962"/>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1D3F8C0F-657D-2D41-AD16-E50000AF6D48}"/>
              </a:ext>
            </a:extLst>
          </p:cNvPr>
          <p:cNvSpPr/>
          <p:nvPr/>
        </p:nvSpPr>
        <p:spPr>
          <a:xfrm>
            <a:off x="6066642" y="4661493"/>
            <a:ext cx="137962" cy="137962"/>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FD18E1CB-4772-944E-9077-BD4594BF92ED}"/>
              </a:ext>
            </a:extLst>
          </p:cNvPr>
          <p:cNvSpPr/>
          <p:nvPr/>
        </p:nvSpPr>
        <p:spPr>
          <a:xfrm>
            <a:off x="6159600" y="4661493"/>
            <a:ext cx="137962" cy="137962"/>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72ABE287-322F-3F47-9BC5-0FBA721A01A3}"/>
              </a:ext>
            </a:extLst>
          </p:cNvPr>
          <p:cNvSpPr/>
          <p:nvPr/>
        </p:nvSpPr>
        <p:spPr>
          <a:xfrm>
            <a:off x="6449150" y="4661493"/>
            <a:ext cx="137962" cy="137962"/>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004B8EB9-EC33-EF47-9DF8-DCC8061C7BC4}"/>
              </a:ext>
            </a:extLst>
          </p:cNvPr>
          <p:cNvSpPr/>
          <p:nvPr/>
        </p:nvSpPr>
        <p:spPr>
          <a:xfrm>
            <a:off x="6652438" y="4661493"/>
            <a:ext cx="137962" cy="137962"/>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46E81FB5-A082-1448-A366-6248EAF3D7D5}"/>
              </a:ext>
            </a:extLst>
          </p:cNvPr>
          <p:cNvSpPr/>
          <p:nvPr/>
        </p:nvSpPr>
        <p:spPr>
          <a:xfrm>
            <a:off x="7098763" y="4661493"/>
            <a:ext cx="137962" cy="137962"/>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6EC6AD11-09AA-774B-AEA7-39ED127C18AC}"/>
              </a:ext>
            </a:extLst>
          </p:cNvPr>
          <p:cNvSpPr/>
          <p:nvPr/>
        </p:nvSpPr>
        <p:spPr>
          <a:xfrm>
            <a:off x="8096179" y="4661493"/>
            <a:ext cx="137962" cy="137962"/>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a:extLst>
              <a:ext uri="{FF2B5EF4-FFF2-40B4-BE49-F238E27FC236}">
                <a16:creationId xmlns:a16="http://schemas.microsoft.com/office/drawing/2014/main" id="{038AB183-4B14-7D4F-B930-BC1CB8B88E8D}"/>
              </a:ext>
            </a:extLst>
          </p:cNvPr>
          <p:cNvSpPr/>
          <p:nvPr/>
        </p:nvSpPr>
        <p:spPr>
          <a:xfrm>
            <a:off x="3913543" y="4661493"/>
            <a:ext cx="137962" cy="137962"/>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7" name="Group 86">
            <a:extLst>
              <a:ext uri="{FF2B5EF4-FFF2-40B4-BE49-F238E27FC236}">
                <a16:creationId xmlns:a16="http://schemas.microsoft.com/office/drawing/2014/main" id="{00C733FB-41E1-744D-AAF3-263A011CC99C}"/>
              </a:ext>
            </a:extLst>
          </p:cNvPr>
          <p:cNvGrpSpPr/>
          <p:nvPr/>
        </p:nvGrpSpPr>
        <p:grpSpPr>
          <a:xfrm>
            <a:off x="317227" y="2132951"/>
            <a:ext cx="764732" cy="725704"/>
            <a:chOff x="2036652" y="1429407"/>
            <a:chExt cx="1870888" cy="1775412"/>
          </a:xfrm>
        </p:grpSpPr>
        <p:sp>
          <p:nvSpPr>
            <p:cNvPr id="88" name="TextBox 87">
              <a:extLst>
                <a:ext uri="{FF2B5EF4-FFF2-40B4-BE49-F238E27FC236}">
                  <a16:creationId xmlns:a16="http://schemas.microsoft.com/office/drawing/2014/main" id="{A1BA713E-D6D4-8445-8078-C32F38AC868F}"/>
                </a:ext>
              </a:extLst>
            </p:cNvPr>
            <p:cNvSpPr txBox="1"/>
            <p:nvPr/>
          </p:nvSpPr>
          <p:spPr>
            <a:xfrm>
              <a:off x="2448910" y="1429407"/>
              <a:ext cx="643943" cy="752967"/>
            </a:xfrm>
            <a:prstGeom prst="rect">
              <a:avLst/>
            </a:prstGeom>
            <a:noFill/>
          </p:spPr>
          <p:txBody>
            <a:bodyPr wrap="none" rtlCol="0">
              <a:spAutoFit/>
            </a:bodyPr>
            <a:lstStyle/>
            <a:p>
              <a:r>
                <a:rPr lang="en-US" sz="1400" dirty="0">
                  <a:solidFill>
                    <a:srgbClr val="FF0000"/>
                  </a:solidFill>
                </a:rPr>
                <a:t>x</a:t>
              </a:r>
            </a:p>
          </p:txBody>
        </p:sp>
        <p:sp>
          <p:nvSpPr>
            <p:cNvPr id="89" name="TextBox 88">
              <a:extLst>
                <a:ext uri="{FF2B5EF4-FFF2-40B4-BE49-F238E27FC236}">
                  <a16:creationId xmlns:a16="http://schemas.microsoft.com/office/drawing/2014/main" id="{DD33A3B8-722A-354E-ACDE-D01CFD2FA8E3}"/>
                </a:ext>
              </a:extLst>
            </p:cNvPr>
            <p:cNvSpPr txBox="1"/>
            <p:nvPr/>
          </p:nvSpPr>
          <p:spPr>
            <a:xfrm>
              <a:off x="2601310" y="1581807"/>
              <a:ext cx="643943" cy="752967"/>
            </a:xfrm>
            <a:prstGeom prst="rect">
              <a:avLst/>
            </a:prstGeom>
            <a:noFill/>
          </p:spPr>
          <p:txBody>
            <a:bodyPr wrap="none" rtlCol="0">
              <a:spAutoFit/>
            </a:bodyPr>
            <a:lstStyle/>
            <a:p>
              <a:r>
                <a:rPr lang="en-US" sz="1400" dirty="0">
                  <a:solidFill>
                    <a:srgbClr val="FF0000"/>
                  </a:solidFill>
                </a:rPr>
                <a:t>x</a:t>
              </a:r>
            </a:p>
          </p:txBody>
        </p:sp>
        <p:sp>
          <p:nvSpPr>
            <p:cNvPr id="90" name="TextBox 89">
              <a:extLst>
                <a:ext uri="{FF2B5EF4-FFF2-40B4-BE49-F238E27FC236}">
                  <a16:creationId xmlns:a16="http://schemas.microsoft.com/office/drawing/2014/main" id="{73897401-A57F-9A47-9736-9D70DAB866B6}"/>
                </a:ext>
              </a:extLst>
            </p:cNvPr>
            <p:cNvSpPr txBox="1"/>
            <p:nvPr/>
          </p:nvSpPr>
          <p:spPr>
            <a:xfrm>
              <a:off x="2753710" y="1734208"/>
              <a:ext cx="643943" cy="752967"/>
            </a:xfrm>
            <a:prstGeom prst="rect">
              <a:avLst/>
            </a:prstGeom>
            <a:noFill/>
          </p:spPr>
          <p:txBody>
            <a:bodyPr wrap="none" rtlCol="0">
              <a:spAutoFit/>
            </a:bodyPr>
            <a:lstStyle/>
            <a:p>
              <a:r>
                <a:rPr lang="en-US" sz="1400" dirty="0">
                  <a:solidFill>
                    <a:srgbClr val="FF0000"/>
                  </a:solidFill>
                </a:rPr>
                <a:t>x</a:t>
              </a:r>
            </a:p>
          </p:txBody>
        </p:sp>
        <p:sp>
          <p:nvSpPr>
            <p:cNvPr id="91" name="TextBox 90">
              <a:extLst>
                <a:ext uri="{FF2B5EF4-FFF2-40B4-BE49-F238E27FC236}">
                  <a16:creationId xmlns:a16="http://schemas.microsoft.com/office/drawing/2014/main" id="{EE9DB232-EBFA-434D-A311-BE3A31751BD1}"/>
                </a:ext>
              </a:extLst>
            </p:cNvPr>
            <p:cNvSpPr txBox="1"/>
            <p:nvPr/>
          </p:nvSpPr>
          <p:spPr>
            <a:xfrm>
              <a:off x="2948015" y="1822914"/>
              <a:ext cx="643943" cy="752967"/>
            </a:xfrm>
            <a:prstGeom prst="rect">
              <a:avLst/>
            </a:prstGeom>
            <a:noFill/>
          </p:spPr>
          <p:txBody>
            <a:bodyPr wrap="none" rtlCol="0">
              <a:spAutoFit/>
            </a:bodyPr>
            <a:lstStyle/>
            <a:p>
              <a:r>
                <a:rPr lang="en-US" sz="1400" dirty="0">
                  <a:solidFill>
                    <a:srgbClr val="FF0000"/>
                  </a:solidFill>
                </a:rPr>
                <a:t>x</a:t>
              </a:r>
            </a:p>
          </p:txBody>
        </p:sp>
        <p:sp>
          <p:nvSpPr>
            <p:cNvPr id="92" name="TextBox 91">
              <a:extLst>
                <a:ext uri="{FF2B5EF4-FFF2-40B4-BE49-F238E27FC236}">
                  <a16:creationId xmlns:a16="http://schemas.microsoft.com/office/drawing/2014/main" id="{AA9C1A6C-28CC-5649-B8D8-7B7BFB4E601C}"/>
                </a:ext>
              </a:extLst>
            </p:cNvPr>
            <p:cNvSpPr txBox="1"/>
            <p:nvPr/>
          </p:nvSpPr>
          <p:spPr>
            <a:xfrm>
              <a:off x="3058510" y="2039008"/>
              <a:ext cx="643943" cy="752967"/>
            </a:xfrm>
            <a:prstGeom prst="rect">
              <a:avLst/>
            </a:prstGeom>
            <a:noFill/>
          </p:spPr>
          <p:txBody>
            <a:bodyPr wrap="none" rtlCol="0">
              <a:spAutoFit/>
            </a:bodyPr>
            <a:lstStyle/>
            <a:p>
              <a:r>
                <a:rPr lang="en-US" sz="1400" dirty="0">
                  <a:solidFill>
                    <a:srgbClr val="FF0000"/>
                  </a:solidFill>
                </a:rPr>
                <a:t>x</a:t>
              </a:r>
            </a:p>
          </p:txBody>
        </p:sp>
        <p:sp>
          <p:nvSpPr>
            <p:cNvPr id="93" name="TextBox 92">
              <a:extLst>
                <a:ext uri="{FF2B5EF4-FFF2-40B4-BE49-F238E27FC236}">
                  <a16:creationId xmlns:a16="http://schemas.microsoft.com/office/drawing/2014/main" id="{D947F730-C207-9047-B2C8-CD53F09095C9}"/>
                </a:ext>
              </a:extLst>
            </p:cNvPr>
            <p:cNvSpPr txBox="1"/>
            <p:nvPr/>
          </p:nvSpPr>
          <p:spPr>
            <a:xfrm>
              <a:off x="3210910" y="2191406"/>
              <a:ext cx="643943" cy="752967"/>
            </a:xfrm>
            <a:prstGeom prst="rect">
              <a:avLst/>
            </a:prstGeom>
            <a:noFill/>
          </p:spPr>
          <p:txBody>
            <a:bodyPr wrap="none" rtlCol="0">
              <a:spAutoFit/>
            </a:bodyPr>
            <a:lstStyle/>
            <a:p>
              <a:r>
                <a:rPr lang="en-US" sz="1400" dirty="0">
                  <a:solidFill>
                    <a:srgbClr val="FF0000"/>
                  </a:solidFill>
                </a:rPr>
                <a:t>x</a:t>
              </a:r>
            </a:p>
          </p:txBody>
        </p:sp>
        <p:sp>
          <p:nvSpPr>
            <p:cNvPr id="94" name="TextBox 93">
              <a:extLst>
                <a:ext uri="{FF2B5EF4-FFF2-40B4-BE49-F238E27FC236}">
                  <a16:creationId xmlns:a16="http://schemas.microsoft.com/office/drawing/2014/main" id="{AEF4C02C-C518-E741-AAC6-9C10A1886782}"/>
                </a:ext>
              </a:extLst>
            </p:cNvPr>
            <p:cNvSpPr txBox="1"/>
            <p:nvPr/>
          </p:nvSpPr>
          <p:spPr>
            <a:xfrm>
              <a:off x="2543640" y="1930855"/>
              <a:ext cx="643943" cy="752967"/>
            </a:xfrm>
            <a:prstGeom prst="rect">
              <a:avLst/>
            </a:prstGeom>
            <a:noFill/>
          </p:spPr>
          <p:txBody>
            <a:bodyPr wrap="none" rtlCol="0">
              <a:spAutoFit/>
            </a:bodyPr>
            <a:lstStyle/>
            <a:p>
              <a:r>
                <a:rPr lang="en-US" sz="1400" dirty="0">
                  <a:solidFill>
                    <a:srgbClr val="FF0000"/>
                  </a:solidFill>
                </a:rPr>
                <a:t>x</a:t>
              </a:r>
            </a:p>
          </p:txBody>
        </p:sp>
        <p:sp>
          <p:nvSpPr>
            <p:cNvPr id="95" name="TextBox 94">
              <a:extLst>
                <a:ext uri="{FF2B5EF4-FFF2-40B4-BE49-F238E27FC236}">
                  <a16:creationId xmlns:a16="http://schemas.microsoft.com/office/drawing/2014/main" id="{BECF484D-314B-974D-AA22-885E85B5C868}"/>
                </a:ext>
              </a:extLst>
            </p:cNvPr>
            <p:cNvSpPr txBox="1"/>
            <p:nvPr/>
          </p:nvSpPr>
          <p:spPr>
            <a:xfrm>
              <a:off x="2559676" y="2401193"/>
              <a:ext cx="643943" cy="752967"/>
            </a:xfrm>
            <a:prstGeom prst="rect">
              <a:avLst/>
            </a:prstGeom>
            <a:noFill/>
          </p:spPr>
          <p:txBody>
            <a:bodyPr wrap="none" rtlCol="0">
              <a:spAutoFit/>
            </a:bodyPr>
            <a:lstStyle/>
            <a:p>
              <a:r>
                <a:rPr lang="en-US" sz="1400" dirty="0">
                  <a:solidFill>
                    <a:srgbClr val="FF0000"/>
                  </a:solidFill>
                </a:rPr>
                <a:t>x</a:t>
              </a:r>
            </a:p>
          </p:txBody>
        </p:sp>
        <p:sp>
          <p:nvSpPr>
            <p:cNvPr id="108" name="TextBox 107">
              <a:extLst>
                <a:ext uri="{FF2B5EF4-FFF2-40B4-BE49-F238E27FC236}">
                  <a16:creationId xmlns:a16="http://schemas.microsoft.com/office/drawing/2014/main" id="{115332C9-6E7D-B641-B671-4849B610F09F}"/>
                </a:ext>
              </a:extLst>
            </p:cNvPr>
            <p:cNvSpPr txBox="1"/>
            <p:nvPr/>
          </p:nvSpPr>
          <p:spPr>
            <a:xfrm>
              <a:off x="2133803" y="1558683"/>
              <a:ext cx="294290" cy="752967"/>
            </a:xfrm>
            <a:prstGeom prst="rect">
              <a:avLst/>
            </a:prstGeom>
            <a:noFill/>
          </p:spPr>
          <p:txBody>
            <a:bodyPr wrap="square" rtlCol="0">
              <a:spAutoFit/>
            </a:bodyPr>
            <a:lstStyle/>
            <a:p>
              <a:r>
                <a:rPr lang="en-US" sz="1400" dirty="0">
                  <a:solidFill>
                    <a:srgbClr val="FF0000"/>
                  </a:solidFill>
                </a:rPr>
                <a:t>x</a:t>
              </a:r>
            </a:p>
          </p:txBody>
        </p:sp>
        <p:sp>
          <p:nvSpPr>
            <p:cNvPr id="109" name="TextBox 108">
              <a:extLst>
                <a:ext uri="{FF2B5EF4-FFF2-40B4-BE49-F238E27FC236}">
                  <a16:creationId xmlns:a16="http://schemas.microsoft.com/office/drawing/2014/main" id="{12B5BAB2-BC4A-CF4E-8059-0CEA5EECD127}"/>
                </a:ext>
              </a:extLst>
            </p:cNvPr>
            <p:cNvSpPr txBox="1"/>
            <p:nvPr/>
          </p:nvSpPr>
          <p:spPr>
            <a:xfrm>
              <a:off x="2244298" y="1794220"/>
              <a:ext cx="294290" cy="752967"/>
            </a:xfrm>
            <a:prstGeom prst="rect">
              <a:avLst/>
            </a:prstGeom>
            <a:noFill/>
          </p:spPr>
          <p:txBody>
            <a:bodyPr wrap="square" rtlCol="0">
              <a:spAutoFit/>
            </a:bodyPr>
            <a:lstStyle/>
            <a:p>
              <a:r>
                <a:rPr lang="en-US" sz="1400" dirty="0">
                  <a:solidFill>
                    <a:srgbClr val="FF0000"/>
                  </a:solidFill>
                </a:rPr>
                <a:t>x</a:t>
              </a:r>
            </a:p>
          </p:txBody>
        </p:sp>
        <p:sp>
          <p:nvSpPr>
            <p:cNvPr id="110" name="TextBox 109">
              <a:extLst>
                <a:ext uri="{FF2B5EF4-FFF2-40B4-BE49-F238E27FC236}">
                  <a16:creationId xmlns:a16="http://schemas.microsoft.com/office/drawing/2014/main" id="{D9ADC250-C784-204A-9094-3707E386F8AA}"/>
                </a:ext>
              </a:extLst>
            </p:cNvPr>
            <p:cNvSpPr txBox="1"/>
            <p:nvPr/>
          </p:nvSpPr>
          <p:spPr>
            <a:xfrm>
              <a:off x="2428162" y="1798738"/>
              <a:ext cx="294290" cy="752967"/>
            </a:xfrm>
            <a:prstGeom prst="rect">
              <a:avLst/>
            </a:prstGeom>
            <a:noFill/>
          </p:spPr>
          <p:txBody>
            <a:bodyPr wrap="square" rtlCol="0">
              <a:spAutoFit/>
            </a:bodyPr>
            <a:lstStyle/>
            <a:p>
              <a:r>
                <a:rPr lang="en-US" sz="1400" dirty="0">
                  <a:solidFill>
                    <a:srgbClr val="FF0000"/>
                  </a:solidFill>
                </a:rPr>
                <a:t>x</a:t>
              </a:r>
            </a:p>
          </p:txBody>
        </p:sp>
        <p:sp>
          <p:nvSpPr>
            <p:cNvPr id="111" name="TextBox 110">
              <a:extLst>
                <a:ext uri="{FF2B5EF4-FFF2-40B4-BE49-F238E27FC236}">
                  <a16:creationId xmlns:a16="http://schemas.microsoft.com/office/drawing/2014/main" id="{A761C066-8D28-9444-A06C-1C01BBDE837F}"/>
                </a:ext>
              </a:extLst>
            </p:cNvPr>
            <p:cNvSpPr txBox="1"/>
            <p:nvPr/>
          </p:nvSpPr>
          <p:spPr>
            <a:xfrm>
              <a:off x="2464675" y="2140326"/>
              <a:ext cx="294290" cy="752967"/>
            </a:xfrm>
            <a:prstGeom prst="rect">
              <a:avLst/>
            </a:prstGeom>
            <a:noFill/>
          </p:spPr>
          <p:txBody>
            <a:bodyPr wrap="square" rtlCol="0">
              <a:spAutoFit/>
            </a:bodyPr>
            <a:lstStyle/>
            <a:p>
              <a:r>
                <a:rPr lang="en-US" sz="1400" dirty="0">
                  <a:solidFill>
                    <a:srgbClr val="FF0000"/>
                  </a:solidFill>
                </a:rPr>
                <a:t>x</a:t>
              </a:r>
            </a:p>
          </p:txBody>
        </p:sp>
        <p:sp>
          <p:nvSpPr>
            <p:cNvPr id="112" name="TextBox 111">
              <a:extLst>
                <a:ext uri="{FF2B5EF4-FFF2-40B4-BE49-F238E27FC236}">
                  <a16:creationId xmlns:a16="http://schemas.microsoft.com/office/drawing/2014/main" id="{860C6D30-1F22-2042-A4F1-61473E49FBC5}"/>
                </a:ext>
              </a:extLst>
            </p:cNvPr>
            <p:cNvSpPr txBox="1"/>
            <p:nvPr/>
          </p:nvSpPr>
          <p:spPr>
            <a:xfrm>
              <a:off x="2911365" y="2101437"/>
              <a:ext cx="294290" cy="752967"/>
            </a:xfrm>
            <a:prstGeom prst="rect">
              <a:avLst/>
            </a:prstGeom>
            <a:noFill/>
          </p:spPr>
          <p:txBody>
            <a:bodyPr wrap="square" rtlCol="0">
              <a:spAutoFit/>
            </a:bodyPr>
            <a:lstStyle/>
            <a:p>
              <a:r>
                <a:rPr lang="en-US" sz="1400" dirty="0">
                  <a:solidFill>
                    <a:srgbClr val="FF0000"/>
                  </a:solidFill>
                </a:rPr>
                <a:t>x</a:t>
              </a:r>
            </a:p>
          </p:txBody>
        </p:sp>
        <p:sp>
          <p:nvSpPr>
            <p:cNvPr id="113" name="TextBox 112">
              <a:extLst>
                <a:ext uri="{FF2B5EF4-FFF2-40B4-BE49-F238E27FC236}">
                  <a16:creationId xmlns:a16="http://schemas.microsoft.com/office/drawing/2014/main" id="{354130D2-0CC7-9F43-96BE-7F40E29289B6}"/>
                </a:ext>
              </a:extLst>
            </p:cNvPr>
            <p:cNvSpPr txBox="1"/>
            <p:nvPr/>
          </p:nvSpPr>
          <p:spPr>
            <a:xfrm>
              <a:off x="2758319" y="2319946"/>
              <a:ext cx="294290" cy="752967"/>
            </a:xfrm>
            <a:prstGeom prst="rect">
              <a:avLst/>
            </a:prstGeom>
            <a:noFill/>
          </p:spPr>
          <p:txBody>
            <a:bodyPr wrap="square" rtlCol="0">
              <a:spAutoFit/>
            </a:bodyPr>
            <a:lstStyle/>
            <a:p>
              <a:r>
                <a:rPr lang="en-US" sz="1400" dirty="0">
                  <a:solidFill>
                    <a:srgbClr val="FF0000"/>
                  </a:solidFill>
                </a:rPr>
                <a:t>x</a:t>
              </a:r>
            </a:p>
          </p:txBody>
        </p:sp>
        <p:sp>
          <p:nvSpPr>
            <p:cNvPr id="114" name="TextBox 113">
              <a:extLst>
                <a:ext uri="{FF2B5EF4-FFF2-40B4-BE49-F238E27FC236}">
                  <a16:creationId xmlns:a16="http://schemas.microsoft.com/office/drawing/2014/main" id="{A96648A7-28B9-E543-8EEC-AAFC561F4526}"/>
                </a:ext>
              </a:extLst>
            </p:cNvPr>
            <p:cNvSpPr txBox="1"/>
            <p:nvPr/>
          </p:nvSpPr>
          <p:spPr>
            <a:xfrm>
              <a:off x="3037761" y="2408339"/>
              <a:ext cx="294290" cy="752967"/>
            </a:xfrm>
            <a:prstGeom prst="rect">
              <a:avLst/>
            </a:prstGeom>
            <a:noFill/>
          </p:spPr>
          <p:txBody>
            <a:bodyPr wrap="square" rtlCol="0">
              <a:spAutoFit/>
            </a:bodyPr>
            <a:lstStyle/>
            <a:p>
              <a:r>
                <a:rPr lang="en-US" sz="1400" dirty="0">
                  <a:solidFill>
                    <a:srgbClr val="FF0000"/>
                  </a:solidFill>
                </a:rPr>
                <a:t>x</a:t>
              </a:r>
            </a:p>
          </p:txBody>
        </p:sp>
        <p:sp>
          <p:nvSpPr>
            <p:cNvPr id="115" name="TextBox 114">
              <a:extLst>
                <a:ext uri="{FF2B5EF4-FFF2-40B4-BE49-F238E27FC236}">
                  <a16:creationId xmlns:a16="http://schemas.microsoft.com/office/drawing/2014/main" id="{DE3E16E7-23B0-5340-8A8A-8D01D6F03C58}"/>
                </a:ext>
              </a:extLst>
            </p:cNvPr>
            <p:cNvSpPr txBox="1"/>
            <p:nvPr/>
          </p:nvSpPr>
          <p:spPr>
            <a:xfrm>
              <a:off x="2055045" y="1872524"/>
              <a:ext cx="294290" cy="752967"/>
            </a:xfrm>
            <a:prstGeom prst="rect">
              <a:avLst/>
            </a:prstGeom>
            <a:noFill/>
          </p:spPr>
          <p:txBody>
            <a:bodyPr wrap="square" rtlCol="0">
              <a:spAutoFit/>
            </a:bodyPr>
            <a:lstStyle/>
            <a:p>
              <a:r>
                <a:rPr lang="en-US" sz="1400" dirty="0">
                  <a:solidFill>
                    <a:srgbClr val="FF0000"/>
                  </a:solidFill>
                </a:rPr>
                <a:t>x</a:t>
              </a:r>
            </a:p>
          </p:txBody>
        </p:sp>
        <p:sp>
          <p:nvSpPr>
            <p:cNvPr id="116" name="TextBox 115">
              <a:extLst>
                <a:ext uri="{FF2B5EF4-FFF2-40B4-BE49-F238E27FC236}">
                  <a16:creationId xmlns:a16="http://schemas.microsoft.com/office/drawing/2014/main" id="{1DA6CE1D-8F2B-CE42-A0C1-26F3CD8B3A31}"/>
                </a:ext>
              </a:extLst>
            </p:cNvPr>
            <p:cNvSpPr txBox="1"/>
            <p:nvPr/>
          </p:nvSpPr>
          <p:spPr>
            <a:xfrm>
              <a:off x="3232067" y="1918872"/>
              <a:ext cx="643943" cy="752967"/>
            </a:xfrm>
            <a:prstGeom prst="rect">
              <a:avLst/>
            </a:prstGeom>
            <a:noFill/>
          </p:spPr>
          <p:txBody>
            <a:bodyPr wrap="none" rtlCol="0">
              <a:spAutoFit/>
            </a:bodyPr>
            <a:lstStyle/>
            <a:p>
              <a:r>
                <a:rPr lang="en-US" sz="1400" dirty="0">
                  <a:solidFill>
                    <a:srgbClr val="FF0000"/>
                  </a:solidFill>
                </a:rPr>
                <a:t>x</a:t>
              </a:r>
            </a:p>
          </p:txBody>
        </p:sp>
        <p:sp>
          <p:nvSpPr>
            <p:cNvPr id="117" name="TextBox 116">
              <a:extLst>
                <a:ext uri="{FF2B5EF4-FFF2-40B4-BE49-F238E27FC236}">
                  <a16:creationId xmlns:a16="http://schemas.microsoft.com/office/drawing/2014/main" id="{52E742AB-6931-A54C-9A34-25185AB287DB}"/>
                </a:ext>
              </a:extLst>
            </p:cNvPr>
            <p:cNvSpPr txBox="1"/>
            <p:nvPr/>
          </p:nvSpPr>
          <p:spPr>
            <a:xfrm>
              <a:off x="2927267" y="1483430"/>
              <a:ext cx="284051" cy="752967"/>
            </a:xfrm>
            <a:prstGeom prst="rect">
              <a:avLst/>
            </a:prstGeom>
            <a:noFill/>
          </p:spPr>
          <p:txBody>
            <a:bodyPr wrap="square" rtlCol="0">
              <a:spAutoFit/>
            </a:bodyPr>
            <a:lstStyle/>
            <a:p>
              <a:r>
                <a:rPr lang="en-US" sz="1400" dirty="0">
                  <a:solidFill>
                    <a:srgbClr val="FF0000"/>
                  </a:solidFill>
                </a:rPr>
                <a:t>x</a:t>
              </a:r>
            </a:p>
          </p:txBody>
        </p:sp>
        <p:sp>
          <p:nvSpPr>
            <p:cNvPr id="118" name="TextBox 117">
              <a:extLst>
                <a:ext uri="{FF2B5EF4-FFF2-40B4-BE49-F238E27FC236}">
                  <a16:creationId xmlns:a16="http://schemas.microsoft.com/office/drawing/2014/main" id="{5396B806-5D17-8C40-A41F-C5C35CE0C2F8}"/>
                </a:ext>
              </a:extLst>
            </p:cNvPr>
            <p:cNvSpPr txBox="1"/>
            <p:nvPr/>
          </p:nvSpPr>
          <p:spPr>
            <a:xfrm>
              <a:off x="3263597" y="1638247"/>
              <a:ext cx="643943" cy="752967"/>
            </a:xfrm>
            <a:prstGeom prst="rect">
              <a:avLst/>
            </a:prstGeom>
            <a:noFill/>
          </p:spPr>
          <p:txBody>
            <a:bodyPr wrap="none" rtlCol="0">
              <a:spAutoFit/>
            </a:bodyPr>
            <a:lstStyle/>
            <a:p>
              <a:r>
                <a:rPr lang="en-US" sz="1400" dirty="0">
                  <a:solidFill>
                    <a:srgbClr val="FF0000"/>
                  </a:solidFill>
                </a:rPr>
                <a:t>x</a:t>
              </a:r>
            </a:p>
          </p:txBody>
        </p:sp>
        <p:sp>
          <p:nvSpPr>
            <p:cNvPr id="119" name="TextBox 118">
              <a:extLst>
                <a:ext uri="{FF2B5EF4-FFF2-40B4-BE49-F238E27FC236}">
                  <a16:creationId xmlns:a16="http://schemas.microsoft.com/office/drawing/2014/main" id="{537B8A14-B4E1-B34D-9E28-3E1C6C8BDDD4}"/>
                </a:ext>
              </a:extLst>
            </p:cNvPr>
            <p:cNvSpPr txBox="1"/>
            <p:nvPr/>
          </p:nvSpPr>
          <p:spPr>
            <a:xfrm>
              <a:off x="2335514" y="2451852"/>
              <a:ext cx="643943" cy="752967"/>
            </a:xfrm>
            <a:prstGeom prst="rect">
              <a:avLst/>
            </a:prstGeom>
            <a:noFill/>
          </p:spPr>
          <p:txBody>
            <a:bodyPr wrap="none" rtlCol="0">
              <a:spAutoFit/>
            </a:bodyPr>
            <a:lstStyle/>
            <a:p>
              <a:r>
                <a:rPr lang="en-US" sz="1400" dirty="0">
                  <a:solidFill>
                    <a:srgbClr val="FF0000"/>
                  </a:solidFill>
                </a:rPr>
                <a:t>x</a:t>
              </a:r>
            </a:p>
          </p:txBody>
        </p:sp>
        <p:sp>
          <p:nvSpPr>
            <p:cNvPr id="120" name="TextBox 119">
              <a:extLst>
                <a:ext uri="{FF2B5EF4-FFF2-40B4-BE49-F238E27FC236}">
                  <a16:creationId xmlns:a16="http://schemas.microsoft.com/office/drawing/2014/main" id="{7E59B64C-F80A-AB4C-B94A-7632C55520BD}"/>
                </a:ext>
              </a:extLst>
            </p:cNvPr>
            <p:cNvSpPr txBox="1"/>
            <p:nvPr/>
          </p:nvSpPr>
          <p:spPr>
            <a:xfrm>
              <a:off x="2727435" y="2028285"/>
              <a:ext cx="643943" cy="752967"/>
            </a:xfrm>
            <a:prstGeom prst="rect">
              <a:avLst/>
            </a:prstGeom>
            <a:noFill/>
          </p:spPr>
          <p:txBody>
            <a:bodyPr wrap="none" rtlCol="0">
              <a:spAutoFit/>
            </a:bodyPr>
            <a:lstStyle/>
            <a:p>
              <a:r>
                <a:rPr lang="en-US" sz="1400" dirty="0">
                  <a:solidFill>
                    <a:srgbClr val="FF0000"/>
                  </a:solidFill>
                </a:rPr>
                <a:t>x</a:t>
              </a:r>
            </a:p>
          </p:txBody>
        </p:sp>
        <p:sp>
          <p:nvSpPr>
            <p:cNvPr id="121" name="TextBox 120">
              <a:extLst>
                <a:ext uri="{FF2B5EF4-FFF2-40B4-BE49-F238E27FC236}">
                  <a16:creationId xmlns:a16="http://schemas.microsoft.com/office/drawing/2014/main" id="{0A4CA2BC-B800-B14A-ABC4-67F7FAC418C7}"/>
                </a:ext>
              </a:extLst>
            </p:cNvPr>
            <p:cNvSpPr txBox="1"/>
            <p:nvPr/>
          </p:nvSpPr>
          <p:spPr>
            <a:xfrm>
              <a:off x="2181270" y="2138012"/>
              <a:ext cx="643943" cy="752967"/>
            </a:xfrm>
            <a:prstGeom prst="rect">
              <a:avLst/>
            </a:prstGeom>
            <a:noFill/>
          </p:spPr>
          <p:txBody>
            <a:bodyPr wrap="none" rtlCol="0">
              <a:spAutoFit/>
            </a:bodyPr>
            <a:lstStyle/>
            <a:p>
              <a:r>
                <a:rPr lang="en-US" sz="1400" dirty="0">
                  <a:solidFill>
                    <a:srgbClr val="FF0000"/>
                  </a:solidFill>
                </a:rPr>
                <a:t>x</a:t>
              </a:r>
            </a:p>
          </p:txBody>
        </p:sp>
        <p:sp>
          <p:nvSpPr>
            <p:cNvPr id="122" name="Oval 121">
              <a:extLst>
                <a:ext uri="{FF2B5EF4-FFF2-40B4-BE49-F238E27FC236}">
                  <a16:creationId xmlns:a16="http://schemas.microsoft.com/office/drawing/2014/main" id="{159C0DC0-EC8F-0041-A9BA-DF020BA056FE}"/>
                </a:ext>
              </a:extLst>
            </p:cNvPr>
            <p:cNvSpPr/>
            <p:nvPr/>
          </p:nvSpPr>
          <p:spPr>
            <a:xfrm>
              <a:off x="2036652" y="1497826"/>
              <a:ext cx="1665617" cy="1576552"/>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FF0000"/>
                </a:solidFill>
              </a:endParaRPr>
            </a:p>
          </p:txBody>
        </p:sp>
      </p:grpSp>
      <p:sp>
        <p:nvSpPr>
          <p:cNvPr id="123" name="Right Arrow 122">
            <a:extLst>
              <a:ext uri="{FF2B5EF4-FFF2-40B4-BE49-F238E27FC236}">
                <a16:creationId xmlns:a16="http://schemas.microsoft.com/office/drawing/2014/main" id="{4BAB9F23-F13B-4341-989A-3C74B882FB3A}"/>
              </a:ext>
            </a:extLst>
          </p:cNvPr>
          <p:cNvSpPr/>
          <p:nvPr/>
        </p:nvSpPr>
        <p:spPr>
          <a:xfrm>
            <a:off x="1157021" y="2399533"/>
            <a:ext cx="692435" cy="18759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TextBox 123">
            <a:extLst>
              <a:ext uri="{FF2B5EF4-FFF2-40B4-BE49-F238E27FC236}">
                <a16:creationId xmlns:a16="http://schemas.microsoft.com/office/drawing/2014/main" id="{607AC3D7-35CA-FC43-B459-9784B94C8F8E}"/>
              </a:ext>
            </a:extLst>
          </p:cNvPr>
          <p:cNvSpPr txBox="1"/>
          <p:nvPr/>
        </p:nvSpPr>
        <p:spPr>
          <a:xfrm>
            <a:off x="1927849" y="2351882"/>
            <a:ext cx="678311" cy="278619"/>
          </a:xfrm>
          <a:prstGeom prst="rect">
            <a:avLst/>
          </a:prstGeom>
          <a:noFill/>
        </p:spPr>
        <p:txBody>
          <a:bodyPr wrap="none" rtlCol="0">
            <a:spAutoFit/>
          </a:bodyPr>
          <a:lstStyle/>
          <a:p>
            <a:r>
              <a:rPr lang="en-US" dirty="0">
                <a:solidFill>
                  <a:srgbClr val="FF0000"/>
                </a:solidFill>
              </a:rPr>
              <a:t>statistic</a:t>
            </a:r>
          </a:p>
        </p:txBody>
      </p:sp>
      <p:grpSp>
        <p:nvGrpSpPr>
          <p:cNvPr id="125" name="Group 124">
            <a:extLst>
              <a:ext uri="{FF2B5EF4-FFF2-40B4-BE49-F238E27FC236}">
                <a16:creationId xmlns:a16="http://schemas.microsoft.com/office/drawing/2014/main" id="{179E58BF-E674-3441-AEA4-BA7C6114D148}"/>
              </a:ext>
            </a:extLst>
          </p:cNvPr>
          <p:cNvGrpSpPr/>
          <p:nvPr/>
        </p:nvGrpSpPr>
        <p:grpSpPr>
          <a:xfrm>
            <a:off x="322419" y="1379813"/>
            <a:ext cx="765978" cy="725113"/>
            <a:chOff x="2031861" y="1429407"/>
            <a:chExt cx="1876592" cy="1776474"/>
          </a:xfrm>
        </p:grpSpPr>
        <p:sp>
          <p:nvSpPr>
            <p:cNvPr id="126" name="TextBox 125">
              <a:extLst>
                <a:ext uri="{FF2B5EF4-FFF2-40B4-BE49-F238E27FC236}">
                  <a16:creationId xmlns:a16="http://schemas.microsoft.com/office/drawing/2014/main" id="{8EAEF897-DD4D-024F-91CC-518CD7472EEC}"/>
                </a:ext>
              </a:extLst>
            </p:cNvPr>
            <p:cNvSpPr txBox="1"/>
            <p:nvPr/>
          </p:nvSpPr>
          <p:spPr>
            <a:xfrm>
              <a:off x="2448910" y="1429407"/>
              <a:ext cx="644856" cy="754031"/>
            </a:xfrm>
            <a:prstGeom prst="rect">
              <a:avLst/>
            </a:prstGeom>
            <a:noFill/>
          </p:spPr>
          <p:txBody>
            <a:bodyPr wrap="none" rtlCol="0">
              <a:spAutoFit/>
            </a:bodyPr>
            <a:lstStyle/>
            <a:p>
              <a:r>
                <a:rPr lang="en-US" sz="1400" dirty="0"/>
                <a:t>x</a:t>
              </a:r>
            </a:p>
          </p:txBody>
        </p:sp>
        <p:sp>
          <p:nvSpPr>
            <p:cNvPr id="127" name="TextBox 126">
              <a:extLst>
                <a:ext uri="{FF2B5EF4-FFF2-40B4-BE49-F238E27FC236}">
                  <a16:creationId xmlns:a16="http://schemas.microsoft.com/office/drawing/2014/main" id="{2A7F4ADB-A73C-0040-845A-9C919AE700C0}"/>
                </a:ext>
              </a:extLst>
            </p:cNvPr>
            <p:cNvSpPr txBox="1"/>
            <p:nvPr/>
          </p:nvSpPr>
          <p:spPr>
            <a:xfrm>
              <a:off x="2601310" y="1581807"/>
              <a:ext cx="644856" cy="754031"/>
            </a:xfrm>
            <a:prstGeom prst="rect">
              <a:avLst/>
            </a:prstGeom>
            <a:noFill/>
          </p:spPr>
          <p:txBody>
            <a:bodyPr wrap="none" rtlCol="0">
              <a:spAutoFit/>
            </a:bodyPr>
            <a:lstStyle/>
            <a:p>
              <a:r>
                <a:rPr lang="en-US" sz="1400" dirty="0"/>
                <a:t>x</a:t>
              </a:r>
            </a:p>
          </p:txBody>
        </p:sp>
        <p:sp>
          <p:nvSpPr>
            <p:cNvPr id="128" name="TextBox 127">
              <a:extLst>
                <a:ext uri="{FF2B5EF4-FFF2-40B4-BE49-F238E27FC236}">
                  <a16:creationId xmlns:a16="http://schemas.microsoft.com/office/drawing/2014/main" id="{65776B7D-91B4-4346-B2D9-6BC8BB59F712}"/>
                </a:ext>
              </a:extLst>
            </p:cNvPr>
            <p:cNvSpPr txBox="1"/>
            <p:nvPr/>
          </p:nvSpPr>
          <p:spPr>
            <a:xfrm>
              <a:off x="2753710" y="1734207"/>
              <a:ext cx="644856" cy="754031"/>
            </a:xfrm>
            <a:prstGeom prst="rect">
              <a:avLst/>
            </a:prstGeom>
            <a:noFill/>
          </p:spPr>
          <p:txBody>
            <a:bodyPr wrap="none" rtlCol="0">
              <a:spAutoFit/>
            </a:bodyPr>
            <a:lstStyle/>
            <a:p>
              <a:r>
                <a:rPr lang="en-US" sz="1400" dirty="0"/>
                <a:t>x</a:t>
              </a:r>
            </a:p>
          </p:txBody>
        </p:sp>
        <p:sp>
          <p:nvSpPr>
            <p:cNvPr id="129" name="TextBox 128">
              <a:extLst>
                <a:ext uri="{FF2B5EF4-FFF2-40B4-BE49-F238E27FC236}">
                  <a16:creationId xmlns:a16="http://schemas.microsoft.com/office/drawing/2014/main" id="{796A5D1C-C4D0-7041-BCA8-75FC98134685}"/>
                </a:ext>
              </a:extLst>
            </p:cNvPr>
            <p:cNvSpPr txBox="1"/>
            <p:nvPr/>
          </p:nvSpPr>
          <p:spPr>
            <a:xfrm>
              <a:off x="2948014" y="1822912"/>
              <a:ext cx="644856" cy="754031"/>
            </a:xfrm>
            <a:prstGeom prst="rect">
              <a:avLst/>
            </a:prstGeom>
            <a:noFill/>
          </p:spPr>
          <p:txBody>
            <a:bodyPr wrap="none" rtlCol="0">
              <a:spAutoFit/>
            </a:bodyPr>
            <a:lstStyle/>
            <a:p>
              <a:r>
                <a:rPr lang="en-US" sz="1400" dirty="0"/>
                <a:t>x</a:t>
              </a:r>
            </a:p>
          </p:txBody>
        </p:sp>
        <p:sp>
          <p:nvSpPr>
            <p:cNvPr id="130" name="TextBox 129">
              <a:extLst>
                <a:ext uri="{FF2B5EF4-FFF2-40B4-BE49-F238E27FC236}">
                  <a16:creationId xmlns:a16="http://schemas.microsoft.com/office/drawing/2014/main" id="{AA94C8DC-2EE0-8449-A975-B540E3A79023}"/>
                </a:ext>
              </a:extLst>
            </p:cNvPr>
            <p:cNvSpPr txBox="1"/>
            <p:nvPr/>
          </p:nvSpPr>
          <p:spPr>
            <a:xfrm>
              <a:off x="3058511" y="2039008"/>
              <a:ext cx="644856" cy="754031"/>
            </a:xfrm>
            <a:prstGeom prst="rect">
              <a:avLst/>
            </a:prstGeom>
            <a:noFill/>
          </p:spPr>
          <p:txBody>
            <a:bodyPr wrap="none" rtlCol="0">
              <a:spAutoFit/>
            </a:bodyPr>
            <a:lstStyle/>
            <a:p>
              <a:r>
                <a:rPr lang="en-US" sz="1400" dirty="0"/>
                <a:t>x</a:t>
              </a:r>
            </a:p>
          </p:txBody>
        </p:sp>
        <p:sp>
          <p:nvSpPr>
            <p:cNvPr id="131" name="TextBox 130">
              <a:extLst>
                <a:ext uri="{FF2B5EF4-FFF2-40B4-BE49-F238E27FC236}">
                  <a16:creationId xmlns:a16="http://schemas.microsoft.com/office/drawing/2014/main" id="{147B5D49-74F9-5749-9AA6-33C4C3E3B713}"/>
                </a:ext>
              </a:extLst>
            </p:cNvPr>
            <p:cNvSpPr txBox="1"/>
            <p:nvPr/>
          </p:nvSpPr>
          <p:spPr>
            <a:xfrm>
              <a:off x="3210909" y="2191408"/>
              <a:ext cx="644856" cy="754031"/>
            </a:xfrm>
            <a:prstGeom prst="rect">
              <a:avLst/>
            </a:prstGeom>
            <a:noFill/>
          </p:spPr>
          <p:txBody>
            <a:bodyPr wrap="none" rtlCol="0">
              <a:spAutoFit/>
            </a:bodyPr>
            <a:lstStyle/>
            <a:p>
              <a:r>
                <a:rPr lang="en-US" sz="1400" dirty="0"/>
                <a:t>x</a:t>
              </a:r>
            </a:p>
          </p:txBody>
        </p:sp>
        <p:sp>
          <p:nvSpPr>
            <p:cNvPr id="132" name="TextBox 131">
              <a:extLst>
                <a:ext uri="{FF2B5EF4-FFF2-40B4-BE49-F238E27FC236}">
                  <a16:creationId xmlns:a16="http://schemas.microsoft.com/office/drawing/2014/main" id="{F0BB970E-1545-B340-9B1F-D671677A33F0}"/>
                </a:ext>
              </a:extLst>
            </p:cNvPr>
            <p:cNvSpPr txBox="1"/>
            <p:nvPr/>
          </p:nvSpPr>
          <p:spPr>
            <a:xfrm>
              <a:off x="2543639" y="1930853"/>
              <a:ext cx="644856" cy="754031"/>
            </a:xfrm>
            <a:prstGeom prst="rect">
              <a:avLst/>
            </a:prstGeom>
            <a:noFill/>
          </p:spPr>
          <p:txBody>
            <a:bodyPr wrap="none" rtlCol="0">
              <a:spAutoFit/>
            </a:bodyPr>
            <a:lstStyle/>
            <a:p>
              <a:r>
                <a:rPr lang="en-US" sz="1400" dirty="0"/>
                <a:t>x</a:t>
              </a:r>
            </a:p>
          </p:txBody>
        </p:sp>
        <p:sp>
          <p:nvSpPr>
            <p:cNvPr id="133" name="TextBox 132">
              <a:extLst>
                <a:ext uri="{FF2B5EF4-FFF2-40B4-BE49-F238E27FC236}">
                  <a16:creationId xmlns:a16="http://schemas.microsoft.com/office/drawing/2014/main" id="{8C98C865-2E5D-7F4F-A3B8-A69C89389849}"/>
                </a:ext>
              </a:extLst>
            </p:cNvPr>
            <p:cNvSpPr txBox="1"/>
            <p:nvPr/>
          </p:nvSpPr>
          <p:spPr>
            <a:xfrm>
              <a:off x="2559676" y="2401193"/>
              <a:ext cx="644856" cy="754031"/>
            </a:xfrm>
            <a:prstGeom prst="rect">
              <a:avLst/>
            </a:prstGeom>
            <a:noFill/>
          </p:spPr>
          <p:txBody>
            <a:bodyPr wrap="none" rtlCol="0">
              <a:spAutoFit/>
            </a:bodyPr>
            <a:lstStyle/>
            <a:p>
              <a:r>
                <a:rPr lang="en-US" sz="1400" dirty="0"/>
                <a:t>x</a:t>
              </a:r>
            </a:p>
          </p:txBody>
        </p:sp>
        <p:sp>
          <p:nvSpPr>
            <p:cNvPr id="134" name="TextBox 133">
              <a:extLst>
                <a:ext uri="{FF2B5EF4-FFF2-40B4-BE49-F238E27FC236}">
                  <a16:creationId xmlns:a16="http://schemas.microsoft.com/office/drawing/2014/main" id="{4CF688E0-EEB9-E846-BFCB-DA643DFCE01F}"/>
                </a:ext>
              </a:extLst>
            </p:cNvPr>
            <p:cNvSpPr txBox="1"/>
            <p:nvPr/>
          </p:nvSpPr>
          <p:spPr>
            <a:xfrm>
              <a:off x="2133803" y="1558685"/>
              <a:ext cx="294290" cy="754031"/>
            </a:xfrm>
            <a:prstGeom prst="rect">
              <a:avLst/>
            </a:prstGeom>
            <a:noFill/>
          </p:spPr>
          <p:txBody>
            <a:bodyPr wrap="square" rtlCol="0">
              <a:spAutoFit/>
            </a:bodyPr>
            <a:lstStyle/>
            <a:p>
              <a:r>
                <a:rPr lang="en-US" sz="1400" dirty="0"/>
                <a:t>x</a:t>
              </a:r>
            </a:p>
          </p:txBody>
        </p:sp>
        <p:sp>
          <p:nvSpPr>
            <p:cNvPr id="135" name="TextBox 134">
              <a:extLst>
                <a:ext uri="{FF2B5EF4-FFF2-40B4-BE49-F238E27FC236}">
                  <a16:creationId xmlns:a16="http://schemas.microsoft.com/office/drawing/2014/main" id="{53823505-B16C-3F4F-AB5F-B9B0CF80DB05}"/>
                </a:ext>
              </a:extLst>
            </p:cNvPr>
            <p:cNvSpPr txBox="1"/>
            <p:nvPr/>
          </p:nvSpPr>
          <p:spPr>
            <a:xfrm>
              <a:off x="2244297" y="1794218"/>
              <a:ext cx="294290" cy="754031"/>
            </a:xfrm>
            <a:prstGeom prst="rect">
              <a:avLst/>
            </a:prstGeom>
            <a:noFill/>
          </p:spPr>
          <p:txBody>
            <a:bodyPr wrap="square" rtlCol="0">
              <a:spAutoFit/>
            </a:bodyPr>
            <a:lstStyle/>
            <a:p>
              <a:r>
                <a:rPr lang="en-US" sz="1400" dirty="0"/>
                <a:t>x</a:t>
              </a:r>
            </a:p>
          </p:txBody>
        </p:sp>
        <p:sp>
          <p:nvSpPr>
            <p:cNvPr id="136" name="TextBox 135">
              <a:extLst>
                <a:ext uri="{FF2B5EF4-FFF2-40B4-BE49-F238E27FC236}">
                  <a16:creationId xmlns:a16="http://schemas.microsoft.com/office/drawing/2014/main" id="{7F9C3704-068E-6342-8DA5-243C3B3AB0AA}"/>
                </a:ext>
              </a:extLst>
            </p:cNvPr>
            <p:cNvSpPr txBox="1"/>
            <p:nvPr/>
          </p:nvSpPr>
          <p:spPr>
            <a:xfrm>
              <a:off x="2428161" y="1798739"/>
              <a:ext cx="294290" cy="754031"/>
            </a:xfrm>
            <a:prstGeom prst="rect">
              <a:avLst/>
            </a:prstGeom>
            <a:noFill/>
          </p:spPr>
          <p:txBody>
            <a:bodyPr wrap="square" rtlCol="0">
              <a:spAutoFit/>
            </a:bodyPr>
            <a:lstStyle/>
            <a:p>
              <a:r>
                <a:rPr lang="en-US" sz="1400" dirty="0"/>
                <a:t>x</a:t>
              </a:r>
            </a:p>
          </p:txBody>
        </p:sp>
        <p:sp>
          <p:nvSpPr>
            <p:cNvPr id="137" name="TextBox 136">
              <a:extLst>
                <a:ext uri="{FF2B5EF4-FFF2-40B4-BE49-F238E27FC236}">
                  <a16:creationId xmlns:a16="http://schemas.microsoft.com/office/drawing/2014/main" id="{567E9654-D49F-F44B-BBC3-C75D58AFAC61}"/>
                </a:ext>
              </a:extLst>
            </p:cNvPr>
            <p:cNvSpPr txBox="1"/>
            <p:nvPr/>
          </p:nvSpPr>
          <p:spPr>
            <a:xfrm>
              <a:off x="2464675" y="2140327"/>
              <a:ext cx="294290" cy="754031"/>
            </a:xfrm>
            <a:prstGeom prst="rect">
              <a:avLst/>
            </a:prstGeom>
            <a:noFill/>
          </p:spPr>
          <p:txBody>
            <a:bodyPr wrap="square" rtlCol="0">
              <a:spAutoFit/>
            </a:bodyPr>
            <a:lstStyle/>
            <a:p>
              <a:r>
                <a:rPr lang="en-US" sz="1400" dirty="0"/>
                <a:t>x</a:t>
              </a:r>
            </a:p>
          </p:txBody>
        </p:sp>
        <p:sp>
          <p:nvSpPr>
            <p:cNvPr id="138" name="TextBox 137">
              <a:extLst>
                <a:ext uri="{FF2B5EF4-FFF2-40B4-BE49-F238E27FC236}">
                  <a16:creationId xmlns:a16="http://schemas.microsoft.com/office/drawing/2014/main" id="{02A4AC9C-9627-AB41-B7DF-2A079F400876}"/>
                </a:ext>
              </a:extLst>
            </p:cNvPr>
            <p:cNvSpPr txBox="1"/>
            <p:nvPr/>
          </p:nvSpPr>
          <p:spPr>
            <a:xfrm>
              <a:off x="2911366" y="2101437"/>
              <a:ext cx="294290" cy="754031"/>
            </a:xfrm>
            <a:prstGeom prst="rect">
              <a:avLst/>
            </a:prstGeom>
            <a:noFill/>
          </p:spPr>
          <p:txBody>
            <a:bodyPr wrap="square" rtlCol="0">
              <a:spAutoFit/>
            </a:bodyPr>
            <a:lstStyle/>
            <a:p>
              <a:r>
                <a:rPr lang="en-US" sz="1400" dirty="0"/>
                <a:t>x</a:t>
              </a:r>
            </a:p>
          </p:txBody>
        </p:sp>
        <p:sp>
          <p:nvSpPr>
            <p:cNvPr id="139" name="TextBox 138">
              <a:extLst>
                <a:ext uri="{FF2B5EF4-FFF2-40B4-BE49-F238E27FC236}">
                  <a16:creationId xmlns:a16="http://schemas.microsoft.com/office/drawing/2014/main" id="{5B97F41C-9F95-2544-B1B2-31245D490284}"/>
                </a:ext>
              </a:extLst>
            </p:cNvPr>
            <p:cNvSpPr txBox="1"/>
            <p:nvPr/>
          </p:nvSpPr>
          <p:spPr>
            <a:xfrm>
              <a:off x="2758319" y="2319946"/>
              <a:ext cx="294290" cy="754031"/>
            </a:xfrm>
            <a:prstGeom prst="rect">
              <a:avLst/>
            </a:prstGeom>
            <a:noFill/>
          </p:spPr>
          <p:txBody>
            <a:bodyPr wrap="square" rtlCol="0">
              <a:spAutoFit/>
            </a:bodyPr>
            <a:lstStyle/>
            <a:p>
              <a:r>
                <a:rPr lang="en-US" sz="1400" dirty="0"/>
                <a:t>x</a:t>
              </a:r>
            </a:p>
          </p:txBody>
        </p:sp>
        <p:sp>
          <p:nvSpPr>
            <p:cNvPr id="140" name="TextBox 139">
              <a:extLst>
                <a:ext uri="{FF2B5EF4-FFF2-40B4-BE49-F238E27FC236}">
                  <a16:creationId xmlns:a16="http://schemas.microsoft.com/office/drawing/2014/main" id="{A8B12433-401A-9441-BDEC-609914CED178}"/>
                </a:ext>
              </a:extLst>
            </p:cNvPr>
            <p:cNvSpPr txBox="1"/>
            <p:nvPr/>
          </p:nvSpPr>
          <p:spPr>
            <a:xfrm>
              <a:off x="3037763" y="2408339"/>
              <a:ext cx="294290" cy="754031"/>
            </a:xfrm>
            <a:prstGeom prst="rect">
              <a:avLst/>
            </a:prstGeom>
            <a:noFill/>
          </p:spPr>
          <p:txBody>
            <a:bodyPr wrap="square" rtlCol="0">
              <a:spAutoFit/>
            </a:bodyPr>
            <a:lstStyle/>
            <a:p>
              <a:r>
                <a:rPr lang="en-US" sz="1400" dirty="0"/>
                <a:t>x</a:t>
              </a:r>
            </a:p>
          </p:txBody>
        </p:sp>
        <p:sp>
          <p:nvSpPr>
            <p:cNvPr id="141" name="TextBox 140">
              <a:extLst>
                <a:ext uri="{FF2B5EF4-FFF2-40B4-BE49-F238E27FC236}">
                  <a16:creationId xmlns:a16="http://schemas.microsoft.com/office/drawing/2014/main" id="{9F85C028-0EEA-984C-A357-503EBC9B13AC}"/>
                </a:ext>
              </a:extLst>
            </p:cNvPr>
            <p:cNvSpPr txBox="1"/>
            <p:nvPr/>
          </p:nvSpPr>
          <p:spPr>
            <a:xfrm>
              <a:off x="2055045" y="1872523"/>
              <a:ext cx="294290" cy="754031"/>
            </a:xfrm>
            <a:prstGeom prst="rect">
              <a:avLst/>
            </a:prstGeom>
            <a:noFill/>
          </p:spPr>
          <p:txBody>
            <a:bodyPr wrap="square" rtlCol="0">
              <a:spAutoFit/>
            </a:bodyPr>
            <a:lstStyle/>
            <a:p>
              <a:r>
                <a:rPr lang="en-US" sz="1400" dirty="0"/>
                <a:t>x</a:t>
              </a:r>
            </a:p>
          </p:txBody>
        </p:sp>
        <p:sp>
          <p:nvSpPr>
            <p:cNvPr id="142" name="TextBox 141">
              <a:extLst>
                <a:ext uri="{FF2B5EF4-FFF2-40B4-BE49-F238E27FC236}">
                  <a16:creationId xmlns:a16="http://schemas.microsoft.com/office/drawing/2014/main" id="{09C1ABBE-63A4-C741-B6FA-176FA00537D4}"/>
                </a:ext>
              </a:extLst>
            </p:cNvPr>
            <p:cNvSpPr txBox="1"/>
            <p:nvPr/>
          </p:nvSpPr>
          <p:spPr>
            <a:xfrm>
              <a:off x="3232066" y="1918873"/>
              <a:ext cx="644856" cy="754031"/>
            </a:xfrm>
            <a:prstGeom prst="rect">
              <a:avLst/>
            </a:prstGeom>
            <a:noFill/>
          </p:spPr>
          <p:txBody>
            <a:bodyPr wrap="none" rtlCol="0">
              <a:spAutoFit/>
            </a:bodyPr>
            <a:lstStyle/>
            <a:p>
              <a:r>
                <a:rPr lang="en-US" sz="1400" dirty="0"/>
                <a:t>x</a:t>
              </a:r>
            </a:p>
          </p:txBody>
        </p:sp>
        <p:sp>
          <p:nvSpPr>
            <p:cNvPr id="143" name="TextBox 142">
              <a:extLst>
                <a:ext uri="{FF2B5EF4-FFF2-40B4-BE49-F238E27FC236}">
                  <a16:creationId xmlns:a16="http://schemas.microsoft.com/office/drawing/2014/main" id="{773B5E43-67A9-4941-835A-CD109FF52B4B}"/>
                </a:ext>
              </a:extLst>
            </p:cNvPr>
            <p:cNvSpPr txBox="1"/>
            <p:nvPr/>
          </p:nvSpPr>
          <p:spPr>
            <a:xfrm>
              <a:off x="2927266" y="1483428"/>
              <a:ext cx="284052" cy="754031"/>
            </a:xfrm>
            <a:prstGeom prst="rect">
              <a:avLst/>
            </a:prstGeom>
            <a:noFill/>
          </p:spPr>
          <p:txBody>
            <a:bodyPr wrap="square" rtlCol="0">
              <a:spAutoFit/>
            </a:bodyPr>
            <a:lstStyle/>
            <a:p>
              <a:r>
                <a:rPr lang="en-US" sz="1400" dirty="0"/>
                <a:t>x</a:t>
              </a:r>
            </a:p>
          </p:txBody>
        </p:sp>
        <p:sp>
          <p:nvSpPr>
            <p:cNvPr id="144" name="TextBox 143">
              <a:extLst>
                <a:ext uri="{FF2B5EF4-FFF2-40B4-BE49-F238E27FC236}">
                  <a16:creationId xmlns:a16="http://schemas.microsoft.com/office/drawing/2014/main" id="{1A263610-5685-5242-A39F-AF9B79190CF6}"/>
                </a:ext>
              </a:extLst>
            </p:cNvPr>
            <p:cNvSpPr txBox="1"/>
            <p:nvPr/>
          </p:nvSpPr>
          <p:spPr>
            <a:xfrm>
              <a:off x="3263597" y="1638246"/>
              <a:ext cx="644856" cy="754031"/>
            </a:xfrm>
            <a:prstGeom prst="rect">
              <a:avLst/>
            </a:prstGeom>
            <a:noFill/>
          </p:spPr>
          <p:txBody>
            <a:bodyPr wrap="none" rtlCol="0">
              <a:spAutoFit/>
            </a:bodyPr>
            <a:lstStyle/>
            <a:p>
              <a:r>
                <a:rPr lang="en-US" sz="1400" dirty="0"/>
                <a:t>x</a:t>
              </a:r>
            </a:p>
          </p:txBody>
        </p:sp>
        <p:sp>
          <p:nvSpPr>
            <p:cNvPr id="145" name="TextBox 144">
              <a:extLst>
                <a:ext uri="{FF2B5EF4-FFF2-40B4-BE49-F238E27FC236}">
                  <a16:creationId xmlns:a16="http://schemas.microsoft.com/office/drawing/2014/main" id="{FFD2FAEC-205A-ED40-B9B5-88D563C2A3BE}"/>
                </a:ext>
              </a:extLst>
            </p:cNvPr>
            <p:cNvSpPr txBox="1"/>
            <p:nvPr/>
          </p:nvSpPr>
          <p:spPr>
            <a:xfrm>
              <a:off x="2335515" y="2451850"/>
              <a:ext cx="644856" cy="754031"/>
            </a:xfrm>
            <a:prstGeom prst="rect">
              <a:avLst/>
            </a:prstGeom>
            <a:noFill/>
          </p:spPr>
          <p:txBody>
            <a:bodyPr wrap="none" rtlCol="0">
              <a:spAutoFit/>
            </a:bodyPr>
            <a:lstStyle/>
            <a:p>
              <a:r>
                <a:rPr lang="en-US" sz="1400" dirty="0"/>
                <a:t>x</a:t>
              </a:r>
            </a:p>
          </p:txBody>
        </p:sp>
        <p:sp>
          <p:nvSpPr>
            <p:cNvPr id="146" name="TextBox 145">
              <a:extLst>
                <a:ext uri="{FF2B5EF4-FFF2-40B4-BE49-F238E27FC236}">
                  <a16:creationId xmlns:a16="http://schemas.microsoft.com/office/drawing/2014/main" id="{9BB95929-3301-E44F-953C-19223D3E82CD}"/>
                </a:ext>
              </a:extLst>
            </p:cNvPr>
            <p:cNvSpPr txBox="1"/>
            <p:nvPr/>
          </p:nvSpPr>
          <p:spPr>
            <a:xfrm>
              <a:off x="2727435" y="2028287"/>
              <a:ext cx="644856" cy="754031"/>
            </a:xfrm>
            <a:prstGeom prst="rect">
              <a:avLst/>
            </a:prstGeom>
            <a:noFill/>
          </p:spPr>
          <p:txBody>
            <a:bodyPr wrap="none" rtlCol="0">
              <a:spAutoFit/>
            </a:bodyPr>
            <a:lstStyle/>
            <a:p>
              <a:r>
                <a:rPr lang="en-US" sz="1400" dirty="0"/>
                <a:t>x</a:t>
              </a:r>
            </a:p>
          </p:txBody>
        </p:sp>
        <p:sp>
          <p:nvSpPr>
            <p:cNvPr id="147" name="TextBox 146">
              <a:extLst>
                <a:ext uri="{FF2B5EF4-FFF2-40B4-BE49-F238E27FC236}">
                  <a16:creationId xmlns:a16="http://schemas.microsoft.com/office/drawing/2014/main" id="{2307AB6D-8B28-E64F-ADCE-13348E992C96}"/>
                </a:ext>
              </a:extLst>
            </p:cNvPr>
            <p:cNvSpPr txBox="1"/>
            <p:nvPr/>
          </p:nvSpPr>
          <p:spPr>
            <a:xfrm>
              <a:off x="2181270" y="2138012"/>
              <a:ext cx="644856" cy="754031"/>
            </a:xfrm>
            <a:prstGeom prst="rect">
              <a:avLst/>
            </a:prstGeom>
            <a:noFill/>
          </p:spPr>
          <p:txBody>
            <a:bodyPr wrap="none" rtlCol="0">
              <a:spAutoFit/>
            </a:bodyPr>
            <a:lstStyle/>
            <a:p>
              <a:r>
                <a:rPr lang="en-US" sz="1400" dirty="0"/>
                <a:t>x</a:t>
              </a:r>
            </a:p>
          </p:txBody>
        </p:sp>
        <p:sp>
          <p:nvSpPr>
            <p:cNvPr id="148" name="Oval 147">
              <a:extLst>
                <a:ext uri="{FF2B5EF4-FFF2-40B4-BE49-F238E27FC236}">
                  <a16:creationId xmlns:a16="http://schemas.microsoft.com/office/drawing/2014/main" id="{7472A903-63ED-FB41-B3E0-48D50E1277D2}"/>
                </a:ext>
              </a:extLst>
            </p:cNvPr>
            <p:cNvSpPr/>
            <p:nvPr/>
          </p:nvSpPr>
          <p:spPr>
            <a:xfrm>
              <a:off x="2031861" y="1522463"/>
              <a:ext cx="1665618" cy="1576553"/>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grpSp>
      <p:sp>
        <p:nvSpPr>
          <p:cNvPr id="149" name="Right Arrow 148">
            <a:extLst>
              <a:ext uri="{FF2B5EF4-FFF2-40B4-BE49-F238E27FC236}">
                <a16:creationId xmlns:a16="http://schemas.microsoft.com/office/drawing/2014/main" id="{B4A8F6D2-7142-9247-B1A9-B3ABF93D4A8E}"/>
              </a:ext>
            </a:extLst>
          </p:cNvPr>
          <p:cNvSpPr/>
          <p:nvPr/>
        </p:nvSpPr>
        <p:spPr>
          <a:xfrm>
            <a:off x="1157021" y="1650847"/>
            <a:ext cx="692435" cy="18759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TextBox 149">
            <a:extLst>
              <a:ext uri="{FF2B5EF4-FFF2-40B4-BE49-F238E27FC236}">
                <a16:creationId xmlns:a16="http://schemas.microsoft.com/office/drawing/2014/main" id="{E6E1BB1C-3818-F14C-9934-C730B3DD87A1}"/>
              </a:ext>
            </a:extLst>
          </p:cNvPr>
          <p:cNvSpPr txBox="1"/>
          <p:nvPr/>
        </p:nvSpPr>
        <p:spPr>
          <a:xfrm>
            <a:off x="1927849" y="1603195"/>
            <a:ext cx="678311" cy="278619"/>
          </a:xfrm>
          <a:prstGeom prst="rect">
            <a:avLst/>
          </a:prstGeom>
          <a:noFill/>
        </p:spPr>
        <p:txBody>
          <a:bodyPr wrap="none" rtlCol="0">
            <a:spAutoFit/>
          </a:bodyPr>
          <a:lstStyle/>
          <a:p>
            <a:r>
              <a:rPr lang="en-US" dirty="0"/>
              <a:t>statistic</a:t>
            </a:r>
          </a:p>
        </p:txBody>
      </p:sp>
      <p:grpSp>
        <p:nvGrpSpPr>
          <p:cNvPr id="163" name="Group 162">
            <a:extLst>
              <a:ext uri="{FF2B5EF4-FFF2-40B4-BE49-F238E27FC236}">
                <a16:creationId xmlns:a16="http://schemas.microsoft.com/office/drawing/2014/main" id="{0E68E079-6167-8E4A-975D-E4B396627BF2}"/>
              </a:ext>
            </a:extLst>
          </p:cNvPr>
          <p:cNvGrpSpPr/>
          <p:nvPr/>
        </p:nvGrpSpPr>
        <p:grpSpPr>
          <a:xfrm>
            <a:off x="317228" y="2873614"/>
            <a:ext cx="764732" cy="725704"/>
            <a:chOff x="2036652" y="1429407"/>
            <a:chExt cx="1870888" cy="1775410"/>
          </a:xfrm>
        </p:grpSpPr>
        <p:sp>
          <p:nvSpPr>
            <p:cNvPr id="195" name="TextBox 194">
              <a:extLst>
                <a:ext uri="{FF2B5EF4-FFF2-40B4-BE49-F238E27FC236}">
                  <a16:creationId xmlns:a16="http://schemas.microsoft.com/office/drawing/2014/main" id="{6F5AA8AA-8603-9241-B6B2-65E7F660063A}"/>
                </a:ext>
              </a:extLst>
            </p:cNvPr>
            <p:cNvSpPr txBox="1"/>
            <p:nvPr/>
          </p:nvSpPr>
          <p:spPr>
            <a:xfrm>
              <a:off x="2448908" y="1429407"/>
              <a:ext cx="643943" cy="752966"/>
            </a:xfrm>
            <a:prstGeom prst="rect">
              <a:avLst/>
            </a:prstGeom>
            <a:noFill/>
          </p:spPr>
          <p:txBody>
            <a:bodyPr wrap="none" rtlCol="0">
              <a:spAutoFit/>
            </a:bodyPr>
            <a:lstStyle/>
            <a:p>
              <a:r>
                <a:rPr lang="en-US" sz="1400" dirty="0">
                  <a:solidFill>
                    <a:schemeClr val="accent1"/>
                  </a:solidFill>
                </a:rPr>
                <a:t>x</a:t>
              </a:r>
            </a:p>
          </p:txBody>
        </p:sp>
        <p:sp>
          <p:nvSpPr>
            <p:cNvPr id="196" name="TextBox 195">
              <a:extLst>
                <a:ext uri="{FF2B5EF4-FFF2-40B4-BE49-F238E27FC236}">
                  <a16:creationId xmlns:a16="http://schemas.microsoft.com/office/drawing/2014/main" id="{3B6E0525-49C7-1245-BB4B-274D32967CD0}"/>
                </a:ext>
              </a:extLst>
            </p:cNvPr>
            <p:cNvSpPr txBox="1"/>
            <p:nvPr/>
          </p:nvSpPr>
          <p:spPr>
            <a:xfrm>
              <a:off x="2601310" y="1581807"/>
              <a:ext cx="643943" cy="752966"/>
            </a:xfrm>
            <a:prstGeom prst="rect">
              <a:avLst/>
            </a:prstGeom>
            <a:noFill/>
          </p:spPr>
          <p:txBody>
            <a:bodyPr wrap="none" rtlCol="0">
              <a:spAutoFit/>
            </a:bodyPr>
            <a:lstStyle/>
            <a:p>
              <a:r>
                <a:rPr lang="en-US" sz="1400" dirty="0">
                  <a:solidFill>
                    <a:schemeClr val="accent1"/>
                  </a:solidFill>
                </a:rPr>
                <a:t>x</a:t>
              </a:r>
            </a:p>
          </p:txBody>
        </p:sp>
        <p:sp>
          <p:nvSpPr>
            <p:cNvPr id="197" name="TextBox 196">
              <a:extLst>
                <a:ext uri="{FF2B5EF4-FFF2-40B4-BE49-F238E27FC236}">
                  <a16:creationId xmlns:a16="http://schemas.microsoft.com/office/drawing/2014/main" id="{86BB89E0-2F3F-9C44-9172-3973E8A96B95}"/>
                </a:ext>
              </a:extLst>
            </p:cNvPr>
            <p:cNvSpPr txBox="1"/>
            <p:nvPr/>
          </p:nvSpPr>
          <p:spPr>
            <a:xfrm>
              <a:off x="2753710" y="1734207"/>
              <a:ext cx="643943" cy="752966"/>
            </a:xfrm>
            <a:prstGeom prst="rect">
              <a:avLst/>
            </a:prstGeom>
            <a:noFill/>
          </p:spPr>
          <p:txBody>
            <a:bodyPr wrap="none" rtlCol="0">
              <a:spAutoFit/>
            </a:bodyPr>
            <a:lstStyle/>
            <a:p>
              <a:r>
                <a:rPr lang="en-US" sz="1400" dirty="0">
                  <a:solidFill>
                    <a:schemeClr val="accent1"/>
                  </a:solidFill>
                </a:rPr>
                <a:t>x</a:t>
              </a:r>
            </a:p>
          </p:txBody>
        </p:sp>
        <p:sp>
          <p:nvSpPr>
            <p:cNvPr id="198" name="TextBox 197">
              <a:extLst>
                <a:ext uri="{FF2B5EF4-FFF2-40B4-BE49-F238E27FC236}">
                  <a16:creationId xmlns:a16="http://schemas.microsoft.com/office/drawing/2014/main" id="{6A77E302-0BD0-8844-9FE5-E208BB06FCDE}"/>
                </a:ext>
              </a:extLst>
            </p:cNvPr>
            <p:cNvSpPr txBox="1"/>
            <p:nvPr/>
          </p:nvSpPr>
          <p:spPr>
            <a:xfrm>
              <a:off x="2948015" y="1822913"/>
              <a:ext cx="643943" cy="752966"/>
            </a:xfrm>
            <a:prstGeom prst="rect">
              <a:avLst/>
            </a:prstGeom>
            <a:noFill/>
          </p:spPr>
          <p:txBody>
            <a:bodyPr wrap="none" rtlCol="0">
              <a:spAutoFit/>
            </a:bodyPr>
            <a:lstStyle/>
            <a:p>
              <a:r>
                <a:rPr lang="en-US" sz="1400" dirty="0">
                  <a:solidFill>
                    <a:schemeClr val="accent1"/>
                  </a:solidFill>
                </a:rPr>
                <a:t>x</a:t>
              </a:r>
            </a:p>
          </p:txBody>
        </p:sp>
        <p:sp>
          <p:nvSpPr>
            <p:cNvPr id="199" name="TextBox 198">
              <a:extLst>
                <a:ext uri="{FF2B5EF4-FFF2-40B4-BE49-F238E27FC236}">
                  <a16:creationId xmlns:a16="http://schemas.microsoft.com/office/drawing/2014/main" id="{31EC0FD4-834D-2546-8D03-838D7F3DF33C}"/>
                </a:ext>
              </a:extLst>
            </p:cNvPr>
            <p:cNvSpPr txBox="1"/>
            <p:nvPr/>
          </p:nvSpPr>
          <p:spPr>
            <a:xfrm>
              <a:off x="3058510" y="2039007"/>
              <a:ext cx="643943" cy="752966"/>
            </a:xfrm>
            <a:prstGeom prst="rect">
              <a:avLst/>
            </a:prstGeom>
            <a:noFill/>
          </p:spPr>
          <p:txBody>
            <a:bodyPr wrap="none" rtlCol="0">
              <a:spAutoFit/>
            </a:bodyPr>
            <a:lstStyle/>
            <a:p>
              <a:r>
                <a:rPr lang="en-US" sz="1400" dirty="0">
                  <a:solidFill>
                    <a:schemeClr val="accent1"/>
                  </a:solidFill>
                </a:rPr>
                <a:t>x</a:t>
              </a:r>
            </a:p>
          </p:txBody>
        </p:sp>
        <p:sp>
          <p:nvSpPr>
            <p:cNvPr id="200" name="TextBox 199">
              <a:extLst>
                <a:ext uri="{FF2B5EF4-FFF2-40B4-BE49-F238E27FC236}">
                  <a16:creationId xmlns:a16="http://schemas.microsoft.com/office/drawing/2014/main" id="{AC9E0042-6661-B64C-9F4B-4C17E1583771}"/>
                </a:ext>
              </a:extLst>
            </p:cNvPr>
            <p:cNvSpPr txBox="1"/>
            <p:nvPr/>
          </p:nvSpPr>
          <p:spPr>
            <a:xfrm>
              <a:off x="3210910" y="2191407"/>
              <a:ext cx="643943" cy="752966"/>
            </a:xfrm>
            <a:prstGeom prst="rect">
              <a:avLst/>
            </a:prstGeom>
            <a:noFill/>
          </p:spPr>
          <p:txBody>
            <a:bodyPr wrap="none" rtlCol="0">
              <a:spAutoFit/>
            </a:bodyPr>
            <a:lstStyle/>
            <a:p>
              <a:r>
                <a:rPr lang="en-US" sz="1400" dirty="0">
                  <a:solidFill>
                    <a:schemeClr val="accent1"/>
                  </a:solidFill>
                </a:rPr>
                <a:t>x</a:t>
              </a:r>
            </a:p>
          </p:txBody>
        </p:sp>
        <p:sp>
          <p:nvSpPr>
            <p:cNvPr id="201" name="TextBox 200">
              <a:extLst>
                <a:ext uri="{FF2B5EF4-FFF2-40B4-BE49-F238E27FC236}">
                  <a16:creationId xmlns:a16="http://schemas.microsoft.com/office/drawing/2014/main" id="{C57EB14E-3285-EF4E-8BD4-8249EFE57CD1}"/>
                </a:ext>
              </a:extLst>
            </p:cNvPr>
            <p:cNvSpPr txBox="1"/>
            <p:nvPr/>
          </p:nvSpPr>
          <p:spPr>
            <a:xfrm>
              <a:off x="2543642" y="1930854"/>
              <a:ext cx="643943" cy="752966"/>
            </a:xfrm>
            <a:prstGeom prst="rect">
              <a:avLst/>
            </a:prstGeom>
            <a:noFill/>
          </p:spPr>
          <p:txBody>
            <a:bodyPr wrap="none" rtlCol="0">
              <a:spAutoFit/>
            </a:bodyPr>
            <a:lstStyle/>
            <a:p>
              <a:r>
                <a:rPr lang="en-US" sz="1400" dirty="0">
                  <a:solidFill>
                    <a:schemeClr val="accent1"/>
                  </a:solidFill>
                </a:rPr>
                <a:t>x</a:t>
              </a:r>
            </a:p>
          </p:txBody>
        </p:sp>
        <p:sp>
          <p:nvSpPr>
            <p:cNvPr id="202" name="TextBox 201">
              <a:extLst>
                <a:ext uri="{FF2B5EF4-FFF2-40B4-BE49-F238E27FC236}">
                  <a16:creationId xmlns:a16="http://schemas.microsoft.com/office/drawing/2014/main" id="{61F84945-2EE3-D447-97A2-A13F830ADD04}"/>
                </a:ext>
              </a:extLst>
            </p:cNvPr>
            <p:cNvSpPr txBox="1"/>
            <p:nvPr/>
          </p:nvSpPr>
          <p:spPr>
            <a:xfrm>
              <a:off x="2559676" y="2401192"/>
              <a:ext cx="643943" cy="752966"/>
            </a:xfrm>
            <a:prstGeom prst="rect">
              <a:avLst/>
            </a:prstGeom>
            <a:noFill/>
          </p:spPr>
          <p:txBody>
            <a:bodyPr wrap="none" rtlCol="0">
              <a:spAutoFit/>
            </a:bodyPr>
            <a:lstStyle/>
            <a:p>
              <a:r>
                <a:rPr lang="en-US" sz="1400" dirty="0">
                  <a:solidFill>
                    <a:schemeClr val="accent1"/>
                  </a:solidFill>
                </a:rPr>
                <a:t>x</a:t>
              </a:r>
            </a:p>
          </p:txBody>
        </p:sp>
        <p:sp>
          <p:nvSpPr>
            <p:cNvPr id="203" name="TextBox 202">
              <a:extLst>
                <a:ext uri="{FF2B5EF4-FFF2-40B4-BE49-F238E27FC236}">
                  <a16:creationId xmlns:a16="http://schemas.microsoft.com/office/drawing/2014/main" id="{7CEC26C7-3A76-F646-906D-E1950AE29573}"/>
                </a:ext>
              </a:extLst>
            </p:cNvPr>
            <p:cNvSpPr txBox="1"/>
            <p:nvPr/>
          </p:nvSpPr>
          <p:spPr>
            <a:xfrm>
              <a:off x="2133803" y="1558683"/>
              <a:ext cx="294290" cy="752966"/>
            </a:xfrm>
            <a:prstGeom prst="rect">
              <a:avLst/>
            </a:prstGeom>
            <a:noFill/>
          </p:spPr>
          <p:txBody>
            <a:bodyPr wrap="square" rtlCol="0">
              <a:spAutoFit/>
            </a:bodyPr>
            <a:lstStyle/>
            <a:p>
              <a:r>
                <a:rPr lang="en-US" sz="1400" dirty="0">
                  <a:solidFill>
                    <a:schemeClr val="accent1"/>
                  </a:solidFill>
                </a:rPr>
                <a:t>x</a:t>
              </a:r>
            </a:p>
          </p:txBody>
        </p:sp>
        <p:sp>
          <p:nvSpPr>
            <p:cNvPr id="204" name="TextBox 203">
              <a:extLst>
                <a:ext uri="{FF2B5EF4-FFF2-40B4-BE49-F238E27FC236}">
                  <a16:creationId xmlns:a16="http://schemas.microsoft.com/office/drawing/2014/main" id="{F82D0666-6BD2-4542-875C-D09693D3218B}"/>
                </a:ext>
              </a:extLst>
            </p:cNvPr>
            <p:cNvSpPr txBox="1"/>
            <p:nvPr/>
          </p:nvSpPr>
          <p:spPr>
            <a:xfrm>
              <a:off x="2244298" y="1794219"/>
              <a:ext cx="294290" cy="752966"/>
            </a:xfrm>
            <a:prstGeom prst="rect">
              <a:avLst/>
            </a:prstGeom>
            <a:noFill/>
          </p:spPr>
          <p:txBody>
            <a:bodyPr wrap="square" rtlCol="0">
              <a:spAutoFit/>
            </a:bodyPr>
            <a:lstStyle/>
            <a:p>
              <a:r>
                <a:rPr lang="en-US" sz="1400" dirty="0">
                  <a:solidFill>
                    <a:schemeClr val="accent1"/>
                  </a:solidFill>
                </a:rPr>
                <a:t>x</a:t>
              </a:r>
            </a:p>
          </p:txBody>
        </p:sp>
        <p:sp>
          <p:nvSpPr>
            <p:cNvPr id="205" name="TextBox 204">
              <a:extLst>
                <a:ext uri="{FF2B5EF4-FFF2-40B4-BE49-F238E27FC236}">
                  <a16:creationId xmlns:a16="http://schemas.microsoft.com/office/drawing/2014/main" id="{19F651CA-9115-3440-87F2-51827A1D8827}"/>
                </a:ext>
              </a:extLst>
            </p:cNvPr>
            <p:cNvSpPr txBox="1"/>
            <p:nvPr/>
          </p:nvSpPr>
          <p:spPr>
            <a:xfrm>
              <a:off x="2428162" y="1798738"/>
              <a:ext cx="294290" cy="752966"/>
            </a:xfrm>
            <a:prstGeom prst="rect">
              <a:avLst/>
            </a:prstGeom>
            <a:noFill/>
          </p:spPr>
          <p:txBody>
            <a:bodyPr wrap="square" rtlCol="0">
              <a:spAutoFit/>
            </a:bodyPr>
            <a:lstStyle/>
            <a:p>
              <a:r>
                <a:rPr lang="en-US" sz="1400" dirty="0">
                  <a:solidFill>
                    <a:schemeClr val="accent1"/>
                  </a:solidFill>
                </a:rPr>
                <a:t>x</a:t>
              </a:r>
            </a:p>
          </p:txBody>
        </p:sp>
        <p:sp>
          <p:nvSpPr>
            <p:cNvPr id="206" name="TextBox 205">
              <a:extLst>
                <a:ext uri="{FF2B5EF4-FFF2-40B4-BE49-F238E27FC236}">
                  <a16:creationId xmlns:a16="http://schemas.microsoft.com/office/drawing/2014/main" id="{90BA9A87-7CF0-AD4F-8BB6-8F1D32FCBD4C}"/>
                </a:ext>
              </a:extLst>
            </p:cNvPr>
            <p:cNvSpPr txBox="1"/>
            <p:nvPr/>
          </p:nvSpPr>
          <p:spPr>
            <a:xfrm>
              <a:off x="2464675" y="2140325"/>
              <a:ext cx="294290" cy="752966"/>
            </a:xfrm>
            <a:prstGeom prst="rect">
              <a:avLst/>
            </a:prstGeom>
            <a:noFill/>
          </p:spPr>
          <p:txBody>
            <a:bodyPr wrap="square" rtlCol="0">
              <a:spAutoFit/>
            </a:bodyPr>
            <a:lstStyle/>
            <a:p>
              <a:r>
                <a:rPr lang="en-US" sz="1400" dirty="0">
                  <a:solidFill>
                    <a:schemeClr val="accent1"/>
                  </a:solidFill>
                </a:rPr>
                <a:t>x</a:t>
              </a:r>
            </a:p>
          </p:txBody>
        </p:sp>
        <p:sp>
          <p:nvSpPr>
            <p:cNvPr id="207" name="TextBox 206">
              <a:extLst>
                <a:ext uri="{FF2B5EF4-FFF2-40B4-BE49-F238E27FC236}">
                  <a16:creationId xmlns:a16="http://schemas.microsoft.com/office/drawing/2014/main" id="{8D59C92D-BB51-0E40-B9B5-7B00B4AA0572}"/>
                </a:ext>
              </a:extLst>
            </p:cNvPr>
            <p:cNvSpPr txBox="1"/>
            <p:nvPr/>
          </p:nvSpPr>
          <p:spPr>
            <a:xfrm>
              <a:off x="2911365" y="2101436"/>
              <a:ext cx="294290" cy="752966"/>
            </a:xfrm>
            <a:prstGeom prst="rect">
              <a:avLst/>
            </a:prstGeom>
            <a:noFill/>
          </p:spPr>
          <p:txBody>
            <a:bodyPr wrap="square" rtlCol="0">
              <a:spAutoFit/>
            </a:bodyPr>
            <a:lstStyle/>
            <a:p>
              <a:r>
                <a:rPr lang="en-US" sz="1400" dirty="0">
                  <a:solidFill>
                    <a:schemeClr val="accent1"/>
                  </a:solidFill>
                </a:rPr>
                <a:t>x</a:t>
              </a:r>
            </a:p>
          </p:txBody>
        </p:sp>
        <p:sp>
          <p:nvSpPr>
            <p:cNvPr id="208" name="TextBox 207">
              <a:extLst>
                <a:ext uri="{FF2B5EF4-FFF2-40B4-BE49-F238E27FC236}">
                  <a16:creationId xmlns:a16="http://schemas.microsoft.com/office/drawing/2014/main" id="{50F079D2-FA5D-FA4C-98B3-1D7452C2DB0E}"/>
                </a:ext>
              </a:extLst>
            </p:cNvPr>
            <p:cNvSpPr txBox="1"/>
            <p:nvPr/>
          </p:nvSpPr>
          <p:spPr>
            <a:xfrm>
              <a:off x="2758319" y="2319947"/>
              <a:ext cx="294290" cy="752966"/>
            </a:xfrm>
            <a:prstGeom prst="rect">
              <a:avLst/>
            </a:prstGeom>
            <a:noFill/>
          </p:spPr>
          <p:txBody>
            <a:bodyPr wrap="square" rtlCol="0">
              <a:spAutoFit/>
            </a:bodyPr>
            <a:lstStyle/>
            <a:p>
              <a:r>
                <a:rPr lang="en-US" sz="1400" dirty="0">
                  <a:solidFill>
                    <a:schemeClr val="accent1"/>
                  </a:solidFill>
                </a:rPr>
                <a:t>x</a:t>
              </a:r>
            </a:p>
          </p:txBody>
        </p:sp>
        <p:sp>
          <p:nvSpPr>
            <p:cNvPr id="209" name="TextBox 208">
              <a:extLst>
                <a:ext uri="{FF2B5EF4-FFF2-40B4-BE49-F238E27FC236}">
                  <a16:creationId xmlns:a16="http://schemas.microsoft.com/office/drawing/2014/main" id="{F00A7FEE-3C5A-A444-91E3-D0B969504CDB}"/>
                </a:ext>
              </a:extLst>
            </p:cNvPr>
            <p:cNvSpPr txBox="1"/>
            <p:nvPr/>
          </p:nvSpPr>
          <p:spPr>
            <a:xfrm>
              <a:off x="3037761" y="2408338"/>
              <a:ext cx="294290" cy="752966"/>
            </a:xfrm>
            <a:prstGeom prst="rect">
              <a:avLst/>
            </a:prstGeom>
            <a:noFill/>
          </p:spPr>
          <p:txBody>
            <a:bodyPr wrap="square" rtlCol="0">
              <a:spAutoFit/>
            </a:bodyPr>
            <a:lstStyle/>
            <a:p>
              <a:r>
                <a:rPr lang="en-US" sz="1400" dirty="0">
                  <a:solidFill>
                    <a:schemeClr val="accent1"/>
                  </a:solidFill>
                </a:rPr>
                <a:t>x</a:t>
              </a:r>
            </a:p>
          </p:txBody>
        </p:sp>
        <p:sp>
          <p:nvSpPr>
            <p:cNvPr id="210" name="TextBox 209">
              <a:extLst>
                <a:ext uri="{FF2B5EF4-FFF2-40B4-BE49-F238E27FC236}">
                  <a16:creationId xmlns:a16="http://schemas.microsoft.com/office/drawing/2014/main" id="{A78805F4-3F6A-CF4E-A293-434C1958A558}"/>
                </a:ext>
              </a:extLst>
            </p:cNvPr>
            <p:cNvSpPr txBox="1"/>
            <p:nvPr/>
          </p:nvSpPr>
          <p:spPr>
            <a:xfrm>
              <a:off x="2055045" y="1872525"/>
              <a:ext cx="294290" cy="752966"/>
            </a:xfrm>
            <a:prstGeom prst="rect">
              <a:avLst/>
            </a:prstGeom>
            <a:noFill/>
          </p:spPr>
          <p:txBody>
            <a:bodyPr wrap="square" rtlCol="0">
              <a:spAutoFit/>
            </a:bodyPr>
            <a:lstStyle/>
            <a:p>
              <a:r>
                <a:rPr lang="en-US" sz="1400" dirty="0">
                  <a:solidFill>
                    <a:schemeClr val="accent1"/>
                  </a:solidFill>
                </a:rPr>
                <a:t>x</a:t>
              </a:r>
            </a:p>
          </p:txBody>
        </p:sp>
        <p:sp>
          <p:nvSpPr>
            <p:cNvPr id="211" name="TextBox 210">
              <a:extLst>
                <a:ext uri="{FF2B5EF4-FFF2-40B4-BE49-F238E27FC236}">
                  <a16:creationId xmlns:a16="http://schemas.microsoft.com/office/drawing/2014/main" id="{1C721A46-C43D-EC40-9CD5-10B546BBEFFC}"/>
                </a:ext>
              </a:extLst>
            </p:cNvPr>
            <p:cNvSpPr txBox="1"/>
            <p:nvPr/>
          </p:nvSpPr>
          <p:spPr>
            <a:xfrm>
              <a:off x="3232067" y="1918874"/>
              <a:ext cx="643943" cy="752966"/>
            </a:xfrm>
            <a:prstGeom prst="rect">
              <a:avLst/>
            </a:prstGeom>
            <a:noFill/>
          </p:spPr>
          <p:txBody>
            <a:bodyPr wrap="none" rtlCol="0">
              <a:spAutoFit/>
            </a:bodyPr>
            <a:lstStyle/>
            <a:p>
              <a:r>
                <a:rPr lang="en-US" sz="1400" dirty="0">
                  <a:solidFill>
                    <a:schemeClr val="accent1"/>
                  </a:solidFill>
                </a:rPr>
                <a:t>x</a:t>
              </a:r>
            </a:p>
          </p:txBody>
        </p:sp>
        <p:sp>
          <p:nvSpPr>
            <p:cNvPr id="212" name="TextBox 211">
              <a:extLst>
                <a:ext uri="{FF2B5EF4-FFF2-40B4-BE49-F238E27FC236}">
                  <a16:creationId xmlns:a16="http://schemas.microsoft.com/office/drawing/2014/main" id="{71AA411B-6381-B743-A4D7-43E2C265C323}"/>
                </a:ext>
              </a:extLst>
            </p:cNvPr>
            <p:cNvSpPr txBox="1"/>
            <p:nvPr/>
          </p:nvSpPr>
          <p:spPr>
            <a:xfrm>
              <a:off x="2927267" y="1483430"/>
              <a:ext cx="284051" cy="752966"/>
            </a:xfrm>
            <a:prstGeom prst="rect">
              <a:avLst/>
            </a:prstGeom>
            <a:noFill/>
          </p:spPr>
          <p:txBody>
            <a:bodyPr wrap="square" rtlCol="0">
              <a:spAutoFit/>
            </a:bodyPr>
            <a:lstStyle/>
            <a:p>
              <a:r>
                <a:rPr lang="en-US" sz="1400" dirty="0">
                  <a:solidFill>
                    <a:schemeClr val="accent1"/>
                  </a:solidFill>
                </a:rPr>
                <a:t>x</a:t>
              </a:r>
            </a:p>
          </p:txBody>
        </p:sp>
        <p:sp>
          <p:nvSpPr>
            <p:cNvPr id="213" name="TextBox 212">
              <a:extLst>
                <a:ext uri="{FF2B5EF4-FFF2-40B4-BE49-F238E27FC236}">
                  <a16:creationId xmlns:a16="http://schemas.microsoft.com/office/drawing/2014/main" id="{0958F45B-1D55-444C-893C-D2DBE749DFF6}"/>
                </a:ext>
              </a:extLst>
            </p:cNvPr>
            <p:cNvSpPr txBox="1"/>
            <p:nvPr/>
          </p:nvSpPr>
          <p:spPr>
            <a:xfrm>
              <a:off x="3263597" y="1638247"/>
              <a:ext cx="643943" cy="752966"/>
            </a:xfrm>
            <a:prstGeom prst="rect">
              <a:avLst/>
            </a:prstGeom>
            <a:noFill/>
          </p:spPr>
          <p:txBody>
            <a:bodyPr wrap="none" rtlCol="0">
              <a:spAutoFit/>
            </a:bodyPr>
            <a:lstStyle/>
            <a:p>
              <a:r>
                <a:rPr lang="en-US" sz="1400" dirty="0">
                  <a:solidFill>
                    <a:schemeClr val="accent1"/>
                  </a:solidFill>
                </a:rPr>
                <a:t>x</a:t>
              </a:r>
            </a:p>
          </p:txBody>
        </p:sp>
        <p:sp>
          <p:nvSpPr>
            <p:cNvPr id="214" name="TextBox 213">
              <a:extLst>
                <a:ext uri="{FF2B5EF4-FFF2-40B4-BE49-F238E27FC236}">
                  <a16:creationId xmlns:a16="http://schemas.microsoft.com/office/drawing/2014/main" id="{EC0DA48F-DDB2-0D47-BE74-B3F9F5EAE70C}"/>
                </a:ext>
              </a:extLst>
            </p:cNvPr>
            <p:cNvSpPr txBox="1"/>
            <p:nvPr/>
          </p:nvSpPr>
          <p:spPr>
            <a:xfrm>
              <a:off x="2335514" y="2451851"/>
              <a:ext cx="643943" cy="752966"/>
            </a:xfrm>
            <a:prstGeom prst="rect">
              <a:avLst/>
            </a:prstGeom>
            <a:noFill/>
          </p:spPr>
          <p:txBody>
            <a:bodyPr wrap="none" rtlCol="0">
              <a:spAutoFit/>
            </a:bodyPr>
            <a:lstStyle/>
            <a:p>
              <a:r>
                <a:rPr lang="en-US" sz="1400" dirty="0">
                  <a:solidFill>
                    <a:schemeClr val="accent1"/>
                  </a:solidFill>
                </a:rPr>
                <a:t>x</a:t>
              </a:r>
            </a:p>
          </p:txBody>
        </p:sp>
        <p:sp>
          <p:nvSpPr>
            <p:cNvPr id="215" name="TextBox 214">
              <a:extLst>
                <a:ext uri="{FF2B5EF4-FFF2-40B4-BE49-F238E27FC236}">
                  <a16:creationId xmlns:a16="http://schemas.microsoft.com/office/drawing/2014/main" id="{B6CC97A9-4B30-4847-A427-8C990BF7B370}"/>
                </a:ext>
              </a:extLst>
            </p:cNvPr>
            <p:cNvSpPr txBox="1"/>
            <p:nvPr/>
          </p:nvSpPr>
          <p:spPr>
            <a:xfrm>
              <a:off x="2727435" y="2028287"/>
              <a:ext cx="643943" cy="752966"/>
            </a:xfrm>
            <a:prstGeom prst="rect">
              <a:avLst/>
            </a:prstGeom>
            <a:noFill/>
          </p:spPr>
          <p:txBody>
            <a:bodyPr wrap="none" rtlCol="0">
              <a:spAutoFit/>
            </a:bodyPr>
            <a:lstStyle/>
            <a:p>
              <a:r>
                <a:rPr lang="en-US" sz="1400" dirty="0">
                  <a:solidFill>
                    <a:schemeClr val="accent1"/>
                  </a:solidFill>
                </a:rPr>
                <a:t>x</a:t>
              </a:r>
            </a:p>
          </p:txBody>
        </p:sp>
        <p:sp>
          <p:nvSpPr>
            <p:cNvPr id="216" name="TextBox 215">
              <a:extLst>
                <a:ext uri="{FF2B5EF4-FFF2-40B4-BE49-F238E27FC236}">
                  <a16:creationId xmlns:a16="http://schemas.microsoft.com/office/drawing/2014/main" id="{DDEB6467-C684-3448-8EB8-2F49557D55B0}"/>
                </a:ext>
              </a:extLst>
            </p:cNvPr>
            <p:cNvSpPr txBox="1"/>
            <p:nvPr/>
          </p:nvSpPr>
          <p:spPr>
            <a:xfrm>
              <a:off x="2181270" y="2138011"/>
              <a:ext cx="643943" cy="752966"/>
            </a:xfrm>
            <a:prstGeom prst="rect">
              <a:avLst/>
            </a:prstGeom>
            <a:noFill/>
          </p:spPr>
          <p:txBody>
            <a:bodyPr wrap="none" rtlCol="0">
              <a:spAutoFit/>
            </a:bodyPr>
            <a:lstStyle/>
            <a:p>
              <a:r>
                <a:rPr lang="en-US" sz="1400" dirty="0">
                  <a:solidFill>
                    <a:schemeClr val="accent1"/>
                  </a:solidFill>
                </a:rPr>
                <a:t>x</a:t>
              </a:r>
            </a:p>
          </p:txBody>
        </p:sp>
        <p:sp>
          <p:nvSpPr>
            <p:cNvPr id="217" name="Oval 216">
              <a:extLst>
                <a:ext uri="{FF2B5EF4-FFF2-40B4-BE49-F238E27FC236}">
                  <a16:creationId xmlns:a16="http://schemas.microsoft.com/office/drawing/2014/main" id="{DAE8CF79-C181-8946-888E-45734DF532D5}"/>
                </a:ext>
              </a:extLst>
            </p:cNvPr>
            <p:cNvSpPr/>
            <p:nvPr/>
          </p:nvSpPr>
          <p:spPr>
            <a:xfrm>
              <a:off x="2036652" y="1497826"/>
              <a:ext cx="1665617" cy="1576552"/>
            </a:xfrm>
            <a:prstGeom prst="ellipse">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accent1"/>
                </a:solidFill>
              </a:endParaRPr>
            </a:p>
          </p:txBody>
        </p:sp>
      </p:grpSp>
      <p:sp>
        <p:nvSpPr>
          <p:cNvPr id="218" name="Right Arrow 217">
            <a:extLst>
              <a:ext uri="{FF2B5EF4-FFF2-40B4-BE49-F238E27FC236}">
                <a16:creationId xmlns:a16="http://schemas.microsoft.com/office/drawing/2014/main" id="{15A0D740-FB9E-234D-A84F-F037C2542D2C}"/>
              </a:ext>
            </a:extLst>
          </p:cNvPr>
          <p:cNvSpPr/>
          <p:nvPr/>
        </p:nvSpPr>
        <p:spPr>
          <a:xfrm>
            <a:off x="1157021" y="3140196"/>
            <a:ext cx="692435" cy="18759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219" name="TextBox 218">
            <a:extLst>
              <a:ext uri="{FF2B5EF4-FFF2-40B4-BE49-F238E27FC236}">
                <a16:creationId xmlns:a16="http://schemas.microsoft.com/office/drawing/2014/main" id="{B06B40E4-C848-CF4B-9ECD-D03C9D3D6023}"/>
              </a:ext>
            </a:extLst>
          </p:cNvPr>
          <p:cNvSpPr txBox="1"/>
          <p:nvPr/>
        </p:nvSpPr>
        <p:spPr>
          <a:xfrm>
            <a:off x="1927849" y="3092545"/>
            <a:ext cx="678311" cy="278619"/>
          </a:xfrm>
          <a:prstGeom prst="rect">
            <a:avLst/>
          </a:prstGeom>
          <a:noFill/>
        </p:spPr>
        <p:txBody>
          <a:bodyPr wrap="none" rtlCol="0">
            <a:spAutoFit/>
          </a:bodyPr>
          <a:lstStyle/>
          <a:p>
            <a:r>
              <a:rPr lang="en-US" dirty="0">
                <a:solidFill>
                  <a:schemeClr val="accent1"/>
                </a:solidFill>
              </a:rPr>
              <a:t>statistic</a:t>
            </a:r>
          </a:p>
        </p:txBody>
      </p:sp>
      <p:grpSp>
        <p:nvGrpSpPr>
          <p:cNvPr id="220" name="Group 219">
            <a:extLst>
              <a:ext uri="{FF2B5EF4-FFF2-40B4-BE49-F238E27FC236}">
                <a16:creationId xmlns:a16="http://schemas.microsoft.com/office/drawing/2014/main" id="{F7DE10FF-48D7-FD4C-9370-F0CF99527E39}"/>
              </a:ext>
            </a:extLst>
          </p:cNvPr>
          <p:cNvGrpSpPr/>
          <p:nvPr/>
        </p:nvGrpSpPr>
        <p:grpSpPr>
          <a:xfrm>
            <a:off x="328973" y="3620945"/>
            <a:ext cx="764732" cy="725704"/>
            <a:chOff x="2036652" y="1429407"/>
            <a:chExt cx="1870888" cy="1775410"/>
          </a:xfrm>
        </p:grpSpPr>
        <p:sp>
          <p:nvSpPr>
            <p:cNvPr id="221" name="TextBox 220">
              <a:extLst>
                <a:ext uri="{FF2B5EF4-FFF2-40B4-BE49-F238E27FC236}">
                  <a16:creationId xmlns:a16="http://schemas.microsoft.com/office/drawing/2014/main" id="{60C4804D-F44F-5B42-9FD4-82766F9F26DE}"/>
                </a:ext>
              </a:extLst>
            </p:cNvPr>
            <p:cNvSpPr txBox="1"/>
            <p:nvPr/>
          </p:nvSpPr>
          <p:spPr>
            <a:xfrm>
              <a:off x="2448908" y="1429407"/>
              <a:ext cx="643943" cy="752966"/>
            </a:xfrm>
            <a:prstGeom prst="rect">
              <a:avLst/>
            </a:prstGeom>
            <a:noFill/>
          </p:spPr>
          <p:txBody>
            <a:bodyPr wrap="none" rtlCol="0">
              <a:spAutoFit/>
            </a:bodyPr>
            <a:lstStyle/>
            <a:p>
              <a:r>
                <a:rPr lang="en-US" sz="1400" dirty="0">
                  <a:solidFill>
                    <a:srgbClr val="00B050"/>
                  </a:solidFill>
                </a:rPr>
                <a:t>x</a:t>
              </a:r>
            </a:p>
          </p:txBody>
        </p:sp>
        <p:sp>
          <p:nvSpPr>
            <p:cNvPr id="222" name="TextBox 221">
              <a:extLst>
                <a:ext uri="{FF2B5EF4-FFF2-40B4-BE49-F238E27FC236}">
                  <a16:creationId xmlns:a16="http://schemas.microsoft.com/office/drawing/2014/main" id="{8F79E962-B9B0-794F-AFB8-603A472E03E6}"/>
                </a:ext>
              </a:extLst>
            </p:cNvPr>
            <p:cNvSpPr txBox="1"/>
            <p:nvPr/>
          </p:nvSpPr>
          <p:spPr>
            <a:xfrm>
              <a:off x="2601310" y="1581807"/>
              <a:ext cx="643943" cy="752966"/>
            </a:xfrm>
            <a:prstGeom prst="rect">
              <a:avLst/>
            </a:prstGeom>
            <a:noFill/>
          </p:spPr>
          <p:txBody>
            <a:bodyPr wrap="none" rtlCol="0">
              <a:spAutoFit/>
            </a:bodyPr>
            <a:lstStyle/>
            <a:p>
              <a:r>
                <a:rPr lang="en-US" sz="1400" dirty="0">
                  <a:solidFill>
                    <a:srgbClr val="00B050"/>
                  </a:solidFill>
                </a:rPr>
                <a:t>x</a:t>
              </a:r>
            </a:p>
          </p:txBody>
        </p:sp>
        <p:sp>
          <p:nvSpPr>
            <p:cNvPr id="223" name="TextBox 222">
              <a:extLst>
                <a:ext uri="{FF2B5EF4-FFF2-40B4-BE49-F238E27FC236}">
                  <a16:creationId xmlns:a16="http://schemas.microsoft.com/office/drawing/2014/main" id="{A268A320-4846-F345-9B11-B75819B79AC1}"/>
                </a:ext>
              </a:extLst>
            </p:cNvPr>
            <p:cNvSpPr txBox="1"/>
            <p:nvPr/>
          </p:nvSpPr>
          <p:spPr>
            <a:xfrm>
              <a:off x="2753710" y="1734207"/>
              <a:ext cx="643943" cy="752966"/>
            </a:xfrm>
            <a:prstGeom prst="rect">
              <a:avLst/>
            </a:prstGeom>
            <a:noFill/>
          </p:spPr>
          <p:txBody>
            <a:bodyPr wrap="none" rtlCol="0">
              <a:spAutoFit/>
            </a:bodyPr>
            <a:lstStyle/>
            <a:p>
              <a:r>
                <a:rPr lang="en-US" sz="1400" dirty="0">
                  <a:solidFill>
                    <a:srgbClr val="00B050"/>
                  </a:solidFill>
                </a:rPr>
                <a:t>x</a:t>
              </a:r>
            </a:p>
          </p:txBody>
        </p:sp>
        <p:sp>
          <p:nvSpPr>
            <p:cNvPr id="224" name="TextBox 223">
              <a:extLst>
                <a:ext uri="{FF2B5EF4-FFF2-40B4-BE49-F238E27FC236}">
                  <a16:creationId xmlns:a16="http://schemas.microsoft.com/office/drawing/2014/main" id="{B7E2C92D-6DB5-BC48-B967-A118350718C1}"/>
                </a:ext>
              </a:extLst>
            </p:cNvPr>
            <p:cNvSpPr txBox="1"/>
            <p:nvPr/>
          </p:nvSpPr>
          <p:spPr>
            <a:xfrm>
              <a:off x="2948015" y="1822913"/>
              <a:ext cx="643943" cy="752966"/>
            </a:xfrm>
            <a:prstGeom prst="rect">
              <a:avLst/>
            </a:prstGeom>
            <a:noFill/>
          </p:spPr>
          <p:txBody>
            <a:bodyPr wrap="none" rtlCol="0">
              <a:spAutoFit/>
            </a:bodyPr>
            <a:lstStyle/>
            <a:p>
              <a:r>
                <a:rPr lang="en-US" sz="1400" dirty="0">
                  <a:solidFill>
                    <a:srgbClr val="00B050"/>
                  </a:solidFill>
                </a:rPr>
                <a:t>x</a:t>
              </a:r>
            </a:p>
          </p:txBody>
        </p:sp>
        <p:sp>
          <p:nvSpPr>
            <p:cNvPr id="225" name="TextBox 224">
              <a:extLst>
                <a:ext uri="{FF2B5EF4-FFF2-40B4-BE49-F238E27FC236}">
                  <a16:creationId xmlns:a16="http://schemas.microsoft.com/office/drawing/2014/main" id="{A48B3C74-A9AE-F04E-BD37-7D06519B0B5B}"/>
                </a:ext>
              </a:extLst>
            </p:cNvPr>
            <p:cNvSpPr txBox="1"/>
            <p:nvPr/>
          </p:nvSpPr>
          <p:spPr>
            <a:xfrm>
              <a:off x="3058510" y="2039007"/>
              <a:ext cx="643943" cy="752966"/>
            </a:xfrm>
            <a:prstGeom prst="rect">
              <a:avLst/>
            </a:prstGeom>
            <a:noFill/>
          </p:spPr>
          <p:txBody>
            <a:bodyPr wrap="none" rtlCol="0">
              <a:spAutoFit/>
            </a:bodyPr>
            <a:lstStyle/>
            <a:p>
              <a:r>
                <a:rPr lang="en-US" sz="1400" dirty="0">
                  <a:solidFill>
                    <a:srgbClr val="00B050"/>
                  </a:solidFill>
                </a:rPr>
                <a:t>x</a:t>
              </a:r>
            </a:p>
          </p:txBody>
        </p:sp>
        <p:sp>
          <p:nvSpPr>
            <p:cNvPr id="226" name="TextBox 225">
              <a:extLst>
                <a:ext uri="{FF2B5EF4-FFF2-40B4-BE49-F238E27FC236}">
                  <a16:creationId xmlns:a16="http://schemas.microsoft.com/office/drawing/2014/main" id="{0F1D8EF4-2EF2-1149-94C7-215E04FDB30E}"/>
                </a:ext>
              </a:extLst>
            </p:cNvPr>
            <p:cNvSpPr txBox="1"/>
            <p:nvPr/>
          </p:nvSpPr>
          <p:spPr>
            <a:xfrm>
              <a:off x="3210910" y="2191407"/>
              <a:ext cx="643943" cy="752966"/>
            </a:xfrm>
            <a:prstGeom prst="rect">
              <a:avLst/>
            </a:prstGeom>
            <a:noFill/>
          </p:spPr>
          <p:txBody>
            <a:bodyPr wrap="none" rtlCol="0">
              <a:spAutoFit/>
            </a:bodyPr>
            <a:lstStyle/>
            <a:p>
              <a:r>
                <a:rPr lang="en-US" sz="1400" dirty="0">
                  <a:solidFill>
                    <a:srgbClr val="00B050"/>
                  </a:solidFill>
                </a:rPr>
                <a:t>x</a:t>
              </a:r>
            </a:p>
          </p:txBody>
        </p:sp>
        <p:sp>
          <p:nvSpPr>
            <p:cNvPr id="227" name="TextBox 226">
              <a:extLst>
                <a:ext uri="{FF2B5EF4-FFF2-40B4-BE49-F238E27FC236}">
                  <a16:creationId xmlns:a16="http://schemas.microsoft.com/office/drawing/2014/main" id="{31E5FB14-D72C-B04E-896C-5CF45FD93FEF}"/>
                </a:ext>
              </a:extLst>
            </p:cNvPr>
            <p:cNvSpPr txBox="1"/>
            <p:nvPr/>
          </p:nvSpPr>
          <p:spPr>
            <a:xfrm>
              <a:off x="2543642" y="1930854"/>
              <a:ext cx="643943" cy="752966"/>
            </a:xfrm>
            <a:prstGeom prst="rect">
              <a:avLst/>
            </a:prstGeom>
            <a:noFill/>
          </p:spPr>
          <p:txBody>
            <a:bodyPr wrap="none" rtlCol="0">
              <a:spAutoFit/>
            </a:bodyPr>
            <a:lstStyle/>
            <a:p>
              <a:r>
                <a:rPr lang="en-US" sz="1400" dirty="0">
                  <a:solidFill>
                    <a:srgbClr val="00B050"/>
                  </a:solidFill>
                </a:rPr>
                <a:t>x</a:t>
              </a:r>
            </a:p>
          </p:txBody>
        </p:sp>
        <p:sp>
          <p:nvSpPr>
            <p:cNvPr id="228" name="TextBox 227">
              <a:extLst>
                <a:ext uri="{FF2B5EF4-FFF2-40B4-BE49-F238E27FC236}">
                  <a16:creationId xmlns:a16="http://schemas.microsoft.com/office/drawing/2014/main" id="{F36A60AD-4B4F-3849-A220-4C6FA879F4C0}"/>
                </a:ext>
              </a:extLst>
            </p:cNvPr>
            <p:cNvSpPr txBox="1"/>
            <p:nvPr/>
          </p:nvSpPr>
          <p:spPr>
            <a:xfrm>
              <a:off x="2559676" y="2401192"/>
              <a:ext cx="643943" cy="752966"/>
            </a:xfrm>
            <a:prstGeom prst="rect">
              <a:avLst/>
            </a:prstGeom>
            <a:noFill/>
          </p:spPr>
          <p:txBody>
            <a:bodyPr wrap="none" rtlCol="0">
              <a:spAutoFit/>
            </a:bodyPr>
            <a:lstStyle/>
            <a:p>
              <a:r>
                <a:rPr lang="en-US" sz="1400" dirty="0">
                  <a:solidFill>
                    <a:srgbClr val="00B050"/>
                  </a:solidFill>
                </a:rPr>
                <a:t>x</a:t>
              </a:r>
            </a:p>
          </p:txBody>
        </p:sp>
        <p:sp>
          <p:nvSpPr>
            <p:cNvPr id="229" name="TextBox 228">
              <a:extLst>
                <a:ext uri="{FF2B5EF4-FFF2-40B4-BE49-F238E27FC236}">
                  <a16:creationId xmlns:a16="http://schemas.microsoft.com/office/drawing/2014/main" id="{02D47D52-F21A-C04C-889A-0AD29A2D7BB7}"/>
                </a:ext>
              </a:extLst>
            </p:cNvPr>
            <p:cNvSpPr txBox="1"/>
            <p:nvPr/>
          </p:nvSpPr>
          <p:spPr>
            <a:xfrm>
              <a:off x="2133803" y="1558683"/>
              <a:ext cx="294290" cy="752966"/>
            </a:xfrm>
            <a:prstGeom prst="rect">
              <a:avLst/>
            </a:prstGeom>
            <a:noFill/>
          </p:spPr>
          <p:txBody>
            <a:bodyPr wrap="square" rtlCol="0">
              <a:spAutoFit/>
            </a:bodyPr>
            <a:lstStyle/>
            <a:p>
              <a:r>
                <a:rPr lang="en-US" sz="1400" dirty="0">
                  <a:solidFill>
                    <a:srgbClr val="00B050"/>
                  </a:solidFill>
                </a:rPr>
                <a:t>x</a:t>
              </a:r>
            </a:p>
          </p:txBody>
        </p:sp>
        <p:sp>
          <p:nvSpPr>
            <p:cNvPr id="230" name="TextBox 229">
              <a:extLst>
                <a:ext uri="{FF2B5EF4-FFF2-40B4-BE49-F238E27FC236}">
                  <a16:creationId xmlns:a16="http://schemas.microsoft.com/office/drawing/2014/main" id="{F81D46FF-0DB5-E54C-A6A7-8504AAF7D4AB}"/>
                </a:ext>
              </a:extLst>
            </p:cNvPr>
            <p:cNvSpPr txBox="1"/>
            <p:nvPr/>
          </p:nvSpPr>
          <p:spPr>
            <a:xfrm>
              <a:off x="2244298" y="1794219"/>
              <a:ext cx="294290" cy="752966"/>
            </a:xfrm>
            <a:prstGeom prst="rect">
              <a:avLst/>
            </a:prstGeom>
            <a:noFill/>
          </p:spPr>
          <p:txBody>
            <a:bodyPr wrap="square" rtlCol="0">
              <a:spAutoFit/>
            </a:bodyPr>
            <a:lstStyle/>
            <a:p>
              <a:r>
                <a:rPr lang="en-US" sz="1400" dirty="0">
                  <a:solidFill>
                    <a:srgbClr val="00B050"/>
                  </a:solidFill>
                </a:rPr>
                <a:t>x</a:t>
              </a:r>
            </a:p>
          </p:txBody>
        </p:sp>
        <p:sp>
          <p:nvSpPr>
            <p:cNvPr id="231" name="TextBox 230">
              <a:extLst>
                <a:ext uri="{FF2B5EF4-FFF2-40B4-BE49-F238E27FC236}">
                  <a16:creationId xmlns:a16="http://schemas.microsoft.com/office/drawing/2014/main" id="{6AC8DA38-C623-3146-BFBD-C066B6D3FB13}"/>
                </a:ext>
              </a:extLst>
            </p:cNvPr>
            <p:cNvSpPr txBox="1"/>
            <p:nvPr/>
          </p:nvSpPr>
          <p:spPr>
            <a:xfrm>
              <a:off x="2428162" y="1798738"/>
              <a:ext cx="294290" cy="752966"/>
            </a:xfrm>
            <a:prstGeom prst="rect">
              <a:avLst/>
            </a:prstGeom>
            <a:noFill/>
          </p:spPr>
          <p:txBody>
            <a:bodyPr wrap="square" rtlCol="0">
              <a:spAutoFit/>
            </a:bodyPr>
            <a:lstStyle/>
            <a:p>
              <a:r>
                <a:rPr lang="en-US" sz="1400" dirty="0">
                  <a:solidFill>
                    <a:srgbClr val="00B050"/>
                  </a:solidFill>
                </a:rPr>
                <a:t>x</a:t>
              </a:r>
            </a:p>
          </p:txBody>
        </p:sp>
        <p:sp>
          <p:nvSpPr>
            <p:cNvPr id="232" name="TextBox 231">
              <a:extLst>
                <a:ext uri="{FF2B5EF4-FFF2-40B4-BE49-F238E27FC236}">
                  <a16:creationId xmlns:a16="http://schemas.microsoft.com/office/drawing/2014/main" id="{84669C5D-2D72-6846-803F-2CDBD955813E}"/>
                </a:ext>
              </a:extLst>
            </p:cNvPr>
            <p:cNvSpPr txBox="1"/>
            <p:nvPr/>
          </p:nvSpPr>
          <p:spPr>
            <a:xfrm>
              <a:off x="2464675" y="2140325"/>
              <a:ext cx="294290" cy="752966"/>
            </a:xfrm>
            <a:prstGeom prst="rect">
              <a:avLst/>
            </a:prstGeom>
            <a:noFill/>
          </p:spPr>
          <p:txBody>
            <a:bodyPr wrap="square" rtlCol="0">
              <a:spAutoFit/>
            </a:bodyPr>
            <a:lstStyle/>
            <a:p>
              <a:r>
                <a:rPr lang="en-US" sz="1400" dirty="0">
                  <a:solidFill>
                    <a:srgbClr val="00B050"/>
                  </a:solidFill>
                </a:rPr>
                <a:t>x</a:t>
              </a:r>
            </a:p>
          </p:txBody>
        </p:sp>
        <p:sp>
          <p:nvSpPr>
            <p:cNvPr id="233" name="TextBox 232">
              <a:extLst>
                <a:ext uri="{FF2B5EF4-FFF2-40B4-BE49-F238E27FC236}">
                  <a16:creationId xmlns:a16="http://schemas.microsoft.com/office/drawing/2014/main" id="{B645CF32-DEC6-9A42-8609-F89134D399D3}"/>
                </a:ext>
              </a:extLst>
            </p:cNvPr>
            <p:cNvSpPr txBox="1"/>
            <p:nvPr/>
          </p:nvSpPr>
          <p:spPr>
            <a:xfrm>
              <a:off x="2911365" y="2101436"/>
              <a:ext cx="294290" cy="752966"/>
            </a:xfrm>
            <a:prstGeom prst="rect">
              <a:avLst/>
            </a:prstGeom>
            <a:noFill/>
          </p:spPr>
          <p:txBody>
            <a:bodyPr wrap="square" rtlCol="0">
              <a:spAutoFit/>
            </a:bodyPr>
            <a:lstStyle/>
            <a:p>
              <a:r>
                <a:rPr lang="en-US" sz="1400" dirty="0">
                  <a:solidFill>
                    <a:srgbClr val="00B050"/>
                  </a:solidFill>
                </a:rPr>
                <a:t>x</a:t>
              </a:r>
            </a:p>
          </p:txBody>
        </p:sp>
        <p:sp>
          <p:nvSpPr>
            <p:cNvPr id="234" name="TextBox 233">
              <a:extLst>
                <a:ext uri="{FF2B5EF4-FFF2-40B4-BE49-F238E27FC236}">
                  <a16:creationId xmlns:a16="http://schemas.microsoft.com/office/drawing/2014/main" id="{732C97DB-091A-984D-8B73-E57DFFB84E60}"/>
                </a:ext>
              </a:extLst>
            </p:cNvPr>
            <p:cNvSpPr txBox="1"/>
            <p:nvPr/>
          </p:nvSpPr>
          <p:spPr>
            <a:xfrm>
              <a:off x="2758319" y="2319947"/>
              <a:ext cx="294290" cy="752966"/>
            </a:xfrm>
            <a:prstGeom prst="rect">
              <a:avLst/>
            </a:prstGeom>
            <a:noFill/>
          </p:spPr>
          <p:txBody>
            <a:bodyPr wrap="square" rtlCol="0">
              <a:spAutoFit/>
            </a:bodyPr>
            <a:lstStyle/>
            <a:p>
              <a:r>
                <a:rPr lang="en-US" sz="1400" dirty="0">
                  <a:solidFill>
                    <a:srgbClr val="00B050"/>
                  </a:solidFill>
                </a:rPr>
                <a:t>x</a:t>
              </a:r>
            </a:p>
          </p:txBody>
        </p:sp>
        <p:sp>
          <p:nvSpPr>
            <p:cNvPr id="235" name="TextBox 234">
              <a:extLst>
                <a:ext uri="{FF2B5EF4-FFF2-40B4-BE49-F238E27FC236}">
                  <a16:creationId xmlns:a16="http://schemas.microsoft.com/office/drawing/2014/main" id="{EC2BD45A-FD56-3D43-AE1F-A9E52FA6352F}"/>
                </a:ext>
              </a:extLst>
            </p:cNvPr>
            <p:cNvSpPr txBox="1"/>
            <p:nvPr/>
          </p:nvSpPr>
          <p:spPr>
            <a:xfrm>
              <a:off x="3037761" y="2408338"/>
              <a:ext cx="294290" cy="752966"/>
            </a:xfrm>
            <a:prstGeom prst="rect">
              <a:avLst/>
            </a:prstGeom>
            <a:noFill/>
          </p:spPr>
          <p:txBody>
            <a:bodyPr wrap="square" rtlCol="0">
              <a:spAutoFit/>
            </a:bodyPr>
            <a:lstStyle/>
            <a:p>
              <a:r>
                <a:rPr lang="en-US" sz="1400" dirty="0">
                  <a:solidFill>
                    <a:srgbClr val="00B050"/>
                  </a:solidFill>
                </a:rPr>
                <a:t>x</a:t>
              </a:r>
            </a:p>
          </p:txBody>
        </p:sp>
        <p:sp>
          <p:nvSpPr>
            <p:cNvPr id="236" name="TextBox 235">
              <a:extLst>
                <a:ext uri="{FF2B5EF4-FFF2-40B4-BE49-F238E27FC236}">
                  <a16:creationId xmlns:a16="http://schemas.microsoft.com/office/drawing/2014/main" id="{E6BBC05F-385C-D64B-AE83-1ED0B8E3AABD}"/>
                </a:ext>
              </a:extLst>
            </p:cNvPr>
            <p:cNvSpPr txBox="1"/>
            <p:nvPr/>
          </p:nvSpPr>
          <p:spPr>
            <a:xfrm>
              <a:off x="2055045" y="1872525"/>
              <a:ext cx="294290" cy="752966"/>
            </a:xfrm>
            <a:prstGeom prst="rect">
              <a:avLst/>
            </a:prstGeom>
            <a:noFill/>
          </p:spPr>
          <p:txBody>
            <a:bodyPr wrap="square" rtlCol="0">
              <a:spAutoFit/>
            </a:bodyPr>
            <a:lstStyle/>
            <a:p>
              <a:r>
                <a:rPr lang="en-US" sz="1400" dirty="0">
                  <a:solidFill>
                    <a:srgbClr val="00B050"/>
                  </a:solidFill>
                </a:rPr>
                <a:t>x</a:t>
              </a:r>
            </a:p>
          </p:txBody>
        </p:sp>
        <p:sp>
          <p:nvSpPr>
            <p:cNvPr id="237" name="TextBox 236">
              <a:extLst>
                <a:ext uri="{FF2B5EF4-FFF2-40B4-BE49-F238E27FC236}">
                  <a16:creationId xmlns:a16="http://schemas.microsoft.com/office/drawing/2014/main" id="{EBFA1F80-9F41-DA4C-ADEF-F03B921565FA}"/>
                </a:ext>
              </a:extLst>
            </p:cNvPr>
            <p:cNvSpPr txBox="1"/>
            <p:nvPr/>
          </p:nvSpPr>
          <p:spPr>
            <a:xfrm>
              <a:off x="3232067" y="1918874"/>
              <a:ext cx="643943" cy="752966"/>
            </a:xfrm>
            <a:prstGeom prst="rect">
              <a:avLst/>
            </a:prstGeom>
            <a:noFill/>
          </p:spPr>
          <p:txBody>
            <a:bodyPr wrap="none" rtlCol="0">
              <a:spAutoFit/>
            </a:bodyPr>
            <a:lstStyle/>
            <a:p>
              <a:r>
                <a:rPr lang="en-US" sz="1400" dirty="0">
                  <a:solidFill>
                    <a:srgbClr val="00B050"/>
                  </a:solidFill>
                </a:rPr>
                <a:t>x</a:t>
              </a:r>
            </a:p>
          </p:txBody>
        </p:sp>
        <p:sp>
          <p:nvSpPr>
            <p:cNvPr id="238" name="TextBox 237">
              <a:extLst>
                <a:ext uri="{FF2B5EF4-FFF2-40B4-BE49-F238E27FC236}">
                  <a16:creationId xmlns:a16="http://schemas.microsoft.com/office/drawing/2014/main" id="{63E2D17B-F678-DC47-947F-5EC8A91839B3}"/>
                </a:ext>
              </a:extLst>
            </p:cNvPr>
            <p:cNvSpPr txBox="1"/>
            <p:nvPr/>
          </p:nvSpPr>
          <p:spPr>
            <a:xfrm>
              <a:off x="2927267" y="1483430"/>
              <a:ext cx="284051" cy="752966"/>
            </a:xfrm>
            <a:prstGeom prst="rect">
              <a:avLst/>
            </a:prstGeom>
            <a:noFill/>
          </p:spPr>
          <p:txBody>
            <a:bodyPr wrap="square" rtlCol="0">
              <a:spAutoFit/>
            </a:bodyPr>
            <a:lstStyle/>
            <a:p>
              <a:r>
                <a:rPr lang="en-US" sz="1400" dirty="0">
                  <a:solidFill>
                    <a:srgbClr val="00B050"/>
                  </a:solidFill>
                </a:rPr>
                <a:t>x</a:t>
              </a:r>
            </a:p>
          </p:txBody>
        </p:sp>
        <p:sp>
          <p:nvSpPr>
            <p:cNvPr id="239" name="TextBox 238">
              <a:extLst>
                <a:ext uri="{FF2B5EF4-FFF2-40B4-BE49-F238E27FC236}">
                  <a16:creationId xmlns:a16="http://schemas.microsoft.com/office/drawing/2014/main" id="{AD71515B-8D46-EF41-A2AD-552892F39C29}"/>
                </a:ext>
              </a:extLst>
            </p:cNvPr>
            <p:cNvSpPr txBox="1"/>
            <p:nvPr/>
          </p:nvSpPr>
          <p:spPr>
            <a:xfrm>
              <a:off x="3263597" y="1638247"/>
              <a:ext cx="643943" cy="752966"/>
            </a:xfrm>
            <a:prstGeom prst="rect">
              <a:avLst/>
            </a:prstGeom>
            <a:noFill/>
          </p:spPr>
          <p:txBody>
            <a:bodyPr wrap="none" rtlCol="0">
              <a:spAutoFit/>
            </a:bodyPr>
            <a:lstStyle/>
            <a:p>
              <a:r>
                <a:rPr lang="en-US" sz="1400" dirty="0">
                  <a:solidFill>
                    <a:srgbClr val="00B050"/>
                  </a:solidFill>
                </a:rPr>
                <a:t>x</a:t>
              </a:r>
            </a:p>
          </p:txBody>
        </p:sp>
        <p:sp>
          <p:nvSpPr>
            <p:cNvPr id="240" name="TextBox 239">
              <a:extLst>
                <a:ext uri="{FF2B5EF4-FFF2-40B4-BE49-F238E27FC236}">
                  <a16:creationId xmlns:a16="http://schemas.microsoft.com/office/drawing/2014/main" id="{250A250E-B755-AF4D-9F65-818507C05387}"/>
                </a:ext>
              </a:extLst>
            </p:cNvPr>
            <p:cNvSpPr txBox="1"/>
            <p:nvPr/>
          </p:nvSpPr>
          <p:spPr>
            <a:xfrm>
              <a:off x="2335514" y="2451851"/>
              <a:ext cx="643943" cy="752966"/>
            </a:xfrm>
            <a:prstGeom prst="rect">
              <a:avLst/>
            </a:prstGeom>
            <a:noFill/>
          </p:spPr>
          <p:txBody>
            <a:bodyPr wrap="none" rtlCol="0">
              <a:spAutoFit/>
            </a:bodyPr>
            <a:lstStyle/>
            <a:p>
              <a:r>
                <a:rPr lang="en-US" sz="1400" dirty="0">
                  <a:solidFill>
                    <a:srgbClr val="00B050"/>
                  </a:solidFill>
                </a:rPr>
                <a:t>x</a:t>
              </a:r>
            </a:p>
          </p:txBody>
        </p:sp>
        <p:sp>
          <p:nvSpPr>
            <p:cNvPr id="241" name="TextBox 240">
              <a:extLst>
                <a:ext uri="{FF2B5EF4-FFF2-40B4-BE49-F238E27FC236}">
                  <a16:creationId xmlns:a16="http://schemas.microsoft.com/office/drawing/2014/main" id="{743ACECB-1D70-F840-B834-7F16A85BD767}"/>
                </a:ext>
              </a:extLst>
            </p:cNvPr>
            <p:cNvSpPr txBox="1"/>
            <p:nvPr/>
          </p:nvSpPr>
          <p:spPr>
            <a:xfrm>
              <a:off x="2727435" y="2028287"/>
              <a:ext cx="643943" cy="752966"/>
            </a:xfrm>
            <a:prstGeom prst="rect">
              <a:avLst/>
            </a:prstGeom>
            <a:noFill/>
          </p:spPr>
          <p:txBody>
            <a:bodyPr wrap="none" rtlCol="0">
              <a:spAutoFit/>
            </a:bodyPr>
            <a:lstStyle/>
            <a:p>
              <a:r>
                <a:rPr lang="en-US" sz="1400" dirty="0">
                  <a:solidFill>
                    <a:srgbClr val="00B050"/>
                  </a:solidFill>
                </a:rPr>
                <a:t>x</a:t>
              </a:r>
            </a:p>
          </p:txBody>
        </p:sp>
        <p:sp>
          <p:nvSpPr>
            <p:cNvPr id="242" name="TextBox 241">
              <a:extLst>
                <a:ext uri="{FF2B5EF4-FFF2-40B4-BE49-F238E27FC236}">
                  <a16:creationId xmlns:a16="http://schemas.microsoft.com/office/drawing/2014/main" id="{8A029F23-B1ED-4143-94A9-45FB0029D2CD}"/>
                </a:ext>
              </a:extLst>
            </p:cNvPr>
            <p:cNvSpPr txBox="1"/>
            <p:nvPr/>
          </p:nvSpPr>
          <p:spPr>
            <a:xfrm>
              <a:off x="2181270" y="2138011"/>
              <a:ext cx="643943" cy="752966"/>
            </a:xfrm>
            <a:prstGeom prst="rect">
              <a:avLst/>
            </a:prstGeom>
            <a:noFill/>
          </p:spPr>
          <p:txBody>
            <a:bodyPr wrap="none" rtlCol="0">
              <a:spAutoFit/>
            </a:bodyPr>
            <a:lstStyle/>
            <a:p>
              <a:r>
                <a:rPr lang="en-US" sz="1400" dirty="0">
                  <a:solidFill>
                    <a:srgbClr val="00B050"/>
                  </a:solidFill>
                </a:rPr>
                <a:t>x</a:t>
              </a:r>
            </a:p>
          </p:txBody>
        </p:sp>
        <p:sp>
          <p:nvSpPr>
            <p:cNvPr id="243" name="Oval 242">
              <a:extLst>
                <a:ext uri="{FF2B5EF4-FFF2-40B4-BE49-F238E27FC236}">
                  <a16:creationId xmlns:a16="http://schemas.microsoft.com/office/drawing/2014/main" id="{F37C2646-BA4E-1A44-B0E4-6E465A14894D}"/>
                </a:ext>
              </a:extLst>
            </p:cNvPr>
            <p:cNvSpPr/>
            <p:nvPr/>
          </p:nvSpPr>
          <p:spPr>
            <a:xfrm>
              <a:off x="2036652" y="1497826"/>
              <a:ext cx="1665617" cy="1576552"/>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00B050"/>
                </a:solidFill>
              </a:endParaRPr>
            </a:p>
          </p:txBody>
        </p:sp>
      </p:grpSp>
      <p:sp>
        <p:nvSpPr>
          <p:cNvPr id="244" name="Right Arrow 243">
            <a:extLst>
              <a:ext uri="{FF2B5EF4-FFF2-40B4-BE49-F238E27FC236}">
                <a16:creationId xmlns:a16="http://schemas.microsoft.com/office/drawing/2014/main" id="{4FBFC675-11E0-FA4C-9105-A8D9ADA59E5A}"/>
              </a:ext>
            </a:extLst>
          </p:cNvPr>
          <p:cNvSpPr/>
          <p:nvPr/>
        </p:nvSpPr>
        <p:spPr>
          <a:xfrm>
            <a:off x="1168766" y="3887527"/>
            <a:ext cx="692435" cy="18759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245" name="TextBox 244">
            <a:extLst>
              <a:ext uri="{FF2B5EF4-FFF2-40B4-BE49-F238E27FC236}">
                <a16:creationId xmlns:a16="http://schemas.microsoft.com/office/drawing/2014/main" id="{523CB418-AF26-4543-93EA-D780AA52BAF1}"/>
              </a:ext>
            </a:extLst>
          </p:cNvPr>
          <p:cNvSpPr txBox="1"/>
          <p:nvPr/>
        </p:nvSpPr>
        <p:spPr>
          <a:xfrm>
            <a:off x="1939594" y="3839876"/>
            <a:ext cx="678311" cy="278619"/>
          </a:xfrm>
          <a:prstGeom prst="rect">
            <a:avLst/>
          </a:prstGeom>
          <a:noFill/>
        </p:spPr>
        <p:txBody>
          <a:bodyPr wrap="none" rtlCol="0">
            <a:spAutoFit/>
          </a:bodyPr>
          <a:lstStyle/>
          <a:p>
            <a:r>
              <a:rPr lang="en-US" dirty="0">
                <a:solidFill>
                  <a:srgbClr val="00B050"/>
                </a:solidFill>
              </a:rPr>
              <a:t>statistic</a:t>
            </a:r>
          </a:p>
        </p:txBody>
      </p:sp>
      <p:grpSp>
        <p:nvGrpSpPr>
          <p:cNvPr id="246" name="Group 245">
            <a:extLst>
              <a:ext uri="{FF2B5EF4-FFF2-40B4-BE49-F238E27FC236}">
                <a16:creationId xmlns:a16="http://schemas.microsoft.com/office/drawing/2014/main" id="{4F744719-133D-B543-9D02-EF33BA95D514}"/>
              </a:ext>
            </a:extLst>
          </p:cNvPr>
          <p:cNvGrpSpPr/>
          <p:nvPr/>
        </p:nvGrpSpPr>
        <p:grpSpPr>
          <a:xfrm>
            <a:off x="356939" y="4371151"/>
            <a:ext cx="764732" cy="725704"/>
            <a:chOff x="2036652" y="1429407"/>
            <a:chExt cx="1870888" cy="1775410"/>
          </a:xfrm>
        </p:grpSpPr>
        <p:sp>
          <p:nvSpPr>
            <p:cNvPr id="247" name="TextBox 246">
              <a:extLst>
                <a:ext uri="{FF2B5EF4-FFF2-40B4-BE49-F238E27FC236}">
                  <a16:creationId xmlns:a16="http://schemas.microsoft.com/office/drawing/2014/main" id="{E9E80918-D951-824A-8A70-9AA4E8E2969F}"/>
                </a:ext>
              </a:extLst>
            </p:cNvPr>
            <p:cNvSpPr txBox="1"/>
            <p:nvPr/>
          </p:nvSpPr>
          <p:spPr>
            <a:xfrm>
              <a:off x="2448908" y="1429407"/>
              <a:ext cx="643943" cy="752966"/>
            </a:xfrm>
            <a:prstGeom prst="rect">
              <a:avLst/>
            </a:prstGeom>
            <a:noFill/>
          </p:spPr>
          <p:txBody>
            <a:bodyPr wrap="none" rtlCol="0">
              <a:spAutoFit/>
            </a:bodyPr>
            <a:lstStyle/>
            <a:p>
              <a:r>
                <a:rPr lang="en-US" sz="1400" dirty="0">
                  <a:solidFill>
                    <a:schemeClr val="accent2"/>
                  </a:solidFill>
                </a:rPr>
                <a:t>x</a:t>
              </a:r>
            </a:p>
          </p:txBody>
        </p:sp>
        <p:sp>
          <p:nvSpPr>
            <p:cNvPr id="248" name="TextBox 247">
              <a:extLst>
                <a:ext uri="{FF2B5EF4-FFF2-40B4-BE49-F238E27FC236}">
                  <a16:creationId xmlns:a16="http://schemas.microsoft.com/office/drawing/2014/main" id="{2DDFCE40-2705-D344-80C5-E2CE2ED7F1BF}"/>
                </a:ext>
              </a:extLst>
            </p:cNvPr>
            <p:cNvSpPr txBox="1"/>
            <p:nvPr/>
          </p:nvSpPr>
          <p:spPr>
            <a:xfrm>
              <a:off x="2601310" y="1581807"/>
              <a:ext cx="643943" cy="752966"/>
            </a:xfrm>
            <a:prstGeom prst="rect">
              <a:avLst/>
            </a:prstGeom>
            <a:noFill/>
          </p:spPr>
          <p:txBody>
            <a:bodyPr wrap="none" rtlCol="0">
              <a:spAutoFit/>
            </a:bodyPr>
            <a:lstStyle/>
            <a:p>
              <a:r>
                <a:rPr lang="en-US" sz="1400" dirty="0">
                  <a:solidFill>
                    <a:schemeClr val="accent2"/>
                  </a:solidFill>
                </a:rPr>
                <a:t>x</a:t>
              </a:r>
            </a:p>
          </p:txBody>
        </p:sp>
        <p:sp>
          <p:nvSpPr>
            <p:cNvPr id="249" name="TextBox 248">
              <a:extLst>
                <a:ext uri="{FF2B5EF4-FFF2-40B4-BE49-F238E27FC236}">
                  <a16:creationId xmlns:a16="http://schemas.microsoft.com/office/drawing/2014/main" id="{BAA425CC-7380-5043-830C-F4BD26A1882B}"/>
                </a:ext>
              </a:extLst>
            </p:cNvPr>
            <p:cNvSpPr txBox="1"/>
            <p:nvPr/>
          </p:nvSpPr>
          <p:spPr>
            <a:xfrm>
              <a:off x="2753710" y="1734207"/>
              <a:ext cx="643943" cy="752966"/>
            </a:xfrm>
            <a:prstGeom prst="rect">
              <a:avLst/>
            </a:prstGeom>
            <a:noFill/>
          </p:spPr>
          <p:txBody>
            <a:bodyPr wrap="none" rtlCol="0">
              <a:spAutoFit/>
            </a:bodyPr>
            <a:lstStyle/>
            <a:p>
              <a:r>
                <a:rPr lang="en-US" sz="1400" dirty="0">
                  <a:solidFill>
                    <a:schemeClr val="accent2"/>
                  </a:solidFill>
                </a:rPr>
                <a:t>x</a:t>
              </a:r>
            </a:p>
          </p:txBody>
        </p:sp>
        <p:sp>
          <p:nvSpPr>
            <p:cNvPr id="250" name="TextBox 249">
              <a:extLst>
                <a:ext uri="{FF2B5EF4-FFF2-40B4-BE49-F238E27FC236}">
                  <a16:creationId xmlns:a16="http://schemas.microsoft.com/office/drawing/2014/main" id="{B65C1EFB-BCC0-B446-BEB4-DBA3D2EAA08D}"/>
                </a:ext>
              </a:extLst>
            </p:cNvPr>
            <p:cNvSpPr txBox="1"/>
            <p:nvPr/>
          </p:nvSpPr>
          <p:spPr>
            <a:xfrm>
              <a:off x="2948015" y="1822913"/>
              <a:ext cx="643943" cy="752966"/>
            </a:xfrm>
            <a:prstGeom prst="rect">
              <a:avLst/>
            </a:prstGeom>
            <a:noFill/>
          </p:spPr>
          <p:txBody>
            <a:bodyPr wrap="none" rtlCol="0">
              <a:spAutoFit/>
            </a:bodyPr>
            <a:lstStyle/>
            <a:p>
              <a:r>
                <a:rPr lang="en-US" sz="1400" dirty="0">
                  <a:solidFill>
                    <a:schemeClr val="accent2"/>
                  </a:solidFill>
                </a:rPr>
                <a:t>x</a:t>
              </a:r>
            </a:p>
          </p:txBody>
        </p:sp>
        <p:sp>
          <p:nvSpPr>
            <p:cNvPr id="251" name="TextBox 250">
              <a:extLst>
                <a:ext uri="{FF2B5EF4-FFF2-40B4-BE49-F238E27FC236}">
                  <a16:creationId xmlns:a16="http://schemas.microsoft.com/office/drawing/2014/main" id="{EF276728-8304-6F4A-A099-A35FAD682D4C}"/>
                </a:ext>
              </a:extLst>
            </p:cNvPr>
            <p:cNvSpPr txBox="1"/>
            <p:nvPr/>
          </p:nvSpPr>
          <p:spPr>
            <a:xfrm>
              <a:off x="3058510" y="2039007"/>
              <a:ext cx="643943" cy="752966"/>
            </a:xfrm>
            <a:prstGeom prst="rect">
              <a:avLst/>
            </a:prstGeom>
            <a:noFill/>
          </p:spPr>
          <p:txBody>
            <a:bodyPr wrap="none" rtlCol="0">
              <a:spAutoFit/>
            </a:bodyPr>
            <a:lstStyle/>
            <a:p>
              <a:r>
                <a:rPr lang="en-US" sz="1400" dirty="0">
                  <a:solidFill>
                    <a:schemeClr val="accent2"/>
                  </a:solidFill>
                </a:rPr>
                <a:t>x</a:t>
              </a:r>
            </a:p>
          </p:txBody>
        </p:sp>
        <p:sp>
          <p:nvSpPr>
            <p:cNvPr id="252" name="TextBox 251">
              <a:extLst>
                <a:ext uri="{FF2B5EF4-FFF2-40B4-BE49-F238E27FC236}">
                  <a16:creationId xmlns:a16="http://schemas.microsoft.com/office/drawing/2014/main" id="{F402F459-8D0A-0342-8E7F-DCA153B6DAC3}"/>
                </a:ext>
              </a:extLst>
            </p:cNvPr>
            <p:cNvSpPr txBox="1"/>
            <p:nvPr/>
          </p:nvSpPr>
          <p:spPr>
            <a:xfrm>
              <a:off x="3210910" y="2191407"/>
              <a:ext cx="643943" cy="752966"/>
            </a:xfrm>
            <a:prstGeom prst="rect">
              <a:avLst/>
            </a:prstGeom>
            <a:noFill/>
          </p:spPr>
          <p:txBody>
            <a:bodyPr wrap="none" rtlCol="0">
              <a:spAutoFit/>
            </a:bodyPr>
            <a:lstStyle/>
            <a:p>
              <a:r>
                <a:rPr lang="en-US" sz="1400" dirty="0">
                  <a:solidFill>
                    <a:schemeClr val="accent2"/>
                  </a:solidFill>
                </a:rPr>
                <a:t>x</a:t>
              </a:r>
            </a:p>
          </p:txBody>
        </p:sp>
        <p:sp>
          <p:nvSpPr>
            <p:cNvPr id="253" name="TextBox 252">
              <a:extLst>
                <a:ext uri="{FF2B5EF4-FFF2-40B4-BE49-F238E27FC236}">
                  <a16:creationId xmlns:a16="http://schemas.microsoft.com/office/drawing/2014/main" id="{8BCDE306-A50F-7E45-936F-574F44DC4E20}"/>
                </a:ext>
              </a:extLst>
            </p:cNvPr>
            <p:cNvSpPr txBox="1"/>
            <p:nvPr/>
          </p:nvSpPr>
          <p:spPr>
            <a:xfrm>
              <a:off x="2543642" y="1930854"/>
              <a:ext cx="643943" cy="752966"/>
            </a:xfrm>
            <a:prstGeom prst="rect">
              <a:avLst/>
            </a:prstGeom>
            <a:noFill/>
          </p:spPr>
          <p:txBody>
            <a:bodyPr wrap="none" rtlCol="0">
              <a:spAutoFit/>
            </a:bodyPr>
            <a:lstStyle/>
            <a:p>
              <a:r>
                <a:rPr lang="en-US" sz="1400" dirty="0">
                  <a:solidFill>
                    <a:schemeClr val="accent2"/>
                  </a:solidFill>
                </a:rPr>
                <a:t>x</a:t>
              </a:r>
            </a:p>
          </p:txBody>
        </p:sp>
        <p:sp>
          <p:nvSpPr>
            <p:cNvPr id="254" name="TextBox 253">
              <a:extLst>
                <a:ext uri="{FF2B5EF4-FFF2-40B4-BE49-F238E27FC236}">
                  <a16:creationId xmlns:a16="http://schemas.microsoft.com/office/drawing/2014/main" id="{3845C593-3F42-C344-8BF0-AC5D24E2AB41}"/>
                </a:ext>
              </a:extLst>
            </p:cNvPr>
            <p:cNvSpPr txBox="1"/>
            <p:nvPr/>
          </p:nvSpPr>
          <p:spPr>
            <a:xfrm>
              <a:off x="2559676" y="2401192"/>
              <a:ext cx="643943" cy="752966"/>
            </a:xfrm>
            <a:prstGeom prst="rect">
              <a:avLst/>
            </a:prstGeom>
            <a:noFill/>
          </p:spPr>
          <p:txBody>
            <a:bodyPr wrap="none" rtlCol="0">
              <a:spAutoFit/>
            </a:bodyPr>
            <a:lstStyle/>
            <a:p>
              <a:r>
                <a:rPr lang="en-US" sz="1400" dirty="0">
                  <a:solidFill>
                    <a:schemeClr val="accent2"/>
                  </a:solidFill>
                </a:rPr>
                <a:t>x</a:t>
              </a:r>
            </a:p>
          </p:txBody>
        </p:sp>
        <p:sp>
          <p:nvSpPr>
            <p:cNvPr id="255" name="TextBox 254">
              <a:extLst>
                <a:ext uri="{FF2B5EF4-FFF2-40B4-BE49-F238E27FC236}">
                  <a16:creationId xmlns:a16="http://schemas.microsoft.com/office/drawing/2014/main" id="{22A054C5-53E5-0E4A-A3C0-71575FE0011A}"/>
                </a:ext>
              </a:extLst>
            </p:cNvPr>
            <p:cNvSpPr txBox="1"/>
            <p:nvPr/>
          </p:nvSpPr>
          <p:spPr>
            <a:xfrm>
              <a:off x="2133803" y="1558683"/>
              <a:ext cx="294290" cy="752966"/>
            </a:xfrm>
            <a:prstGeom prst="rect">
              <a:avLst/>
            </a:prstGeom>
            <a:noFill/>
          </p:spPr>
          <p:txBody>
            <a:bodyPr wrap="square" rtlCol="0">
              <a:spAutoFit/>
            </a:bodyPr>
            <a:lstStyle/>
            <a:p>
              <a:r>
                <a:rPr lang="en-US" sz="1400" dirty="0">
                  <a:solidFill>
                    <a:schemeClr val="accent2"/>
                  </a:solidFill>
                </a:rPr>
                <a:t>x</a:t>
              </a:r>
            </a:p>
          </p:txBody>
        </p:sp>
        <p:sp>
          <p:nvSpPr>
            <p:cNvPr id="256" name="TextBox 255">
              <a:extLst>
                <a:ext uri="{FF2B5EF4-FFF2-40B4-BE49-F238E27FC236}">
                  <a16:creationId xmlns:a16="http://schemas.microsoft.com/office/drawing/2014/main" id="{B939E3F2-FA79-E94A-BED6-2BE2E925C5A1}"/>
                </a:ext>
              </a:extLst>
            </p:cNvPr>
            <p:cNvSpPr txBox="1"/>
            <p:nvPr/>
          </p:nvSpPr>
          <p:spPr>
            <a:xfrm>
              <a:off x="2244298" y="1794219"/>
              <a:ext cx="294290" cy="752966"/>
            </a:xfrm>
            <a:prstGeom prst="rect">
              <a:avLst/>
            </a:prstGeom>
            <a:noFill/>
          </p:spPr>
          <p:txBody>
            <a:bodyPr wrap="square" rtlCol="0">
              <a:spAutoFit/>
            </a:bodyPr>
            <a:lstStyle/>
            <a:p>
              <a:r>
                <a:rPr lang="en-US" sz="1400" dirty="0">
                  <a:solidFill>
                    <a:schemeClr val="accent2"/>
                  </a:solidFill>
                </a:rPr>
                <a:t>x</a:t>
              </a:r>
            </a:p>
          </p:txBody>
        </p:sp>
        <p:sp>
          <p:nvSpPr>
            <p:cNvPr id="257" name="TextBox 256">
              <a:extLst>
                <a:ext uri="{FF2B5EF4-FFF2-40B4-BE49-F238E27FC236}">
                  <a16:creationId xmlns:a16="http://schemas.microsoft.com/office/drawing/2014/main" id="{66979C2F-8DC6-4B4B-A958-77CFD6E7B864}"/>
                </a:ext>
              </a:extLst>
            </p:cNvPr>
            <p:cNvSpPr txBox="1"/>
            <p:nvPr/>
          </p:nvSpPr>
          <p:spPr>
            <a:xfrm>
              <a:off x="2428162" y="1798738"/>
              <a:ext cx="294290" cy="752966"/>
            </a:xfrm>
            <a:prstGeom prst="rect">
              <a:avLst/>
            </a:prstGeom>
            <a:noFill/>
          </p:spPr>
          <p:txBody>
            <a:bodyPr wrap="square" rtlCol="0">
              <a:spAutoFit/>
            </a:bodyPr>
            <a:lstStyle/>
            <a:p>
              <a:r>
                <a:rPr lang="en-US" sz="1400" dirty="0">
                  <a:solidFill>
                    <a:schemeClr val="accent2"/>
                  </a:solidFill>
                </a:rPr>
                <a:t>x</a:t>
              </a:r>
            </a:p>
          </p:txBody>
        </p:sp>
        <p:sp>
          <p:nvSpPr>
            <p:cNvPr id="258" name="TextBox 257">
              <a:extLst>
                <a:ext uri="{FF2B5EF4-FFF2-40B4-BE49-F238E27FC236}">
                  <a16:creationId xmlns:a16="http://schemas.microsoft.com/office/drawing/2014/main" id="{08947989-B0EA-8544-81FF-D38767DD00DA}"/>
                </a:ext>
              </a:extLst>
            </p:cNvPr>
            <p:cNvSpPr txBox="1"/>
            <p:nvPr/>
          </p:nvSpPr>
          <p:spPr>
            <a:xfrm>
              <a:off x="2464675" y="2140325"/>
              <a:ext cx="294290" cy="752966"/>
            </a:xfrm>
            <a:prstGeom prst="rect">
              <a:avLst/>
            </a:prstGeom>
            <a:noFill/>
          </p:spPr>
          <p:txBody>
            <a:bodyPr wrap="square" rtlCol="0">
              <a:spAutoFit/>
            </a:bodyPr>
            <a:lstStyle/>
            <a:p>
              <a:r>
                <a:rPr lang="en-US" sz="1400" dirty="0">
                  <a:solidFill>
                    <a:schemeClr val="accent2"/>
                  </a:solidFill>
                </a:rPr>
                <a:t>x</a:t>
              </a:r>
            </a:p>
          </p:txBody>
        </p:sp>
        <p:sp>
          <p:nvSpPr>
            <p:cNvPr id="259" name="TextBox 258">
              <a:extLst>
                <a:ext uri="{FF2B5EF4-FFF2-40B4-BE49-F238E27FC236}">
                  <a16:creationId xmlns:a16="http://schemas.microsoft.com/office/drawing/2014/main" id="{DD84AC07-7552-784E-9581-FCC958EB6474}"/>
                </a:ext>
              </a:extLst>
            </p:cNvPr>
            <p:cNvSpPr txBox="1"/>
            <p:nvPr/>
          </p:nvSpPr>
          <p:spPr>
            <a:xfrm>
              <a:off x="2911365" y="2101436"/>
              <a:ext cx="294290" cy="752966"/>
            </a:xfrm>
            <a:prstGeom prst="rect">
              <a:avLst/>
            </a:prstGeom>
            <a:noFill/>
          </p:spPr>
          <p:txBody>
            <a:bodyPr wrap="square" rtlCol="0">
              <a:spAutoFit/>
            </a:bodyPr>
            <a:lstStyle/>
            <a:p>
              <a:r>
                <a:rPr lang="en-US" sz="1400" dirty="0">
                  <a:solidFill>
                    <a:schemeClr val="accent2"/>
                  </a:solidFill>
                </a:rPr>
                <a:t>x</a:t>
              </a:r>
            </a:p>
          </p:txBody>
        </p:sp>
        <p:sp>
          <p:nvSpPr>
            <p:cNvPr id="260" name="TextBox 259">
              <a:extLst>
                <a:ext uri="{FF2B5EF4-FFF2-40B4-BE49-F238E27FC236}">
                  <a16:creationId xmlns:a16="http://schemas.microsoft.com/office/drawing/2014/main" id="{EFC36AF1-D353-3146-8F6D-F0BDFC96A021}"/>
                </a:ext>
              </a:extLst>
            </p:cNvPr>
            <p:cNvSpPr txBox="1"/>
            <p:nvPr/>
          </p:nvSpPr>
          <p:spPr>
            <a:xfrm>
              <a:off x="2758319" y="2319947"/>
              <a:ext cx="294290" cy="752966"/>
            </a:xfrm>
            <a:prstGeom prst="rect">
              <a:avLst/>
            </a:prstGeom>
            <a:noFill/>
          </p:spPr>
          <p:txBody>
            <a:bodyPr wrap="square" rtlCol="0">
              <a:spAutoFit/>
            </a:bodyPr>
            <a:lstStyle/>
            <a:p>
              <a:r>
                <a:rPr lang="en-US" sz="1400" dirty="0">
                  <a:solidFill>
                    <a:schemeClr val="accent2"/>
                  </a:solidFill>
                </a:rPr>
                <a:t>x</a:t>
              </a:r>
            </a:p>
          </p:txBody>
        </p:sp>
        <p:sp>
          <p:nvSpPr>
            <p:cNvPr id="261" name="TextBox 260">
              <a:extLst>
                <a:ext uri="{FF2B5EF4-FFF2-40B4-BE49-F238E27FC236}">
                  <a16:creationId xmlns:a16="http://schemas.microsoft.com/office/drawing/2014/main" id="{7247A10F-88BD-6941-9B1D-7506736C5C1F}"/>
                </a:ext>
              </a:extLst>
            </p:cNvPr>
            <p:cNvSpPr txBox="1"/>
            <p:nvPr/>
          </p:nvSpPr>
          <p:spPr>
            <a:xfrm>
              <a:off x="3037761" y="2408338"/>
              <a:ext cx="294290" cy="752966"/>
            </a:xfrm>
            <a:prstGeom prst="rect">
              <a:avLst/>
            </a:prstGeom>
            <a:noFill/>
          </p:spPr>
          <p:txBody>
            <a:bodyPr wrap="square" rtlCol="0">
              <a:spAutoFit/>
            </a:bodyPr>
            <a:lstStyle/>
            <a:p>
              <a:r>
                <a:rPr lang="en-US" sz="1400" dirty="0">
                  <a:solidFill>
                    <a:schemeClr val="accent2"/>
                  </a:solidFill>
                </a:rPr>
                <a:t>x</a:t>
              </a:r>
            </a:p>
          </p:txBody>
        </p:sp>
        <p:sp>
          <p:nvSpPr>
            <p:cNvPr id="262" name="TextBox 261">
              <a:extLst>
                <a:ext uri="{FF2B5EF4-FFF2-40B4-BE49-F238E27FC236}">
                  <a16:creationId xmlns:a16="http://schemas.microsoft.com/office/drawing/2014/main" id="{6909A309-40D7-8C4E-B8E7-9D796BB487BC}"/>
                </a:ext>
              </a:extLst>
            </p:cNvPr>
            <p:cNvSpPr txBox="1"/>
            <p:nvPr/>
          </p:nvSpPr>
          <p:spPr>
            <a:xfrm>
              <a:off x="2055045" y="1872525"/>
              <a:ext cx="294290" cy="752966"/>
            </a:xfrm>
            <a:prstGeom prst="rect">
              <a:avLst/>
            </a:prstGeom>
            <a:noFill/>
          </p:spPr>
          <p:txBody>
            <a:bodyPr wrap="square" rtlCol="0">
              <a:spAutoFit/>
            </a:bodyPr>
            <a:lstStyle/>
            <a:p>
              <a:r>
                <a:rPr lang="en-US" sz="1400" dirty="0">
                  <a:solidFill>
                    <a:schemeClr val="accent2"/>
                  </a:solidFill>
                </a:rPr>
                <a:t>x</a:t>
              </a:r>
            </a:p>
          </p:txBody>
        </p:sp>
        <p:sp>
          <p:nvSpPr>
            <p:cNvPr id="263" name="TextBox 262">
              <a:extLst>
                <a:ext uri="{FF2B5EF4-FFF2-40B4-BE49-F238E27FC236}">
                  <a16:creationId xmlns:a16="http://schemas.microsoft.com/office/drawing/2014/main" id="{A1933D5A-4ABE-1542-97EE-1DC3A096FFAA}"/>
                </a:ext>
              </a:extLst>
            </p:cNvPr>
            <p:cNvSpPr txBox="1"/>
            <p:nvPr/>
          </p:nvSpPr>
          <p:spPr>
            <a:xfrm>
              <a:off x="3232067" y="1918874"/>
              <a:ext cx="643943" cy="752966"/>
            </a:xfrm>
            <a:prstGeom prst="rect">
              <a:avLst/>
            </a:prstGeom>
            <a:noFill/>
          </p:spPr>
          <p:txBody>
            <a:bodyPr wrap="none" rtlCol="0">
              <a:spAutoFit/>
            </a:bodyPr>
            <a:lstStyle/>
            <a:p>
              <a:r>
                <a:rPr lang="en-US" sz="1400" dirty="0">
                  <a:solidFill>
                    <a:schemeClr val="accent2"/>
                  </a:solidFill>
                </a:rPr>
                <a:t>x</a:t>
              </a:r>
            </a:p>
          </p:txBody>
        </p:sp>
        <p:sp>
          <p:nvSpPr>
            <p:cNvPr id="264" name="TextBox 263">
              <a:extLst>
                <a:ext uri="{FF2B5EF4-FFF2-40B4-BE49-F238E27FC236}">
                  <a16:creationId xmlns:a16="http://schemas.microsoft.com/office/drawing/2014/main" id="{08DCA914-F54C-F845-B7BF-2D1562065989}"/>
                </a:ext>
              </a:extLst>
            </p:cNvPr>
            <p:cNvSpPr txBox="1"/>
            <p:nvPr/>
          </p:nvSpPr>
          <p:spPr>
            <a:xfrm>
              <a:off x="2927267" y="1483430"/>
              <a:ext cx="284051" cy="752966"/>
            </a:xfrm>
            <a:prstGeom prst="rect">
              <a:avLst/>
            </a:prstGeom>
            <a:noFill/>
          </p:spPr>
          <p:txBody>
            <a:bodyPr wrap="square" rtlCol="0">
              <a:spAutoFit/>
            </a:bodyPr>
            <a:lstStyle/>
            <a:p>
              <a:r>
                <a:rPr lang="en-US" sz="1400" dirty="0">
                  <a:solidFill>
                    <a:schemeClr val="accent2"/>
                  </a:solidFill>
                </a:rPr>
                <a:t>x</a:t>
              </a:r>
            </a:p>
          </p:txBody>
        </p:sp>
        <p:sp>
          <p:nvSpPr>
            <p:cNvPr id="265" name="TextBox 264">
              <a:extLst>
                <a:ext uri="{FF2B5EF4-FFF2-40B4-BE49-F238E27FC236}">
                  <a16:creationId xmlns:a16="http://schemas.microsoft.com/office/drawing/2014/main" id="{83B2869B-E2DD-BF45-8367-9E76DC856EB2}"/>
                </a:ext>
              </a:extLst>
            </p:cNvPr>
            <p:cNvSpPr txBox="1"/>
            <p:nvPr/>
          </p:nvSpPr>
          <p:spPr>
            <a:xfrm>
              <a:off x="3263597" y="1638247"/>
              <a:ext cx="643943" cy="752966"/>
            </a:xfrm>
            <a:prstGeom prst="rect">
              <a:avLst/>
            </a:prstGeom>
            <a:noFill/>
          </p:spPr>
          <p:txBody>
            <a:bodyPr wrap="none" rtlCol="0">
              <a:spAutoFit/>
            </a:bodyPr>
            <a:lstStyle/>
            <a:p>
              <a:r>
                <a:rPr lang="en-US" sz="1400" dirty="0">
                  <a:solidFill>
                    <a:schemeClr val="accent2"/>
                  </a:solidFill>
                </a:rPr>
                <a:t>x</a:t>
              </a:r>
            </a:p>
          </p:txBody>
        </p:sp>
        <p:sp>
          <p:nvSpPr>
            <p:cNvPr id="266" name="TextBox 265">
              <a:extLst>
                <a:ext uri="{FF2B5EF4-FFF2-40B4-BE49-F238E27FC236}">
                  <a16:creationId xmlns:a16="http://schemas.microsoft.com/office/drawing/2014/main" id="{8CD2CBFC-8394-0945-BE28-52C8BB9C103B}"/>
                </a:ext>
              </a:extLst>
            </p:cNvPr>
            <p:cNvSpPr txBox="1"/>
            <p:nvPr/>
          </p:nvSpPr>
          <p:spPr>
            <a:xfrm>
              <a:off x="2335514" y="2451851"/>
              <a:ext cx="643943" cy="752966"/>
            </a:xfrm>
            <a:prstGeom prst="rect">
              <a:avLst/>
            </a:prstGeom>
            <a:noFill/>
          </p:spPr>
          <p:txBody>
            <a:bodyPr wrap="none" rtlCol="0">
              <a:spAutoFit/>
            </a:bodyPr>
            <a:lstStyle/>
            <a:p>
              <a:r>
                <a:rPr lang="en-US" sz="1400" dirty="0">
                  <a:solidFill>
                    <a:schemeClr val="accent2"/>
                  </a:solidFill>
                </a:rPr>
                <a:t>x</a:t>
              </a:r>
            </a:p>
          </p:txBody>
        </p:sp>
        <p:sp>
          <p:nvSpPr>
            <p:cNvPr id="267" name="TextBox 266">
              <a:extLst>
                <a:ext uri="{FF2B5EF4-FFF2-40B4-BE49-F238E27FC236}">
                  <a16:creationId xmlns:a16="http://schemas.microsoft.com/office/drawing/2014/main" id="{1C974E14-F703-E44E-9394-6E75D47B96D1}"/>
                </a:ext>
              </a:extLst>
            </p:cNvPr>
            <p:cNvSpPr txBox="1"/>
            <p:nvPr/>
          </p:nvSpPr>
          <p:spPr>
            <a:xfrm>
              <a:off x="2727435" y="2028287"/>
              <a:ext cx="643943" cy="752966"/>
            </a:xfrm>
            <a:prstGeom prst="rect">
              <a:avLst/>
            </a:prstGeom>
            <a:noFill/>
          </p:spPr>
          <p:txBody>
            <a:bodyPr wrap="none" rtlCol="0">
              <a:spAutoFit/>
            </a:bodyPr>
            <a:lstStyle/>
            <a:p>
              <a:r>
                <a:rPr lang="en-US" sz="1400" dirty="0">
                  <a:solidFill>
                    <a:schemeClr val="accent2"/>
                  </a:solidFill>
                </a:rPr>
                <a:t>x</a:t>
              </a:r>
            </a:p>
          </p:txBody>
        </p:sp>
        <p:sp>
          <p:nvSpPr>
            <p:cNvPr id="268" name="TextBox 267">
              <a:extLst>
                <a:ext uri="{FF2B5EF4-FFF2-40B4-BE49-F238E27FC236}">
                  <a16:creationId xmlns:a16="http://schemas.microsoft.com/office/drawing/2014/main" id="{7EC0122F-F9F3-F64A-8551-E3A31ED955C8}"/>
                </a:ext>
              </a:extLst>
            </p:cNvPr>
            <p:cNvSpPr txBox="1"/>
            <p:nvPr/>
          </p:nvSpPr>
          <p:spPr>
            <a:xfrm>
              <a:off x="2181270" y="2138011"/>
              <a:ext cx="643943" cy="752966"/>
            </a:xfrm>
            <a:prstGeom prst="rect">
              <a:avLst/>
            </a:prstGeom>
            <a:noFill/>
          </p:spPr>
          <p:txBody>
            <a:bodyPr wrap="none" rtlCol="0">
              <a:spAutoFit/>
            </a:bodyPr>
            <a:lstStyle/>
            <a:p>
              <a:r>
                <a:rPr lang="en-US" sz="1400" dirty="0">
                  <a:solidFill>
                    <a:schemeClr val="accent2"/>
                  </a:solidFill>
                </a:rPr>
                <a:t>x</a:t>
              </a:r>
            </a:p>
          </p:txBody>
        </p:sp>
        <p:sp>
          <p:nvSpPr>
            <p:cNvPr id="269" name="Oval 268">
              <a:extLst>
                <a:ext uri="{FF2B5EF4-FFF2-40B4-BE49-F238E27FC236}">
                  <a16:creationId xmlns:a16="http://schemas.microsoft.com/office/drawing/2014/main" id="{E943A9FE-1CB3-7248-9A48-656514093E98}"/>
                </a:ext>
              </a:extLst>
            </p:cNvPr>
            <p:cNvSpPr/>
            <p:nvPr/>
          </p:nvSpPr>
          <p:spPr>
            <a:xfrm>
              <a:off x="2036652" y="1497826"/>
              <a:ext cx="1665617" cy="1576552"/>
            </a:xfrm>
            <a:prstGeom prst="ellipse">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accent2"/>
                </a:solidFill>
              </a:endParaRPr>
            </a:p>
          </p:txBody>
        </p:sp>
      </p:grpSp>
      <p:sp>
        <p:nvSpPr>
          <p:cNvPr id="270" name="Right Arrow 269">
            <a:extLst>
              <a:ext uri="{FF2B5EF4-FFF2-40B4-BE49-F238E27FC236}">
                <a16:creationId xmlns:a16="http://schemas.microsoft.com/office/drawing/2014/main" id="{AD7DA4F8-CCE8-9247-9685-0562CC175891}"/>
              </a:ext>
            </a:extLst>
          </p:cNvPr>
          <p:cNvSpPr/>
          <p:nvPr/>
        </p:nvSpPr>
        <p:spPr>
          <a:xfrm>
            <a:off x="1196732" y="4637734"/>
            <a:ext cx="692435" cy="18759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271" name="TextBox 270">
            <a:extLst>
              <a:ext uri="{FF2B5EF4-FFF2-40B4-BE49-F238E27FC236}">
                <a16:creationId xmlns:a16="http://schemas.microsoft.com/office/drawing/2014/main" id="{C39E32EF-3A5A-6649-A13D-E76B20D26AD1}"/>
              </a:ext>
            </a:extLst>
          </p:cNvPr>
          <p:cNvSpPr txBox="1"/>
          <p:nvPr/>
        </p:nvSpPr>
        <p:spPr>
          <a:xfrm>
            <a:off x="1967560" y="4590082"/>
            <a:ext cx="678311" cy="278619"/>
          </a:xfrm>
          <a:prstGeom prst="rect">
            <a:avLst/>
          </a:prstGeom>
          <a:noFill/>
        </p:spPr>
        <p:txBody>
          <a:bodyPr wrap="none" rtlCol="0">
            <a:spAutoFit/>
          </a:bodyPr>
          <a:lstStyle/>
          <a:p>
            <a:r>
              <a:rPr lang="en-US" dirty="0">
                <a:solidFill>
                  <a:schemeClr val="accent2"/>
                </a:solidFill>
              </a:rPr>
              <a:t>statistic</a:t>
            </a:r>
          </a:p>
        </p:txBody>
      </p:sp>
      <p:grpSp>
        <p:nvGrpSpPr>
          <p:cNvPr id="272" name="Group 271">
            <a:extLst>
              <a:ext uri="{FF2B5EF4-FFF2-40B4-BE49-F238E27FC236}">
                <a16:creationId xmlns:a16="http://schemas.microsoft.com/office/drawing/2014/main" id="{831B41A9-95CA-C444-8DB7-9F990D5C6B8E}"/>
              </a:ext>
            </a:extLst>
          </p:cNvPr>
          <p:cNvGrpSpPr/>
          <p:nvPr/>
        </p:nvGrpSpPr>
        <p:grpSpPr>
          <a:xfrm>
            <a:off x="364029" y="5128589"/>
            <a:ext cx="764732" cy="725704"/>
            <a:chOff x="2036652" y="1429407"/>
            <a:chExt cx="1870888" cy="1775410"/>
          </a:xfrm>
        </p:grpSpPr>
        <p:sp>
          <p:nvSpPr>
            <p:cNvPr id="273" name="TextBox 272">
              <a:extLst>
                <a:ext uri="{FF2B5EF4-FFF2-40B4-BE49-F238E27FC236}">
                  <a16:creationId xmlns:a16="http://schemas.microsoft.com/office/drawing/2014/main" id="{F78E28CF-30A9-764C-9310-82D7A4C0BF9B}"/>
                </a:ext>
              </a:extLst>
            </p:cNvPr>
            <p:cNvSpPr txBox="1"/>
            <p:nvPr/>
          </p:nvSpPr>
          <p:spPr>
            <a:xfrm>
              <a:off x="2448908" y="1429407"/>
              <a:ext cx="643943" cy="752966"/>
            </a:xfrm>
            <a:prstGeom prst="rect">
              <a:avLst/>
            </a:prstGeom>
            <a:noFill/>
          </p:spPr>
          <p:txBody>
            <a:bodyPr wrap="none" rtlCol="0">
              <a:spAutoFit/>
            </a:bodyPr>
            <a:lstStyle/>
            <a:p>
              <a:r>
                <a:rPr lang="en-US" sz="1400" dirty="0">
                  <a:solidFill>
                    <a:srgbClr val="7030A0"/>
                  </a:solidFill>
                </a:rPr>
                <a:t>x</a:t>
              </a:r>
            </a:p>
          </p:txBody>
        </p:sp>
        <p:sp>
          <p:nvSpPr>
            <p:cNvPr id="274" name="TextBox 273">
              <a:extLst>
                <a:ext uri="{FF2B5EF4-FFF2-40B4-BE49-F238E27FC236}">
                  <a16:creationId xmlns:a16="http://schemas.microsoft.com/office/drawing/2014/main" id="{94E6CF45-0079-A547-A2F4-F37D69017746}"/>
                </a:ext>
              </a:extLst>
            </p:cNvPr>
            <p:cNvSpPr txBox="1"/>
            <p:nvPr/>
          </p:nvSpPr>
          <p:spPr>
            <a:xfrm>
              <a:off x="2601310" y="1581807"/>
              <a:ext cx="643943" cy="752966"/>
            </a:xfrm>
            <a:prstGeom prst="rect">
              <a:avLst/>
            </a:prstGeom>
            <a:noFill/>
          </p:spPr>
          <p:txBody>
            <a:bodyPr wrap="none" rtlCol="0">
              <a:spAutoFit/>
            </a:bodyPr>
            <a:lstStyle/>
            <a:p>
              <a:r>
                <a:rPr lang="en-US" sz="1400" dirty="0">
                  <a:solidFill>
                    <a:srgbClr val="7030A0"/>
                  </a:solidFill>
                </a:rPr>
                <a:t>x</a:t>
              </a:r>
            </a:p>
          </p:txBody>
        </p:sp>
        <p:sp>
          <p:nvSpPr>
            <p:cNvPr id="275" name="TextBox 274">
              <a:extLst>
                <a:ext uri="{FF2B5EF4-FFF2-40B4-BE49-F238E27FC236}">
                  <a16:creationId xmlns:a16="http://schemas.microsoft.com/office/drawing/2014/main" id="{446FA6E4-F735-6F43-BCCA-55ACC2A4278E}"/>
                </a:ext>
              </a:extLst>
            </p:cNvPr>
            <p:cNvSpPr txBox="1"/>
            <p:nvPr/>
          </p:nvSpPr>
          <p:spPr>
            <a:xfrm>
              <a:off x="2753710" y="1734207"/>
              <a:ext cx="643943" cy="752966"/>
            </a:xfrm>
            <a:prstGeom prst="rect">
              <a:avLst/>
            </a:prstGeom>
            <a:noFill/>
          </p:spPr>
          <p:txBody>
            <a:bodyPr wrap="none" rtlCol="0">
              <a:spAutoFit/>
            </a:bodyPr>
            <a:lstStyle/>
            <a:p>
              <a:r>
                <a:rPr lang="en-US" sz="1400" dirty="0">
                  <a:solidFill>
                    <a:srgbClr val="7030A0"/>
                  </a:solidFill>
                </a:rPr>
                <a:t>x</a:t>
              </a:r>
            </a:p>
          </p:txBody>
        </p:sp>
        <p:sp>
          <p:nvSpPr>
            <p:cNvPr id="276" name="TextBox 275">
              <a:extLst>
                <a:ext uri="{FF2B5EF4-FFF2-40B4-BE49-F238E27FC236}">
                  <a16:creationId xmlns:a16="http://schemas.microsoft.com/office/drawing/2014/main" id="{F20D0447-C6FB-F142-B469-EF62D6C10242}"/>
                </a:ext>
              </a:extLst>
            </p:cNvPr>
            <p:cNvSpPr txBox="1"/>
            <p:nvPr/>
          </p:nvSpPr>
          <p:spPr>
            <a:xfrm>
              <a:off x="2948015" y="1822913"/>
              <a:ext cx="643943" cy="752966"/>
            </a:xfrm>
            <a:prstGeom prst="rect">
              <a:avLst/>
            </a:prstGeom>
            <a:noFill/>
          </p:spPr>
          <p:txBody>
            <a:bodyPr wrap="none" rtlCol="0">
              <a:spAutoFit/>
            </a:bodyPr>
            <a:lstStyle/>
            <a:p>
              <a:r>
                <a:rPr lang="en-US" sz="1400" dirty="0">
                  <a:solidFill>
                    <a:srgbClr val="7030A0"/>
                  </a:solidFill>
                </a:rPr>
                <a:t>x</a:t>
              </a:r>
            </a:p>
          </p:txBody>
        </p:sp>
        <p:sp>
          <p:nvSpPr>
            <p:cNvPr id="277" name="TextBox 276">
              <a:extLst>
                <a:ext uri="{FF2B5EF4-FFF2-40B4-BE49-F238E27FC236}">
                  <a16:creationId xmlns:a16="http://schemas.microsoft.com/office/drawing/2014/main" id="{B050A15C-0D03-F949-A8A7-D987C38CFAAE}"/>
                </a:ext>
              </a:extLst>
            </p:cNvPr>
            <p:cNvSpPr txBox="1"/>
            <p:nvPr/>
          </p:nvSpPr>
          <p:spPr>
            <a:xfrm>
              <a:off x="3058510" y="2039007"/>
              <a:ext cx="643943" cy="752966"/>
            </a:xfrm>
            <a:prstGeom prst="rect">
              <a:avLst/>
            </a:prstGeom>
            <a:noFill/>
          </p:spPr>
          <p:txBody>
            <a:bodyPr wrap="none" rtlCol="0">
              <a:spAutoFit/>
            </a:bodyPr>
            <a:lstStyle/>
            <a:p>
              <a:r>
                <a:rPr lang="en-US" sz="1400" dirty="0">
                  <a:solidFill>
                    <a:srgbClr val="7030A0"/>
                  </a:solidFill>
                </a:rPr>
                <a:t>x</a:t>
              </a:r>
            </a:p>
          </p:txBody>
        </p:sp>
        <p:sp>
          <p:nvSpPr>
            <p:cNvPr id="278" name="TextBox 277">
              <a:extLst>
                <a:ext uri="{FF2B5EF4-FFF2-40B4-BE49-F238E27FC236}">
                  <a16:creationId xmlns:a16="http://schemas.microsoft.com/office/drawing/2014/main" id="{4CA76BD7-9432-D64C-9BC3-D2801CAD55B1}"/>
                </a:ext>
              </a:extLst>
            </p:cNvPr>
            <p:cNvSpPr txBox="1"/>
            <p:nvPr/>
          </p:nvSpPr>
          <p:spPr>
            <a:xfrm>
              <a:off x="3210910" y="2191407"/>
              <a:ext cx="643943" cy="752966"/>
            </a:xfrm>
            <a:prstGeom prst="rect">
              <a:avLst/>
            </a:prstGeom>
            <a:noFill/>
          </p:spPr>
          <p:txBody>
            <a:bodyPr wrap="none" rtlCol="0">
              <a:spAutoFit/>
            </a:bodyPr>
            <a:lstStyle/>
            <a:p>
              <a:r>
                <a:rPr lang="en-US" sz="1400" dirty="0">
                  <a:solidFill>
                    <a:srgbClr val="7030A0"/>
                  </a:solidFill>
                </a:rPr>
                <a:t>x</a:t>
              </a:r>
            </a:p>
          </p:txBody>
        </p:sp>
        <p:sp>
          <p:nvSpPr>
            <p:cNvPr id="279" name="TextBox 278">
              <a:extLst>
                <a:ext uri="{FF2B5EF4-FFF2-40B4-BE49-F238E27FC236}">
                  <a16:creationId xmlns:a16="http://schemas.microsoft.com/office/drawing/2014/main" id="{DD8FD2C6-65B6-9D48-8622-B457C9A29F9F}"/>
                </a:ext>
              </a:extLst>
            </p:cNvPr>
            <p:cNvSpPr txBox="1"/>
            <p:nvPr/>
          </p:nvSpPr>
          <p:spPr>
            <a:xfrm>
              <a:off x="2543642" y="1930854"/>
              <a:ext cx="643943" cy="752966"/>
            </a:xfrm>
            <a:prstGeom prst="rect">
              <a:avLst/>
            </a:prstGeom>
            <a:noFill/>
          </p:spPr>
          <p:txBody>
            <a:bodyPr wrap="none" rtlCol="0">
              <a:spAutoFit/>
            </a:bodyPr>
            <a:lstStyle/>
            <a:p>
              <a:r>
                <a:rPr lang="en-US" sz="1400" dirty="0">
                  <a:solidFill>
                    <a:srgbClr val="7030A0"/>
                  </a:solidFill>
                </a:rPr>
                <a:t>x</a:t>
              </a:r>
            </a:p>
          </p:txBody>
        </p:sp>
        <p:sp>
          <p:nvSpPr>
            <p:cNvPr id="280" name="TextBox 279">
              <a:extLst>
                <a:ext uri="{FF2B5EF4-FFF2-40B4-BE49-F238E27FC236}">
                  <a16:creationId xmlns:a16="http://schemas.microsoft.com/office/drawing/2014/main" id="{D8396B0B-56D9-B642-BCC4-5A5E01C1015F}"/>
                </a:ext>
              </a:extLst>
            </p:cNvPr>
            <p:cNvSpPr txBox="1"/>
            <p:nvPr/>
          </p:nvSpPr>
          <p:spPr>
            <a:xfrm>
              <a:off x="2559676" y="2401192"/>
              <a:ext cx="643943" cy="752966"/>
            </a:xfrm>
            <a:prstGeom prst="rect">
              <a:avLst/>
            </a:prstGeom>
            <a:noFill/>
          </p:spPr>
          <p:txBody>
            <a:bodyPr wrap="none" rtlCol="0">
              <a:spAutoFit/>
            </a:bodyPr>
            <a:lstStyle/>
            <a:p>
              <a:r>
                <a:rPr lang="en-US" sz="1400" dirty="0">
                  <a:solidFill>
                    <a:srgbClr val="7030A0"/>
                  </a:solidFill>
                </a:rPr>
                <a:t>x</a:t>
              </a:r>
            </a:p>
          </p:txBody>
        </p:sp>
        <p:sp>
          <p:nvSpPr>
            <p:cNvPr id="281" name="TextBox 280">
              <a:extLst>
                <a:ext uri="{FF2B5EF4-FFF2-40B4-BE49-F238E27FC236}">
                  <a16:creationId xmlns:a16="http://schemas.microsoft.com/office/drawing/2014/main" id="{8D520B7B-B25A-B64C-BD37-1AA13A4F6260}"/>
                </a:ext>
              </a:extLst>
            </p:cNvPr>
            <p:cNvSpPr txBox="1"/>
            <p:nvPr/>
          </p:nvSpPr>
          <p:spPr>
            <a:xfrm>
              <a:off x="2133803" y="1558683"/>
              <a:ext cx="294290" cy="752966"/>
            </a:xfrm>
            <a:prstGeom prst="rect">
              <a:avLst/>
            </a:prstGeom>
            <a:noFill/>
          </p:spPr>
          <p:txBody>
            <a:bodyPr wrap="square" rtlCol="0">
              <a:spAutoFit/>
            </a:bodyPr>
            <a:lstStyle/>
            <a:p>
              <a:r>
                <a:rPr lang="en-US" sz="1400" dirty="0">
                  <a:solidFill>
                    <a:srgbClr val="7030A0"/>
                  </a:solidFill>
                </a:rPr>
                <a:t>x</a:t>
              </a:r>
            </a:p>
          </p:txBody>
        </p:sp>
        <p:sp>
          <p:nvSpPr>
            <p:cNvPr id="282" name="TextBox 281">
              <a:extLst>
                <a:ext uri="{FF2B5EF4-FFF2-40B4-BE49-F238E27FC236}">
                  <a16:creationId xmlns:a16="http://schemas.microsoft.com/office/drawing/2014/main" id="{2C5403E5-4AB0-CA4B-A35F-7E6D14A0EA5A}"/>
                </a:ext>
              </a:extLst>
            </p:cNvPr>
            <p:cNvSpPr txBox="1"/>
            <p:nvPr/>
          </p:nvSpPr>
          <p:spPr>
            <a:xfrm>
              <a:off x="2244298" y="1794219"/>
              <a:ext cx="294290" cy="752966"/>
            </a:xfrm>
            <a:prstGeom prst="rect">
              <a:avLst/>
            </a:prstGeom>
            <a:noFill/>
          </p:spPr>
          <p:txBody>
            <a:bodyPr wrap="square" rtlCol="0">
              <a:spAutoFit/>
            </a:bodyPr>
            <a:lstStyle/>
            <a:p>
              <a:r>
                <a:rPr lang="en-US" sz="1400" dirty="0">
                  <a:solidFill>
                    <a:srgbClr val="7030A0"/>
                  </a:solidFill>
                </a:rPr>
                <a:t>x</a:t>
              </a:r>
            </a:p>
          </p:txBody>
        </p:sp>
        <p:sp>
          <p:nvSpPr>
            <p:cNvPr id="283" name="TextBox 282">
              <a:extLst>
                <a:ext uri="{FF2B5EF4-FFF2-40B4-BE49-F238E27FC236}">
                  <a16:creationId xmlns:a16="http://schemas.microsoft.com/office/drawing/2014/main" id="{7D6FB0C2-1856-C746-B7C6-69B668E80A6C}"/>
                </a:ext>
              </a:extLst>
            </p:cNvPr>
            <p:cNvSpPr txBox="1"/>
            <p:nvPr/>
          </p:nvSpPr>
          <p:spPr>
            <a:xfrm>
              <a:off x="2428162" y="1798738"/>
              <a:ext cx="294290" cy="752966"/>
            </a:xfrm>
            <a:prstGeom prst="rect">
              <a:avLst/>
            </a:prstGeom>
            <a:noFill/>
          </p:spPr>
          <p:txBody>
            <a:bodyPr wrap="square" rtlCol="0">
              <a:spAutoFit/>
            </a:bodyPr>
            <a:lstStyle/>
            <a:p>
              <a:r>
                <a:rPr lang="en-US" sz="1400" dirty="0">
                  <a:solidFill>
                    <a:srgbClr val="7030A0"/>
                  </a:solidFill>
                </a:rPr>
                <a:t>x</a:t>
              </a:r>
            </a:p>
          </p:txBody>
        </p:sp>
        <p:sp>
          <p:nvSpPr>
            <p:cNvPr id="284" name="TextBox 283">
              <a:extLst>
                <a:ext uri="{FF2B5EF4-FFF2-40B4-BE49-F238E27FC236}">
                  <a16:creationId xmlns:a16="http://schemas.microsoft.com/office/drawing/2014/main" id="{AEEC9C9B-D821-114F-9194-B2A21E80FBE7}"/>
                </a:ext>
              </a:extLst>
            </p:cNvPr>
            <p:cNvSpPr txBox="1"/>
            <p:nvPr/>
          </p:nvSpPr>
          <p:spPr>
            <a:xfrm>
              <a:off x="2464675" y="2140325"/>
              <a:ext cx="294290" cy="752966"/>
            </a:xfrm>
            <a:prstGeom prst="rect">
              <a:avLst/>
            </a:prstGeom>
            <a:noFill/>
          </p:spPr>
          <p:txBody>
            <a:bodyPr wrap="square" rtlCol="0">
              <a:spAutoFit/>
            </a:bodyPr>
            <a:lstStyle/>
            <a:p>
              <a:r>
                <a:rPr lang="en-US" sz="1400" dirty="0">
                  <a:solidFill>
                    <a:srgbClr val="7030A0"/>
                  </a:solidFill>
                </a:rPr>
                <a:t>x</a:t>
              </a:r>
            </a:p>
          </p:txBody>
        </p:sp>
        <p:sp>
          <p:nvSpPr>
            <p:cNvPr id="285" name="TextBox 284">
              <a:extLst>
                <a:ext uri="{FF2B5EF4-FFF2-40B4-BE49-F238E27FC236}">
                  <a16:creationId xmlns:a16="http://schemas.microsoft.com/office/drawing/2014/main" id="{8A762ECB-8F9C-BE48-A467-5B8CD9F9D9D9}"/>
                </a:ext>
              </a:extLst>
            </p:cNvPr>
            <p:cNvSpPr txBox="1"/>
            <p:nvPr/>
          </p:nvSpPr>
          <p:spPr>
            <a:xfrm>
              <a:off x="2911365" y="2101436"/>
              <a:ext cx="294290" cy="752966"/>
            </a:xfrm>
            <a:prstGeom prst="rect">
              <a:avLst/>
            </a:prstGeom>
            <a:noFill/>
          </p:spPr>
          <p:txBody>
            <a:bodyPr wrap="square" rtlCol="0">
              <a:spAutoFit/>
            </a:bodyPr>
            <a:lstStyle/>
            <a:p>
              <a:r>
                <a:rPr lang="en-US" sz="1400" dirty="0">
                  <a:solidFill>
                    <a:srgbClr val="7030A0"/>
                  </a:solidFill>
                </a:rPr>
                <a:t>x</a:t>
              </a:r>
            </a:p>
          </p:txBody>
        </p:sp>
        <p:sp>
          <p:nvSpPr>
            <p:cNvPr id="286" name="TextBox 285">
              <a:extLst>
                <a:ext uri="{FF2B5EF4-FFF2-40B4-BE49-F238E27FC236}">
                  <a16:creationId xmlns:a16="http://schemas.microsoft.com/office/drawing/2014/main" id="{CC545085-C851-8A4E-B749-0F64F57D95FA}"/>
                </a:ext>
              </a:extLst>
            </p:cNvPr>
            <p:cNvSpPr txBox="1"/>
            <p:nvPr/>
          </p:nvSpPr>
          <p:spPr>
            <a:xfrm>
              <a:off x="2758319" y="2319947"/>
              <a:ext cx="294290" cy="752966"/>
            </a:xfrm>
            <a:prstGeom prst="rect">
              <a:avLst/>
            </a:prstGeom>
            <a:noFill/>
          </p:spPr>
          <p:txBody>
            <a:bodyPr wrap="square" rtlCol="0">
              <a:spAutoFit/>
            </a:bodyPr>
            <a:lstStyle/>
            <a:p>
              <a:r>
                <a:rPr lang="en-US" sz="1400" dirty="0">
                  <a:solidFill>
                    <a:srgbClr val="7030A0"/>
                  </a:solidFill>
                </a:rPr>
                <a:t>x</a:t>
              </a:r>
            </a:p>
          </p:txBody>
        </p:sp>
        <p:sp>
          <p:nvSpPr>
            <p:cNvPr id="287" name="TextBox 286">
              <a:extLst>
                <a:ext uri="{FF2B5EF4-FFF2-40B4-BE49-F238E27FC236}">
                  <a16:creationId xmlns:a16="http://schemas.microsoft.com/office/drawing/2014/main" id="{AF5C68BA-174A-A64C-A20C-CEE2ACC1F250}"/>
                </a:ext>
              </a:extLst>
            </p:cNvPr>
            <p:cNvSpPr txBox="1"/>
            <p:nvPr/>
          </p:nvSpPr>
          <p:spPr>
            <a:xfrm>
              <a:off x="3037761" y="2408338"/>
              <a:ext cx="294290" cy="752966"/>
            </a:xfrm>
            <a:prstGeom prst="rect">
              <a:avLst/>
            </a:prstGeom>
            <a:noFill/>
          </p:spPr>
          <p:txBody>
            <a:bodyPr wrap="square" rtlCol="0">
              <a:spAutoFit/>
            </a:bodyPr>
            <a:lstStyle/>
            <a:p>
              <a:r>
                <a:rPr lang="en-US" sz="1400" dirty="0">
                  <a:solidFill>
                    <a:srgbClr val="7030A0"/>
                  </a:solidFill>
                </a:rPr>
                <a:t>x</a:t>
              </a:r>
            </a:p>
          </p:txBody>
        </p:sp>
        <p:sp>
          <p:nvSpPr>
            <p:cNvPr id="288" name="TextBox 287">
              <a:extLst>
                <a:ext uri="{FF2B5EF4-FFF2-40B4-BE49-F238E27FC236}">
                  <a16:creationId xmlns:a16="http://schemas.microsoft.com/office/drawing/2014/main" id="{E23F7AD3-0F34-694A-82A3-2BB6A649A447}"/>
                </a:ext>
              </a:extLst>
            </p:cNvPr>
            <p:cNvSpPr txBox="1"/>
            <p:nvPr/>
          </p:nvSpPr>
          <p:spPr>
            <a:xfrm>
              <a:off x="2055045" y="1872525"/>
              <a:ext cx="294290" cy="752966"/>
            </a:xfrm>
            <a:prstGeom prst="rect">
              <a:avLst/>
            </a:prstGeom>
            <a:noFill/>
          </p:spPr>
          <p:txBody>
            <a:bodyPr wrap="square" rtlCol="0">
              <a:spAutoFit/>
            </a:bodyPr>
            <a:lstStyle/>
            <a:p>
              <a:r>
                <a:rPr lang="en-US" sz="1400" dirty="0">
                  <a:solidFill>
                    <a:srgbClr val="7030A0"/>
                  </a:solidFill>
                </a:rPr>
                <a:t>x</a:t>
              </a:r>
            </a:p>
          </p:txBody>
        </p:sp>
        <p:sp>
          <p:nvSpPr>
            <p:cNvPr id="289" name="TextBox 288">
              <a:extLst>
                <a:ext uri="{FF2B5EF4-FFF2-40B4-BE49-F238E27FC236}">
                  <a16:creationId xmlns:a16="http://schemas.microsoft.com/office/drawing/2014/main" id="{A608532A-CB10-BA4F-913B-B1B87E610C6C}"/>
                </a:ext>
              </a:extLst>
            </p:cNvPr>
            <p:cNvSpPr txBox="1"/>
            <p:nvPr/>
          </p:nvSpPr>
          <p:spPr>
            <a:xfrm>
              <a:off x="3232067" y="1918874"/>
              <a:ext cx="643943" cy="752966"/>
            </a:xfrm>
            <a:prstGeom prst="rect">
              <a:avLst/>
            </a:prstGeom>
            <a:noFill/>
          </p:spPr>
          <p:txBody>
            <a:bodyPr wrap="none" rtlCol="0">
              <a:spAutoFit/>
            </a:bodyPr>
            <a:lstStyle/>
            <a:p>
              <a:r>
                <a:rPr lang="en-US" sz="1400" dirty="0">
                  <a:solidFill>
                    <a:srgbClr val="7030A0"/>
                  </a:solidFill>
                </a:rPr>
                <a:t>x</a:t>
              </a:r>
            </a:p>
          </p:txBody>
        </p:sp>
        <p:sp>
          <p:nvSpPr>
            <p:cNvPr id="290" name="TextBox 289">
              <a:extLst>
                <a:ext uri="{FF2B5EF4-FFF2-40B4-BE49-F238E27FC236}">
                  <a16:creationId xmlns:a16="http://schemas.microsoft.com/office/drawing/2014/main" id="{05753D71-5622-BC4C-BC4F-7998A0D35ABD}"/>
                </a:ext>
              </a:extLst>
            </p:cNvPr>
            <p:cNvSpPr txBox="1"/>
            <p:nvPr/>
          </p:nvSpPr>
          <p:spPr>
            <a:xfrm>
              <a:off x="2927267" y="1483430"/>
              <a:ext cx="284051" cy="752966"/>
            </a:xfrm>
            <a:prstGeom prst="rect">
              <a:avLst/>
            </a:prstGeom>
            <a:noFill/>
          </p:spPr>
          <p:txBody>
            <a:bodyPr wrap="square" rtlCol="0">
              <a:spAutoFit/>
            </a:bodyPr>
            <a:lstStyle/>
            <a:p>
              <a:r>
                <a:rPr lang="en-US" sz="1400" dirty="0">
                  <a:solidFill>
                    <a:srgbClr val="7030A0"/>
                  </a:solidFill>
                </a:rPr>
                <a:t>x</a:t>
              </a:r>
            </a:p>
          </p:txBody>
        </p:sp>
        <p:sp>
          <p:nvSpPr>
            <p:cNvPr id="291" name="TextBox 290">
              <a:extLst>
                <a:ext uri="{FF2B5EF4-FFF2-40B4-BE49-F238E27FC236}">
                  <a16:creationId xmlns:a16="http://schemas.microsoft.com/office/drawing/2014/main" id="{408D309F-D563-D946-9A30-FA2C657C8BFA}"/>
                </a:ext>
              </a:extLst>
            </p:cNvPr>
            <p:cNvSpPr txBox="1"/>
            <p:nvPr/>
          </p:nvSpPr>
          <p:spPr>
            <a:xfrm>
              <a:off x="3263597" y="1638247"/>
              <a:ext cx="643943" cy="752966"/>
            </a:xfrm>
            <a:prstGeom prst="rect">
              <a:avLst/>
            </a:prstGeom>
            <a:noFill/>
          </p:spPr>
          <p:txBody>
            <a:bodyPr wrap="none" rtlCol="0">
              <a:spAutoFit/>
            </a:bodyPr>
            <a:lstStyle/>
            <a:p>
              <a:r>
                <a:rPr lang="en-US" sz="1400" dirty="0">
                  <a:solidFill>
                    <a:srgbClr val="7030A0"/>
                  </a:solidFill>
                </a:rPr>
                <a:t>x</a:t>
              </a:r>
            </a:p>
          </p:txBody>
        </p:sp>
        <p:sp>
          <p:nvSpPr>
            <p:cNvPr id="292" name="TextBox 291">
              <a:extLst>
                <a:ext uri="{FF2B5EF4-FFF2-40B4-BE49-F238E27FC236}">
                  <a16:creationId xmlns:a16="http://schemas.microsoft.com/office/drawing/2014/main" id="{934E8889-9F72-4F4E-807A-1FB56D5AF006}"/>
                </a:ext>
              </a:extLst>
            </p:cNvPr>
            <p:cNvSpPr txBox="1"/>
            <p:nvPr/>
          </p:nvSpPr>
          <p:spPr>
            <a:xfrm>
              <a:off x="2335514" y="2451851"/>
              <a:ext cx="643943" cy="752966"/>
            </a:xfrm>
            <a:prstGeom prst="rect">
              <a:avLst/>
            </a:prstGeom>
            <a:noFill/>
          </p:spPr>
          <p:txBody>
            <a:bodyPr wrap="none" rtlCol="0">
              <a:spAutoFit/>
            </a:bodyPr>
            <a:lstStyle/>
            <a:p>
              <a:r>
                <a:rPr lang="en-US" sz="1400" dirty="0">
                  <a:solidFill>
                    <a:srgbClr val="7030A0"/>
                  </a:solidFill>
                </a:rPr>
                <a:t>x</a:t>
              </a:r>
            </a:p>
          </p:txBody>
        </p:sp>
        <p:sp>
          <p:nvSpPr>
            <p:cNvPr id="293" name="TextBox 292">
              <a:extLst>
                <a:ext uri="{FF2B5EF4-FFF2-40B4-BE49-F238E27FC236}">
                  <a16:creationId xmlns:a16="http://schemas.microsoft.com/office/drawing/2014/main" id="{0CE8FC01-85E6-AF46-A91C-CCFDD6E58AA2}"/>
                </a:ext>
              </a:extLst>
            </p:cNvPr>
            <p:cNvSpPr txBox="1"/>
            <p:nvPr/>
          </p:nvSpPr>
          <p:spPr>
            <a:xfrm>
              <a:off x="2727435" y="2028287"/>
              <a:ext cx="643943" cy="752966"/>
            </a:xfrm>
            <a:prstGeom prst="rect">
              <a:avLst/>
            </a:prstGeom>
            <a:noFill/>
          </p:spPr>
          <p:txBody>
            <a:bodyPr wrap="none" rtlCol="0">
              <a:spAutoFit/>
            </a:bodyPr>
            <a:lstStyle/>
            <a:p>
              <a:r>
                <a:rPr lang="en-US" sz="1400" dirty="0">
                  <a:solidFill>
                    <a:srgbClr val="7030A0"/>
                  </a:solidFill>
                </a:rPr>
                <a:t>x</a:t>
              </a:r>
            </a:p>
          </p:txBody>
        </p:sp>
        <p:sp>
          <p:nvSpPr>
            <p:cNvPr id="294" name="TextBox 293">
              <a:extLst>
                <a:ext uri="{FF2B5EF4-FFF2-40B4-BE49-F238E27FC236}">
                  <a16:creationId xmlns:a16="http://schemas.microsoft.com/office/drawing/2014/main" id="{2A5FCD4E-E49D-7E47-9845-F888CCE0BB89}"/>
                </a:ext>
              </a:extLst>
            </p:cNvPr>
            <p:cNvSpPr txBox="1"/>
            <p:nvPr/>
          </p:nvSpPr>
          <p:spPr>
            <a:xfrm>
              <a:off x="2181270" y="2138011"/>
              <a:ext cx="643943" cy="752966"/>
            </a:xfrm>
            <a:prstGeom prst="rect">
              <a:avLst/>
            </a:prstGeom>
            <a:noFill/>
          </p:spPr>
          <p:txBody>
            <a:bodyPr wrap="none" rtlCol="0">
              <a:spAutoFit/>
            </a:bodyPr>
            <a:lstStyle/>
            <a:p>
              <a:r>
                <a:rPr lang="en-US" sz="1400" dirty="0">
                  <a:solidFill>
                    <a:srgbClr val="7030A0"/>
                  </a:solidFill>
                </a:rPr>
                <a:t>x</a:t>
              </a:r>
            </a:p>
          </p:txBody>
        </p:sp>
        <p:sp>
          <p:nvSpPr>
            <p:cNvPr id="295" name="Oval 294">
              <a:extLst>
                <a:ext uri="{FF2B5EF4-FFF2-40B4-BE49-F238E27FC236}">
                  <a16:creationId xmlns:a16="http://schemas.microsoft.com/office/drawing/2014/main" id="{38B4000A-25F9-CF42-816F-3C49EA82AECD}"/>
                </a:ext>
              </a:extLst>
            </p:cNvPr>
            <p:cNvSpPr/>
            <p:nvPr/>
          </p:nvSpPr>
          <p:spPr>
            <a:xfrm>
              <a:off x="2036652" y="1497826"/>
              <a:ext cx="1665617" cy="1576552"/>
            </a:xfrm>
            <a:prstGeom prst="ellipse">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7030A0"/>
                </a:solidFill>
              </a:endParaRPr>
            </a:p>
          </p:txBody>
        </p:sp>
      </p:grpSp>
      <p:sp>
        <p:nvSpPr>
          <p:cNvPr id="296" name="Right Arrow 295">
            <a:extLst>
              <a:ext uri="{FF2B5EF4-FFF2-40B4-BE49-F238E27FC236}">
                <a16:creationId xmlns:a16="http://schemas.microsoft.com/office/drawing/2014/main" id="{0B3BD63C-382E-7341-ABA1-1598216E4059}"/>
              </a:ext>
            </a:extLst>
          </p:cNvPr>
          <p:cNvSpPr/>
          <p:nvPr/>
        </p:nvSpPr>
        <p:spPr>
          <a:xfrm>
            <a:off x="1203822" y="5395171"/>
            <a:ext cx="692435" cy="18759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
        <p:nvSpPr>
          <p:cNvPr id="297" name="TextBox 296">
            <a:extLst>
              <a:ext uri="{FF2B5EF4-FFF2-40B4-BE49-F238E27FC236}">
                <a16:creationId xmlns:a16="http://schemas.microsoft.com/office/drawing/2014/main" id="{8CACADE4-09C1-3C44-970C-86F2B4E6CB58}"/>
              </a:ext>
            </a:extLst>
          </p:cNvPr>
          <p:cNvSpPr txBox="1"/>
          <p:nvPr/>
        </p:nvSpPr>
        <p:spPr>
          <a:xfrm>
            <a:off x="1974651" y="5347519"/>
            <a:ext cx="678311" cy="278619"/>
          </a:xfrm>
          <a:prstGeom prst="rect">
            <a:avLst/>
          </a:prstGeom>
          <a:noFill/>
        </p:spPr>
        <p:txBody>
          <a:bodyPr wrap="none" rtlCol="0">
            <a:spAutoFit/>
          </a:bodyPr>
          <a:lstStyle/>
          <a:p>
            <a:r>
              <a:rPr lang="en-US" dirty="0">
                <a:solidFill>
                  <a:srgbClr val="7030A0"/>
                </a:solidFill>
              </a:rPr>
              <a:t>statistic</a:t>
            </a:r>
          </a:p>
        </p:txBody>
      </p:sp>
      <p:sp>
        <p:nvSpPr>
          <p:cNvPr id="298" name="Oval 297">
            <a:extLst>
              <a:ext uri="{FF2B5EF4-FFF2-40B4-BE49-F238E27FC236}">
                <a16:creationId xmlns:a16="http://schemas.microsoft.com/office/drawing/2014/main" id="{B33D3243-6D4E-3B49-9250-810429701754}"/>
              </a:ext>
            </a:extLst>
          </p:cNvPr>
          <p:cNvSpPr/>
          <p:nvPr/>
        </p:nvSpPr>
        <p:spPr>
          <a:xfrm>
            <a:off x="1492540" y="5982690"/>
            <a:ext cx="65252" cy="6525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9" name="Oval 298">
            <a:extLst>
              <a:ext uri="{FF2B5EF4-FFF2-40B4-BE49-F238E27FC236}">
                <a16:creationId xmlns:a16="http://schemas.microsoft.com/office/drawing/2014/main" id="{42A95E2D-0DA7-AB46-82E8-D1485583EC8A}"/>
              </a:ext>
            </a:extLst>
          </p:cNvPr>
          <p:cNvSpPr/>
          <p:nvPr/>
        </p:nvSpPr>
        <p:spPr>
          <a:xfrm>
            <a:off x="1495646" y="6097659"/>
            <a:ext cx="65252" cy="6525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0" name="Oval 299">
            <a:extLst>
              <a:ext uri="{FF2B5EF4-FFF2-40B4-BE49-F238E27FC236}">
                <a16:creationId xmlns:a16="http://schemas.microsoft.com/office/drawing/2014/main" id="{2E6ADF9E-1D85-5D44-A435-C78BDF47D1C2}"/>
              </a:ext>
            </a:extLst>
          </p:cNvPr>
          <p:cNvSpPr/>
          <p:nvPr/>
        </p:nvSpPr>
        <p:spPr>
          <a:xfrm>
            <a:off x="1495646" y="6209522"/>
            <a:ext cx="65252" cy="6525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1" name="Straight Connector 300">
            <a:extLst>
              <a:ext uri="{FF2B5EF4-FFF2-40B4-BE49-F238E27FC236}">
                <a16:creationId xmlns:a16="http://schemas.microsoft.com/office/drawing/2014/main" id="{51BAF966-B625-5D48-A377-8EEB9F3C43CC}"/>
              </a:ext>
            </a:extLst>
          </p:cNvPr>
          <p:cNvCxnSpPr>
            <a:cxnSpLocks/>
          </p:cNvCxnSpPr>
          <p:nvPr/>
        </p:nvCxnSpPr>
        <p:spPr>
          <a:xfrm>
            <a:off x="3668270" y="4736547"/>
            <a:ext cx="4819346" cy="0"/>
          </a:xfrm>
          <a:prstGeom prst="line">
            <a:avLst/>
          </a:prstGeom>
          <a:ln w="1905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302" name="TextBox 301">
            <a:extLst>
              <a:ext uri="{FF2B5EF4-FFF2-40B4-BE49-F238E27FC236}">
                <a16:creationId xmlns:a16="http://schemas.microsoft.com/office/drawing/2014/main" id="{2A4BB864-D844-2144-8161-36B042713405}"/>
              </a:ext>
            </a:extLst>
          </p:cNvPr>
          <p:cNvSpPr txBox="1"/>
          <p:nvPr/>
        </p:nvSpPr>
        <p:spPr>
          <a:xfrm>
            <a:off x="8123128" y="4818031"/>
            <a:ext cx="943024" cy="369332"/>
          </a:xfrm>
          <a:prstGeom prst="rect">
            <a:avLst/>
          </a:prstGeom>
          <a:noFill/>
        </p:spPr>
        <p:txBody>
          <a:bodyPr wrap="square" rtlCol="0">
            <a:spAutoFit/>
          </a:bodyPr>
          <a:lstStyle/>
          <a:p>
            <a:r>
              <a:rPr lang="en-US" dirty="0"/>
              <a:t>statistic</a:t>
            </a:r>
          </a:p>
        </p:txBody>
      </p:sp>
      <p:sp>
        <p:nvSpPr>
          <p:cNvPr id="303" name="Oval 302">
            <a:extLst>
              <a:ext uri="{FF2B5EF4-FFF2-40B4-BE49-F238E27FC236}">
                <a16:creationId xmlns:a16="http://schemas.microsoft.com/office/drawing/2014/main" id="{C366B39D-3A2F-E04A-A762-A8438490DDB9}"/>
              </a:ext>
            </a:extLst>
          </p:cNvPr>
          <p:cNvSpPr/>
          <p:nvPr/>
        </p:nvSpPr>
        <p:spPr>
          <a:xfrm>
            <a:off x="5420650" y="4667566"/>
            <a:ext cx="137962" cy="137962"/>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4" name="Oval 303">
            <a:extLst>
              <a:ext uri="{FF2B5EF4-FFF2-40B4-BE49-F238E27FC236}">
                <a16:creationId xmlns:a16="http://schemas.microsoft.com/office/drawing/2014/main" id="{079A3CB1-2CEA-CA41-9458-F68948818764}"/>
              </a:ext>
            </a:extLst>
          </p:cNvPr>
          <p:cNvSpPr/>
          <p:nvPr/>
        </p:nvSpPr>
        <p:spPr>
          <a:xfrm>
            <a:off x="5605684" y="4672604"/>
            <a:ext cx="137962" cy="13796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5" name="Oval 304">
            <a:extLst>
              <a:ext uri="{FF2B5EF4-FFF2-40B4-BE49-F238E27FC236}">
                <a16:creationId xmlns:a16="http://schemas.microsoft.com/office/drawing/2014/main" id="{C936165B-FAC0-9D4A-B583-49A8579FB573}"/>
              </a:ext>
            </a:extLst>
          </p:cNvPr>
          <p:cNvSpPr/>
          <p:nvPr/>
        </p:nvSpPr>
        <p:spPr>
          <a:xfrm>
            <a:off x="6604408" y="4667566"/>
            <a:ext cx="137962" cy="137962"/>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6" name="Oval 305">
            <a:extLst>
              <a:ext uri="{FF2B5EF4-FFF2-40B4-BE49-F238E27FC236}">
                <a16:creationId xmlns:a16="http://schemas.microsoft.com/office/drawing/2014/main" id="{53E54B67-15D1-6F49-AE90-72726E5DCBB9}"/>
              </a:ext>
            </a:extLst>
          </p:cNvPr>
          <p:cNvSpPr/>
          <p:nvPr/>
        </p:nvSpPr>
        <p:spPr>
          <a:xfrm>
            <a:off x="6160932" y="4667566"/>
            <a:ext cx="137962" cy="13796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7" name="Oval 306">
            <a:extLst>
              <a:ext uri="{FF2B5EF4-FFF2-40B4-BE49-F238E27FC236}">
                <a16:creationId xmlns:a16="http://schemas.microsoft.com/office/drawing/2014/main" id="{75961B76-F173-9141-93E6-670264E54792}"/>
              </a:ext>
            </a:extLst>
          </p:cNvPr>
          <p:cNvSpPr/>
          <p:nvPr/>
        </p:nvSpPr>
        <p:spPr>
          <a:xfrm>
            <a:off x="4431846" y="4665424"/>
            <a:ext cx="137962" cy="1379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 name="Oval 307">
            <a:extLst>
              <a:ext uri="{FF2B5EF4-FFF2-40B4-BE49-F238E27FC236}">
                <a16:creationId xmlns:a16="http://schemas.microsoft.com/office/drawing/2014/main" id="{9C34617A-4C90-F34B-AE43-C1BFC4757D40}"/>
              </a:ext>
            </a:extLst>
          </p:cNvPr>
          <p:cNvSpPr/>
          <p:nvPr/>
        </p:nvSpPr>
        <p:spPr>
          <a:xfrm>
            <a:off x="7443243" y="4669854"/>
            <a:ext cx="137962" cy="13796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9" name="Straight Arrow Connector 308">
            <a:extLst>
              <a:ext uri="{FF2B5EF4-FFF2-40B4-BE49-F238E27FC236}">
                <a16:creationId xmlns:a16="http://schemas.microsoft.com/office/drawing/2014/main" id="{EDBAE82A-6BE2-124A-997E-415CFF5438B5}"/>
              </a:ext>
            </a:extLst>
          </p:cNvPr>
          <p:cNvCxnSpPr/>
          <p:nvPr/>
        </p:nvCxnSpPr>
        <p:spPr>
          <a:xfrm flipV="1">
            <a:off x="3593697" y="1816499"/>
            <a:ext cx="0" cy="2920047"/>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10" name="TextBox 309">
            <a:extLst>
              <a:ext uri="{FF2B5EF4-FFF2-40B4-BE49-F238E27FC236}">
                <a16:creationId xmlns:a16="http://schemas.microsoft.com/office/drawing/2014/main" id="{293D933F-2A20-3746-A139-C6365E309AB2}"/>
              </a:ext>
            </a:extLst>
          </p:cNvPr>
          <p:cNvSpPr txBox="1"/>
          <p:nvPr/>
        </p:nvSpPr>
        <p:spPr>
          <a:xfrm rot="16200000">
            <a:off x="2639959" y="3030821"/>
            <a:ext cx="1527396" cy="369332"/>
          </a:xfrm>
          <a:prstGeom prst="rect">
            <a:avLst/>
          </a:prstGeom>
          <a:noFill/>
        </p:spPr>
        <p:txBody>
          <a:bodyPr wrap="square" rtlCol="0">
            <a:spAutoFit/>
          </a:bodyPr>
          <a:lstStyle/>
          <a:p>
            <a:r>
              <a:rPr lang="en-US" dirty="0"/>
              <a:t>counts or PDF</a:t>
            </a:r>
          </a:p>
        </p:txBody>
      </p:sp>
      <p:cxnSp>
        <p:nvCxnSpPr>
          <p:cNvPr id="311" name="Straight Connector 310">
            <a:extLst>
              <a:ext uri="{FF2B5EF4-FFF2-40B4-BE49-F238E27FC236}">
                <a16:creationId xmlns:a16="http://schemas.microsoft.com/office/drawing/2014/main" id="{12F2B149-61AF-B44E-887B-991614767345}"/>
              </a:ext>
            </a:extLst>
          </p:cNvPr>
          <p:cNvCxnSpPr>
            <a:cxnSpLocks/>
          </p:cNvCxnSpPr>
          <p:nvPr/>
        </p:nvCxnSpPr>
        <p:spPr>
          <a:xfrm>
            <a:off x="5881609" y="1915377"/>
            <a:ext cx="0" cy="3209997"/>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12" name="TextBox 311">
            <a:extLst>
              <a:ext uri="{FF2B5EF4-FFF2-40B4-BE49-F238E27FC236}">
                <a16:creationId xmlns:a16="http://schemas.microsoft.com/office/drawing/2014/main" id="{192E63B4-3A44-BD4A-8C1D-B10EBE773DEA}"/>
              </a:ext>
            </a:extLst>
          </p:cNvPr>
          <p:cNvSpPr txBox="1"/>
          <p:nvPr/>
        </p:nvSpPr>
        <p:spPr>
          <a:xfrm>
            <a:off x="5095977" y="5088528"/>
            <a:ext cx="1576605" cy="369332"/>
          </a:xfrm>
          <a:prstGeom prst="rect">
            <a:avLst/>
          </a:prstGeom>
          <a:noFill/>
        </p:spPr>
        <p:txBody>
          <a:bodyPr wrap="square" rtlCol="0">
            <a:spAutoFit/>
          </a:bodyPr>
          <a:lstStyle/>
          <a:p>
            <a:pPr algn="ctr"/>
            <a:r>
              <a:rPr lang="en-US" dirty="0"/>
              <a:t>mean statistic</a:t>
            </a:r>
          </a:p>
        </p:txBody>
      </p:sp>
      <p:cxnSp>
        <p:nvCxnSpPr>
          <p:cNvPr id="313" name="Straight Connector 312">
            <a:extLst>
              <a:ext uri="{FF2B5EF4-FFF2-40B4-BE49-F238E27FC236}">
                <a16:creationId xmlns:a16="http://schemas.microsoft.com/office/drawing/2014/main" id="{F9C69C59-EF65-7040-A088-89BB9CCC4BD5}"/>
              </a:ext>
            </a:extLst>
          </p:cNvPr>
          <p:cNvCxnSpPr>
            <a:cxnSpLocks/>
          </p:cNvCxnSpPr>
          <p:nvPr/>
        </p:nvCxnSpPr>
        <p:spPr>
          <a:xfrm>
            <a:off x="7459089" y="1915377"/>
            <a:ext cx="0" cy="3957351"/>
          </a:xfrm>
          <a:prstGeom prst="line">
            <a:avLst/>
          </a:prstGeom>
          <a:ln w="19050">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314" name="Straight Connector 313">
            <a:extLst>
              <a:ext uri="{FF2B5EF4-FFF2-40B4-BE49-F238E27FC236}">
                <a16:creationId xmlns:a16="http://schemas.microsoft.com/office/drawing/2014/main" id="{92A6DA51-598B-DA4A-B177-98DCB9EB1B0F}"/>
              </a:ext>
            </a:extLst>
          </p:cNvPr>
          <p:cNvCxnSpPr>
            <a:cxnSpLocks/>
          </p:cNvCxnSpPr>
          <p:nvPr/>
        </p:nvCxnSpPr>
        <p:spPr>
          <a:xfrm>
            <a:off x="4460645" y="1915377"/>
            <a:ext cx="1" cy="3957351"/>
          </a:xfrm>
          <a:prstGeom prst="line">
            <a:avLst/>
          </a:prstGeom>
          <a:ln w="19050">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315" name="Straight Arrow Connector 314">
            <a:extLst>
              <a:ext uri="{FF2B5EF4-FFF2-40B4-BE49-F238E27FC236}">
                <a16:creationId xmlns:a16="http://schemas.microsoft.com/office/drawing/2014/main" id="{3ABF1D0E-8777-114D-9E4D-88C25AB7B929}"/>
              </a:ext>
            </a:extLst>
          </p:cNvPr>
          <p:cNvCxnSpPr>
            <a:cxnSpLocks/>
          </p:cNvCxnSpPr>
          <p:nvPr/>
        </p:nvCxnSpPr>
        <p:spPr>
          <a:xfrm>
            <a:off x="4473048" y="5789147"/>
            <a:ext cx="2962267" cy="0"/>
          </a:xfrm>
          <a:prstGeom prst="straightConnector1">
            <a:avLst/>
          </a:prstGeom>
          <a:ln w="19050">
            <a:solidFill>
              <a:srgbClr val="C0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316" name="TextBox 315">
            <a:extLst>
              <a:ext uri="{FF2B5EF4-FFF2-40B4-BE49-F238E27FC236}">
                <a16:creationId xmlns:a16="http://schemas.microsoft.com/office/drawing/2014/main" id="{EE1EA716-DE7A-6E4D-AD0C-E0B4E82AA02B}"/>
              </a:ext>
            </a:extLst>
          </p:cNvPr>
          <p:cNvSpPr txBox="1"/>
          <p:nvPr/>
        </p:nvSpPr>
        <p:spPr>
          <a:xfrm>
            <a:off x="4698659" y="5811039"/>
            <a:ext cx="2511044" cy="369332"/>
          </a:xfrm>
          <a:prstGeom prst="rect">
            <a:avLst/>
          </a:prstGeom>
          <a:noFill/>
        </p:spPr>
        <p:txBody>
          <a:bodyPr wrap="square" rtlCol="0">
            <a:spAutoFit/>
          </a:bodyPr>
          <a:lstStyle/>
          <a:p>
            <a:pPr algn="ctr"/>
            <a:r>
              <a:rPr lang="en-US" dirty="0">
                <a:solidFill>
                  <a:srgbClr val="C00000"/>
                </a:solidFill>
              </a:rPr>
              <a:t>95% confidence interval</a:t>
            </a:r>
          </a:p>
        </p:txBody>
      </p:sp>
    </p:spTree>
    <p:extLst>
      <p:ext uri="{BB962C8B-B14F-4D97-AF65-F5344CB8AC3E}">
        <p14:creationId xmlns:p14="http://schemas.microsoft.com/office/powerpoint/2010/main" val="99186966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C33893-C1FD-CF4C-91EC-7A35879269DA}"/>
              </a:ext>
            </a:extLst>
          </p:cNvPr>
          <p:cNvSpPr>
            <a:spLocks noGrp="1"/>
          </p:cNvSpPr>
          <p:nvPr>
            <p:ph type="title"/>
          </p:nvPr>
        </p:nvSpPr>
        <p:spPr>
          <a:xfrm>
            <a:off x="274319" y="317481"/>
            <a:ext cx="8595360" cy="641871"/>
          </a:xfrm>
        </p:spPr>
        <p:txBody>
          <a:bodyPr>
            <a:normAutofit/>
          </a:bodyPr>
          <a:lstStyle/>
          <a:p>
            <a:r>
              <a:rPr lang="en-US" dirty="0"/>
              <a:t>Bootstrap</a:t>
            </a:r>
          </a:p>
        </p:txBody>
      </p:sp>
      <p:sp>
        <p:nvSpPr>
          <p:cNvPr id="4" name="Slide Number Placeholder 3">
            <a:extLst>
              <a:ext uri="{FF2B5EF4-FFF2-40B4-BE49-F238E27FC236}">
                <a16:creationId xmlns:a16="http://schemas.microsoft.com/office/drawing/2014/main" id="{02E00918-68B8-514A-891C-20F177A55ADD}"/>
              </a:ext>
            </a:extLst>
          </p:cNvPr>
          <p:cNvSpPr>
            <a:spLocks noGrp="1"/>
          </p:cNvSpPr>
          <p:nvPr>
            <p:ph type="sldNum" sz="quarter" idx="12"/>
          </p:nvPr>
        </p:nvSpPr>
        <p:spPr>
          <a:xfrm>
            <a:off x="6272888" y="6446520"/>
            <a:ext cx="2366010" cy="274320"/>
          </a:xfrm>
        </p:spPr>
        <p:txBody>
          <a:bodyPr/>
          <a:lstStyle/>
          <a:p>
            <a:fld id="{4F1611B7-9285-1F48-A026-12A07D3EB268}" type="slidenum">
              <a:rPr lang="en-US" smtClean="0"/>
              <a:t>56</a:t>
            </a:fld>
            <a:endParaRPr lang="en-US" dirty="0"/>
          </a:p>
        </p:txBody>
      </p:sp>
      <p:sp>
        <p:nvSpPr>
          <p:cNvPr id="61" name="Rectangle 60">
            <a:extLst>
              <a:ext uri="{FF2B5EF4-FFF2-40B4-BE49-F238E27FC236}">
                <a16:creationId xmlns:a16="http://schemas.microsoft.com/office/drawing/2014/main" id="{F033F1DA-0779-E546-B7EC-73512C40A7A0}"/>
              </a:ext>
            </a:extLst>
          </p:cNvPr>
          <p:cNvSpPr/>
          <p:nvPr/>
        </p:nvSpPr>
        <p:spPr>
          <a:xfrm>
            <a:off x="5548308" y="2111259"/>
            <a:ext cx="411371" cy="2600151"/>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8A1DE67A-8321-634B-AE0A-BA69BACDA101}"/>
              </a:ext>
            </a:extLst>
          </p:cNvPr>
          <p:cNvSpPr/>
          <p:nvPr/>
        </p:nvSpPr>
        <p:spPr>
          <a:xfrm>
            <a:off x="5997472" y="2182387"/>
            <a:ext cx="411371" cy="2529022"/>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BBF7E0E1-AE70-C046-80B1-EDFDAA9FCE1C}"/>
              </a:ext>
            </a:extLst>
          </p:cNvPr>
          <p:cNvSpPr/>
          <p:nvPr/>
        </p:nvSpPr>
        <p:spPr>
          <a:xfrm>
            <a:off x="6446637" y="2713726"/>
            <a:ext cx="411371" cy="1997683"/>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B871679B-9040-5F4F-9355-5FEA43ACE720}"/>
              </a:ext>
            </a:extLst>
          </p:cNvPr>
          <p:cNvSpPr/>
          <p:nvPr/>
        </p:nvSpPr>
        <p:spPr>
          <a:xfrm>
            <a:off x="6895802" y="3627257"/>
            <a:ext cx="411371" cy="1084152"/>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00E4256A-8C45-034B-8500-EF9A8C5B681E}"/>
              </a:ext>
            </a:extLst>
          </p:cNvPr>
          <p:cNvSpPr/>
          <p:nvPr/>
        </p:nvSpPr>
        <p:spPr>
          <a:xfrm>
            <a:off x="7344966" y="4346129"/>
            <a:ext cx="411371" cy="365280"/>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81CA9BA8-F208-704A-B9D4-7746F2D60BBB}"/>
              </a:ext>
            </a:extLst>
          </p:cNvPr>
          <p:cNvSpPr/>
          <p:nvPr/>
        </p:nvSpPr>
        <p:spPr>
          <a:xfrm>
            <a:off x="7794132" y="4661492"/>
            <a:ext cx="411371" cy="49917"/>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E2AC419C-92A5-E64C-9AEE-BD487C5A932F}"/>
              </a:ext>
            </a:extLst>
          </p:cNvPr>
          <p:cNvSpPr/>
          <p:nvPr/>
        </p:nvSpPr>
        <p:spPr>
          <a:xfrm>
            <a:off x="5099143" y="2713727"/>
            <a:ext cx="411371" cy="1997683"/>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1DD40C21-14A4-D043-AF83-FBD218F73FD4}"/>
              </a:ext>
            </a:extLst>
          </p:cNvPr>
          <p:cNvSpPr/>
          <p:nvPr/>
        </p:nvSpPr>
        <p:spPr>
          <a:xfrm>
            <a:off x="4200814" y="4270458"/>
            <a:ext cx="411371" cy="440951"/>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09787FFD-9560-EE4D-B86E-FDCD129BB87B}"/>
              </a:ext>
            </a:extLst>
          </p:cNvPr>
          <p:cNvSpPr/>
          <p:nvPr/>
        </p:nvSpPr>
        <p:spPr>
          <a:xfrm>
            <a:off x="4649978" y="3562006"/>
            <a:ext cx="411371" cy="1149403"/>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C0325880-AD9A-D645-A8DF-3C0B0950DE97}"/>
              </a:ext>
            </a:extLst>
          </p:cNvPr>
          <p:cNvSpPr/>
          <p:nvPr/>
        </p:nvSpPr>
        <p:spPr>
          <a:xfrm>
            <a:off x="3751649" y="4615789"/>
            <a:ext cx="411371" cy="95621"/>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EED84B22-6F81-F74B-B4FE-DB50CFFADDDB}"/>
              </a:ext>
            </a:extLst>
          </p:cNvPr>
          <p:cNvSpPr/>
          <p:nvPr/>
        </p:nvSpPr>
        <p:spPr>
          <a:xfrm>
            <a:off x="4717605" y="4661493"/>
            <a:ext cx="137962" cy="137962"/>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A434E22E-744A-7D4D-AB8E-0C416E298C60}"/>
              </a:ext>
            </a:extLst>
          </p:cNvPr>
          <p:cNvSpPr/>
          <p:nvPr/>
        </p:nvSpPr>
        <p:spPr>
          <a:xfrm>
            <a:off x="4901739" y="4661493"/>
            <a:ext cx="137962" cy="137962"/>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655F0113-1E51-234F-BF9F-2E07677418B6}"/>
              </a:ext>
            </a:extLst>
          </p:cNvPr>
          <p:cNvSpPr/>
          <p:nvPr/>
        </p:nvSpPr>
        <p:spPr>
          <a:xfrm>
            <a:off x="5280043" y="4661493"/>
            <a:ext cx="137962" cy="137962"/>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3890EF97-E147-5144-9192-F1B8C2E5FA92}"/>
              </a:ext>
            </a:extLst>
          </p:cNvPr>
          <p:cNvSpPr/>
          <p:nvPr/>
        </p:nvSpPr>
        <p:spPr>
          <a:xfrm>
            <a:off x="5544940" y="4661493"/>
            <a:ext cx="137962" cy="137962"/>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7505E8C5-F3A9-D547-AE7B-7BFA57D7F409}"/>
              </a:ext>
            </a:extLst>
          </p:cNvPr>
          <p:cNvSpPr/>
          <p:nvPr/>
        </p:nvSpPr>
        <p:spPr>
          <a:xfrm>
            <a:off x="5420650" y="4661493"/>
            <a:ext cx="137962" cy="137962"/>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BB395E86-6EA9-7243-9C1C-DAF46BF7A7B9}"/>
              </a:ext>
            </a:extLst>
          </p:cNvPr>
          <p:cNvSpPr/>
          <p:nvPr/>
        </p:nvSpPr>
        <p:spPr>
          <a:xfrm>
            <a:off x="5743646" y="4661493"/>
            <a:ext cx="137962" cy="137962"/>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2286C72F-3CC4-B944-B1B6-4B7542786F2F}"/>
              </a:ext>
            </a:extLst>
          </p:cNvPr>
          <p:cNvSpPr/>
          <p:nvPr/>
        </p:nvSpPr>
        <p:spPr>
          <a:xfrm>
            <a:off x="5644293" y="4661493"/>
            <a:ext cx="137962" cy="137962"/>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2161ACB0-5D41-6C4E-9A33-E7338CF0780C}"/>
              </a:ext>
            </a:extLst>
          </p:cNvPr>
          <p:cNvSpPr/>
          <p:nvPr/>
        </p:nvSpPr>
        <p:spPr>
          <a:xfrm>
            <a:off x="5870581" y="4661493"/>
            <a:ext cx="137962" cy="137962"/>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BF7D5EE9-C87C-2B4B-87A0-D48433B627CA}"/>
              </a:ext>
            </a:extLst>
          </p:cNvPr>
          <p:cNvSpPr/>
          <p:nvPr/>
        </p:nvSpPr>
        <p:spPr>
          <a:xfrm>
            <a:off x="5956312" y="4661493"/>
            <a:ext cx="137962" cy="137962"/>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1D3F8C0F-657D-2D41-AD16-E50000AF6D48}"/>
              </a:ext>
            </a:extLst>
          </p:cNvPr>
          <p:cNvSpPr/>
          <p:nvPr/>
        </p:nvSpPr>
        <p:spPr>
          <a:xfrm>
            <a:off x="6066642" y="4661493"/>
            <a:ext cx="137962" cy="137962"/>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FD18E1CB-4772-944E-9077-BD4594BF92ED}"/>
              </a:ext>
            </a:extLst>
          </p:cNvPr>
          <p:cNvSpPr/>
          <p:nvPr/>
        </p:nvSpPr>
        <p:spPr>
          <a:xfrm>
            <a:off x="6159600" y="4661493"/>
            <a:ext cx="137962" cy="137962"/>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72ABE287-322F-3F47-9BC5-0FBA721A01A3}"/>
              </a:ext>
            </a:extLst>
          </p:cNvPr>
          <p:cNvSpPr/>
          <p:nvPr/>
        </p:nvSpPr>
        <p:spPr>
          <a:xfrm>
            <a:off x="6449150" y="4661493"/>
            <a:ext cx="137962" cy="137962"/>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004B8EB9-EC33-EF47-9DF8-DCC8061C7BC4}"/>
              </a:ext>
            </a:extLst>
          </p:cNvPr>
          <p:cNvSpPr/>
          <p:nvPr/>
        </p:nvSpPr>
        <p:spPr>
          <a:xfrm>
            <a:off x="6652438" y="4661493"/>
            <a:ext cx="137962" cy="137962"/>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46E81FB5-A082-1448-A366-6248EAF3D7D5}"/>
              </a:ext>
            </a:extLst>
          </p:cNvPr>
          <p:cNvSpPr/>
          <p:nvPr/>
        </p:nvSpPr>
        <p:spPr>
          <a:xfrm>
            <a:off x="7098763" y="4661493"/>
            <a:ext cx="137962" cy="137962"/>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6EC6AD11-09AA-774B-AEA7-39ED127C18AC}"/>
              </a:ext>
            </a:extLst>
          </p:cNvPr>
          <p:cNvSpPr/>
          <p:nvPr/>
        </p:nvSpPr>
        <p:spPr>
          <a:xfrm>
            <a:off x="8096179" y="4661493"/>
            <a:ext cx="137962" cy="137962"/>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a:extLst>
              <a:ext uri="{FF2B5EF4-FFF2-40B4-BE49-F238E27FC236}">
                <a16:creationId xmlns:a16="http://schemas.microsoft.com/office/drawing/2014/main" id="{038AB183-4B14-7D4F-B930-BC1CB8B88E8D}"/>
              </a:ext>
            </a:extLst>
          </p:cNvPr>
          <p:cNvSpPr/>
          <p:nvPr/>
        </p:nvSpPr>
        <p:spPr>
          <a:xfrm>
            <a:off x="3913543" y="4661493"/>
            <a:ext cx="137962" cy="137962"/>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7" name="Group 86">
            <a:extLst>
              <a:ext uri="{FF2B5EF4-FFF2-40B4-BE49-F238E27FC236}">
                <a16:creationId xmlns:a16="http://schemas.microsoft.com/office/drawing/2014/main" id="{00C733FB-41E1-744D-AAF3-263A011CC99C}"/>
              </a:ext>
            </a:extLst>
          </p:cNvPr>
          <p:cNvGrpSpPr/>
          <p:nvPr/>
        </p:nvGrpSpPr>
        <p:grpSpPr>
          <a:xfrm>
            <a:off x="317227" y="2132951"/>
            <a:ext cx="764732" cy="725704"/>
            <a:chOff x="2036652" y="1429407"/>
            <a:chExt cx="1870888" cy="1775412"/>
          </a:xfrm>
        </p:grpSpPr>
        <p:sp>
          <p:nvSpPr>
            <p:cNvPr id="88" name="TextBox 87">
              <a:extLst>
                <a:ext uri="{FF2B5EF4-FFF2-40B4-BE49-F238E27FC236}">
                  <a16:creationId xmlns:a16="http://schemas.microsoft.com/office/drawing/2014/main" id="{A1BA713E-D6D4-8445-8078-C32F38AC868F}"/>
                </a:ext>
              </a:extLst>
            </p:cNvPr>
            <p:cNvSpPr txBox="1"/>
            <p:nvPr/>
          </p:nvSpPr>
          <p:spPr>
            <a:xfrm>
              <a:off x="2448910" y="1429407"/>
              <a:ext cx="643943" cy="752967"/>
            </a:xfrm>
            <a:prstGeom prst="rect">
              <a:avLst/>
            </a:prstGeom>
            <a:noFill/>
          </p:spPr>
          <p:txBody>
            <a:bodyPr wrap="none" rtlCol="0">
              <a:spAutoFit/>
            </a:bodyPr>
            <a:lstStyle/>
            <a:p>
              <a:r>
                <a:rPr lang="en-US" sz="1400" dirty="0">
                  <a:solidFill>
                    <a:srgbClr val="FF0000"/>
                  </a:solidFill>
                </a:rPr>
                <a:t>x</a:t>
              </a:r>
            </a:p>
          </p:txBody>
        </p:sp>
        <p:sp>
          <p:nvSpPr>
            <p:cNvPr id="89" name="TextBox 88">
              <a:extLst>
                <a:ext uri="{FF2B5EF4-FFF2-40B4-BE49-F238E27FC236}">
                  <a16:creationId xmlns:a16="http://schemas.microsoft.com/office/drawing/2014/main" id="{DD33A3B8-722A-354E-ACDE-D01CFD2FA8E3}"/>
                </a:ext>
              </a:extLst>
            </p:cNvPr>
            <p:cNvSpPr txBox="1"/>
            <p:nvPr/>
          </p:nvSpPr>
          <p:spPr>
            <a:xfrm>
              <a:off x="2601310" y="1581807"/>
              <a:ext cx="643943" cy="752967"/>
            </a:xfrm>
            <a:prstGeom prst="rect">
              <a:avLst/>
            </a:prstGeom>
            <a:noFill/>
          </p:spPr>
          <p:txBody>
            <a:bodyPr wrap="none" rtlCol="0">
              <a:spAutoFit/>
            </a:bodyPr>
            <a:lstStyle/>
            <a:p>
              <a:r>
                <a:rPr lang="en-US" sz="1400" dirty="0">
                  <a:solidFill>
                    <a:srgbClr val="FF0000"/>
                  </a:solidFill>
                </a:rPr>
                <a:t>x</a:t>
              </a:r>
            </a:p>
          </p:txBody>
        </p:sp>
        <p:sp>
          <p:nvSpPr>
            <p:cNvPr id="90" name="TextBox 89">
              <a:extLst>
                <a:ext uri="{FF2B5EF4-FFF2-40B4-BE49-F238E27FC236}">
                  <a16:creationId xmlns:a16="http://schemas.microsoft.com/office/drawing/2014/main" id="{73897401-A57F-9A47-9736-9D70DAB866B6}"/>
                </a:ext>
              </a:extLst>
            </p:cNvPr>
            <p:cNvSpPr txBox="1"/>
            <p:nvPr/>
          </p:nvSpPr>
          <p:spPr>
            <a:xfrm>
              <a:off x="2753710" y="1734208"/>
              <a:ext cx="643943" cy="752967"/>
            </a:xfrm>
            <a:prstGeom prst="rect">
              <a:avLst/>
            </a:prstGeom>
            <a:noFill/>
          </p:spPr>
          <p:txBody>
            <a:bodyPr wrap="none" rtlCol="0">
              <a:spAutoFit/>
            </a:bodyPr>
            <a:lstStyle/>
            <a:p>
              <a:r>
                <a:rPr lang="en-US" sz="1400" dirty="0">
                  <a:solidFill>
                    <a:srgbClr val="FF0000"/>
                  </a:solidFill>
                </a:rPr>
                <a:t>x</a:t>
              </a:r>
            </a:p>
          </p:txBody>
        </p:sp>
        <p:sp>
          <p:nvSpPr>
            <p:cNvPr id="91" name="TextBox 90">
              <a:extLst>
                <a:ext uri="{FF2B5EF4-FFF2-40B4-BE49-F238E27FC236}">
                  <a16:creationId xmlns:a16="http://schemas.microsoft.com/office/drawing/2014/main" id="{EE9DB232-EBFA-434D-A311-BE3A31751BD1}"/>
                </a:ext>
              </a:extLst>
            </p:cNvPr>
            <p:cNvSpPr txBox="1"/>
            <p:nvPr/>
          </p:nvSpPr>
          <p:spPr>
            <a:xfrm>
              <a:off x="2948015" y="1822914"/>
              <a:ext cx="643943" cy="752967"/>
            </a:xfrm>
            <a:prstGeom prst="rect">
              <a:avLst/>
            </a:prstGeom>
            <a:noFill/>
          </p:spPr>
          <p:txBody>
            <a:bodyPr wrap="none" rtlCol="0">
              <a:spAutoFit/>
            </a:bodyPr>
            <a:lstStyle/>
            <a:p>
              <a:r>
                <a:rPr lang="en-US" sz="1400" dirty="0">
                  <a:solidFill>
                    <a:srgbClr val="FF0000"/>
                  </a:solidFill>
                </a:rPr>
                <a:t>x</a:t>
              </a:r>
            </a:p>
          </p:txBody>
        </p:sp>
        <p:sp>
          <p:nvSpPr>
            <p:cNvPr id="92" name="TextBox 91">
              <a:extLst>
                <a:ext uri="{FF2B5EF4-FFF2-40B4-BE49-F238E27FC236}">
                  <a16:creationId xmlns:a16="http://schemas.microsoft.com/office/drawing/2014/main" id="{AA9C1A6C-28CC-5649-B8D8-7B7BFB4E601C}"/>
                </a:ext>
              </a:extLst>
            </p:cNvPr>
            <p:cNvSpPr txBox="1"/>
            <p:nvPr/>
          </p:nvSpPr>
          <p:spPr>
            <a:xfrm>
              <a:off x="3058510" y="2039008"/>
              <a:ext cx="643943" cy="752967"/>
            </a:xfrm>
            <a:prstGeom prst="rect">
              <a:avLst/>
            </a:prstGeom>
            <a:noFill/>
          </p:spPr>
          <p:txBody>
            <a:bodyPr wrap="none" rtlCol="0">
              <a:spAutoFit/>
            </a:bodyPr>
            <a:lstStyle/>
            <a:p>
              <a:r>
                <a:rPr lang="en-US" sz="1400" dirty="0">
                  <a:solidFill>
                    <a:srgbClr val="FF0000"/>
                  </a:solidFill>
                </a:rPr>
                <a:t>x</a:t>
              </a:r>
            </a:p>
          </p:txBody>
        </p:sp>
        <p:sp>
          <p:nvSpPr>
            <p:cNvPr id="93" name="TextBox 92">
              <a:extLst>
                <a:ext uri="{FF2B5EF4-FFF2-40B4-BE49-F238E27FC236}">
                  <a16:creationId xmlns:a16="http://schemas.microsoft.com/office/drawing/2014/main" id="{D947F730-C207-9047-B2C8-CD53F09095C9}"/>
                </a:ext>
              </a:extLst>
            </p:cNvPr>
            <p:cNvSpPr txBox="1"/>
            <p:nvPr/>
          </p:nvSpPr>
          <p:spPr>
            <a:xfrm>
              <a:off x="3210910" y="2191406"/>
              <a:ext cx="643943" cy="752967"/>
            </a:xfrm>
            <a:prstGeom prst="rect">
              <a:avLst/>
            </a:prstGeom>
            <a:noFill/>
          </p:spPr>
          <p:txBody>
            <a:bodyPr wrap="none" rtlCol="0">
              <a:spAutoFit/>
            </a:bodyPr>
            <a:lstStyle/>
            <a:p>
              <a:r>
                <a:rPr lang="en-US" sz="1400" dirty="0">
                  <a:solidFill>
                    <a:srgbClr val="FF0000"/>
                  </a:solidFill>
                </a:rPr>
                <a:t>x</a:t>
              </a:r>
            </a:p>
          </p:txBody>
        </p:sp>
        <p:sp>
          <p:nvSpPr>
            <p:cNvPr id="94" name="TextBox 93">
              <a:extLst>
                <a:ext uri="{FF2B5EF4-FFF2-40B4-BE49-F238E27FC236}">
                  <a16:creationId xmlns:a16="http://schemas.microsoft.com/office/drawing/2014/main" id="{AEF4C02C-C518-E741-AAC6-9C10A1886782}"/>
                </a:ext>
              </a:extLst>
            </p:cNvPr>
            <p:cNvSpPr txBox="1"/>
            <p:nvPr/>
          </p:nvSpPr>
          <p:spPr>
            <a:xfrm>
              <a:off x="2543640" y="1930855"/>
              <a:ext cx="643943" cy="752967"/>
            </a:xfrm>
            <a:prstGeom prst="rect">
              <a:avLst/>
            </a:prstGeom>
            <a:noFill/>
          </p:spPr>
          <p:txBody>
            <a:bodyPr wrap="none" rtlCol="0">
              <a:spAutoFit/>
            </a:bodyPr>
            <a:lstStyle/>
            <a:p>
              <a:r>
                <a:rPr lang="en-US" sz="1400" dirty="0">
                  <a:solidFill>
                    <a:srgbClr val="FF0000"/>
                  </a:solidFill>
                </a:rPr>
                <a:t>x</a:t>
              </a:r>
            </a:p>
          </p:txBody>
        </p:sp>
        <p:sp>
          <p:nvSpPr>
            <p:cNvPr id="95" name="TextBox 94">
              <a:extLst>
                <a:ext uri="{FF2B5EF4-FFF2-40B4-BE49-F238E27FC236}">
                  <a16:creationId xmlns:a16="http://schemas.microsoft.com/office/drawing/2014/main" id="{BECF484D-314B-974D-AA22-885E85B5C868}"/>
                </a:ext>
              </a:extLst>
            </p:cNvPr>
            <p:cNvSpPr txBox="1"/>
            <p:nvPr/>
          </p:nvSpPr>
          <p:spPr>
            <a:xfrm>
              <a:off x="2559676" y="2401193"/>
              <a:ext cx="643943" cy="752967"/>
            </a:xfrm>
            <a:prstGeom prst="rect">
              <a:avLst/>
            </a:prstGeom>
            <a:noFill/>
          </p:spPr>
          <p:txBody>
            <a:bodyPr wrap="none" rtlCol="0">
              <a:spAutoFit/>
            </a:bodyPr>
            <a:lstStyle/>
            <a:p>
              <a:r>
                <a:rPr lang="en-US" sz="1400" dirty="0">
                  <a:solidFill>
                    <a:srgbClr val="FF0000"/>
                  </a:solidFill>
                </a:rPr>
                <a:t>x</a:t>
              </a:r>
            </a:p>
          </p:txBody>
        </p:sp>
        <p:sp>
          <p:nvSpPr>
            <p:cNvPr id="108" name="TextBox 107">
              <a:extLst>
                <a:ext uri="{FF2B5EF4-FFF2-40B4-BE49-F238E27FC236}">
                  <a16:creationId xmlns:a16="http://schemas.microsoft.com/office/drawing/2014/main" id="{115332C9-6E7D-B641-B671-4849B610F09F}"/>
                </a:ext>
              </a:extLst>
            </p:cNvPr>
            <p:cNvSpPr txBox="1"/>
            <p:nvPr/>
          </p:nvSpPr>
          <p:spPr>
            <a:xfrm>
              <a:off x="2133803" y="1558683"/>
              <a:ext cx="294290" cy="752967"/>
            </a:xfrm>
            <a:prstGeom prst="rect">
              <a:avLst/>
            </a:prstGeom>
            <a:noFill/>
          </p:spPr>
          <p:txBody>
            <a:bodyPr wrap="square" rtlCol="0">
              <a:spAutoFit/>
            </a:bodyPr>
            <a:lstStyle/>
            <a:p>
              <a:r>
                <a:rPr lang="en-US" sz="1400" dirty="0">
                  <a:solidFill>
                    <a:srgbClr val="FF0000"/>
                  </a:solidFill>
                </a:rPr>
                <a:t>x</a:t>
              </a:r>
            </a:p>
          </p:txBody>
        </p:sp>
        <p:sp>
          <p:nvSpPr>
            <p:cNvPr id="109" name="TextBox 108">
              <a:extLst>
                <a:ext uri="{FF2B5EF4-FFF2-40B4-BE49-F238E27FC236}">
                  <a16:creationId xmlns:a16="http://schemas.microsoft.com/office/drawing/2014/main" id="{12B5BAB2-BC4A-CF4E-8059-0CEA5EECD127}"/>
                </a:ext>
              </a:extLst>
            </p:cNvPr>
            <p:cNvSpPr txBox="1"/>
            <p:nvPr/>
          </p:nvSpPr>
          <p:spPr>
            <a:xfrm>
              <a:off x="2244298" y="1794220"/>
              <a:ext cx="294290" cy="752967"/>
            </a:xfrm>
            <a:prstGeom prst="rect">
              <a:avLst/>
            </a:prstGeom>
            <a:noFill/>
          </p:spPr>
          <p:txBody>
            <a:bodyPr wrap="square" rtlCol="0">
              <a:spAutoFit/>
            </a:bodyPr>
            <a:lstStyle/>
            <a:p>
              <a:r>
                <a:rPr lang="en-US" sz="1400" dirty="0">
                  <a:solidFill>
                    <a:srgbClr val="FF0000"/>
                  </a:solidFill>
                </a:rPr>
                <a:t>x</a:t>
              </a:r>
            </a:p>
          </p:txBody>
        </p:sp>
        <p:sp>
          <p:nvSpPr>
            <p:cNvPr id="110" name="TextBox 109">
              <a:extLst>
                <a:ext uri="{FF2B5EF4-FFF2-40B4-BE49-F238E27FC236}">
                  <a16:creationId xmlns:a16="http://schemas.microsoft.com/office/drawing/2014/main" id="{D9ADC250-C784-204A-9094-3707E386F8AA}"/>
                </a:ext>
              </a:extLst>
            </p:cNvPr>
            <p:cNvSpPr txBox="1"/>
            <p:nvPr/>
          </p:nvSpPr>
          <p:spPr>
            <a:xfrm>
              <a:off x="2428162" y="1798738"/>
              <a:ext cx="294290" cy="752967"/>
            </a:xfrm>
            <a:prstGeom prst="rect">
              <a:avLst/>
            </a:prstGeom>
            <a:noFill/>
          </p:spPr>
          <p:txBody>
            <a:bodyPr wrap="square" rtlCol="0">
              <a:spAutoFit/>
            </a:bodyPr>
            <a:lstStyle/>
            <a:p>
              <a:r>
                <a:rPr lang="en-US" sz="1400" dirty="0">
                  <a:solidFill>
                    <a:srgbClr val="FF0000"/>
                  </a:solidFill>
                </a:rPr>
                <a:t>x</a:t>
              </a:r>
            </a:p>
          </p:txBody>
        </p:sp>
        <p:sp>
          <p:nvSpPr>
            <p:cNvPr id="111" name="TextBox 110">
              <a:extLst>
                <a:ext uri="{FF2B5EF4-FFF2-40B4-BE49-F238E27FC236}">
                  <a16:creationId xmlns:a16="http://schemas.microsoft.com/office/drawing/2014/main" id="{A761C066-8D28-9444-A06C-1C01BBDE837F}"/>
                </a:ext>
              </a:extLst>
            </p:cNvPr>
            <p:cNvSpPr txBox="1"/>
            <p:nvPr/>
          </p:nvSpPr>
          <p:spPr>
            <a:xfrm>
              <a:off x="2464675" y="2140326"/>
              <a:ext cx="294290" cy="752967"/>
            </a:xfrm>
            <a:prstGeom prst="rect">
              <a:avLst/>
            </a:prstGeom>
            <a:noFill/>
          </p:spPr>
          <p:txBody>
            <a:bodyPr wrap="square" rtlCol="0">
              <a:spAutoFit/>
            </a:bodyPr>
            <a:lstStyle/>
            <a:p>
              <a:r>
                <a:rPr lang="en-US" sz="1400" dirty="0">
                  <a:solidFill>
                    <a:srgbClr val="FF0000"/>
                  </a:solidFill>
                </a:rPr>
                <a:t>x</a:t>
              </a:r>
            </a:p>
          </p:txBody>
        </p:sp>
        <p:sp>
          <p:nvSpPr>
            <p:cNvPr id="112" name="TextBox 111">
              <a:extLst>
                <a:ext uri="{FF2B5EF4-FFF2-40B4-BE49-F238E27FC236}">
                  <a16:creationId xmlns:a16="http://schemas.microsoft.com/office/drawing/2014/main" id="{860C6D30-1F22-2042-A4F1-61473E49FBC5}"/>
                </a:ext>
              </a:extLst>
            </p:cNvPr>
            <p:cNvSpPr txBox="1"/>
            <p:nvPr/>
          </p:nvSpPr>
          <p:spPr>
            <a:xfrm>
              <a:off x="2911365" y="2101437"/>
              <a:ext cx="294290" cy="752967"/>
            </a:xfrm>
            <a:prstGeom prst="rect">
              <a:avLst/>
            </a:prstGeom>
            <a:noFill/>
          </p:spPr>
          <p:txBody>
            <a:bodyPr wrap="square" rtlCol="0">
              <a:spAutoFit/>
            </a:bodyPr>
            <a:lstStyle/>
            <a:p>
              <a:r>
                <a:rPr lang="en-US" sz="1400" dirty="0">
                  <a:solidFill>
                    <a:srgbClr val="FF0000"/>
                  </a:solidFill>
                </a:rPr>
                <a:t>x</a:t>
              </a:r>
            </a:p>
          </p:txBody>
        </p:sp>
        <p:sp>
          <p:nvSpPr>
            <p:cNvPr id="113" name="TextBox 112">
              <a:extLst>
                <a:ext uri="{FF2B5EF4-FFF2-40B4-BE49-F238E27FC236}">
                  <a16:creationId xmlns:a16="http://schemas.microsoft.com/office/drawing/2014/main" id="{354130D2-0CC7-9F43-96BE-7F40E29289B6}"/>
                </a:ext>
              </a:extLst>
            </p:cNvPr>
            <p:cNvSpPr txBox="1"/>
            <p:nvPr/>
          </p:nvSpPr>
          <p:spPr>
            <a:xfrm>
              <a:off x="2758319" y="2319946"/>
              <a:ext cx="294290" cy="752967"/>
            </a:xfrm>
            <a:prstGeom prst="rect">
              <a:avLst/>
            </a:prstGeom>
            <a:noFill/>
          </p:spPr>
          <p:txBody>
            <a:bodyPr wrap="square" rtlCol="0">
              <a:spAutoFit/>
            </a:bodyPr>
            <a:lstStyle/>
            <a:p>
              <a:r>
                <a:rPr lang="en-US" sz="1400" dirty="0">
                  <a:solidFill>
                    <a:srgbClr val="FF0000"/>
                  </a:solidFill>
                </a:rPr>
                <a:t>x</a:t>
              </a:r>
            </a:p>
          </p:txBody>
        </p:sp>
        <p:sp>
          <p:nvSpPr>
            <p:cNvPr id="114" name="TextBox 113">
              <a:extLst>
                <a:ext uri="{FF2B5EF4-FFF2-40B4-BE49-F238E27FC236}">
                  <a16:creationId xmlns:a16="http://schemas.microsoft.com/office/drawing/2014/main" id="{A96648A7-28B9-E543-8EEC-AAFC561F4526}"/>
                </a:ext>
              </a:extLst>
            </p:cNvPr>
            <p:cNvSpPr txBox="1"/>
            <p:nvPr/>
          </p:nvSpPr>
          <p:spPr>
            <a:xfrm>
              <a:off x="3037761" y="2408339"/>
              <a:ext cx="294290" cy="752967"/>
            </a:xfrm>
            <a:prstGeom prst="rect">
              <a:avLst/>
            </a:prstGeom>
            <a:noFill/>
          </p:spPr>
          <p:txBody>
            <a:bodyPr wrap="square" rtlCol="0">
              <a:spAutoFit/>
            </a:bodyPr>
            <a:lstStyle/>
            <a:p>
              <a:r>
                <a:rPr lang="en-US" sz="1400" dirty="0">
                  <a:solidFill>
                    <a:srgbClr val="FF0000"/>
                  </a:solidFill>
                </a:rPr>
                <a:t>x</a:t>
              </a:r>
            </a:p>
          </p:txBody>
        </p:sp>
        <p:sp>
          <p:nvSpPr>
            <p:cNvPr id="115" name="TextBox 114">
              <a:extLst>
                <a:ext uri="{FF2B5EF4-FFF2-40B4-BE49-F238E27FC236}">
                  <a16:creationId xmlns:a16="http://schemas.microsoft.com/office/drawing/2014/main" id="{DE3E16E7-23B0-5340-8A8A-8D01D6F03C58}"/>
                </a:ext>
              </a:extLst>
            </p:cNvPr>
            <p:cNvSpPr txBox="1"/>
            <p:nvPr/>
          </p:nvSpPr>
          <p:spPr>
            <a:xfrm>
              <a:off x="2055045" y="1872524"/>
              <a:ext cx="294290" cy="752967"/>
            </a:xfrm>
            <a:prstGeom prst="rect">
              <a:avLst/>
            </a:prstGeom>
            <a:noFill/>
          </p:spPr>
          <p:txBody>
            <a:bodyPr wrap="square" rtlCol="0">
              <a:spAutoFit/>
            </a:bodyPr>
            <a:lstStyle/>
            <a:p>
              <a:r>
                <a:rPr lang="en-US" sz="1400" dirty="0">
                  <a:solidFill>
                    <a:srgbClr val="FF0000"/>
                  </a:solidFill>
                </a:rPr>
                <a:t>x</a:t>
              </a:r>
            </a:p>
          </p:txBody>
        </p:sp>
        <p:sp>
          <p:nvSpPr>
            <p:cNvPr id="116" name="TextBox 115">
              <a:extLst>
                <a:ext uri="{FF2B5EF4-FFF2-40B4-BE49-F238E27FC236}">
                  <a16:creationId xmlns:a16="http://schemas.microsoft.com/office/drawing/2014/main" id="{1DA6CE1D-8F2B-CE42-A0C1-26F3CD8B3A31}"/>
                </a:ext>
              </a:extLst>
            </p:cNvPr>
            <p:cNvSpPr txBox="1"/>
            <p:nvPr/>
          </p:nvSpPr>
          <p:spPr>
            <a:xfrm>
              <a:off x="3232067" y="1918872"/>
              <a:ext cx="643943" cy="752967"/>
            </a:xfrm>
            <a:prstGeom prst="rect">
              <a:avLst/>
            </a:prstGeom>
            <a:noFill/>
          </p:spPr>
          <p:txBody>
            <a:bodyPr wrap="none" rtlCol="0">
              <a:spAutoFit/>
            </a:bodyPr>
            <a:lstStyle/>
            <a:p>
              <a:r>
                <a:rPr lang="en-US" sz="1400" dirty="0">
                  <a:solidFill>
                    <a:srgbClr val="FF0000"/>
                  </a:solidFill>
                </a:rPr>
                <a:t>x</a:t>
              </a:r>
            </a:p>
          </p:txBody>
        </p:sp>
        <p:sp>
          <p:nvSpPr>
            <p:cNvPr id="117" name="TextBox 116">
              <a:extLst>
                <a:ext uri="{FF2B5EF4-FFF2-40B4-BE49-F238E27FC236}">
                  <a16:creationId xmlns:a16="http://schemas.microsoft.com/office/drawing/2014/main" id="{52E742AB-6931-A54C-9A34-25185AB287DB}"/>
                </a:ext>
              </a:extLst>
            </p:cNvPr>
            <p:cNvSpPr txBox="1"/>
            <p:nvPr/>
          </p:nvSpPr>
          <p:spPr>
            <a:xfrm>
              <a:off x="2927267" y="1483430"/>
              <a:ext cx="284051" cy="752967"/>
            </a:xfrm>
            <a:prstGeom prst="rect">
              <a:avLst/>
            </a:prstGeom>
            <a:noFill/>
          </p:spPr>
          <p:txBody>
            <a:bodyPr wrap="square" rtlCol="0">
              <a:spAutoFit/>
            </a:bodyPr>
            <a:lstStyle/>
            <a:p>
              <a:r>
                <a:rPr lang="en-US" sz="1400" dirty="0">
                  <a:solidFill>
                    <a:srgbClr val="FF0000"/>
                  </a:solidFill>
                </a:rPr>
                <a:t>x</a:t>
              </a:r>
            </a:p>
          </p:txBody>
        </p:sp>
        <p:sp>
          <p:nvSpPr>
            <p:cNvPr id="118" name="TextBox 117">
              <a:extLst>
                <a:ext uri="{FF2B5EF4-FFF2-40B4-BE49-F238E27FC236}">
                  <a16:creationId xmlns:a16="http://schemas.microsoft.com/office/drawing/2014/main" id="{5396B806-5D17-8C40-A41F-C5C35CE0C2F8}"/>
                </a:ext>
              </a:extLst>
            </p:cNvPr>
            <p:cNvSpPr txBox="1"/>
            <p:nvPr/>
          </p:nvSpPr>
          <p:spPr>
            <a:xfrm>
              <a:off x="3263597" y="1638247"/>
              <a:ext cx="643943" cy="752967"/>
            </a:xfrm>
            <a:prstGeom prst="rect">
              <a:avLst/>
            </a:prstGeom>
            <a:noFill/>
          </p:spPr>
          <p:txBody>
            <a:bodyPr wrap="none" rtlCol="0">
              <a:spAutoFit/>
            </a:bodyPr>
            <a:lstStyle/>
            <a:p>
              <a:r>
                <a:rPr lang="en-US" sz="1400" dirty="0">
                  <a:solidFill>
                    <a:srgbClr val="FF0000"/>
                  </a:solidFill>
                </a:rPr>
                <a:t>x</a:t>
              </a:r>
            </a:p>
          </p:txBody>
        </p:sp>
        <p:sp>
          <p:nvSpPr>
            <p:cNvPr id="119" name="TextBox 118">
              <a:extLst>
                <a:ext uri="{FF2B5EF4-FFF2-40B4-BE49-F238E27FC236}">
                  <a16:creationId xmlns:a16="http://schemas.microsoft.com/office/drawing/2014/main" id="{537B8A14-B4E1-B34D-9E28-3E1C6C8BDDD4}"/>
                </a:ext>
              </a:extLst>
            </p:cNvPr>
            <p:cNvSpPr txBox="1"/>
            <p:nvPr/>
          </p:nvSpPr>
          <p:spPr>
            <a:xfrm>
              <a:off x="2335514" y="2451852"/>
              <a:ext cx="643943" cy="752967"/>
            </a:xfrm>
            <a:prstGeom prst="rect">
              <a:avLst/>
            </a:prstGeom>
            <a:noFill/>
          </p:spPr>
          <p:txBody>
            <a:bodyPr wrap="none" rtlCol="0">
              <a:spAutoFit/>
            </a:bodyPr>
            <a:lstStyle/>
            <a:p>
              <a:r>
                <a:rPr lang="en-US" sz="1400" dirty="0">
                  <a:solidFill>
                    <a:srgbClr val="FF0000"/>
                  </a:solidFill>
                </a:rPr>
                <a:t>x</a:t>
              </a:r>
            </a:p>
          </p:txBody>
        </p:sp>
        <p:sp>
          <p:nvSpPr>
            <p:cNvPr id="120" name="TextBox 119">
              <a:extLst>
                <a:ext uri="{FF2B5EF4-FFF2-40B4-BE49-F238E27FC236}">
                  <a16:creationId xmlns:a16="http://schemas.microsoft.com/office/drawing/2014/main" id="{7E59B64C-F80A-AB4C-B94A-7632C55520BD}"/>
                </a:ext>
              </a:extLst>
            </p:cNvPr>
            <p:cNvSpPr txBox="1"/>
            <p:nvPr/>
          </p:nvSpPr>
          <p:spPr>
            <a:xfrm>
              <a:off x="2727435" y="2028285"/>
              <a:ext cx="643943" cy="752967"/>
            </a:xfrm>
            <a:prstGeom prst="rect">
              <a:avLst/>
            </a:prstGeom>
            <a:noFill/>
          </p:spPr>
          <p:txBody>
            <a:bodyPr wrap="none" rtlCol="0">
              <a:spAutoFit/>
            </a:bodyPr>
            <a:lstStyle/>
            <a:p>
              <a:r>
                <a:rPr lang="en-US" sz="1400" dirty="0">
                  <a:solidFill>
                    <a:srgbClr val="FF0000"/>
                  </a:solidFill>
                </a:rPr>
                <a:t>x</a:t>
              </a:r>
            </a:p>
          </p:txBody>
        </p:sp>
        <p:sp>
          <p:nvSpPr>
            <p:cNvPr id="121" name="TextBox 120">
              <a:extLst>
                <a:ext uri="{FF2B5EF4-FFF2-40B4-BE49-F238E27FC236}">
                  <a16:creationId xmlns:a16="http://schemas.microsoft.com/office/drawing/2014/main" id="{0A4CA2BC-B800-B14A-ABC4-67F7FAC418C7}"/>
                </a:ext>
              </a:extLst>
            </p:cNvPr>
            <p:cNvSpPr txBox="1"/>
            <p:nvPr/>
          </p:nvSpPr>
          <p:spPr>
            <a:xfrm>
              <a:off x="2181270" y="2138012"/>
              <a:ext cx="643943" cy="752967"/>
            </a:xfrm>
            <a:prstGeom prst="rect">
              <a:avLst/>
            </a:prstGeom>
            <a:noFill/>
          </p:spPr>
          <p:txBody>
            <a:bodyPr wrap="none" rtlCol="0">
              <a:spAutoFit/>
            </a:bodyPr>
            <a:lstStyle/>
            <a:p>
              <a:r>
                <a:rPr lang="en-US" sz="1400" dirty="0">
                  <a:solidFill>
                    <a:srgbClr val="FF0000"/>
                  </a:solidFill>
                </a:rPr>
                <a:t>x</a:t>
              </a:r>
            </a:p>
          </p:txBody>
        </p:sp>
        <p:sp>
          <p:nvSpPr>
            <p:cNvPr id="122" name="Oval 121">
              <a:extLst>
                <a:ext uri="{FF2B5EF4-FFF2-40B4-BE49-F238E27FC236}">
                  <a16:creationId xmlns:a16="http://schemas.microsoft.com/office/drawing/2014/main" id="{159C0DC0-EC8F-0041-A9BA-DF020BA056FE}"/>
                </a:ext>
              </a:extLst>
            </p:cNvPr>
            <p:cNvSpPr/>
            <p:nvPr/>
          </p:nvSpPr>
          <p:spPr>
            <a:xfrm>
              <a:off x="2036652" y="1497826"/>
              <a:ext cx="1665617" cy="1576552"/>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FF0000"/>
                </a:solidFill>
              </a:endParaRPr>
            </a:p>
          </p:txBody>
        </p:sp>
      </p:grpSp>
      <p:sp>
        <p:nvSpPr>
          <p:cNvPr id="123" name="Right Arrow 122">
            <a:extLst>
              <a:ext uri="{FF2B5EF4-FFF2-40B4-BE49-F238E27FC236}">
                <a16:creationId xmlns:a16="http://schemas.microsoft.com/office/drawing/2014/main" id="{4BAB9F23-F13B-4341-989A-3C74B882FB3A}"/>
              </a:ext>
            </a:extLst>
          </p:cNvPr>
          <p:cNvSpPr/>
          <p:nvPr/>
        </p:nvSpPr>
        <p:spPr>
          <a:xfrm>
            <a:off x="1157021" y="2399533"/>
            <a:ext cx="692435" cy="18759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TextBox 123">
            <a:extLst>
              <a:ext uri="{FF2B5EF4-FFF2-40B4-BE49-F238E27FC236}">
                <a16:creationId xmlns:a16="http://schemas.microsoft.com/office/drawing/2014/main" id="{607AC3D7-35CA-FC43-B459-9784B94C8F8E}"/>
              </a:ext>
            </a:extLst>
          </p:cNvPr>
          <p:cNvSpPr txBox="1"/>
          <p:nvPr/>
        </p:nvSpPr>
        <p:spPr>
          <a:xfrm>
            <a:off x="1927849" y="2351882"/>
            <a:ext cx="678311" cy="278619"/>
          </a:xfrm>
          <a:prstGeom prst="rect">
            <a:avLst/>
          </a:prstGeom>
          <a:noFill/>
        </p:spPr>
        <p:txBody>
          <a:bodyPr wrap="none" rtlCol="0">
            <a:spAutoFit/>
          </a:bodyPr>
          <a:lstStyle/>
          <a:p>
            <a:r>
              <a:rPr lang="en-US" dirty="0">
                <a:solidFill>
                  <a:srgbClr val="FF0000"/>
                </a:solidFill>
              </a:rPr>
              <a:t>statistic</a:t>
            </a:r>
          </a:p>
        </p:txBody>
      </p:sp>
      <p:grpSp>
        <p:nvGrpSpPr>
          <p:cNvPr id="125" name="Group 124">
            <a:extLst>
              <a:ext uri="{FF2B5EF4-FFF2-40B4-BE49-F238E27FC236}">
                <a16:creationId xmlns:a16="http://schemas.microsoft.com/office/drawing/2014/main" id="{179E58BF-E674-3441-AEA4-BA7C6114D148}"/>
              </a:ext>
            </a:extLst>
          </p:cNvPr>
          <p:cNvGrpSpPr/>
          <p:nvPr/>
        </p:nvGrpSpPr>
        <p:grpSpPr>
          <a:xfrm>
            <a:off x="322419" y="1379813"/>
            <a:ext cx="765978" cy="725113"/>
            <a:chOff x="2031861" y="1429407"/>
            <a:chExt cx="1876592" cy="1776474"/>
          </a:xfrm>
        </p:grpSpPr>
        <p:sp>
          <p:nvSpPr>
            <p:cNvPr id="126" name="TextBox 125">
              <a:extLst>
                <a:ext uri="{FF2B5EF4-FFF2-40B4-BE49-F238E27FC236}">
                  <a16:creationId xmlns:a16="http://schemas.microsoft.com/office/drawing/2014/main" id="{8EAEF897-DD4D-024F-91CC-518CD7472EEC}"/>
                </a:ext>
              </a:extLst>
            </p:cNvPr>
            <p:cNvSpPr txBox="1"/>
            <p:nvPr/>
          </p:nvSpPr>
          <p:spPr>
            <a:xfrm>
              <a:off x="2448910" y="1429407"/>
              <a:ext cx="644856" cy="754031"/>
            </a:xfrm>
            <a:prstGeom prst="rect">
              <a:avLst/>
            </a:prstGeom>
            <a:noFill/>
          </p:spPr>
          <p:txBody>
            <a:bodyPr wrap="none" rtlCol="0">
              <a:spAutoFit/>
            </a:bodyPr>
            <a:lstStyle/>
            <a:p>
              <a:r>
                <a:rPr lang="en-US" sz="1400" dirty="0"/>
                <a:t>x</a:t>
              </a:r>
            </a:p>
          </p:txBody>
        </p:sp>
        <p:sp>
          <p:nvSpPr>
            <p:cNvPr id="127" name="TextBox 126">
              <a:extLst>
                <a:ext uri="{FF2B5EF4-FFF2-40B4-BE49-F238E27FC236}">
                  <a16:creationId xmlns:a16="http://schemas.microsoft.com/office/drawing/2014/main" id="{2A7F4ADB-A73C-0040-845A-9C919AE700C0}"/>
                </a:ext>
              </a:extLst>
            </p:cNvPr>
            <p:cNvSpPr txBox="1"/>
            <p:nvPr/>
          </p:nvSpPr>
          <p:spPr>
            <a:xfrm>
              <a:off x="2601310" y="1581807"/>
              <a:ext cx="644856" cy="754031"/>
            </a:xfrm>
            <a:prstGeom prst="rect">
              <a:avLst/>
            </a:prstGeom>
            <a:noFill/>
          </p:spPr>
          <p:txBody>
            <a:bodyPr wrap="none" rtlCol="0">
              <a:spAutoFit/>
            </a:bodyPr>
            <a:lstStyle/>
            <a:p>
              <a:r>
                <a:rPr lang="en-US" sz="1400" dirty="0"/>
                <a:t>x</a:t>
              </a:r>
            </a:p>
          </p:txBody>
        </p:sp>
        <p:sp>
          <p:nvSpPr>
            <p:cNvPr id="128" name="TextBox 127">
              <a:extLst>
                <a:ext uri="{FF2B5EF4-FFF2-40B4-BE49-F238E27FC236}">
                  <a16:creationId xmlns:a16="http://schemas.microsoft.com/office/drawing/2014/main" id="{65776B7D-91B4-4346-B2D9-6BC8BB59F712}"/>
                </a:ext>
              </a:extLst>
            </p:cNvPr>
            <p:cNvSpPr txBox="1"/>
            <p:nvPr/>
          </p:nvSpPr>
          <p:spPr>
            <a:xfrm>
              <a:off x="2753710" y="1734207"/>
              <a:ext cx="644856" cy="754031"/>
            </a:xfrm>
            <a:prstGeom prst="rect">
              <a:avLst/>
            </a:prstGeom>
            <a:noFill/>
          </p:spPr>
          <p:txBody>
            <a:bodyPr wrap="none" rtlCol="0">
              <a:spAutoFit/>
            </a:bodyPr>
            <a:lstStyle/>
            <a:p>
              <a:r>
                <a:rPr lang="en-US" sz="1400" dirty="0"/>
                <a:t>x</a:t>
              </a:r>
            </a:p>
          </p:txBody>
        </p:sp>
        <p:sp>
          <p:nvSpPr>
            <p:cNvPr id="129" name="TextBox 128">
              <a:extLst>
                <a:ext uri="{FF2B5EF4-FFF2-40B4-BE49-F238E27FC236}">
                  <a16:creationId xmlns:a16="http://schemas.microsoft.com/office/drawing/2014/main" id="{796A5D1C-C4D0-7041-BCA8-75FC98134685}"/>
                </a:ext>
              </a:extLst>
            </p:cNvPr>
            <p:cNvSpPr txBox="1"/>
            <p:nvPr/>
          </p:nvSpPr>
          <p:spPr>
            <a:xfrm>
              <a:off x="2948014" y="1822912"/>
              <a:ext cx="644856" cy="754031"/>
            </a:xfrm>
            <a:prstGeom prst="rect">
              <a:avLst/>
            </a:prstGeom>
            <a:noFill/>
          </p:spPr>
          <p:txBody>
            <a:bodyPr wrap="none" rtlCol="0">
              <a:spAutoFit/>
            </a:bodyPr>
            <a:lstStyle/>
            <a:p>
              <a:r>
                <a:rPr lang="en-US" sz="1400" dirty="0"/>
                <a:t>x</a:t>
              </a:r>
            </a:p>
          </p:txBody>
        </p:sp>
        <p:sp>
          <p:nvSpPr>
            <p:cNvPr id="130" name="TextBox 129">
              <a:extLst>
                <a:ext uri="{FF2B5EF4-FFF2-40B4-BE49-F238E27FC236}">
                  <a16:creationId xmlns:a16="http://schemas.microsoft.com/office/drawing/2014/main" id="{AA94C8DC-2EE0-8449-A975-B540E3A79023}"/>
                </a:ext>
              </a:extLst>
            </p:cNvPr>
            <p:cNvSpPr txBox="1"/>
            <p:nvPr/>
          </p:nvSpPr>
          <p:spPr>
            <a:xfrm>
              <a:off x="3058511" y="2039008"/>
              <a:ext cx="644856" cy="754031"/>
            </a:xfrm>
            <a:prstGeom prst="rect">
              <a:avLst/>
            </a:prstGeom>
            <a:noFill/>
          </p:spPr>
          <p:txBody>
            <a:bodyPr wrap="none" rtlCol="0">
              <a:spAutoFit/>
            </a:bodyPr>
            <a:lstStyle/>
            <a:p>
              <a:r>
                <a:rPr lang="en-US" sz="1400" dirty="0"/>
                <a:t>x</a:t>
              </a:r>
            </a:p>
          </p:txBody>
        </p:sp>
        <p:sp>
          <p:nvSpPr>
            <p:cNvPr id="131" name="TextBox 130">
              <a:extLst>
                <a:ext uri="{FF2B5EF4-FFF2-40B4-BE49-F238E27FC236}">
                  <a16:creationId xmlns:a16="http://schemas.microsoft.com/office/drawing/2014/main" id="{147B5D49-74F9-5749-9AA6-33C4C3E3B713}"/>
                </a:ext>
              </a:extLst>
            </p:cNvPr>
            <p:cNvSpPr txBox="1"/>
            <p:nvPr/>
          </p:nvSpPr>
          <p:spPr>
            <a:xfrm>
              <a:off x="3210909" y="2191408"/>
              <a:ext cx="644856" cy="754031"/>
            </a:xfrm>
            <a:prstGeom prst="rect">
              <a:avLst/>
            </a:prstGeom>
            <a:noFill/>
          </p:spPr>
          <p:txBody>
            <a:bodyPr wrap="none" rtlCol="0">
              <a:spAutoFit/>
            </a:bodyPr>
            <a:lstStyle/>
            <a:p>
              <a:r>
                <a:rPr lang="en-US" sz="1400" dirty="0"/>
                <a:t>x</a:t>
              </a:r>
            </a:p>
          </p:txBody>
        </p:sp>
        <p:sp>
          <p:nvSpPr>
            <p:cNvPr id="132" name="TextBox 131">
              <a:extLst>
                <a:ext uri="{FF2B5EF4-FFF2-40B4-BE49-F238E27FC236}">
                  <a16:creationId xmlns:a16="http://schemas.microsoft.com/office/drawing/2014/main" id="{F0BB970E-1545-B340-9B1F-D671677A33F0}"/>
                </a:ext>
              </a:extLst>
            </p:cNvPr>
            <p:cNvSpPr txBox="1"/>
            <p:nvPr/>
          </p:nvSpPr>
          <p:spPr>
            <a:xfrm>
              <a:off x="2543639" y="1930853"/>
              <a:ext cx="644856" cy="754031"/>
            </a:xfrm>
            <a:prstGeom prst="rect">
              <a:avLst/>
            </a:prstGeom>
            <a:noFill/>
          </p:spPr>
          <p:txBody>
            <a:bodyPr wrap="none" rtlCol="0">
              <a:spAutoFit/>
            </a:bodyPr>
            <a:lstStyle/>
            <a:p>
              <a:r>
                <a:rPr lang="en-US" sz="1400" dirty="0"/>
                <a:t>x</a:t>
              </a:r>
            </a:p>
          </p:txBody>
        </p:sp>
        <p:sp>
          <p:nvSpPr>
            <p:cNvPr id="133" name="TextBox 132">
              <a:extLst>
                <a:ext uri="{FF2B5EF4-FFF2-40B4-BE49-F238E27FC236}">
                  <a16:creationId xmlns:a16="http://schemas.microsoft.com/office/drawing/2014/main" id="{8C98C865-2E5D-7F4F-A3B8-A69C89389849}"/>
                </a:ext>
              </a:extLst>
            </p:cNvPr>
            <p:cNvSpPr txBox="1"/>
            <p:nvPr/>
          </p:nvSpPr>
          <p:spPr>
            <a:xfrm>
              <a:off x="2559676" y="2401193"/>
              <a:ext cx="644856" cy="754031"/>
            </a:xfrm>
            <a:prstGeom prst="rect">
              <a:avLst/>
            </a:prstGeom>
            <a:noFill/>
          </p:spPr>
          <p:txBody>
            <a:bodyPr wrap="none" rtlCol="0">
              <a:spAutoFit/>
            </a:bodyPr>
            <a:lstStyle/>
            <a:p>
              <a:r>
                <a:rPr lang="en-US" sz="1400" dirty="0"/>
                <a:t>x</a:t>
              </a:r>
            </a:p>
          </p:txBody>
        </p:sp>
        <p:sp>
          <p:nvSpPr>
            <p:cNvPr id="134" name="TextBox 133">
              <a:extLst>
                <a:ext uri="{FF2B5EF4-FFF2-40B4-BE49-F238E27FC236}">
                  <a16:creationId xmlns:a16="http://schemas.microsoft.com/office/drawing/2014/main" id="{4CF688E0-EEB9-E846-BFCB-DA643DFCE01F}"/>
                </a:ext>
              </a:extLst>
            </p:cNvPr>
            <p:cNvSpPr txBox="1"/>
            <p:nvPr/>
          </p:nvSpPr>
          <p:spPr>
            <a:xfrm>
              <a:off x="2133803" y="1558685"/>
              <a:ext cx="294290" cy="754031"/>
            </a:xfrm>
            <a:prstGeom prst="rect">
              <a:avLst/>
            </a:prstGeom>
            <a:noFill/>
          </p:spPr>
          <p:txBody>
            <a:bodyPr wrap="square" rtlCol="0">
              <a:spAutoFit/>
            </a:bodyPr>
            <a:lstStyle/>
            <a:p>
              <a:r>
                <a:rPr lang="en-US" sz="1400" dirty="0"/>
                <a:t>x</a:t>
              </a:r>
            </a:p>
          </p:txBody>
        </p:sp>
        <p:sp>
          <p:nvSpPr>
            <p:cNvPr id="135" name="TextBox 134">
              <a:extLst>
                <a:ext uri="{FF2B5EF4-FFF2-40B4-BE49-F238E27FC236}">
                  <a16:creationId xmlns:a16="http://schemas.microsoft.com/office/drawing/2014/main" id="{53823505-B16C-3F4F-AB5F-B9B0CF80DB05}"/>
                </a:ext>
              </a:extLst>
            </p:cNvPr>
            <p:cNvSpPr txBox="1"/>
            <p:nvPr/>
          </p:nvSpPr>
          <p:spPr>
            <a:xfrm>
              <a:off x="2244297" y="1794218"/>
              <a:ext cx="294290" cy="754031"/>
            </a:xfrm>
            <a:prstGeom prst="rect">
              <a:avLst/>
            </a:prstGeom>
            <a:noFill/>
          </p:spPr>
          <p:txBody>
            <a:bodyPr wrap="square" rtlCol="0">
              <a:spAutoFit/>
            </a:bodyPr>
            <a:lstStyle/>
            <a:p>
              <a:r>
                <a:rPr lang="en-US" sz="1400" dirty="0"/>
                <a:t>x</a:t>
              </a:r>
            </a:p>
          </p:txBody>
        </p:sp>
        <p:sp>
          <p:nvSpPr>
            <p:cNvPr id="136" name="TextBox 135">
              <a:extLst>
                <a:ext uri="{FF2B5EF4-FFF2-40B4-BE49-F238E27FC236}">
                  <a16:creationId xmlns:a16="http://schemas.microsoft.com/office/drawing/2014/main" id="{7F9C3704-068E-6342-8DA5-243C3B3AB0AA}"/>
                </a:ext>
              </a:extLst>
            </p:cNvPr>
            <p:cNvSpPr txBox="1"/>
            <p:nvPr/>
          </p:nvSpPr>
          <p:spPr>
            <a:xfrm>
              <a:off x="2428161" y="1798739"/>
              <a:ext cx="294290" cy="754031"/>
            </a:xfrm>
            <a:prstGeom prst="rect">
              <a:avLst/>
            </a:prstGeom>
            <a:noFill/>
          </p:spPr>
          <p:txBody>
            <a:bodyPr wrap="square" rtlCol="0">
              <a:spAutoFit/>
            </a:bodyPr>
            <a:lstStyle/>
            <a:p>
              <a:r>
                <a:rPr lang="en-US" sz="1400" dirty="0"/>
                <a:t>x</a:t>
              </a:r>
            </a:p>
          </p:txBody>
        </p:sp>
        <p:sp>
          <p:nvSpPr>
            <p:cNvPr id="137" name="TextBox 136">
              <a:extLst>
                <a:ext uri="{FF2B5EF4-FFF2-40B4-BE49-F238E27FC236}">
                  <a16:creationId xmlns:a16="http://schemas.microsoft.com/office/drawing/2014/main" id="{567E9654-D49F-F44B-BBC3-C75D58AFAC61}"/>
                </a:ext>
              </a:extLst>
            </p:cNvPr>
            <p:cNvSpPr txBox="1"/>
            <p:nvPr/>
          </p:nvSpPr>
          <p:spPr>
            <a:xfrm>
              <a:off x="2464675" y="2140327"/>
              <a:ext cx="294290" cy="754031"/>
            </a:xfrm>
            <a:prstGeom prst="rect">
              <a:avLst/>
            </a:prstGeom>
            <a:noFill/>
          </p:spPr>
          <p:txBody>
            <a:bodyPr wrap="square" rtlCol="0">
              <a:spAutoFit/>
            </a:bodyPr>
            <a:lstStyle/>
            <a:p>
              <a:r>
                <a:rPr lang="en-US" sz="1400" dirty="0"/>
                <a:t>x</a:t>
              </a:r>
            </a:p>
          </p:txBody>
        </p:sp>
        <p:sp>
          <p:nvSpPr>
            <p:cNvPr id="138" name="TextBox 137">
              <a:extLst>
                <a:ext uri="{FF2B5EF4-FFF2-40B4-BE49-F238E27FC236}">
                  <a16:creationId xmlns:a16="http://schemas.microsoft.com/office/drawing/2014/main" id="{02A4AC9C-9627-AB41-B7DF-2A079F400876}"/>
                </a:ext>
              </a:extLst>
            </p:cNvPr>
            <p:cNvSpPr txBox="1"/>
            <p:nvPr/>
          </p:nvSpPr>
          <p:spPr>
            <a:xfrm>
              <a:off x="2911366" y="2101437"/>
              <a:ext cx="294290" cy="754031"/>
            </a:xfrm>
            <a:prstGeom prst="rect">
              <a:avLst/>
            </a:prstGeom>
            <a:noFill/>
          </p:spPr>
          <p:txBody>
            <a:bodyPr wrap="square" rtlCol="0">
              <a:spAutoFit/>
            </a:bodyPr>
            <a:lstStyle/>
            <a:p>
              <a:r>
                <a:rPr lang="en-US" sz="1400" dirty="0"/>
                <a:t>x</a:t>
              </a:r>
            </a:p>
          </p:txBody>
        </p:sp>
        <p:sp>
          <p:nvSpPr>
            <p:cNvPr id="139" name="TextBox 138">
              <a:extLst>
                <a:ext uri="{FF2B5EF4-FFF2-40B4-BE49-F238E27FC236}">
                  <a16:creationId xmlns:a16="http://schemas.microsoft.com/office/drawing/2014/main" id="{5B97F41C-9F95-2544-B1B2-31245D490284}"/>
                </a:ext>
              </a:extLst>
            </p:cNvPr>
            <p:cNvSpPr txBox="1"/>
            <p:nvPr/>
          </p:nvSpPr>
          <p:spPr>
            <a:xfrm>
              <a:off x="2758319" y="2319946"/>
              <a:ext cx="294290" cy="754031"/>
            </a:xfrm>
            <a:prstGeom prst="rect">
              <a:avLst/>
            </a:prstGeom>
            <a:noFill/>
          </p:spPr>
          <p:txBody>
            <a:bodyPr wrap="square" rtlCol="0">
              <a:spAutoFit/>
            </a:bodyPr>
            <a:lstStyle/>
            <a:p>
              <a:r>
                <a:rPr lang="en-US" sz="1400" dirty="0"/>
                <a:t>x</a:t>
              </a:r>
            </a:p>
          </p:txBody>
        </p:sp>
        <p:sp>
          <p:nvSpPr>
            <p:cNvPr id="140" name="TextBox 139">
              <a:extLst>
                <a:ext uri="{FF2B5EF4-FFF2-40B4-BE49-F238E27FC236}">
                  <a16:creationId xmlns:a16="http://schemas.microsoft.com/office/drawing/2014/main" id="{A8B12433-401A-9441-BDEC-609914CED178}"/>
                </a:ext>
              </a:extLst>
            </p:cNvPr>
            <p:cNvSpPr txBox="1"/>
            <p:nvPr/>
          </p:nvSpPr>
          <p:spPr>
            <a:xfrm>
              <a:off x="3037763" y="2408339"/>
              <a:ext cx="294290" cy="754031"/>
            </a:xfrm>
            <a:prstGeom prst="rect">
              <a:avLst/>
            </a:prstGeom>
            <a:noFill/>
          </p:spPr>
          <p:txBody>
            <a:bodyPr wrap="square" rtlCol="0">
              <a:spAutoFit/>
            </a:bodyPr>
            <a:lstStyle/>
            <a:p>
              <a:r>
                <a:rPr lang="en-US" sz="1400" dirty="0"/>
                <a:t>x</a:t>
              </a:r>
            </a:p>
          </p:txBody>
        </p:sp>
        <p:sp>
          <p:nvSpPr>
            <p:cNvPr id="141" name="TextBox 140">
              <a:extLst>
                <a:ext uri="{FF2B5EF4-FFF2-40B4-BE49-F238E27FC236}">
                  <a16:creationId xmlns:a16="http://schemas.microsoft.com/office/drawing/2014/main" id="{9F85C028-0EEA-984C-A357-503EBC9B13AC}"/>
                </a:ext>
              </a:extLst>
            </p:cNvPr>
            <p:cNvSpPr txBox="1"/>
            <p:nvPr/>
          </p:nvSpPr>
          <p:spPr>
            <a:xfrm>
              <a:off x="2055045" y="1872523"/>
              <a:ext cx="294290" cy="754031"/>
            </a:xfrm>
            <a:prstGeom prst="rect">
              <a:avLst/>
            </a:prstGeom>
            <a:noFill/>
          </p:spPr>
          <p:txBody>
            <a:bodyPr wrap="square" rtlCol="0">
              <a:spAutoFit/>
            </a:bodyPr>
            <a:lstStyle/>
            <a:p>
              <a:r>
                <a:rPr lang="en-US" sz="1400" dirty="0"/>
                <a:t>x</a:t>
              </a:r>
            </a:p>
          </p:txBody>
        </p:sp>
        <p:sp>
          <p:nvSpPr>
            <p:cNvPr id="142" name="TextBox 141">
              <a:extLst>
                <a:ext uri="{FF2B5EF4-FFF2-40B4-BE49-F238E27FC236}">
                  <a16:creationId xmlns:a16="http://schemas.microsoft.com/office/drawing/2014/main" id="{09C1ABBE-63A4-C741-B6FA-176FA00537D4}"/>
                </a:ext>
              </a:extLst>
            </p:cNvPr>
            <p:cNvSpPr txBox="1"/>
            <p:nvPr/>
          </p:nvSpPr>
          <p:spPr>
            <a:xfrm>
              <a:off x="3232066" y="1918873"/>
              <a:ext cx="644856" cy="754031"/>
            </a:xfrm>
            <a:prstGeom prst="rect">
              <a:avLst/>
            </a:prstGeom>
            <a:noFill/>
          </p:spPr>
          <p:txBody>
            <a:bodyPr wrap="none" rtlCol="0">
              <a:spAutoFit/>
            </a:bodyPr>
            <a:lstStyle/>
            <a:p>
              <a:r>
                <a:rPr lang="en-US" sz="1400" dirty="0"/>
                <a:t>x</a:t>
              </a:r>
            </a:p>
          </p:txBody>
        </p:sp>
        <p:sp>
          <p:nvSpPr>
            <p:cNvPr id="143" name="TextBox 142">
              <a:extLst>
                <a:ext uri="{FF2B5EF4-FFF2-40B4-BE49-F238E27FC236}">
                  <a16:creationId xmlns:a16="http://schemas.microsoft.com/office/drawing/2014/main" id="{773B5E43-67A9-4941-835A-CD109FF52B4B}"/>
                </a:ext>
              </a:extLst>
            </p:cNvPr>
            <p:cNvSpPr txBox="1"/>
            <p:nvPr/>
          </p:nvSpPr>
          <p:spPr>
            <a:xfrm>
              <a:off x="2927266" y="1483428"/>
              <a:ext cx="284052" cy="754031"/>
            </a:xfrm>
            <a:prstGeom prst="rect">
              <a:avLst/>
            </a:prstGeom>
            <a:noFill/>
          </p:spPr>
          <p:txBody>
            <a:bodyPr wrap="square" rtlCol="0">
              <a:spAutoFit/>
            </a:bodyPr>
            <a:lstStyle/>
            <a:p>
              <a:r>
                <a:rPr lang="en-US" sz="1400" dirty="0"/>
                <a:t>x</a:t>
              </a:r>
            </a:p>
          </p:txBody>
        </p:sp>
        <p:sp>
          <p:nvSpPr>
            <p:cNvPr id="144" name="TextBox 143">
              <a:extLst>
                <a:ext uri="{FF2B5EF4-FFF2-40B4-BE49-F238E27FC236}">
                  <a16:creationId xmlns:a16="http://schemas.microsoft.com/office/drawing/2014/main" id="{1A263610-5685-5242-A39F-AF9B79190CF6}"/>
                </a:ext>
              </a:extLst>
            </p:cNvPr>
            <p:cNvSpPr txBox="1"/>
            <p:nvPr/>
          </p:nvSpPr>
          <p:spPr>
            <a:xfrm>
              <a:off x="3263597" y="1638246"/>
              <a:ext cx="644856" cy="754031"/>
            </a:xfrm>
            <a:prstGeom prst="rect">
              <a:avLst/>
            </a:prstGeom>
            <a:noFill/>
          </p:spPr>
          <p:txBody>
            <a:bodyPr wrap="none" rtlCol="0">
              <a:spAutoFit/>
            </a:bodyPr>
            <a:lstStyle/>
            <a:p>
              <a:r>
                <a:rPr lang="en-US" sz="1400" dirty="0"/>
                <a:t>x</a:t>
              </a:r>
            </a:p>
          </p:txBody>
        </p:sp>
        <p:sp>
          <p:nvSpPr>
            <p:cNvPr id="145" name="TextBox 144">
              <a:extLst>
                <a:ext uri="{FF2B5EF4-FFF2-40B4-BE49-F238E27FC236}">
                  <a16:creationId xmlns:a16="http://schemas.microsoft.com/office/drawing/2014/main" id="{FFD2FAEC-205A-ED40-B9B5-88D563C2A3BE}"/>
                </a:ext>
              </a:extLst>
            </p:cNvPr>
            <p:cNvSpPr txBox="1"/>
            <p:nvPr/>
          </p:nvSpPr>
          <p:spPr>
            <a:xfrm>
              <a:off x="2335515" y="2451850"/>
              <a:ext cx="644856" cy="754031"/>
            </a:xfrm>
            <a:prstGeom prst="rect">
              <a:avLst/>
            </a:prstGeom>
            <a:noFill/>
          </p:spPr>
          <p:txBody>
            <a:bodyPr wrap="none" rtlCol="0">
              <a:spAutoFit/>
            </a:bodyPr>
            <a:lstStyle/>
            <a:p>
              <a:r>
                <a:rPr lang="en-US" sz="1400" dirty="0"/>
                <a:t>x</a:t>
              </a:r>
            </a:p>
          </p:txBody>
        </p:sp>
        <p:sp>
          <p:nvSpPr>
            <p:cNvPr id="146" name="TextBox 145">
              <a:extLst>
                <a:ext uri="{FF2B5EF4-FFF2-40B4-BE49-F238E27FC236}">
                  <a16:creationId xmlns:a16="http://schemas.microsoft.com/office/drawing/2014/main" id="{9BB95929-3301-E44F-953C-19223D3E82CD}"/>
                </a:ext>
              </a:extLst>
            </p:cNvPr>
            <p:cNvSpPr txBox="1"/>
            <p:nvPr/>
          </p:nvSpPr>
          <p:spPr>
            <a:xfrm>
              <a:off x="2727435" y="2028287"/>
              <a:ext cx="644856" cy="754031"/>
            </a:xfrm>
            <a:prstGeom prst="rect">
              <a:avLst/>
            </a:prstGeom>
            <a:noFill/>
          </p:spPr>
          <p:txBody>
            <a:bodyPr wrap="none" rtlCol="0">
              <a:spAutoFit/>
            </a:bodyPr>
            <a:lstStyle/>
            <a:p>
              <a:r>
                <a:rPr lang="en-US" sz="1400" dirty="0"/>
                <a:t>x</a:t>
              </a:r>
            </a:p>
          </p:txBody>
        </p:sp>
        <p:sp>
          <p:nvSpPr>
            <p:cNvPr id="147" name="TextBox 146">
              <a:extLst>
                <a:ext uri="{FF2B5EF4-FFF2-40B4-BE49-F238E27FC236}">
                  <a16:creationId xmlns:a16="http://schemas.microsoft.com/office/drawing/2014/main" id="{2307AB6D-8B28-E64F-ADCE-13348E992C96}"/>
                </a:ext>
              </a:extLst>
            </p:cNvPr>
            <p:cNvSpPr txBox="1"/>
            <p:nvPr/>
          </p:nvSpPr>
          <p:spPr>
            <a:xfrm>
              <a:off x="2181270" y="2138012"/>
              <a:ext cx="644856" cy="754031"/>
            </a:xfrm>
            <a:prstGeom prst="rect">
              <a:avLst/>
            </a:prstGeom>
            <a:noFill/>
          </p:spPr>
          <p:txBody>
            <a:bodyPr wrap="none" rtlCol="0">
              <a:spAutoFit/>
            </a:bodyPr>
            <a:lstStyle/>
            <a:p>
              <a:r>
                <a:rPr lang="en-US" sz="1400" dirty="0"/>
                <a:t>x</a:t>
              </a:r>
            </a:p>
          </p:txBody>
        </p:sp>
        <p:sp>
          <p:nvSpPr>
            <p:cNvPr id="148" name="Oval 147">
              <a:extLst>
                <a:ext uri="{FF2B5EF4-FFF2-40B4-BE49-F238E27FC236}">
                  <a16:creationId xmlns:a16="http://schemas.microsoft.com/office/drawing/2014/main" id="{7472A903-63ED-FB41-B3E0-48D50E1277D2}"/>
                </a:ext>
              </a:extLst>
            </p:cNvPr>
            <p:cNvSpPr/>
            <p:nvPr/>
          </p:nvSpPr>
          <p:spPr>
            <a:xfrm>
              <a:off x="2031861" y="1522463"/>
              <a:ext cx="1665618" cy="1576553"/>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grpSp>
      <p:sp>
        <p:nvSpPr>
          <p:cNvPr id="149" name="Right Arrow 148">
            <a:extLst>
              <a:ext uri="{FF2B5EF4-FFF2-40B4-BE49-F238E27FC236}">
                <a16:creationId xmlns:a16="http://schemas.microsoft.com/office/drawing/2014/main" id="{B4A8F6D2-7142-9247-B1A9-B3ABF93D4A8E}"/>
              </a:ext>
            </a:extLst>
          </p:cNvPr>
          <p:cNvSpPr/>
          <p:nvPr/>
        </p:nvSpPr>
        <p:spPr>
          <a:xfrm>
            <a:off x="1157021" y="1650847"/>
            <a:ext cx="692435" cy="18759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TextBox 149">
            <a:extLst>
              <a:ext uri="{FF2B5EF4-FFF2-40B4-BE49-F238E27FC236}">
                <a16:creationId xmlns:a16="http://schemas.microsoft.com/office/drawing/2014/main" id="{E6E1BB1C-3818-F14C-9934-C730B3DD87A1}"/>
              </a:ext>
            </a:extLst>
          </p:cNvPr>
          <p:cNvSpPr txBox="1"/>
          <p:nvPr/>
        </p:nvSpPr>
        <p:spPr>
          <a:xfrm>
            <a:off x="1927849" y="1603195"/>
            <a:ext cx="678311" cy="278619"/>
          </a:xfrm>
          <a:prstGeom prst="rect">
            <a:avLst/>
          </a:prstGeom>
          <a:noFill/>
        </p:spPr>
        <p:txBody>
          <a:bodyPr wrap="none" rtlCol="0">
            <a:spAutoFit/>
          </a:bodyPr>
          <a:lstStyle/>
          <a:p>
            <a:r>
              <a:rPr lang="en-US" dirty="0"/>
              <a:t>statistic</a:t>
            </a:r>
          </a:p>
        </p:txBody>
      </p:sp>
      <p:grpSp>
        <p:nvGrpSpPr>
          <p:cNvPr id="163" name="Group 162">
            <a:extLst>
              <a:ext uri="{FF2B5EF4-FFF2-40B4-BE49-F238E27FC236}">
                <a16:creationId xmlns:a16="http://schemas.microsoft.com/office/drawing/2014/main" id="{0E68E079-6167-8E4A-975D-E4B396627BF2}"/>
              </a:ext>
            </a:extLst>
          </p:cNvPr>
          <p:cNvGrpSpPr/>
          <p:nvPr/>
        </p:nvGrpSpPr>
        <p:grpSpPr>
          <a:xfrm>
            <a:off x="317228" y="2873614"/>
            <a:ext cx="764732" cy="725704"/>
            <a:chOff x="2036652" y="1429407"/>
            <a:chExt cx="1870888" cy="1775410"/>
          </a:xfrm>
        </p:grpSpPr>
        <p:sp>
          <p:nvSpPr>
            <p:cNvPr id="195" name="TextBox 194">
              <a:extLst>
                <a:ext uri="{FF2B5EF4-FFF2-40B4-BE49-F238E27FC236}">
                  <a16:creationId xmlns:a16="http://schemas.microsoft.com/office/drawing/2014/main" id="{6F5AA8AA-8603-9241-B6B2-65E7F660063A}"/>
                </a:ext>
              </a:extLst>
            </p:cNvPr>
            <p:cNvSpPr txBox="1"/>
            <p:nvPr/>
          </p:nvSpPr>
          <p:spPr>
            <a:xfrm>
              <a:off x="2448908" y="1429407"/>
              <a:ext cx="643943" cy="752966"/>
            </a:xfrm>
            <a:prstGeom prst="rect">
              <a:avLst/>
            </a:prstGeom>
            <a:noFill/>
          </p:spPr>
          <p:txBody>
            <a:bodyPr wrap="none" rtlCol="0">
              <a:spAutoFit/>
            </a:bodyPr>
            <a:lstStyle/>
            <a:p>
              <a:r>
                <a:rPr lang="en-US" sz="1400" dirty="0">
                  <a:solidFill>
                    <a:schemeClr val="accent1"/>
                  </a:solidFill>
                </a:rPr>
                <a:t>x</a:t>
              </a:r>
            </a:p>
          </p:txBody>
        </p:sp>
        <p:sp>
          <p:nvSpPr>
            <p:cNvPr id="196" name="TextBox 195">
              <a:extLst>
                <a:ext uri="{FF2B5EF4-FFF2-40B4-BE49-F238E27FC236}">
                  <a16:creationId xmlns:a16="http://schemas.microsoft.com/office/drawing/2014/main" id="{3B6E0525-49C7-1245-BB4B-274D32967CD0}"/>
                </a:ext>
              </a:extLst>
            </p:cNvPr>
            <p:cNvSpPr txBox="1"/>
            <p:nvPr/>
          </p:nvSpPr>
          <p:spPr>
            <a:xfrm>
              <a:off x="2601310" y="1581807"/>
              <a:ext cx="643943" cy="752966"/>
            </a:xfrm>
            <a:prstGeom prst="rect">
              <a:avLst/>
            </a:prstGeom>
            <a:noFill/>
          </p:spPr>
          <p:txBody>
            <a:bodyPr wrap="none" rtlCol="0">
              <a:spAutoFit/>
            </a:bodyPr>
            <a:lstStyle/>
            <a:p>
              <a:r>
                <a:rPr lang="en-US" sz="1400" dirty="0">
                  <a:solidFill>
                    <a:schemeClr val="accent1"/>
                  </a:solidFill>
                </a:rPr>
                <a:t>x</a:t>
              </a:r>
            </a:p>
          </p:txBody>
        </p:sp>
        <p:sp>
          <p:nvSpPr>
            <p:cNvPr id="197" name="TextBox 196">
              <a:extLst>
                <a:ext uri="{FF2B5EF4-FFF2-40B4-BE49-F238E27FC236}">
                  <a16:creationId xmlns:a16="http://schemas.microsoft.com/office/drawing/2014/main" id="{86BB89E0-2F3F-9C44-9172-3973E8A96B95}"/>
                </a:ext>
              </a:extLst>
            </p:cNvPr>
            <p:cNvSpPr txBox="1"/>
            <p:nvPr/>
          </p:nvSpPr>
          <p:spPr>
            <a:xfrm>
              <a:off x="2753710" y="1734207"/>
              <a:ext cx="643943" cy="752966"/>
            </a:xfrm>
            <a:prstGeom prst="rect">
              <a:avLst/>
            </a:prstGeom>
            <a:noFill/>
          </p:spPr>
          <p:txBody>
            <a:bodyPr wrap="none" rtlCol="0">
              <a:spAutoFit/>
            </a:bodyPr>
            <a:lstStyle/>
            <a:p>
              <a:r>
                <a:rPr lang="en-US" sz="1400" dirty="0">
                  <a:solidFill>
                    <a:schemeClr val="accent1"/>
                  </a:solidFill>
                </a:rPr>
                <a:t>x</a:t>
              </a:r>
            </a:p>
          </p:txBody>
        </p:sp>
        <p:sp>
          <p:nvSpPr>
            <p:cNvPr id="198" name="TextBox 197">
              <a:extLst>
                <a:ext uri="{FF2B5EF4-FFF2-40B4-BE49-F238E27FC236}">
                  <a16:creationId xmlns:a16="http://schemas.microsoft.com/office/drawing/2014/main" id="{6A77E302-0BD0-8844-9FE5-E208BB06FCDE}"/>
                </a:ext>
              </a:extLst>
            </p:cNvPr>
            <p:cNvSpPr txBox="1"/>
            <p:nvPr/>
          </p:nvSpPr>
          <p:spPr>
            <a:xfrm>
              <a:off x="2948015" y="1822913"/>
              <a:ext cx="643943" cy="752966"/>
            </a:xfrm>
            <a:prstGeom prst="rect">
              <a:avLst/>
            </a:prstGeom>
            <a:noFill/>
          </p:spPr>
          <p:txBody>
            <a:bodyPr wrap="none" rtlCol="0">
              <a:spAutoFit/>
            </a:bodyPr>
            <a:lstStyle/>
            <a:p>
              <a:r>
                <a:rPr lang="en-US" sz="1400" dirty="0">
                  <a:solidFill>
                    <a:schemeClr val="accent1"/>
                  </a:solidFill>
                </a:rPr>
                <a:t>x</a:t>
              </a:r>
            </a:p>
          </p:txBody>
        </p:sp>
        <p:sp>
          <p:nvSpPr>
            <p:cNvPr id="199" name="TextBox 198">
              <a:extLst>
                <a:ext uri="{FF2B5EF4-FFF2-40B4-BE49-F238E27FC236}">
                  <a16:creationId xmlns:a16="http://schemas.microsoft.com/office/drawing/2014/main" id="{31EC0FD4-834D-2546-8D03-838D7F3DF33C}"/>
                </a:ext>
              </a:extLst>
            </p:cNvPr>
            <p:cNvSpPr txBox="1"/>
            <p:nvPr/>
          </p:nvSpPr>
          <p:spPr>
            <a:xfrm>
              <a:off x="3058510" y="2039007"/>
              <a:ext cx="643943" cy="752966"/>
            </a:xfrm>
            <a:prstGeom prst="rect">
              <a:avLst/>
            </a:prstGeom>
            <a:noFill/>
          </p:spPr>
          <p:txBody>
            <a:bodyPr wrap="none" rtlCol="0">
              <a:spAutoFit/>
            </a:bodyPr>
            <a:lstStyle/>
            <a:p>
              <a:r>
                <a:rPr lang="en-US" sz="1400" dirty="0">
                  <a:solidFill>
                    <a:schemeClr val="accent1"/>
                  </a:solidFill>
                </a:rPr>
                <a:t>x</a:t>
              </a:r>
            </a:p>
          </p:txBody>
        </p:sp>
        <p:sp>
          <p:nvSpPr>
            <p:cNvPr id="200" name="TextBox 199">
              <a:extLst>
                <a:ext uri="{FF2B5EF4-FFF2-40B4-BE49-F238E27FC236}">
                  <a16:creationId xmlns:a16="http://schemas.microsoft.com/office/drawing/2014/main" id="{AC9E0042-6661-B64C-9F4B-4C17E1583771}"/>
                </a:ext>
              </a:extLst>
            </p:cNvPr>
            <p:cNvSpPr txBox="1"/>
            <p:nvPr/>
          </p:nvSpPr>
          <p:spPr>
            <a:xfrm>
              <a:off x="3210910" y="2191407"/>
              <a:ext cx="643943" cy="752966"/>
            </a:xfrm>
            <a:prstGeom prst="rect">
              <a:avLst/>
            </a:prstGeom>
            <a:noFill/>
          </p:spPr>
          <p:txBody>
            <a:bodyPr wrap="none" rtlCol="0">
              <a:spAutoFit/>
            </a:bodyPr>
            <a:lstStyle/>
            <a:p>
              <a:r>
                <a:rPr lang="en-US" sz="1400" dirty="0">
                  <a:solidFill>
                    <a:schemeClr val="accent1"/>
                  </a:solidFill>
                </a:rPr>
                <a:t>x</a:t>
              </a:r>
            </a:p>
          </p:txBody>
        </p:sp>
        <p:sp>
          <p:nvSpPr>
            <p:cNvPr id="201" name="TextBox 200">
              <a:extLst>
                <a:ext uri="{FF2B5EF4-FFF2-40B4-BE49-F238E27FC236}">
                  <a16:creationId xmlns:a16="http://schemas.microsoft.com/office/drawing/2014/main" id="{C57EB14E-3285-EF4E-8BD4-8249EFE57CD1}"/>
                </a:ext>
              </a:extLst>
            </p:cNvPr>
            <p:cNvSpPr txBox="1"/>
            <p:nvPr/>
          </p:nvSpPr>
          <p:spPr>
            <a:xfrm>
              <a:off x="2543642" y="1930854"/>
              <a:ext cx="643943" cy="752966"/>
            </a:xfrm>
            <a:prstGeom prst="rect">
              <a:avLst/>
            </a:prstGeom>
            <a:noFill/>
          </p:spPr>
          <p:txBody>
            <a:bodyPr wrap="none" rtlCol="0">
              <a:spAutoFit/>
            </a:bodyPr>
            <a:lstStyle/>
            <a:p>
              <a:r>
                <a:rPr lang="en-US" sz="1400" dirty="0">
                  <a:solidFill>
                    <a:schemeClr val="accent1"/>
                  </a:solidFill>
                </a:rPr>
                <a:t>x</a:t>
              </a:r>
            </a:p>
          </p:txBody>
        </p:sp>
        <p:sp>
          <p:nvSpPr>
            <p:cNvPr id="202" name="TextBox 201">
              <a:extLst>
                <a:ext uri="{FF2B5EF4-FFF2-40B4-BE49-F238E27FC236}">
                  <a16:creationId xmlns:a16="http://schemas.microsoft.com/office/drawing/2014/main" id="{61F84945-2EE3-D447-97A2-A13F830ADD04}"/>
                </a:ext>
              </a:extLst>
            </p:cNvPr>
            <p:cNvSpPr txBox="1"/>
            <p:nvPr/>
          </p:nvSpPr>
          <p:spPr>
            <a:xfrm>
              <a:off x="2559676" y="2401192"/>
              <a:ext cx="643943" cy="752966"/>
            </a:xfrm>
            <a:prstGeom prst="rect">
              <a:avLst/>
            </a:prstGeom>
            <a:noFill/>
          </p:spPr>
          <p:txBody>
            <a:bodyPr wrap="none" rtlCol="0">
              <a:spAutoFit/>
            </a:bodyPr>
            <a:lstStyle/>
            <a:p>
              <a:r>
                <a:rPr lang="en-US" sz="1400" dirty="0">
                  <a:solidFill>
                    <a:schemeClr val="accent1"/>
                  </a:solidFill>
                </a:rPr>
                <a:t>x</a:t>
              </a:r>
            </a:p>
          </p:txBody>
        </p:sp>
        <p:sp>
          <p:nvSpPr>
            <p:cNvPr id="203" name="TextBox 202">
              <a:extLst>
                <a:ext uri="{FF2B5EF4-FFF2-40B4-BE49-F238E27FC236}">
                  <a16:creationId xmlns:a16="http://schemas.microsoft.com/office/drawing/2014/main" id="{7CEC26C7-3A76-F646-906D-E1950AE29573}"/>
                </a:ext>
              </a:extLst>
            </p:cNvPr>
            <p:cNvSpPr txBox="1"/>
            <p:nvPr/>
          </p:nvSpPr>
          <p:spPr>
            <a:xfrm>
              <a:off x="2133803" y="1558683"/>
              <a:ext cx="294290" cy="752966"/>
            </a:xfrm>
            <a:prstGeom prst="rect">
              <a:avLst/>
            </a:prstGeom>
            <a:noFill/>
          </p:spPr>
          <p:txBody>
            <a:bodyPr wrap="square" rtlCol="0">
              <a:spAutoFit/>
            </a:bodyPr>
            <a:lstStyle/>
            <a:p>
              <a:r>
                <a:rPr lang="en-US" sz="1400" dirty="0">
                  <a:solidFill>
                    <a:schemeClr val="accent1"/>
                  </a:solidFill>
                </a:rPr>
                <a:t>x</a:t>
              </a:r>
            </a:p>
          </p:txBody>
        </p:sp>
        <p:sp>
          <p:nvSpPr>
            <p:cNvPr id="204" name="TextBox 203">
              <a:extLst>
                <a:ext uri="{FF2B5EF4-FFF2-40B4-BE49-F238E27FC236}">
                  <a16:creationId xmlns:a16="http://schemas.microsoft.com/office/drawing/2014/main" id="{F82D0666-6BD2-4542-875C-D09693D3218B}"/>
                </a:ext>
              </a:extLst>
            </p:cNvPr>
            <p:cNvSpPr txBox="1"/>
            <p:nvPr/>
          </p:nvSpPr>
          <p:spPr>
            <a:xfrm>
              <a:off x="2244298" y="1794219"/>
              <a:ext cx="294290" cy="752966"/>
            </a:xfrm>
            <a:prstGeom prst="rect">
              <a:avLst/>
            </a:prstGeom>
            <a:noFill/>
          </p:spPr>
          <p:txBody>
            <a:bodyPr wrap="square" rtlCol="0">
              <a:spAutoFit/>
            </a:bodyPr>
            <a:lstStyle/>
            <a:p>
              <a:r>
                <a:rPr lang="en-US" sz="1400" dirty="0">
                  <a:solidFill>
                    <a:schemeClr val="accent1"/>
                  </a:solidFill>
                </a:rPr>
                <a:t>x</a:t>
              </a:r>
            </a:p>
          </p:txBody>
        </p:sp>
        <p:sp>
          <p:nvSpPr>
            <p:cNvPr id="205" name="TextBox 204">
              <a:extLst>
                <a:ext uri="{FF2B5EF4-FFF2-40B4-BE49-F238E27FC236}">
                  <a16:creationId xmlns:a16="http://schemas.microsoft.com/office/drawing/2014/main" id="{19F651CA-9115-3440-87F2-51827A1D8827}"/>
                </a:ext>
              </a:extLst>
            </p:cNvPr>
            <p:cNvSpPr txBox="1"/>
            <p:nvPr/>
          </p:nvSpPr>
          <p:spPr>
            <a:xfrm>
              <a:off x="2428162" y="1798738"/>
              <a:ext cx="294290" cy="752966"/>
            </a:xfrm>
            <a:prstGeom prst="rect">
              <a:avLst/>
            </a:prstGeom>
            <a:noFill/>
          </p:spPr>
          <p:txBody>
            <a:bodyPr wrap="square" rtlCol="0">
              <a:spAutoFit/>
            </a:bodyPr>
            <a:lstStyle/>
            <a:p>
              <a:r>
                <a:rPr lang="en-US" sz="1400" dirty="0">
                  <a:solidFill>
                    <a:schemeClr val="accent1"/>
                  </a:solidFill>
                </a:rPr>
                <a:t>x</a:t>
              </a:r>
            </a:p>
          </p:txBody>
        </p:sp>
        <p:sp>
          <p:nvSpPr>
            <p:cNvPr id="206" name="TextBox 205">
              <a:extLst>
                <a:ext uri="{FF2B5EF4-FFF2-40B4-BE49-F238E27FC236}">
                  <a16:creationId xmlns:a16="http://schemas.microsoft.com/office/drawing/2014/main" id="{90BA9A87-7CF0-AD4F-8BB6-8F1D32FCBD4C}"/>
                </a:ext>
              </a:extLst>
            </p:cNvPr>
            <p:cNvSpPr txBox="1"/>
            <p:nvPr/>
          </p:nvSpPr>
          <p:spPr>
            <a:xfrm>
              <a:off x="2464675" y="2140325"/>
              <a:ext cx="294290" cy="752966"/>
            </a:xfrm>
            <a:prstGeom prst="rect">
              <a:avLst/>
            </a:prstGeom>
            <a:noFill/>
          </p:spPr>
          <p:txBody>
            <a:bodyPr wrap="square" rtlCol="0">
              <a:spAutoFit/>
            </a:bodyPr>
            <a:lstStyle/>
            <a:p>
              <a:r>
                <a:rPr lang="en-US" sz="1400" dirty="0">
                  <a:solidFill>
                    <a:schemeClr val="accent1"/>
                  </a:solidFill>
                </a:rPr>
                <a:t>x</a:t>
              </a:r>
            </a:p>
          </p:txBody>
        </p:sp>
        <p:sp>
          <p:nvSpPr>
            <p:cNvPr id="207" name="TextBox 206">
              <a:extLst>
                <a:ext uri="{FF2B5EF4-FFF2-40B4-BE49-F238E27FC236}">
                  <a16:creationId xmlns:a16="http://schemas.microsoft.com/office/drawing/2014/main" id="{8D59C92D-BB51-0E40-B9B5-7B00B4AA0572}"/>
                </a:ext>
              </a:extLst>
            </p:cNvPr>
            <p:cNvSpPr txBox="1"/>
            <p:nvPr/>
          </p:nvSpPr>
          <p:spPr>
            <a:xfrm>
              <a:off x="2911365" y="2101436"/>
              <a:ext cx="294290" cy="752966"/>
            </a:xfrm>
            <a:prstGeom prst="rect">
              <a:avLst/>
            </a:prstGeom>
            <a:noFill/>
          </p:spPr>
          <p:txBody>
            <a:bodyPr wrap="square" rtlCol="0">
              <a:spAutoFit/>
            </a:bodyPr>
            <a:lstStyle/>
            <a:p>
              <a:r>
                <a:rPr lang="en-US" sz="1400" dirty="0">
                  <a:solidFill>
                    <a:schemeClr val="accent1"/>
                  </a:solidFill>
                </a:rPr>
                <a:t>x</a:t>
              </a:r>
            </a:p>
          </p:txBody>
        </p:sp>
        <p:sp>
          <p:nvSpPr>
            <p:cNvPr id="208" name="TextBox 207">
              <a:extLst>
                <a:ext uri="{FF2B5EF4-FFF2-40B4-BE49-F238E27FC236}">
                  <a16:creationId xmlns:a16="http://schemas.microsoft.com/office/drawing/2014/main" id="{50F079D2-FA5D-FA4C-98B3-1D7452C2DB0E}"/>
                </a:ext>
              </a:extLst>
            </p:cNvPr>
            <p:cNvSpPr txBox="1"/>
            <p:nvPr/>
          </p:nvSpPr>
          <p:spPr>
            <a:xfrm>
              <a:off x="2758319" y="2319947"/>
              <a:ext cx="294290" cy="752966"/>
            </a:xfrm>
            <a:prstGeom prst="rect">
              <a:avLst/>
            </a:prstGeom>
            <a:noFill/>
          </p:spPr>
          <p:txBody>
            <a:bodyPr wrap="square" rtlCol="0">
              <a:spAutoFit/>
            </a:bodyPr>
            <a:lstStyle/>
            <a:p>
              <a:r>
                <a:rPr lang="en-US" sz="1400" dirty="0">
                  <a:solidFill>
                    <a:schemeClr val="accent1"/>
                  </a:solidFill>
                </a:rPr>
                <a:t>x</a:t>
              </a:r>
            </a:p>
          </p:txBody>
        </p:sp>
        <p:sp>
          <p:nvSpPr>
            <p:cNvPr id="209" name="TextBox 208">
              <a:extLst>
                <a:ext uri="{FF2B5EF4-FFF2-40B4-BE49-F238E27FC236}">
                  <a16:creationId xmlns:a16="http://schemas.microsoft.com/office/drawing/2014/main" id="{F00A7FEE-3C5A-A444-91E3-D0B969504CDB}"/>
                </a:ext>
              </a:extLst>
            </p:cNvPr>
            <p:cNvSpPr txBox="1"/>
            <p:nvPr/>
          </p:nvSpPr>
          <p:spPr>
            <a:xfrm>
              <a:off x="3037761" y="2408338"/>
              <a:ext cx="294290" cy="752966"/>
            </a:xfrm>
            <a:prstGeom prst="rect">
              <a:avLst/>
            </a:prstGeom>
            <a:noFill/>
          </p:spPr>
          <p:txBody>
            <a:bodyPr wrap="square" rtlCol="0">
              <a:spAutoFit/>
            </a:bodyPr>
            <a:lstStyle/>
            <a:p>
              <a:r>
                <a:rPr lang="en-US" sz="1400" dirty="0">
                  <a:solidFill>
                    <a:schemeClr val="accent1"/>
                  </a:solidFill>
                </a:rPr>
                <a:t>x</a:t>
              </a:r>
            </a:p>
          </p:txBody>
        </p:sp>
        <p:sp>
          <p:nvSpPr>
            <p:cNvPr id="210" name="TextBox 209">
              <a:extLst>
                <a:ext uri="{FF2B5EF4-FFF2-40B4-BE49-F238E27FC236}">
                  <a16:creationId xmlns:a16="http://schemas.microsoft.com/office/drawing/2014/main" id="{A78805F4-3F6A-CF4E-A293-434C1958A558}"/>
                </a:ext>
              </a:extLst>
            </p:cNvPr>
            <p:cNvSpPr txBox="1"/>
            <p:nvPr/>
          </p:nvSpPr>
          <p:spPr>
            <a:xfrm>
              <a:off x="2055045" y="1872525"/>
              <a:ext cx="294290" cy="752966"/>
            </a:xfrm>
            <a:prstGeom prst="rect">
              <a:avLst/>
            </a:prstGeom>
            <a:noFill/>
          </p:spPr>
          <p:txBody>
            <a:bodyPr wrap="square" rtlCol="0">
              <a:spAutoFit/>
            </a:bodyPr>
            <a:lstStyle/>
            <a:p>
              <a:r>
                <a:rPr lang="en-US" sz="1400" dirty="0">
                  <a:solidFill>
                    <a:schemeClr val="accent1"/>
                  </a:solidFill>
                </a:rPr>
                <a:t>x</a:t>
              </a:r>
            </a:p>
          </p:txBody>
        </p:sp>
        <p:sp>
          <p:nvSpPr>
            <p:cNvPr id="211" name="TextBox 210">
              <a:extLst>
                <a:ext uri="{FF2B5EF4-FFF2-40B4-BE49-F238E27FC236}">
                  <a16:creationId xmlns:a16="http://schemas.microsoft.com/office/drawing/2014/main" id="{1C721A46-C43D-EC40-9CD5-10B546BBEFFC}"/>
                </a:ext>
              </a:extLst>
            </p:cNvPr>
            <p:cNvSpPr txBox="1"/>
            <p:nvPr/>
          </p:nvSpPr>
          <p:spPr>
            <a:xfrm>
              <a:off x="3232067" y="1918874"/>
              <a:ext cx="643943" cy="752966"/>
            </a:xfrm>
            <a:prstGeom prst="rect">
              <a:avLst/>
            </a:prstGeom>
            <a:noFill/>
          </p:spPr>
          <p:txBody>
            <a:bodyPr wrap="none" rtlCol="0">
              <a:spAutoFit/>
            </a:bodyPr>
            <a:lstStyle/>
            <a:p>
              <a:r>
                <a:rPr lang="en-US" sz="1400" dirty="0">
                  <a:solidFill>
                    <a:schemeClr val="accent1"/>
                  </a:solidFill>
                </a:rPr>
                <a:t>x</a:t>
              </a:r>
            </a:p>
          </p:txBody>
        </p:sp>
        <p:sp>
          <p:nvSpPr>
            <p:cNvPr id="212" name="TextBox 211">
              <a:extLst>
                <a:ext uri="{FF2B5EF4-FFF2-40B4-BE49-F238E27FC236}">
                  <a16:creationId xmlns:a16="http://schemas.microsoft.com/office/drawing/2014/main" id="{71AA411B-6381-B743-A4D7-43E2C265C323}"/>
                </a:ext>
              </a:extLst>
            </p:cNvPr>
            <p:cNvSpPr txBox="1"/>
            <p:nvPr/>
          </p:nvSpPr>
          <p:spPr>
            <a:xfrm>
              <a:off x="2927267" y="1483430"/>
              <a:ext cx="284051" cy="752966"/>
            </a:xfrm>
            <a:prstGeom prst="rect">
              <a:avLst/>
            </a:prstGeom>
            <a:noFill/>
          </p:spPr>
          <p:txBody>
            <a:bodyPr wrap="square" rtlCol="0">
              <a:spAutoFit/>
            </a:bodyPr>
            <a:lstStyle/>
            <a:p>
              <a:r>
                <a:rPr lang="en-US" sz="1400" dirty="0">
                  <a:solidFill>
                    <a:schemeClr val="accent1"/>
                  </a:solidFill>
                </a:rPr>
                <a:t>x</a:t>
              </a:r>
            </a:p>
          </p:txBody>
        </p:sp>
        <p:sp>
          <p:nvSpPr>
            <p:cNvPr id="213" name="TextBox 212">
              <a:extLst>
                <a:ext uri="{FF2B5EF4-FFF2-40B4-BE49-F238E27FC236}">
                  <a16:creationId xmlns:a16="http://schemas.microsoft.com/office/drawing/2014/main" id="{0958F45B-1D55-444C-893C-D2DBE749DFF6}"/>
                </a:ext>
              </a:extLst>
            </p:cNvPr>
            <p:cNvSpPr txBox="1"/>
            <p:nvPr/>
          </p:nvSpPr>
          <p:spPr>
            <a:xfrm>
              <a:off x="3263597" y="1638247"/>
              <a:ext cx="643943" cy="752966"/>
            </a:xfrm>
            <a:prstGeom prst="rect">
              <a:avLst/>
            </a:prstGeom>
            <a:noFill/>
          </p:spPr>
          <p:txBody>
            <a:bodyPr wrap="none" rtlCol="0">
              <a:spAutoFit/>
            </a:bodyPr>
            <a:lstStyle/>
            <a:p>
              <a:r>
                <a:rPr lang="en-US" sz="1400" dirty="0">
                  <a:solidFill>
                    <a:schemeClr val="accent1"/>
                  </a:solidFill>
                </a:rPr>
                <a:t>x</a:t>
              </a:r>
            </a:p>
          </p:txBody>
        </p:sp>
        <p:sp>
          <p:nvSpPr>
            <p:cNvPr id="214" name="TextBox 213">
              <a:extLst>
                <a:ext uri="{FF2B5EF4-FFF2-40B4-BE49-F238E27FC236}">
                  <a16:creationId xmlns:a16="http://schemas.microsoft.com/office/drawing/2014/main" id="{EC0DA48F-DDB2-0D47-BE74-B3F9F5EAE70C}"/>
                </a:ext>
              </a:extLst>
            </p:cNvPr>
            <p:cNvSpPr txBox="1"/>
            <p:nvPr/>
          </p:nvSpPr>
          <p:spPr>
            <a:xfrm>
              <a:off x="2335514" y="2451851"/>
              <a:ext cx="643943" cy="752966"/>
            </a:xfrm>
            <a:prstGeom prst="rect">
              <a:avLst/>
            </a:prstGeom>
            <a:noFill/>
          </p:spPr>
          <p:txBody>
            <a:bodyPr wrap="none" rtlCol="0">
              <a:spAutoFit/>
            </a:bodyPr>
            <a:lstStyle/>
            <a:p>
              <a:r>
                <a:rPr lang="en-US" sz="1400" dirty="0">
                  <a:solidFill>
                    <a:schemeClr val="accent1"/>
                  </a:solidFill>
                </a:rPr>
                <a:t>x</a:t>
              </a:r>
            </a:p>
          </p:txBody>
        </p:sp>
        <p:sp>
          <p:nvSpPr>
            <p:cNvPr id="215" name="TextBox 214">
              <a:extLst>
                <a:ext uri="{FF2B5EF4-FFF2-40B4-BE49-F238E27FC236}">
                  <a16:creationId xmlns:a16="http://schemas.microsoft.com/office/drawing/2014/main" id="{B6CC97A9-4B30-4847-A427-8C990BF7B370}"/>
                </a:ext>
              </a:extLst>
            </p:cNvPr>
            <p:cNvSpPr txBox="1"/>
            <p:nvPr/>
          </p:nvSpPr>
          <p:spPr>
            <a:xfrm>
              <a:off x="2727435" y="2028287"/>
              <a:ext cx="643943" cy="752966"/>
            </a:xfrm>
            <a:prstGeom prst="rect">
              <a:avLst/>
            </a:prstGeom>
            <a:noFill/>
          </p:spPr>
          <p:txBody>
            <a:bodyPr wrap="none" rtlCol="0">
              <a:spAutoFit/>
            </a:bodyPr>
            <a:lstStyle/>
            <a:p>
              <a:r>
                <a:rPr lang="en-US" sz="1400" dirty="0">
                  <a:solidFill>
                    <a:schemeClr val="accent1"/>
                  </a:solidFill>
                </a:rPr>
                <a:t>x</a:t>
              </a:r>
            </a:p>
          </p:txBody>
        </p:sp>
        <p:sp>
          <p:nvSpPr>
            <p:cNvPr id="216" name="TextBox 215">
              <a:extLst>
                <a:ext uri="{FF2B5EF4-FFF2-40B4-BE49-F238E27FC236}">
                  <a16:creationId xmlns:a16="http://schemas.microsoft.com/office/drawing/2014/main" id="{DDEB6467-C684-3448-8EB8-2F49557D55B0}"/>
                </a:ext>
              </a:extLst>
            </p:cNvPr>
            <p:cNvSpPr txBox="1"/>
            <p:nvPr/>
          </p:nvSpPr>
          <p:spPr>
            <a:xfrm>
              <a:off x="2181270" y="2138011"/>
              <a:ext cx="643943" cy="752966"/>
            </a:xfrm>
            <a:prstGeom prst="rect">
              <a:avLst/>
            </a:prstGeom>
            <a:noFill/>
          </p:spPr>
          <p:txBody>
            <a:bodyPr wrap="none" rtlCol="0">
              <a:spAutoFit/>
            </a:bodyPr>
            <a:lstStyle/>
            <a:p>
              <a:r>
                <a:rPr lang="en-US" sz="1400" dirty="0">
                  <a:solidFill>
                    <a:schemeClr val="accent1"/>
                  </a:solidFill>
                </a:rPr>
                <a:t>x</a:t>
              </a:r>
            </a:p>
          </p:txBody>
        </p:sp>
        <p:sp>
          <p:nvSpPr>
            <p:cNvPr id="217" name="Oval 216">
              <a:extLst>
                <a:ext uri="{FF2B5EF4-FFF2-40B4-BE49-F238E27FC236}">
                  <a16:creationId xmlns:a16="http://schemas.microsoft.com/office/drawing/2014/main" id="{DAE8CF79-C181-8946-888E-45734DF532D5}"/>
                </a:ext>
              </a:extLst>
            </p:cNvPr>
            <p:cNvSpPr/>
            <p:nvPr/>
          </p:nvSpPr>
          <p:spPr>
            <a:xfrm>
              <a:off x="2036652" y="1497826"/>
              <a:ext cx="1665617" cy="1576552"/>
            </a:xfrm>
            <a:prstGeom prst="ellipse">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accent1"/>
                </a:solidFill>
              </a:endParaRPr>
            </a:p>
          </p:txBody>
        </p:sp>
      </p:grpSp>
      <p:sp>
        <p:nvSpPr>
          <p:cNvPr id="218" name="Right Arrow 217">
            <a:extLst>
              <a:ext uri="{FF2B5EF4-FFF2-40B4-BE49-F238E27FC236}">
                <a16:creationId xmlns:a16="http://schemas.microsoft.com/office/drawing/2014/main" id="{15A0D740-FB9E-234D-A84F-F037C2542D2C}"/>
              </a:ext>
            </a:extLst>
          </p:cNvPr>
          <p:cNvSpPr/>
          <p:nvPr/>
        </p:nvSpPr>
        <p:spPr>
          <a:xfrm>
            <a:off x="1157021" y="3140196"/>
            <a:ext cx="692435" cy="18759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219" name="TextBox 218">
            <a:extLst>
              <a:ext uri="{FF2B5EF4-FFF2-40B4-BE49-F238E27FC236}">
                <a16:creationId xmlns:a16="http://schemas.microsoft.com/office/drawing/2014/main" id="{B06B40E4-C848-CF4B-9ECD-D03C9D3D6023}"/>
              </a:ext>
            </a:extLst>
          </p:cNvPr>
          <p:cNvSpPr txBox="1"/>
          <p:nvPr/>
        </p:nvSpPr>
        <p:spPr>
          <a:xfrm>
            <a:off x="1927849" y="3092545"/>
            <a:ext cx="678311" cy="278619"/>
          </a:xfrm>
          <a:prstGeom prst="rect">
            <a:avLst/>
          </a:prstGeom>
          <a:noFill/>
        </p:spPr>
        <p:txBody>
          <a:bodyPr wrap="none" rtlCol="0">
            <a:spAutoFit/>
          </a:bodyPr>
          <a:lstStyle/>
          <a:p>
            <a:r>
              <a:rPr lang="en-US" dirty="0">
                <a:solidFill>
                  <a:schemeClr val="accent1"/>
                </a:solidFill>
              </a:rPr>
              <a:t>statistic</a:t>
            </a:r>
          </a:p>
        </p:txBody>
      </p:sp>
      <p:grpSp>
        <p:nvGrpSpPr>
          <p:cNvPr id="220" name="Group 219">
            <a:extLst>
              <a:ext uri="{FF2B5EF4-FFF2-40B4-BE49-F238E27FC236}">
                <a16:creationId xmlns:a16="http://schemas.microsoft.com/office/drawing/2014/main" id="{F7DE10FF-48D7-FD4C-9370-F0CF99527E39}"/>
              </a:ext>
            </a:extLst>
          </p:cNvPr>
          <p:cNvGrpSpPr/>
          <p:nvPr/>
        </p:nvGrpSpPr>
        <p:grpSpPr>
          <a:xfrm>
            <a:off x="328973" y="3620945"/>
            <a:ext cx="764732" cy="725704"/>
            <a:chOff x="2036652" y="1429407"/>
            <a:chExt cx="1870888" cy="1775410"/>
          </a:xfrm>
        </p:grpSpPr>
        <p:sp>
          <p:nvSpPr>
            <p:cNvPr id="221" name="TextBox 220">
              <a:extLst>
                <a:ext uri="{FF2B5EF4-FFF2-40B4-BE49-F238E27FC236}">
                  <a16:creationId xmlns:a16="http://schemas.microsoft.com/office/drawing/2014/main" id="{60C4804D-F44F-5B42-9FD4-82766F9F26DE}"/>
                </a:ext>
              </a:extLst>
            </p:cNvPr>
            <p:cNvSpPr txBox="1"/>
            <p:nvPr/>
          </p:nvSpPr>
          <p:spPr>
            <a:xfrm>
              <a:off x="2448908" y="1429407"/>
              <a:ext cx="643943" cy="752966"/>
            </a:xfrm>
            <a:prstGeom prst="rect">
              <a:avLst/>
            </a:prstGeom>
            <a:noFill/>
          </p:spPr>
          <p:txBody>
            <a:bodyPr wrap="none" rtlCol="0">
              <a:spAutoFit/>
            </a:bodyPr>
            <a:lstStyle/>
            <a:p>
              <a:r>
                <a:rPr lang="en-US" sz="1400" dirty="0">
                  <a:solidFill>
                    <a:srgbClr val="00B050"/>
                  </a:solidFill>
                </a:rPr>
                <a:t>x</a:t>
              </a:r>
            </a:p>
          </p:txBody>
        </p:sp>
        <p:sp>
          <p:nvSpPr>
            <p:cNvPr id="222" name="TextBox 221">
              <a:extLst>
                <a:ext uri="{FF2B5EF4-FFF2-40B4-BE49-F238E27FC236}">
                  <a16:creationId xmlns:a16="http://schemas.microsoft.com/office/drawing/2014/main" id="{8F79E962-B9B0-794F-AFB8-603A472E03E6}"/>
                </a:ext>
              </a:extLst>
            </p:cNvPr>
            <p:cNvSpPr txBox="1"/>
            <p:nvPr/>
          </p:nvSpPr>
          <p:spPr>
            <a:xfrm>
              <a:off x="2601310" y="1581807"/>
              <a:ext cx="643943" cy="752966"/>
            </a:xfrm>
            <a:prstGeom prst="rect">
              <a:avLst/>
            </a:prstGeom>
            <a:noFill/>
          </p:spPr>
          <p:txBody>
            <a:bodyPr wrap="none" rtlCol="0">
              <a:spAutoFit/>
            </a:bodyPr>
            <a:lstStyle/>
            <a:p>
              <a:r>
                <a:rPr lang="en-US" sz="1400" dirty="0">
                  <a:solidFill>
                    <a:srgbClr val="00B050"/>
                  </a:solidFill>
                </a:rPr>
                <a:t>x</a:t>
              </a:r>
            </a:p>
          </p:txBody>
        </p:sp>
        <p:sp>
          <p:nvSpPr>
            <p:cNvPr id="223" name="TextBox 222">
              <a:extLst>
                <a:ext uri="{FF2B5EF4-FFF2-40B4-BE49-F238E27FC236}">
                  <a16:creationId xmlns:a16="http://schemas.microsoft.com/office/drawing/2014/main" id="{A268A320-4846-F345-9B11-B75819B79AC1}"/>
                </a:ext>
              </a:extLst>
            </p:cNvPr>
            <p:cNvSpPr txBox="1"/>
            <p:nvPr/>
          </p:nvSpPr>
          <p:spPr>
            <a:xfrm>
              <a:off x="2753710" y="1734207"/>
              <a:ext cx="643943" cy="752966"/>
            </a:xfrm>
            <a:prstGeom prst="rect">
              <a:avLst/>
            </a:prstGeom>
            <a:noFill/>
          </p:spPr>
          <p:txBody>
            <a:bodyPr wrap="none" rtlCol="0">
              <a:spAutoFit/>
            </a:bodyPr>
            <a:lstStyle/>
            <a:p>
              <a:r>
                <a:rPr lang="en-US" sz="1400" dirty="0">
                  <a:solidFill>
                    <a:srgbClr val="00B050"/>
                  </a:solidFill>
                </a:rPr>
                <a:t>x</a:t>
              </a:r>
            </a:p>
          </p:txBody>
        </p:sp>
        <p:sp>
          <p:nvSpPr>
            <p:cNvPr id="224" name="TextBox 223">
              <a:extLst>
                <a:ext uri="{FF2B5EF4-FFF2-40B4-BE49-F238E27FC236}">
                  <a16:creationId xmlns:a16="http://schemas.microsoft.com/office/drawing/2014/main" id="{B7E2C92D-6DB5-BC48-B967-A118350718C1}"/>
                </a:ext>
              </a:extLst>
            </p:cNvPr>
            <p:cNvSpPr txBox="1"/>
            <p:nvPr/>
          </p:nvSpPr>
          <p:spPr>
            <a:xfrm>
              <a:off x="2948015" y="1822913"/>
              <a:ext cx="643943" cy="752966"/>
            </a:xfrm>
            <a:prstGeom prst="rect">
              <a:avLst/>
            </a:prstGeom>
            <a:noFill/>
          </p:spPr>
          <p:txBody>
            <a:bodyPr wrap="none" rtlCol="0">
              <a:spAutoFit/>
            </a:bodyPr>
            <a:lstStyle/>
            <a:p>
              <a:r>
                <a:rPr lang="en-US" sz="1400" dirty="0">
                  <a:solidFill>
                    <a:srgbClr val="00B050"/>
                  </a:solidFill>
                </a:rPr>
                <a:t>x</a:t>
              </a:r>
            </a:p>
          </p:txBody>
        </p:sp>
        <p:sp>
          <p:nvSpPr>
            <p:cNvPr id="225" name="TextBox 224">
              <a:extLst>
                <a:ext uri="{FF2B5EF4-FFF2-40B4-BE49-F238E27FC236}">
                  <a16:creationId xmlns:a16="http://schemas.microsoft.com/office/drawing/2014/main" id="{A48B3C74-A9AE-F04E-BD37-7D06519B0B5B}"/>
                </a:ext>
              </a:extLst>
            </p:cNvPr>
            <p:cNvSpPr txBox="1"/>
            <p:nvPr/>
          </p:nvSpPr>
          <p:spPr>
            <a:xfrm>
              <a:off x="3058510" y="2039007"/>
              <a:ext cx="643943" cy="752966"/>
            </a:xfrm>
            <a:prstGeom prst="rect">
              <a:avLst/>
            </a:prstGeom>
            <a:noFill/>
          </p:spPr>
          <p:txBody>
            <a:bodyPr wrap="none" rtlCol="0">
              <a:spAutoFit/>
            </a:bodyPr>
            <a:lstStyle/>
            <a:p>
              <a:r>
                <a:rPr lang="en-US" sz="1400" dirty="0">
                  <a:solidFill>
                    <a:srgbClr val="00B050"/>
                  </a:solidFill>
                </a:rPr>
                <a:t>x</a:t>
              </a:r>
            </a:p>
          </p:txBody>
        </p:sp>
        <p:sp>
          <p:nvSpPr>
            <p:cNvPr id="226" name="TextBox 225">
              <a:extLst>
                <a:ext uri="{FF2B5EF4-FFF2-40B4-BE49-F238E27FC236}">
                  <a16:creationId xmlns:a16="http://schemas.microsoft.com/office/drawing/2014/main" id="{0F1D8EF4-2EF2-1149-94C7-215E04FDB30E}"/>
                </a:ext>
              </a:extLst>
            </p:cNvPr>
            <p:cNvSpPr txBox="1"/>
            <p:nvPr/>
          </p:nvSpPr>
          <p:spPr>
            <a:xfrm>
              <a:off x="3210910" y="2191407"/>
              <a:ext cx="643943" cy="752966"/>
            </a:xfrm>
            <a:prstGeom prst="rect">
              <a:avLst/>
            </a:prstGeom>
            <a:noFill/>
          </p:spPr>
          <p:txBody>
            <a:bodyPr wrap="none" rtlCol="0">
              <a:spAutoFit/>
            </a:bodyPr>
            <a:lstStyle/>
            <a:p>
              <a:r>
                <a:rPr lang="en-US" sz="1400" dirty="0">
                  <a:solidFill>
                    <a:srgbClr val="00B050"/>
                  </a:solidFill>
                </a:rPr>
                <a:t>x</a:t>
              </a:r>
            </a:p>
          </p:txBody>
        </p:sp>
        <p:sp>
          <p:nvSpPr>
            <p:cNvPr id="227" name="TextBox 226">
              <a:extLst>
                <a:ext uri="{FF2B5EF4-FFF2-40B4-BE49-F238E27FC236}">
                  <a16:creationId xmlns:a16="http://schemas.microsoft.com/office/drawing/2014/main" id="{31E5FB14-D72C-B04E-896C-5CF45FD93FEF}"/>
                </a:ext>
              </a:extLst>
            </p:cNvPr>
            <p:cNvSpPr txBox="1"/>
            <p:nvPr/>
          </p:nvSpPr>
          <p:spPr>
            <a:xfrm>
              <a:off x="2543642" y="1930854"/>
              <a:ext cx="643943" cy="752966"/>
            </a:xfrm>
            <a:prstGeom prst="rect">
              <a:avLst/>
            </a:prstGeom>
            <a:noFill/>
          </p:spPr>
          <p:txBody>
            <a:bodyPr wrap="none" rtlCol="0">
              <a:spAutoFit/>
            </a:bodyPr>
            <a:lstStyle/>
            <a:p>
              <a:r>
                <a:rPr lang="en-US" sz="1400" dirty="0">
                  <a:solidFill>
                    <a:srgbClr val="00B050"/>
                  </a:solidFill>
                </a:rPr>
                <a:t>x</a:t>
              </a:r>
            </a:p>
          </p:txBody>
        </p:sp>
        <p:sp>
          <p:nvSpPr>
            <p:cNvPr id="228" name="TextBox 227">
              <a:extLst>
                <a:ext uri="{FF2B5EF4-FFF2-40B4-BE49-F238E27FC236}">
                  <a16:creationId xmlns:a16="http://schemas.microsoft.com/office/drawing/2014/main" id="{F36A60AD-4B4F-3849-A220-4C6FA879F4C0}"/>
                </a:ext>
              </a:extLst>
            </p:cNvPr>
            <p:cNvSpPr txBox="1"/>
            <p:nvPr/>
          </p:nvSpPr>
          <p:spPr>
            <a:xfrm>
              <a:off x="2559676" y="2401192"/>
              <a:ext cx="643943" cy="752966"/>
            </a:xfrm>
            <a:prstGeom prst="rect">
              <a:avLst/>
            </a:prstGeom>
            <a:noFill/>
          </p:spPr>
          <p:txBody>
            <a:bodyPr wrap="none" rtlCol="0">
              <a:spAutoFit/>
            </a:bodyPr>
            <a:lstStyle/>
            <a:p>
              <a:r>
                <a:rPr lang="en-US" sz="1400" dirty="0">
                  <a:solidFill>
                    <a:srgbClr val="00B050"/>
                  </a:solidFill>
                </a:rPr>
                <a:t>x</a:t>
              </a:r>
            </a:p>
          </p:txBody>
        </p:sp>
        <p:sp>
          <p:nvSpPr>
            <p:cNvPr id="229" name="TextBox 228">
              <a:extLst>
                <a:ext uri="{FF2B5EF4-FFF2-40B4-BE49-F238E27FC236}">
                  <a16:creationId xmlns:a16="http://schemas.microsoft.com/office/drawing/2014/main" id="{02D47D52-F21A-C04C-889A-0AD29A2D7BB7}"/>
                </a:ext>
              </a:extLst>
            </p:cNvPr>
            <p:cNvSpPr txBox="1"/>
            <p:nvPr/>
          </p:nvSpPr>
          <p:spPr>
            <a:xfrm>
              <a:off x="2133803" y="1558683"/>
              <a:ext cx="294290" cy="752966"/>
            </a:xfrm>
            <a:prstGeom prst="rect">
              <a:avLst/>
            </a:prstGeom>
            <a:noFill/>
          </p:spPr>
          <p:txBody>
            <a:bodyPr wrap="square" rtlCol="0">
              <a:spAutoFit/>
            </a:bodyPr>
            <a:lstStyle/>
            <a:p>
              <a:r>
                <a:rPr lang="en-US" sz="1400" dirty="0">
                  <a:solidFill>
                    <a:srgbClr val="00B050"/>
                  </a:solidFill>
                </a:rPr>
                <a:t>x</a:t>
              </a:r>
            </a:p>
          </p:txBody>
        </p:sp>
        <p:sp>
          <p:nvSpPr>
            <p:cNvPr id="230" name="TextBox 229">
              <a:extLst>
                <a:ext uri="{FF2B5EF4-FFF2-40B4-BE49-F238E27FC236}">
                  <a16:creationId xmlns:a16="http://schemas.microsoft.com/office/drawing/2014/main" id="{F81D46FF-0DB5-E54C-A6A7-8504AAF7D4AB}"/>
                </a:ext>
              </a:extLst>
            </p:cNvPr>
            <p:cNvSpPr txBox="1"/>
            <p:nvPr/>
          </p:nvSpPr>
          <p:spPr>
            <a:xfrm>
              <a:off x="2244298" y="1794219"/>
              <a:ext cx="294290" cy="752966"/>
            </a:xfrm>
            <a:prstGeom prst="rect">
              <a:avLst/>
            </a:prstGeom>
            <a:noFill/>
          </p:spPr>
          <p:txBody>
            <a:bodyPr wrap="square" rtlCol="0">
              <a:spAutoFit/>
            </a:bodyPr>
            <a:lstStyle/>
            <a:p>
              <a:r>
                <a:rPr lang="en-US" sz="1400" dirty="0">
                  <a:solidFill>
                    <a:srgbClr val="00B050"/>
                  </a:solidFill>
                </a:rPr>
                <a:t>x</a:t>
              </a:r>
            </a:p>
          </p:txBody>
        </p:sp>
        <p:sp>
          <p:nvSpPr>
            <p:cNvPr id="231" name="TextBox 230">
              <a:extLst>
                <a:ext uri="{FF2B5EF4-FFF2-40B4-BE49-F238E27FC236}">
                  <a16:creationId xmlns:a16="http://schemas.microsoft.com/office/drawing/2014/main" id="{6AC8DA38-C623-3146-BFBD-C066B6D3FB13}"/>
                </a:ext>
              </a:extLst>
            </p:cNvPr>
            <p:cNvSpPr txBox="1"/>
            <p:nvPr/>
          </p:nvSpPr>
          <p:spPr>
            <a:xfrm>
              <a:off x="2428162" y="1798738"/>
              <a:ext cx="294290" cy="752966"/>
            </a:xfrm>
            <a:prstGeom prst="rect">
              <a:avLst/>
            </a:prstGeom>
            <a:noFill/>
          </p:spPr>
          <p:txBody>
            <a:bodyPr wrap="square" rtlCol="0">
              <a:spAutoFit/>
            </a:bodyPr>
            <a:lstStyle/>
            <a:p>
              <a:r>
                <a:rPr lang="en-US" sz="1400" dirty="0">
                  <a:solidFill>
                    <a:srgbClr val="00B050"/>
                  </a:solidFill>
                </a:rPr>
                <a:t>x</a:t>
              </a:r>
            </a:p>
          </p:txBody>
        </p:sp>
        <p:sp>
          <p:nvSpPr>
            <p:cNvPr id="232" name="TextBox 231">
              <a:extLst>
                <a:ext uri="{FF2B5EF4-FFF2-40B4-BE49-F238E27FC236}">
                  <a16:creationId xmlns:a16="http://schemas.microsoft.com/office/drawing/2014/main" id="{84669C5D-2D72-6846-803F-2CDBD955813E}"/>
                </a:ext>
              </a:extLst>
            </p:cNvPr>
            <p:cNvSpPr txBox="1"/>
            <p:nvPr/>
          </p:nvSpPr>
          <p:spPr>
            <a:xfrm>
              <a:off x="2464675" y="2140325"/>
              <a:ext cx="294290" cy="752966"/>
            </a:xfrm>
            <a:prstGeom prst="rect">
              <a:avLst/>
            </a:prstGeom>
            <a:noFill/>
          </p:spPr>
          <p:txBody>
            <a:bodyPr wrap="square" rtlCol="0">
              <a:spAutoFit/>
            </a:bodyPr>
            <a:lstStyle/>
            <a:p>
              <a:r>
                <a:rPr lang="en-US" sz="1400" dirty="0">
                  <a:solidFill>
                    <a:srgbClr val="00B050"/>
                  </a:solidFill>
                </a:rPr>
                <a:t>x</a:t>
              </a:r>
            </a:p>
          </p:txBody>
        </p:sp>
        <p:sp>
          <p:nvSpPr>
            <p:cNvPr id="233" name="TextBox 232">
              <a:extLst>
                <a:ext uri="{FF2B5EF4-FFF2-40B4-BE49-F238E27FC236}">
                  <a16:creationId xmlns:a16="http://schemas.microsoft.com/office/drawing/2014/main" id="{B645CF32-DEC6-9A42-8609-F89134D399D3}"/>
                </a:ext>
              </a:extLst>
            </p:cNvPr>
            <p:cNvSpPr txBox="1"/>
            <p:nvPr/>
          </p:nvSpPr>
          <p:spPr>
            <a:xfrm>
              <a:off x="2911365" y="2101436"/>
              <a:ext cx="294290" cy="752966"/>
            </a:xfrm>
            <a:prstGeom prst="rect">
              <a:avLst/>
            </a:prstGeom>
            <a:noFill/>
          </p:spPr>
          <p:txBody>
            <a:bodyPr wrap="square" rtlCol="0">
              <a:spAutoFit/>
            </a:bodyPr>
            <a:lstStyle/>
            <a:p>
              <a:r>
                <a:rPr lang="en-US" sz="1400" dirty="0">
                  <a:solidFill>
                    <a:srgbClr val="00B050"/>
                  </a:solidFill>
                </a:rPr>
                <a:t>x</a:t>
              </a:r>
            </a:p>
          </p:txBody>
        </p:sp>
        <p:sp>
          <p:nvSpPr>
            <p:cNvPr id="234" name="TextBox 233">
              <a:extLst>
                <a:ext uri="{FF2B5EF4-FFF2-40B4-BE49-F238E27FC236}">
                  <a16:creationId xmlns:a16="http://schemas.microsoft.com/office/drawing/2014/main" id="{732C97DB-091A-984D-8B73-E57DFFB84E60}"/>
                </a:ext>
              </a:extLst>
            </p:cNvPr>
            <p:cNvSpPr txBox="1"/>
            <p:nvPr/>
          </p:nvSpPr>
          <p:spPr>
            <a:xfrm>
              <a:off x="2758319" y="2319947"/>
              <a:ext cx="294290" cy="752966"/>
            </a:xfrm>
            <a:prstGeom prst="rect">
              <a:avLst/>
            </a:prstGeom>
            <a:noFill/>
          </p:spPr>
          <p:txBody>
            <a:bodyPr wrap="square" rtlCol="0">
              <a:spAutoFit/>
            </a:bodyPr>
            <a:lstStyle/>
            <a:p>
              <a:r>
                <a:rPr lang="en-US" sz="1400" dirty="0">
                  <a:solidFill>
                    <a:srgbClr val="00B050"/>
                  </a:solidFill>
                </a:rPr>
                <a:t>x</a:t>
              </a:r>
            </a:p>
          </p:txBody>
        </p:sp>
        <p:sp>
          <p:nvSpPr>
            <p:cNvPr id="235" name="TextBox 234">
              <a:extLst>
                <a:ext uri="{FF2B5EF4-FFF2-40B4-BE49-F238E27FC236}">
                  <a16:creationId xmlns:a16="http://schemas.microsoft.com/office/drawing/2014/main" id="{EC2BD45A-FD56-3D43-AE1F-A9E52FA6352F}"/>
                </a:ext>
              </a:extLst>
            </p:cNvPr>
            <p:cNvSpPr txBox="1"/>
            <p:nvPr/>
          </p:nvSpPr>
          <p:spPr>
            <a:xfrm>
              <a:off x="3037761" y="2408338"/>
              <a:ext cx="294290" cy="752966"/>
            </a:xfrm>
            <a:prstGeom prst="rect">
              <a:avLst/>
            </a:prstGeom>
            <a:noFill/>
          </p:spPr>
          <p:txBody>
            <a:bodyPr wrap="square" rtlCol="0">
              <a:spAutoFit/>
            </a:bodyPr>
            <a:lstStyle/>
            <a:p>
              <a:r>
                <a:rPr lang="en-US" sz="1400" dirty="0">
                  <a:solidFill>
                    <a:srgbClr val="00B050"/>
                  </a:solidFill>
                </a:rPr>
                <a:t>x</a:t>
              </a:r>
            </a:p>
          </p:txBody>
        </p:sp>
        <p:sp>
          <p:nvSpPr>
            <p:cNvPr id="236" name="TextBox 235">
              <a:extLst>
                <a:ext uri="{FF2B5EF4-FFF2-40B4-BE49-F238E27FC236}">
                  <a16:creationId xmlns:a16="http://schemas.microsoft.com/office/drawing/2014/main" id="{E6BBC05F-385C-D64B-AE83-1ED0B8E3AABD}"/>
                </a:ext>
              </a:extLst>
            </p:cNvPr>
            <p:cNvSpPr txBox="1"/>
            <p:nvPr/>
          </p:nvSpPr>
          <p:spPr>
            <a:xfrm>
              <a:off x="2055045" y="1872525"/>
              <a:ext cx="294290" cy="752966"/>
            </a:xfrm>
            <a:prstGeom prst="rect">
              <a:avLst/>
            </a:prstGeom>
            <a:noFill/>
          </p:spPr>
          <p:txBody>
            <a:bodyPr wrap="square" rtlCol="0">
              <a:spAutoFit/>
            </a:bodyPr>
            <a:lstStyle/>
            <a:p>
              <a:r>
                <a:rPr lang="en-US" sz="1400" dirty="0">
                  <a:solidFill>
                    <a:srgbClr val="00B050"/>
                  </a:solidFill>
                </a:rPr>
                <a:t>x</a:t>
              </a:r>
            </a:p>
          </p:txBody>
        </p:sp>
        <p:sp>
          <p:nvSpPr>
            <p:cNvPr id="237" name="TextBox 236">
              <a:extLst>
                <a:ext uri="{FF2B5EF4-FFF2-40B4-BE49-F238E27FC236}">
                  <a16:creationId xmlns:a16="http://schemas.microsoft.com/office/drawing/2014/main" id="{EBFA1F80-9F41-DA4C-ADEF-F03B921565FA}"/>
                </a:ext>
              </a:extLst>
            </p:cNvPr>
            <p:cNvSpPr txBox="1"/>
            <p:nvPr/>
          </p:nvSpPr>
          <p:spPr>
            <a:xfrm>
              <a:off x="3232067" y="1918874"/>
              <a:ext cx="643943" cy="752966"/>
            </a:xfrm>
            <a:prstGeom prst="rect">
              <a:avLst/>
            </a:prstGeom>
            <a:noFill/>
          </p:spPr>
          <p:txBody>
            <a:bodyPr wrap="none" rtlCol="0">
              <a:spAutoFit/>
            </a:bodyPr>
            <a:lstStyle/>
            <a:p>
              <a:r>
                <a:rPr lang="en-US" sz="1400" dirty="0">
                  <a:solidFill>
                    <a:srgbClr val="00B050"/>
                  </a:solidFill>
                </a:rPr>
                <a:t>x</a:t>
              </a:r>
            </a:p>
          </p:txBody>
        </p:sp>
        <p:sp>
          <p:nvSpPr>
            <p:cNvPr id="238" name="TextBox 237">
              <a:extLst>
                <a:ext uri="{FF2B5EF4-FFF2-40B4-BE49-F238E27FC236}">
                  <a16:creationId xmlns:a16="http://schemas.microsoft.com/office/drawing/2014/main" id="{63E2D17B-F678-DC47-947F-5EC8A91839B3}"/>
                </a:ext>
              </a:extLst>
            </p:cNvPr>
            <p:cNvSpPr txBox="1"/>
            <p:nvPr/>
          </p:nvSpPr>
          <p:spPr>
            <a:xfrm>
              <a:off x="2927267" y="1483430"/>
              <a:ext cx="284051" cy="752966"/>
            </a:xfrm>
            <a:prstGeom prst="rect">
              <a:avLst/>
            </a:prstGeom>
            <a:noFill/>
          </p:spPr>
          <p:txBody>
            <a:bodyPr wrap="square" rtlCol="0">
              <a:spAutoFit/>
            </a:bodyPr>
            <a:lstStyle/>
            <a:p>
              <a:r>
                <a:rPr lang="en-US" sz="1400" dirty="0">
                  <a:solidFill>
                    <a:srgbClr val="00B050"/>
                  </a:solidFill>
                </a:rPr>
                <a:t>x</a:t>
              </a:r>
            </a:p>
          </p:txBody>
        </p:sp>
        <p:sp>
          <p:nvSpPr>
            <p:cNvPr id="239" name="TextBox 238">
              <a:extLst>
                <a:ext uri="{FF2B5EF4-FFF2-40B4-BE49-F238E27FC236}">
                  <a16:creationId xmlns:a16="http://schemas.microsoft.com/office/drawing/2014/main" id="{AD71515B-8D46-EF41-A2AD-552892F39C29}"/>
                </a:ext>
              </a:extLst>
            </p:cNvPr>
            <p:cNvSpPr txBox="1"/>
            <p:nvPr/>
          </p:nvSpPr>
          <p:spPr>
            <a:xfrm>
              <a:off x="3263597" y="1638247"/>
              <a:ext cx="643943" cy="752966"/>
            </a:xfrm>
            <a:prstGeom prst="rect">
              <a:avLst/>
            </a:prstGeom>
            <a:noFill/>
          </p:spPr>
          <p:txBody>
            <a:bodyPr wrap="none" rtlCol="0">
              <a:spAutoFit/>
            </a:bodyPr>
            <a:lstStyle/>
            <a:p>
              <a:r>
                <a:rPr lang="en-US" sz="1400" dirty="0">
                  <a:solidFill>
                    <a:srgbClr val="00B050"/>
                  </a:solidFill>
                </a:rPr>
                <a:t>x</a:t>
              </a:r>
            </a:p>
          </p:txBody>
        </p:sp>
        <p:sp>
          <p:nvSpPr>
            <p:cNvPr id="240" name="TextBox 239">
              <a:extLst>
                <a:ext uri="{FF2B5EF4-FFF2-40B4-BE49-F238E27FC236}">
                  <a16:creationId xmlns:a16="http://schemas.microsoft.com/office/drawing/2014/main" id="{250A250E-B755-AF4D-9F65-818507C05387}"/>
                </a:ext>
              </a:extLst>
            </p:cNvPr>
            <p:cNvSpPr txBox="1"/>
            <p:nvPr/>
          </p:nvSpPr>
          <p:spPr>
            <a:xfrm>
              <a:off x="2335514" y="2451851"/>
              <a:ext cx="643943" cy="752966"/>
            </a:xfrm>
            <a:prstGeom prst="rect">
              <a:avLst/>
            </a:prstGeom>
            <a:noFill/>
          </p:spPr>
          <p:txBody>
            <a:bodyPr wrap="none" rtlCol="0">
              <a:spAutoFit/>
            </a:bodyPr>
            <a:lstStyle/>
            <a:p>
              <a:r>
                <a:rPr lang="en-US" sz="1400" dirty="0">
                  <a:solidFill>
                    <a:srgbClr val="00B050"/>
                  </a:solidFill>
                </a:rPr>
                <a:t>x</a:t>
              </a:r>
            </a:p>
          </p:txBody>
        </p:sp>
        <p:sp>
          <p:nvSpPr>
            <p:cNvPr id="241" name="TextBox 240">
              <a:extLst>
                <a:ext uri="{FF2B5EF4-FFF2-40B4-BE49-F238E27FC236}">
                  <a16:creationId xmlns:a16="http://schemas.microsoft.com/office/drawing/2014/main" id="{743ACECB-1D70-F840-B834-7F16A85BD767}"/>
                </a:ext>
              </a:extLst>
            </p:cNvPr>
            <p:cNvSpPr txBox="1"/>
            <p:nvPr/>
          </p:nvSpPr>
          <p:spPr>
            <a:xfrm>
              <a:off x="2727435" y="2028287"/>
              <a:ext cx="643943" cy="752966"/>
            </a:xfrm>
            <a:prstGeom prst="rect">
              <a:avLst/>
            </a:prstGeom>
            <a:noFill/>
          </p:spPr>
          <p:txBody>
            <a:bodyPr wrap="none" rtlCol="0">
              <a:spAutoFit/>
            </a:bodyPr>
            <a:lstStyle/>
            <a:p>
              <a:r>
                <a:rPr lang="en-US" sz="1400" dirty="0">
                  <a:solidFill>
                    <a:srgbClr val="00B050"/>
                  </a:solidFill>
                </a:rPr>
                <a:t>x</a:t>
              </a:r>
            </a:p>
          </p:txBody>
        </p:sp>
        <p:sp>
          <p:nvSpPr>
            <p:cNvPr id="242" name="TextBox 241">
              <a:extLst>
                <a:ext uri="{FF2B5EF4-FFF2-40B4-BE49-F238E27FC236}">
                  <a16:creationId xmlns:a16="http://schemas.microsoft.com/office/drawing/2014/main" id="{8A029F23-B1ED-4143-94A9-45FB0029D2CD}"/>
                </a:ext>
              </a:extLst>
            </p:cNvPr>
            <p:cNvSpPr txBox="1"/>
            <p:nvPr/>
          </p:nvSpPr>
          <p:spPr>
            <a:xfrm>
              <a:off x="2181270" y="2138011"/>
              <a:ext cx="643943" cy="752966"/>
            </a:xfrm>
            <a:prstGeom prst="rect">
              <a:avLst/>
            </a:prstGeom>
            <a:noFill/>
          </p:spPr>
          <p:txBody>
            <a:bodyPr wrap="none" rtlCol="0">
              <a:spAutoFit/>
            </a:bodyPr>
            <a:lstStyle/>
            <a:p>
              <a:r>
                <a:rPr lang="en-US" sz="1400" dirty="0">
                  <a:solidFill>
                    <a:srgbClr val="00B050"/>
                  </a:solidFill>
                </a:rPr>
                <a:t>x</a:t>
              </a:r>
            </a:p>
          </p:txBody>
        </p:sp>
        <p:sp>
          <p:nvSpPr>
            <p:cNvPr id="243" name="Oval 242">
              <a:extLst>
                <a:ext uri="{FF2B5EF4-FFF2-40B4-BE49-F238E27FC236}">
                  <a16:creationId xmlns:a16="http://schemas.microsoft.com/office/drawing/2014/main" id="{F37C2646-BA4E-1A44-B0E4-6E465A14894D}"/>
                </a:ext>
              </a:extLst>
            </p:cNvPr>
            <p:cNvSpPr/>
            <p:nvPr/>
          </p:nvSpPr>
          <p:spPr>
            <a:xfrm>
              <a:off x="2036652" y="1497826"/>
              <a:ext cx="1665617" cy="1576552"/>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00B050"/>
                </a:solidFill>
              </a:endParaRPr>
            </a:p>
          </p:txBody>
        </p:sp>
      </p:grpSp>
      <p:sp>
        <p:nvSpPr>
          <p:cNvPr id="244" name="Right Arrow 243">
            <a:extLst>
              <a:ext uri="{FF2B5EF4-FFF2-40B4-BE49-F238E27FC236}">
                <a16:creationId xmlns:a16="http://schemas.microsoft.com/office/drawing/2014/main" id="{4FBFC675-11E0-FA4C-9105-A8D9ADA59E5A}"/>
              </a:ext>
            </a:extLst>
          </p:cNvPr>
          <p:cNvSpPr/>
          <p:nvPr/>
        </p:nvSpPr>
        <p:spPr>
          <a:xfrm>
            <a:off x="1168766" y="3887527"/>
            <a:ext cx="692435" cy="18759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245" name="TextBox 244">
            <a:extLst>
              <a:ext uri="{FF2B5EF4-FFF2-40B4-BE49-F238E27FC236}">
                <a16:creationId xmlns:a16="http://schemas.microsoft.com/office/drawing/2014/main" id="{523CB418-AF26-4543-93EA-D780AA52BAF1}"/>
              </a:ext>
            </a:extLst>
          </p:cNvPr>
          <p:cNvSpPr txBox="1"/>
          <p:nvPr/>
        </p:nvSpPr>
        <p:spPr>
          <a:xfrm>
            <a:off x="1939594" y="3839876"/>
            <a:ext cx="678311" cy="278619"/>
          </a:xfrm>
          <a:prstGeom prst="rect">
            <a:avLst/>
          </a:prstGeom>
          <a:noFill/>
        </p:spPr>
        <p:txBody>
          <a:bodyPr wrap="none" rtlCol="0">
            <a:spAutoFit/>
          </a:bodyPr>
          <a:lstStyle/>
          <a:p>
            <a:r>
              <a:rPr lang="en-US" dirty="0">
                <a:solidFill>
                  <a:srgbClr val="00B050"/>
                </a:solidFill>
              </a:rPr>
              <a:t>statistic</a:t>
            </a:r>
          </a:p>
        </p:txBody>
      </p:sp>
      <p:grpSp>
        <p:nvGrpSpPr>
          <p:cNvPr id="246" name="Group 245">
            <a:extLst>
              <a:ext uri="{FF2B5EF4-FFF2-40B4-BE49-F238E27FC236}">
                <a16:creationId xmlns:a16="http://schemas.microsoft.com/office/drawing/2014/main" id="{4F744719-133D-B543-9D02-EF33BA95D514}"/>
              </a:ext>
            </a:extLst>
          </p:cNvPr>
          <p:cNvGrpSpPr/>
          <p:nvPr/>
        </p:nvGrpSpPr>
        <p:grpSpPr>
          <a:xfrm>
            <a:off x="356939" y="4371151"/>
            <a:ext cx="764732" cy="725704"/>
            <a:chOff x="2036652" y="1429407"/>
            <a:chExt cx="1870888" cy="1775410"/>
          </a:xfrm>
        </p:grpSpPr>
        <p:sp>
          <p:nvSpPr>
            <p:cNvPr id="247" name="TextBox 246">
              <a:extLst>
                <a:ext uri="{FF2B5EF4-FFF2-40B4-BE49-F238E27FC236}">
                  <a16:creationId xmlns:a16="http://schemas.microsoft.com/office/drawing/2014/main" id="{E9E80918-D951-824A-8A70-9AA4E8E2969F}"/>
                </a:ext>
              </a:extLst>
            </p:cNvPr>
            <p:cNvSpPr txBox="1"/>
            <p:nvPr/>
          </p:nvSpPr>
          <p:spPr>
            <a:xfrm>
              <a:off x="2448908" y="1429407"/>
              <a:ext cx="643943" cy="752966"/>
            </a:xfrm>
            <a:prstGeom prst="rect">
              <a:avLst/>
            </a:prstGeom>
            <a:noFill/>
          </p:spPr>
          <p:txBody>
            <a:bodyPr wrap="none" rtlCol="0">
              <a:spAutoFit/>
            </a:bodyPr>
            <a:lstStyle/>
            <a:p>
              <a:r>
                <a:rPr lang="en-US" sz="1400" dirty="0">
                  <a:solidFill>
                    <a:schemeClr val="accent2"/>
                  </a:solidFill>
                </a:rPr>
                <a:t>x</a:t>
              </a:r>
            </a:p>
          </p:txBody>
        </p:sp>
        <p:sp>
          <p:nvSpPr>
            <p:cNvPr id="248" name="TextBox 247">
              <a:extLst>
                <a:ext uri="{FF2B5EF4-FFF2-40B4-BE49-F238E27FC236}">
                  <a16:creationId xmlns:a16="http://schemas.microsoft.com/office/drawing/2014/main" id="{2DDFCE40-2705-D344-80C5-E2CE2ED7F1BF}"/>
                </a:ext>
              </a:extLst>
            </p:cNvPr>
            <p:cNvSpPr txBox="1"/>
            <p:nvPr/>
          </p:nvSpPr>
          <p:spPr>
            <a:xfrm>
              <a:off x="2601310" y="1581807"/>
              <a:ext cx="643943" cy="752966"/>
            </a:xfrm>
            <a:prstGeom prst="rect">
              <a:avLst/>
            </a:prstGeom>
            <a:noFill/>
          </p:spPr>
          <p:txBody>
            <a:bodyPr wrap="none" rtlCol="0">
              <a:spAutoFit/>
            </a:bodyPr>
            <a:lstStyle/>
            <a:p>
              <a:r>
                <a:rPr lang="en-US" sz="1400" dirty="0">
                  <a:solidFill>
                    <a:schemeClr val="accent2"/>
                  </a:solidFill>
                </a:rPr>
                <a:t>x</a:t>
              </a:r>
            </a:p>
          </p:txBody>
        </p:sp>
        <p:sp>
          <p:nvSpPr>
            <p:cNvPr id="249" name="TextBox 248">
              <a:extLst>
                <a:ext uri="{FF2B5EF4-FFF2-40B4-BE49-F238E27FC236}">
                  <a16:creationId xmlns:a16="http://schemas.microsoft.com/office/drawing/2014/main" id="{BAA425CC-7380-5043-830C-F4BD26A1882B}"/>
                </a:ext>
              </a:extLst>
            </p:cNvPr>
            <p:cNvSpPr txBox="1"/>
            <p:nvPr/>
          </p:nvSpPr>
          <p:spPr>
            <a:xfrm>
              <a:off x="2753710" y="1734207"/>
              <a:ext cx="643943" cy="752966"/>
            </a:xfrm>
            <a:prstGeom prst="rect">
              <a:avLst/>
            </a:prstGeom>
            <a:noFill/>
          </p:spPr>
          <p:txBody>
            <a:bodyPr wrap="none" rtlCol="0">
              <a:spAutoFit/>
            </a:bodyPr>
            <a:lstStyle/>
            <a:p>
              <a:r>
                <a:rPr lang="en-US" sz="1400" dirty="0">
                  <a:solidFill>
                    <a:schemeClr val="accent2"/>
                  </a:solidFill>
                </a:rPr>
                <a:t>x</a:t>
              </a:r>
            </a:p>
          </p:txBody>
        </p:sp>
        <p:sp>
          <p:nvSpPr>
            <p:cNvPr id="250" name="TextBox 249">
              <a:extLst>
                <a:ext uri="{FF2B5EF4-FFF2-40B4-BE49-F238E27FC236}">
                  <a16:creationId xmlns:a16="http://schemas.microsoft.com/office/drawing/2014/main" id="{B65C1EFB-BCC0-B446-BEB4-DBA3D2EAA08D}"/>
                </a:ext>
              </a:extLst>
            </p:cNvPr>
            <p:cNvSpPr txBox="1"/>
            <p:nvPr/>
          </p:nvSpPr>
          <p:spPr>
            <a:xfrm>
              <a:off x="2948015" y="1822913"/>
              <a:ext cx="643943" cy="752966"/>
            </a:xfrm>
            <a:prstGeom prst="rect">
              <a:avLst/>
            </a:prstGeom>
            <a:noFill/>
          </p:spPr>
          <p:txBody>
            <a:bodyPr wrap="none" rtlCol="0">
              <a:spAutoFit/>
            </a:bodyPr>
            <a:lstStyle/>
            <a:p>
              <a:r>
                <a:rPr lang="en-US" sz="1400" dirty="0">
                  <a:solidFill>
                    <a:schemeClr val="accent2"/>
                  </a:solidFill>
                </a:rPr>
                <a:t>x</a:t>
              </a:r>
            </a:p>
          </p:txBody>
        </p:sp>
        <p:sp>
          <p:nvSpPr>
            <p:cNvPr id="251" name="TextBox 250">
              <a:extLst>
                <a:ext uri="{FF2B5EF4-FFF2-40B4-BE49-F238E27FC236}">
                  <a16:creationId xmlns:a16="http://schemas.microsoft.com/office/drawing/2014/main" id="{EF276728-8304-6F4A-A099-A35FAD682D4C}"/>
                </a:ext>
              </a:extLst>
            </p:cNvPr>
            <p:cNvSpPr txBox="1"/>
            <p:nvPr/>
          </p:nvSpPr>
          <p:spPr>
            <a:xfrm>
              <a:off x="3058510" y="2039007"/>
              <a:ext cx="643943" cy="752966"/>
            </a:xfrm>
            <a:prstGeom prst="rect">
              <a:avLst/>
            </a:prstGeom>
            <a:noFill/>
          </p:spPr>
          <p:txBody>
            <a:bodyPr wrap="none" rtlCol="0">
              <a:spAutoFit/>
            </a:bodyPr>
            <a:lstStyle/>
            <a:p>
              <a:r>
                <a:rPr lang="en-US" sz="1400" dirty="0">
                  <a:solidFill>
                    <a:schemeClr val="accent2"/>
                  </a:solidFill>
                </a:rPr>
                <a:t>x</a:t>
              </a:r>
            </a:p>
          </p:txBody>
        </p:sp>
        <p:sp>
          <p:nvSpPr>
            <p:cNvPr id="252" name="TextBox 251">
              <a:extLst>
                <a:ext uri="{FF2B5EF4-FFF2-40B4-BE49-F238E27FC236}">
                  <a16:creationId xmlns:a16="http://schemas.microsoft.com/office/drawing/2014/main" id="{F402F459-8D0A-0342-8E7F-DCA153B6DAC3}"/>
                </a:ext>
              </a:extLst>
            </p:cNvPr>
            <p:cNvSpPr txBox="1"/>
            <p:nvPr/>
          </p:nvSpPr>
          <p:spPr>
            <a:xfrm>
              <a:off x="3210910" y="2191407"/>
              <a:ext cx="643943" cy="752966"/>
            </a:xfrm>
            <a:prstGeom prst="rect">
              <a:avLst/>
            </a:prstGeom>
            <a:noFill/>
          </p:spPr>
          <p:txBody>
            <a:bodyPr wrap="none" rtlCol="0">
              <a:spAutoFit/>
            </a:bodyPr>
            <a:lstStyle/>
            <a:p>
              <a:r>
                <a:rPr lang="en-US" sz="1400" dirty="0">
                  <a:solidFill>
                    <a:schemeClr val="accent2"/>
                  </a:solidFill>
                </a:rPr>
                <a:t>x</a:t>
              </a:r>
            </a:p>
          </p:txBody>
        </p:sp>
        <p:sp>
          <p:nvSpPr>
            <p:cNvPr id="253" name="TextBox 252">
              <a:extLst>
                <a:ext uri="{FF2B5EF4-FFF2-40B4-BE49-F238E27FC236}">
                  <a16:creationId xmlns:a16="http://schemas.microsoft.com/office/drawing/2014/main" id="{8BCDE306-A50F-7E45-936F-574F44DC4E20}"/>
                </a:ext>
              </a:extLst>
            </p:cNvPr>
            <p:cNvSpPr txBox="1"/>
            <p:nvPr/>
          </p:nvSpPr>
          <p:spPr>
            <a:xfrm>
              <a:off x="2543642" y="1930854"/>
              <a:ext cx="643943" cy="752966"/>
            </a:xfrm>
            <a:prstGeom prst="rect">
              <a:avLst/>
            </a:prstGeom>
            <a:noFill/>
          </p:spPr>
          <p:txBody>
            <a:bodyPr wrap="none" rtlCol="0">
              <a:spAutoFit/>
            </a:bodyPr>
            <a:lstStyle/>
            <a:p>
              <a:r>
                <a:rPr lang="en-US" sz="1400" dirty="0">
                  <a:solidFill>
                    <a:schemeClr val="accent2"/>
                  </a:solidFill>
                </a:rPr>
                <a:t>x</a:t>
              </a:r>
            </a:p>
          </p:txBody>
        </p:sp>
        <p:sp>
          <p:nvSpPr>
            <p:cNvPr id="254" name="TextBox 253">
              <a:extLst>
                <a:ext uri="{FF2B5EF4-FFF2-40B4-BE49-F238E27FC236}">
                  <a16:creationId xmlns:a16="http://schemas.microsoft.com/office/drawing/2014/main" id="{3845C593-3F42-C344-8BF0-AC5D24E2AB41}"/>
                </a:ext>
              </a:extLst>
            </p:cNvPr>
            <p:cNvSpPr txBox="1"/>
            <p:nvPr/>
          </p:nvSpPr>
          <p:spPr>
            <a:xfrm>
              <a:off x="2559676" y="2401192"/>
              <a:ext cx="643943" cy="752966"/>
            </a:xfrm>
            <a:prstGeom prst="rect">
              <a:avLst/>
            </a:prstGeom>
            <a:noFill/>
          </p:spPr>
          <p:txBody>
            <a:bodyPr wrap="none" rtlCol="0">
              <a:spAutoFit/>
            </a:bodyPr>
            <a:lstStyle/>
            <a:p>
              <a:r>
                <a:rPr lang="en-US" sz="1400" dirty="0">
                  <a:solidFill>
                    <a:schemeClr val="accent2"/>
                  </a:solidFill>
                </a:rPr>
                <a:t>x</a:t>
              </a:r>
            </a:p>
          </p:txBody>
        </p:sp>
        <p:sp>
          <p:nvSpPr>
            <p:cNvPr id="255" name="TextBox 254">
              <a:extLst>
                <a:ext uri="{FF2B5EF4-FFF2-40B4-BE49-F238E27FC236}">
                  <a16:creationId xmlns:a16="http://schemas.microsoft.com/office/drawing/2014/main" id="{22A054C5-53E5-0E4A-A3C0-71575FE0011A}"/>
                </a:ext>
              </a:extLst>
            </p:cNvPr>
            <p:cNvSpPr txBox="1"/>
            <p:nvPr/>
          </p:nvSpPr>
          <p:spPr>
            <a:xfrm>
              <a:off x="2133803" y="1558683"/>
              <a:ext cx="294290" cy="752966"/>
            </a:xfrm>
            <a:prstGeom prst="rect">
              <a:avLst/>
            </a:prstGeom>
            <a:noFill/>
          </p:spPr>
          <p:txBody>
            <a:bodyPr wrap="square" rtlCol="0">
              <a:spAutoFit/>
            </a:bodyPr>
            <a:lstStyle/>
            <a:p>
              <a:r>
                <a:rPr lang="en-US" sz="1400" dirty="0">
                  <a:solidFill>
                    <a:schemeClr val="accent2"/>
                  </a:solidFill>
                </a:rPr>
                <a:t>x</a:t>
              </a:r>
            </a:p>
          </p:txBody>
        </p:sp>
        <p:sp>
          <p:nvSpPr>
            <p:cNvPr id="256" name="TextBox 255">
              <a:extLst>
                <a:ext uri="{FF2B5EF4-FFF2-40B4-BE49-F238E27FC236}">
                  <a16:creationId xmlns:a16="http://schemas.microsoft.com/office/drawing/2014/main" id="{B939E3F2-FA79-E94A-BED6-2BE2E925C5A1}"/>
                </a:ext>
              </a:extLst>
            </p:cNvPr>
            <p:cNvSpPr txBox="1"/>
            <p:nvPr/>
          </p:nvSpPr>
          <p:spPr>
            <a:xfrm>
              <a:off x="2244298" y="1794219"/>
              <a:ext cx="294290" cy="752966"/>
            </a:xfrm>
            <a:prstGeom prst="rect">
              <a:avLst/>
            </a:prstGeom>
            <a:noFill/>
          </p:spPr>
          <p:txBody>
            <a:bodyPr wrap="square" rtlCol="0">
              <a:spAutoFit/>
            </a:bodyPr>
            <a:lstStyle/>
            <a:p>
              <a:r>
                <a:rPr lang="en-US" sz="1400" dirty="0">
                  <a:solidFill>
                    <a:schemeClr val="accent2"/>
                  </a:solidFill>
                </a:rPr>
                <a:t>x</a:t>
              </a:r>
            </a:p>
          </p:txBody>
        </p:sp>
        <p:sp>
          <p:nvSpPr>
            <p:cNvPr id="257" name="TextBox 256">
              <a:extLst>
                <a:ext uri="{FF2B5EF4-FFF2-40B4-BE49-F238E27FC236}">
                  <a16:creationId xmlns:a16="http://schemas.microsoft.com/office/drawing/2014/main" id="{66979C2F-8DC6-4B4B-A958-77CFD6E7B864}"/>
                </a:ext>
              </a:extLst>
            </p:cNvPr>
            <p:cNvSpPr txBox="1"/>
            <p:nvPr/>
          </p:nvSpPr>
          <p:spPr>
            <a:xfrm>
              <a:off x="2428162" y="1798738"/>
              <a:ext cx="294290" cy="752966"/>
            </a:xfrm>
            <a:prstGeom prst="rect">
              <a:avLst/>
            </a:prstGeom>
            <a:noFill/>
          </p:spPr>
          <p:txBody>
            <a:bodyPr wrap="square" rtlCol="0">
              <a:spAutoFit/>
            </a:bodyPr>
            <a:lstStyle/>
            <a:p>
              <a:r>
                <a:rPr lang="en-US" sz="1400" dirty="0">
                  <a:solidFill>
                    <a:schemeClr val="accent2"/>
                  </a:solidFill>
                </a:rPr>
                <a:t>x</a:t>
              </a:r>
            </a:p>
          </p:txBody>
        </p:sp>
        <p:sp>
          <p:nvSpPr>
            <p:cNvPr id="258" name="TextBox 257">
              <a:extLst>
                <a:ext uri="{FF2B5EF4-FFF2-40B4-BE49-F238E27FC236}">
                  <a16:creationId xmlns:a16="http://schemas.microsoft.com/office/drawing/2014/main" id="{08947989-B0EA-8544-81FF-D38767DD00DA}"/>
                </a:ext>
              </a:extLst>
            </p:cNvPr>
            <p:cNvSpPr txBox="1"/>
            <p:nvPr/>
          </p:nvSpPr>
          <p:spPr>
            <a:xfrm>
              <a:off x="2464675" y="2140325"/>
              <a:ext cx="294290" cy="752966"/>
            </a:xfrm>
            <a:prstGeom prst="rect">
              <a:avLst/>
            </a:prstGeom>
            <a:noFill/>
          </p:spPr>
          <p:txBody>
            <a:bodyPr wrap="square" rtlCol="0">
              <a:spAutoFit/>
            </a:bodyPr>
            <a:lstStyle/>
            <a:p>
              <a:r>
                <a:rPr lang="en-US" sz="1400" dirty="0">
                  <a:solidFill>
                    <a:schemeClr val="accent2"/>
                  </a:solidFill>
                </a:rPr>
                <a:t>x</a:t>
              </a:r>
            </a:p>
          </p:txBody>
        </p:sp>
        <p:sp>
          <p:nvSpPr>
            <p:cNvPr id="259" name="TextBox 258">
              <a:extLst>
                <a:ext uri="{FF2B5EF4-FFF2-40B4-BE49-F238E27FC236}">
                  <a16:creationId xmlns:a16="http://schemas.microsoft.com/office/drawing/2014/main" id="{DD84AC07-7552-784E-9581-FCC958EB6474}"/>
                </a:ext>
              </a:extLst>
            </p:cNvPr>
            <p:cNvSpPr txBox="1"/>
            <p:nvPr/>
          </p:nvSpPr>
          <p:spPr>
            <a:xfrm>
              <a:off x="2911365" y="2101436"/>
              <a:ext cx="294290" cy="752966"/>
            </a:xfrm>
            <a:prstGeom prst="rect">
              <a:avLst/>
            </a:prstGeom>
            <a:noFill/>
          </p:spPr>
          <p:txBody>
            <a:bodyPr wrap="square" rtlCol="0">
              <a:spAutoFit/>
            </a:bodyPr>
            <a:lstStyle/>
            <a:p>
              <a:r>
                <a:rPr lang="en-US" sz="1400" dirty="0">
                  <a:solidFill>
                    <a:schemeClr val="accent2"/>
                  </a:solidFill>
                </a:rPr>
                <a:t>x</a:t>
              </a:r>
            </a:p>
          </p:txBody>
        </p:sp>
        <p:sp>
          <p:nvSpPr>
            <p:cNvPr id="260" name="TextBox 259">
              <a:extLst>
                <a:ext uri="{FF2B5EF4-FFF2-40B4-BE49-F238E27FC236}">
                  <a16:creationId xmlns:a16="http://schemas.microsoft.com/office/drawing/2014/main" id="{EFC36AF1-D353-3146-8F6D-F0BDFC96A021}"/>
                </a:ext>
              </a:extLst>
            </p:cNvPr>
            <p:cNvSpPr txBox="1"/>
            <p:nvPr/>
          </p:nvSpPr>
          <p:spPr>
            <a:xfrm>
              <a:off x="2758319" y="2319947"/>
              <a:ext cx="294290" cy="752966"/>
            </a:xfrm>
            <a:prstGeom prst="rect">
              <a:avLst/>
            </a:prstGeom>
            <a:noFill/>
          </p:spPr>
          <p:txBody>
            <a:bodyPr wrap="square" rtlCol="0">
              <a:spAutoFit/>
            </a:bodyPr>
            <a:lstStyle/>
            <a:p>
              <a:r>
                <a:rPr lang="en-US" sz="1400" dirty="0">
                  <a:solidFill>
                    <a:schemeClr val="accent2"/>
                  </a:solidFill>
                </a:rPr>
                <a:t>x</a:t>
              </a:r>
            </a:p>
          </p:txBody>
        </p:sp>
        <p:sp>
          <p:nvSpPr>
            <p:cNvPr id="261" name="TextBox 260">
              <a:extLst>
                <a:ext uri="{FF2B5EF4-FFF2-40B4-BE49-F238E27FC236}">
                  <a16:creationId xmlns:a16="http://schemas.microsoft.com/office/drawing/2014/main" id="{7247A10F-88BD-6941-9B1D-7506736C5C1F}"/>
                </a:ext>
              </a:extLst>
            </p:cNvPr>
            <p:cNvSpPr txBox="1"/>
            <p:nvPr/>
          </p:nvSpPr>
          <p:spPr>
            <a:xfrm>
              <a:off x="3037761" y="2408338"/>
              <a:ext cx="294290" cy="752966"/>
            </a:xfrm>
            <a:prstGeom prst="rect">
              <a:avLst/>
            </a:prstGeom>
            <a:noFill/>
          </p:spPr>
          <p:txBody>
            <a:bodyPr wrap="square" rtlCol="0">
              <a:spAutoFit/>
            </a:bodyPr>
            <a:lstStyle/>
            <a:p>
              <a:r>
                <a:rPr lang="en-US" sz="1400" dirty="0">
                  <a:solidFill>
                    <a:schemeClr val="accent2"/>
                  </a:solidFill>
                </a:rPr>
                <a:t>x</a:t>
              </a:r>
            </a:p>
          </p:txBody>
        </p:sp>
        <p:sp>
          <p:nvSpPr>
            <p:cNvPr id="262" name="TextBox 261">
              <a:extLst>
                <a:ext uri="{FF2B5EF4-FFF2-40B4-BE49-F238E27FC236}">
                  <a16:creationId xmlns:a16="http://schemas.microsoft.com/office/drawing/2014/main" id="{6909A309-40D7-8C4E-B8E7-9D796BB487BC}"/>
                </a:ext>
              </a:extLst>
            </p:cNvPr>
            <p:cNvSpPr txBox="1"/>
            <p:nvPr/>
          </p:nvSpPr>
          <p:spPr>
            <a:xfrm>
              <a:off x="2055045" y="1872525"/>
              <a:ext cx="294290" cy="752966"/>
            </a:xfrm>
            <a:prstGeom prst="rect">
              <a:avLst/>
            </a:prstGeom>
            <a:noFill/>
          </p:spPr>
          <p:txBody>
            <a:bodyPr wrap="square" rtlCol="0">
              <a:spAutoFit/>
            </a:bodyPr>
            <a:lstStyle/>
            <a:p>
              <a:r>
                <a:rPr lang="en-US" sz="1400" dirty="0">
                  <a:solidFill>
                    <a:schemeClr val="accent2"/>
                  </a:solidFill>
                </a:rPr>
                <a:t>x</a:t>
              </a:r>
            </a:p>
          </p:txBody>
        </p:sp>
        <p:sp>
          <p:nvSpPr>
            <p:cNvPr id="263" name="TextBox 262">
              <a:extLst>
                <a:ext uri="{FF2B5EF4-FFF2-40B4-BE49-F238E27FC236}">
                  <a16:creationId xmlns:a16="http://schemas.microsoft.com/office/drawing/2014/main" id="{A1933D5A-4ABE-1542-97EE-1DC3A096FFAA}"/>
                </a:ext>
              </a:extLst>
            </p:cNvPr>
            <p:cNvSpPr txBox="1"/>
            <p:nvPr/>
          </p:nvSpPr>
          <p:spPr>
            <a:xfrm>
              <a:off x="3232067" y="1918874"/>
              <a:ext cx="643943" cy="752966"/>
            </a:xfrm>
            <a:prstGeom prst="rect">
              <a:avLst/>
            </a:prstGeom>
            <a:noFill/>
          </p:spPr>
          <p:txBody>
            <a:bodyPr wrap="none" rtlCol="0">
              <a:spAutoFit/>
            </a:bodyPr>
            <a:lstStyle/>
            <a:p>
              <a:r>
                <a:rPr lang="en-US" sz="1400" dirty="0">
                  <a:solidFill>
                    <a:schemeClr val="accent2"/>
                  </a:solidFill>
                </a:rPr>
                <a:t>x</a:t>
              </a:r>
            </a:p>
          </p:txBody>
        </p:sp>
        <p:sp>
          <p:nvSpPr>
            <p:cNvPr id="264" name="TextBox 263">
              <a:extLst>
                <a:ext uri="{FF2B5EF4-FFF2-40B4-BE49-F238E27FC236}">
                  <a16:creationId xmlns:a16="http://schemas.microsoft.com/office/drawing/2014/main" id="{08DCA914-F54C-F845-B7BF-2D1562065989}"/>
                </a:ext>
              </a:extLst>
            </p:cNvPr>
            <p:cNvSpPr txBox="1"/>
            <p:nvPr/>
          </p:nvSpPr>
          <p:spPr>
            <a:xfrm>
              <a:off x="2927267" y="1483430"/>
              <a:ext cx="284051" cy="752966"/>
            </a:xfrm>
            <a:prstGeom prst="rect">
              <a:avLst/>
            </a:prstGeom>
            <a:noFill/>
          </p:spPr>
          <p:txBody>
            <a:bodyPr wrap="square" rtlCol="0">
              <a:spAutoFit/>
            </a:bodyPr>
            <a:lstStyle/>
            <a:p>
              <a:r>
                <a:rPr lang="en-US" sz="1400" dirty="0">
                  <a:solidFill>
                    <a:schemeClr val="accent2"/>
                  </a:solidFill>
                </a:rPr>
                <a:t>x</a:t>
              </a:r>
            </a:p>
          </p:txBody>
        </p:sp>
        <p:sp>
          <p:nvSpPr>
            <p:cNvPr id="265" name="TextBox 264">
              <a:extLst>
                <a:ext uri="{FF2B5EF4-FFF2-40B4-BE49-F238E27FC236}">
                  <a16:creationId xmlns:a16="http://schemas.microsoft.com/office/drawing/2014/main" id="{83B2869B-E2DD-BF45-8367-9E76DC856EB2}"/>
                </a:ext>
              </a:extLst>
            </p:cNvPr>
            <p:cNvSpPr txBox="1"/>
            <p:nvPr/>
          </p:nvSpPr>
          <p:spPr>
            <a:xfrm>
              <a:off x="3263597" y="1638247"/>
              <a:ext cx="643943" cy="752966"/>
            </a:xfrm>
            <a:prstGeom prst="rect">
              <a:avLst/>
            </a:prstGeom>
            <a:noFill/>
          </p:spPr>
          <p:txBody>
            <a:bodyPr wrap="none" rtlCol="0">
              <a:spAutoFit/>
            </a:bodyPr>
            <a:lstStyle/>
            <a:p>
              <a:r>
                <a:rPr lang="en-US" sz="1400" dirty="0">
                  <a:solidFill>
                    <a:schemeClr val="accent2"/>
                  </a:solidFill>
                </a:rPr>
                <a:t>x</a:t>
              </a:r>
            </a:p>
          </p:txBody>
        </p:sp>
        <p:sp>
          <p:nvSpPr>
            <p:cNvPr id="266" name="TextBox 265">
              <a:extLst>
                <a:ext uri="{FF2B5EF4-FFF2-40B4-BE49-F238E27FC236}">
                  <a16:creationId xmlns:a16="http://schemas.microsoft.com/office/drawing/2014/main" id="{8CD2CBFC-8394-0945-BE28-52C8BB9C103B}"/>
                </a:ext>
              </a:extLst>
            </p:cNvPr>
            <p:cNvSpPr txBox="1"/>
            <p:nvPr/>
          </p:nvSpPr>
          <p:spPr>
            <a:xfrm>
              <a:off x="2335514" y="2451851"/>
              <a:ext cx="643943" cy="752966"/>
            </a:xfrm>
            <a:prstGeom prst="rect">
              <a:avLst/>
            </a:prstGeom>
            <a:noFill/>
          </p:spPr>
          <p:txBody>
            <a:bodyPr wrap="none" rtlCol="0">
              <a:spAutoFit/>
            </a:bodyPr>
            <a:lstStyle/>
            <a:p>
              <a:r>
                <a:rPr lang="en-US" sz="1400" dirty="0">
                  <a:solidFill>
                    <a:schemeClr val="accent2"/>
                  </a:solidFill>
                </a:rPr>
                <a:t>x</a:t>
              </a:r>
            </a:p>
          </p:txBody>
        </p:sp>
        <p:sp>
          <p:nvSpPr>
            <p:cNvPr id="267" name="TextBox 266">
              <a:extLst>
                <a:ext uri="{FF2B5EF4-FFF2-40B4-BE49-F238E27FC236}">
                  <a16:creationId xmlns:a16="http://schemas.microsoft.com/office/drawing/2014/main" id="{1C974E14-F703-E44E-9394-6E75D47B96D1}"/>
                </a:ext>
              </a:extLst>
            </p:cNvPr>
            <p:cNvSpPr txBox="1"/>
            <p:nvPr/>
          </p:nvSpPr>
          <p:spPr>
            <a:xfrm>
              <a:off x="2727435" y="2028287"/>
              <a:ext cx="643943" cy="752966"/>
            </a:xfrm>
            <a:prstGeom prst="rect">
              <a:avLst/>
            </a:prstGeom>
            <a:noFill/>
          </p:spPr>
          <p:txBody>
            <a:bodyPr wrap="none" rtlCol="0">
              <a:spAutoFit/>
            </a:bodyPr>
            <a:lstStyle/>
            <a:p>
              <a:r>
                <a:rPr lang="en-US" sz="1400" dirty="0">
                  <a:solidFill>
                    <a:schemeClr val="accent2"/>
                  </a:solidFill>
                </a:rPr>
                <a:t>x</a:t>
              </a:r>
            </a:p>
          </p:txBody>
        </p:sp>
        <p:sp>
          <p:nvSpPr>
            <p:cNvPr id="268" name="TextBox 267">
              <a:extLst>
                <a:ext uri="{FF2B5EF4-FFF2-40B4-BE49-F238E27FC236}">
                  <a16:creationId xmlns:a16="http://schemas.microsoft.com/office/drawing/2014/main" id="{7EC0122F-F9F3-F64A-8551-E3A31ED955C8}"/>
                </a:ext>
              </a:extLst>
            </p:cNvPr>
            <p:cNvSpPr txBox="1"/>
            <p:nvPr/>
          </p:nvSpPr>
          <p:spPr>
            <a:xfrm>
              <a:off x="2181270" y="2138011"/>
              <a:ext cx="643943" cy="752966"/>
            </a:xfrm>
            <a:prstGeom prst="rect">
              <a:avLst/>
            </a:prstGeom>
            <a:noFill/>
          </p:spPr>
          <p:txBody>
            <a:bodyPr wrap="none" rtlCol="0">
              <a:spAutoFit/>
            </a:bodyPr>
            <a:lstStyle/>
            <a:p>
              <a:r>
                <a:rPr lang="en-US" sz="1400" dirty="0">
                  <a:solidFill>
                    <a:schemeClr val="accent2"/>
                  </a:solidFill>
                </a:rPr>
                <a:t>x</a:t>
              </a:r>
            </a:p>
          </p:txBody>
        </p:sp>
        <p:sp>
          <p:nvSpPr>
            <p:cNvPr id="269" name="Oval 268">
              <a:extLst>
                <a:ext uri="{FF2B5EF4-FFF2-40B4-BE49-F238E27FC236}">
                  <a16:creationId xmlns:a16="http://schemas.microsoft.com/office/drawing/2014/main" id="{E943A9FE-1CB3-7248-9A48-656514093E98}"/>
                </a:ext>
              </a:extLst>
            </p:cNvPr>
            <p:cNvSpPr/>
            <p:nvPr/>
          </p:nvSpPr>
          <p:spPr>
            <a:xfrm>
              <a:off x="2036652" y="1497826"/>
              <a:ext cx="1665617" cy="1576552"/>
            </a:xfrm>
            <a:prstGeom prst="ellipse">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accent2"/>
                </a:solidFill>
              </a:endParaRPr>
            </a:p>
          </p:txBody>
        </p:sp>
      </p:grpSp>
      <p:sp>
        <p:nvSpPr>
          <p:cNvPr id="270" name="Right Arrow 269">
            <a:extLst>
              <a:ext uri="{FF2B5EF4-FFF2-40B4-BE49-F238E27FC236}">
                <a16:creationId xmlns:a16="http://schemas.microsoft.com/office/drawing/2014/main" id="{AD7DA4F8-CCE8-9247-9685-0562CC175891}"/>
              </a:ext>
            </a:extLst>
          </p:cNvPr>
          <p:cNvSpPr/>
          <p:nvPr/>
        </p:nvSpPr>
        <p:spPr>
          <a:xfrm>
            <a:off x="1196732" y="4637734"/>
            <a:ext cx="692435" cy="18759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271" name="TextBox 270">
            <a:extLst>
              <a:ext uri="{FF2B5EF4-FFF2-40B4-BE49-F238E27FC236}">
                <a16:creationId xmlns:a16="http://schemas.microsoft.com/office/drawing/2014/main" id="{C39E32EF-3A5A-6649-A13D-E76B20D26AD1}"/>
              </a:ext>
            </a:extLst>
          </p:cNvPr>
          <p:cNvSpPr txBox="1"/>
          <p:nvPr/>
        </p:nvSpPr>
        <p:spPr>
          <a:xfrm>
            <a:off x="1967560" y="4590082"/>
            <a:ext cx="678311" cy="278619"/>
          </a:xfrm>
          <a:prstGeom prst="rect">
            <a:avLst/>
          </a:prstGeom>
          <a:noFill/>
        </p:spPr>
        <p:txBody>
          <a:bodyPr wrap="none" rtlCol="0">
            <a:spAutoFit/>
          </a:bodyPr>
          <a:lstStyle/>
          <a:p>
            <a:r>
              <a:rPr lang="en-US" dirty="0">
                <a:solidFill>
                  <a:schemeClr val="accent2"/>
                </a:solidFill>
              </a:rPr>
              <a:t>statistic</a:t>
            </a:r>
          </a:p>
        </p:txBody>
      </p:sp>
      <p:grpSp>
        <p:nvGrpSpPr>
          <p:cNvPr id="272" name="Group 271">
            <a:extLst>
              <a:ext uri="{FF2B5EF4-FFF2-40B4-BE49-F238E27FC236}">
                <a16:creationId xmlns:a16="http://schemas.microsoft.com/office/drawing/2014/main" id="{831B41A9-95CA-C444-8DB7-9F990D5C6B8E}"/>
              </a:ext>
            </a:extLst>
          </p:cNvPr>
          <p:cNvGrpSpPr/>
          <p:nvPr/>
        </p:nvGrpSpPr>
        <p:grpSpPr>
          <a:xfrm>
            <a:off x="364029" y="5128589"/>
            <a:ext cx="764732" cy="725704"/>
            <a:chOff x="2036652" y="1429407"/>
            <a:chExt cx="1870888" cy="1775410"/>
          </a:xfrm>
        </p:grpSpPr>
        <p:sp>
          <p:nvSpPr>
            <p:cNvPr id="273" name="TextBox 272">
              <a:extLst>
                <a:ext uri="{FF2B5EF4-FFF2-40B4-BE49-F238E27FC236}">
                  <a16:creationId xmlns:a16="http://schemas.microsoft.com/office/drawing/2014/main" id="{F78E28CF-30A9-764C-9310-82D7A4C0BF9B}"/>
                </a:ext>
              </a:extLst>
            </p:cNvPr>
            <p:cNvSpPr txBox="1"/>
            <p:nvPr/>
          </p:nvSpPr>
          <p:spPr>
            <a:xfrm>
              <a:off x="2448908" y="1429407"/>
              <a:ext cx="643943" cy="752966"/>
            </a:xfrm>
            <a:prstGeom prst="rect">
              <a:avLst/>
            </a:prstGeom>
            <a:noFill/>
          </p:spPr>
          <p:txBody>
            <a:bodyPr wrap="none" rtlCol="0">
              <a:spAutoFit/>
            </a:bodyPr>
            <a:lstStyle/>
            <a:p>
              <a:r>
                <a:rPr lang="en-US" sz="1400" dirty="0">
                  <a:solidFill>
                    <a:srgbClr val="7030A0"/>
                  </a:solidFill>
                </a:rPr>
                <a:t>x</a:t>
              </a:r>
            </a:p>
          </p:txBody>
        </p:sp>
        <p:sp>
          <p:nvSpPr>
            <p:cNvPr id="274" name="TextBox 273">
              <a:extLst>
                <a:ext uri="{FF2B5EF4-FFF2-40B4-BE49-F238E27FC236}">
                  <a16:creationId xmlns:a16="http://schemas.microsoft.com/office/drawing/2014/main" id="{94E6CF45-0079-A547-A2F4-F37D69017746}"/>
                </a:ext>
              </a:extLst>
            </p:cNvPr>
            <p:cNvSpPr txBox="1"/>
            <p:nvPr/>
          </p:nvSpPr>
          <p:spPr>
            <a:xfrm>
              <a:off x="2601310" y="1581807"/>
              <a:ext cx="643943" cy="752966"/>
            </a:xfrm>
            <a:prstGeom prst="rect">
              <a:avLst/>
            </a:prstGeom>
            <a:noFill/>
          </p:spPr>
          <p:txBody>
            <a:bodyPr wrap="none" rtlCol="0">
              <a:spAutoFit/>
            </a:bodyPr>
            <a:lstStyle/>
            <a:p>
              <a:r>
                <a:rPr lang="en-US" sz="1400" dirty="0">
                  <a:solidFill>
                    <a:srgbClr val="7030A0"/>
                  </a:solidFill>
                </a:rPr>
                <a:t>x</a:t>
              </a:r>
            </a:p>
          </p:txBody>
        </p:sp>
        <p:sp>
          <p:nvSpPr>
            <p:cNvPr id="275" name="TextBox 274">
              <a:extLst>
                <a:ext uri="{FF2B5EF4-FFF2-40B4-BE49-F238E27FC236}">
                  <a16:creationId xmlns:a16="http://schemas.microsoft.com/office/drawing/2014/main" id="{446FA6E4-F735-6F43-BCCA-55ACC2A4278E}"/>
                </a:ext>
              </a:extLst>
            </p:cNvPr>
            <p:cNvSpPr txBox="1"/>
            <p:nvPr/>
          </p:nvSpPr>
          <p:spPr>
            <a:xfrm>
              <a:off x="2753710" y="1734207"/>
              <a:ext cx="643943" cy="752966"/>
            </a:xfrm>
            <a:prstGeom prst="rect">
              <a:avLst/>
            </a:prstGeom>
            <a:noFill/>
          </p:spPr>
          <p:txBody>
            <a:bodyPr wrap="none" rtlCol="0">
              <a:spAutoFit/>
            </a:bodyPr>
            <a:lstStyle/>
            <a:p>
              <a:r>
                <a:rPr lang="en-US" sz="1400" dirty="0">
                  <a:solidFill>
                    <a:srgbClr val="7030A0"/>
                  </a:solidFill>
                </a:rPr>
                <a:t>x</a:t>
              </a:r>
            </a:p>
          </p:txBody>
        </p:sp>
        <p:sp>
          <p:nvSpPr>
            <p:cNvPr id="276" name="TextBox 275">
              <a:extLst>
                <a:ext uri="{FF2B5EF4-FFF2-40B4-BE49-F238E27FC236}">
                  <a16:creationId xmlns:a16="http://schemas.microsoft.com/office/drawing/2014/main" id="{F20D0447-C6FB-F142-B469-EF62D6C10242}"/>
                </a:ext>
              </a:extLst>
            </p:cNvPr>
            <p:cNvSpPr txBox="1"/>
            <p:nvPr/>
          </p:nvSpPr>
          <p:spPr>
            <a:xfrm>
              <a:off x="2948015" y="1822913"/>
              <a:ext cx="643943" cy="752966"/>
            </a:xfrm>
            <a:prstGeom prst="rect">
              <a:avLst/>
            </a:prstGeom>
            <a:noFill/>
          </p:spPr>
          <p:txBody>
            <a:bodyPr wrap="none" rtlCol="0">
              <a:spAutoFit/>
            </a:bodyPr>
            <a:lstStyle/>
            <a:p>
              <a:r>
                <a:rPr lang="en-US" sz="1400" dirty="0">
                  <a:solidFill>
                    <a:srgbClr val="7030A0"/>
                  </a:solidFill>
                </a:rPr>
                <a:t>x</a:t>
              </a:r>
            </a:p>
          </p:txBody>
        </p:sp>
        <p:sp>
          <p:nvSpPr>
            <p:cNvPr id="277" name="TextBox 276">
              <a:extLst>
                <a:ext uri="{FF2B5EF4-FFF2-40B4-BE49-F238E27FC236}">
                  <a16:creationId xmlns:a16="http://schemas.microsoft.com/office/drawing/2014/main" id="{B050A15C-0D03-F949-A8A7-D987C38CFAAE}"/>
                </a:ext>
              </a:extLst>
            </p:cNvPr>
            <p:cNvSpPr txBox="1"/>
            <p:nvPr/>
          </p:nvSpPr>
          <p:spPr>
            <a:xfrm>
              <a:off x="3058510" y="2039007"/>
              <a:ext cx="643943" cy="752966"/>
            </a:xfrm>
            <a:prstGeom prst="rect">
              <a:avLst/>
            </a:prstGeom>
            <a:noFill/>
          </p:spPr>
          <p:txBody>
            <a:bodyPr wrap="none" rtlCol="0">
              <a:spAutoFit/>
            </a:bodyPr>
            <a:lstStyle/>
            <a:p>
              <a:r>
                <a:rPr lang="en-US" sz="1400" dirty="0">
                  <a:solidFill>
                    <a:srgbClr val="7030A0"/>
                  </a:solidFill>
                </a:rPr>
                <a:t>x</a:t>
              </a:r>
            </a:p>
          </p:txBody>
        </p:sp>
        <p:sp>
          <p:nvSpPr>
            <p:cNvPr id="278" name="TextBox 277">
              <a:extLst>
                <a:ext uri="{FF2B5EF4-FFF2-40B4-BE49-F238E27FC236}">
                  <a16:creationId xmlns:a16="http://schemas.microsoft.com/office/drawing/2014/main" id="{4CA76BD7-9432-D64C-9BC3-D2801CAD55B1}"/>
                </a:ext>
              </a:extLst>
            </p:cNvPr>
            <p:cNvSpPr txBox="1"/>
            <p:nvPr/>
          </p:nvSpPr>
          <p:spPr>
            <a:xfrm>
              <a:off x="3210910" y="2191407"/>
              <a:ext cx="643943" cy="752966"/>
            </a:xfrm>
            <a:prstGeom prst="rect">
              <a:avLst/>
            </a:prstGeom>
            <a:noFill/>
          </p:spPr>
          <p:txBody>
            <a:bodyPr wrap="none" rtlCol="0">
              <a:spAutoFit/>
            </a:bodyPr>
            <a:lstStyle/>
            <a:p>
              <a:r>
                <a:rPr lang="en-US" sz="1400" dirty="0">
                  <a:solidFill>
                    <a:srgbClr val="7030A0"/>
                  </a:solidFill>
                </a:rPr>
                <a:t>x</a:t>
              </a:r>
            </a:p>
          </p:txBody>
        </p:sp>
        <p:sp>
          <p:nvSpPr>
            <p:cNvPr id="279" name="TextBox 278">
              <a:extLst>
                <a:ext uri="{FF2B5EF4-FFF2-40B4-BE49-F238E27FC236}">
                  <a16:creationId xmlns:a16="http://schemas.microsoft.com/office/drawing/2014/main" id="{DD8FD2C6-65B6-9D48-8622-B457C9A29F9F}"/>
                </a:ext>
              </a:extLst>
            </p:cNvPr>
            <p:cNvSpPr txBox="1"/>
            <p:nvPr/>
          </p:nvSpPr>
          <p:spPr>
            <a:xfrm>
              <a:off x="2543642" y="1930854"/>
              <a:ext cx="643943" cy="752966"/>
            </a:xfrm>
            <a:prstGeom prst="rect">
              <a:avLst/>
            </a:prstGeom>
            <a:noFill/>
          </p:spPr>
          <p:txBody>
            <a:bodyPr wrap="none" rtlCol="0">
              <a:spAutoFit/>
            </a:bodyPr>
            <a:lstStyle/>
            <a:p>
              <a:r>
                <a:rPr lang="en-US" sz="1400" dirty="0">
                  <a:solidFill>
                    <a:srgbClr val="7030A0"/>
                  </a:solidFill>
                </a:rPr>
                <a:t>x</a:t>
              </a:r>
            </a:p>
          </p:txBody>
        </p:sp>
        <p:sp>
          <p:nvSpPr>
            <p:cNvPr id="280" name="TextBox 279">
              <a:extLst>
                <a:ext uri="{FF2B5EF4-FFF2-40B4-BE49-F238E27FC236}">
                  <a16:creationId xmlns:a16="http://schemas.microsoft.com/office/drawing/2014/main" id="{D8396B0B-56D9-B642-BCC4-5A5E01C1015F}"/>
                </a:ext>
              </a:extLst>
            </p:cNvPr>
            <p:cNvSpPr txBox="1"/>
            <p:nvPr/>
          </p:nvSpPr>
          <p:spPr>
            <a:xfrm>
              <a:off x="2559676" y="2401192"/>
              <a:ext cx="643943" cy="752966"/>
            </a:xfrm>
            <a:prstGeom prst="rect">
              <a:avLst/>
            </a:prstGeom>
            <a:noFill/>
          </p:spPr>
          <p:txBody>
            <a:bodyPr wrap="none" rtlCol="0">
              <a:spAutoFit/>
            </a:bodyPr>
            <a:lstStyle/>
            <a:p>
              <a:r>
                <a:rPr lang="en-US" sz="1400" dirty="0">
                  <a:solidFill>
                    <a:srgbClr val="7030A0"/>
                  </a:solidFill>
                </a:rPr>
                <a:t>x</a:t>
              </a:r>
            </a:p>
          </p:txBody>
        </p:sp>
        <p:sp>
          <p:nvSpPr>
            <p:cNvPr id="281" name="TextBox 280">
              <a:extLst>
                <a:ext uri="{FF2B5EF4-FFF2-40B4-BE49-F238E27FC236}">
                  <a16:creationId xmlns:a16="http://schemas.microsoft.com/office/drawing/2014/main" id="{8D520B7B-B25A-B64C-BD37-1AA13A4F6260}"/>
                </a:ext>
              </a:extLst>
            </p:cNvPr>
            <p:cNvSpPr txBox="1"/>
            <p:nvPr/>
          </p:nvSpPr>
          <p:spPr>
            <a:xfrm>
              <a:off x="2133803" y="1558683"/>
              <a:ext cx="294290" cy="752966"/>
            </a:xfrm>
            <a:prstGeom prst="rect">
              <a:avLst/>
            </a:prstGeom>
            <a:noFill/>
          </p:spPr>
          <p:txBody>
            <a:bodyPr wrap="square" rtlCol="0">
              <a:spAutoFit/>
            </a:bodyPr>
            <a:lstStyle/>
            <a:p>
              <a:r>
                <a:rPr lang="en-US" sz="1400" dirty="0">
                  <a:solidFill>
                    <a:srgbClr val="7030A0"/>
                  </a:solidFill>
                </a:rPr>
                <a:t>x</a:t>
              </a:r>
            </a:p>
          </p:txBody>
        </p:sp>
        <p:sp>
          <p:nvSpPr>
            <p:cNvPr id="282" name="TextBox 281">
              <a:extLst>
                <a:ext uri="{FF2B5EF4-FFF2-40B4-BE49-F238E27FC236}">
                  <a16:creationId xmlns:a16="http://schemas.microsoft.com/office/drawing/2014/main" id="{2C5403E5-4AB0-CA4B-A35F-7E6D14A0EA5A}"/>
                </a:ext>
              </a:extLst>
            </p:cNvPr>
            <p:cNvSpPr txBox="1"/>
            <p:nvPr/>
          </p:nvSpPr>
          <p:spPr>
            <a:xfrm>
              <a:off x="2244298" y="1794219"/>
              <a:ext cx="294290" cy="752966"/>
            </a:xfrm>
            <a:prstGeom prst="rect">
              <a:avLst/>
            </a:prstGeom>
            <a:noFill/>
          </p:spPr>
          <p:txBody>
            <a:bodyPr wrap="square" rtlCol="0">
              <a:spAutoFit/>
            </a:bodyPr>
            <a:lstStyle/>
            <a:p>
              <a:r>
                <a:rPr lang="en-US" sz="1400" dirty="0">
                  <a:solidFill>
                    <a:srgbClr val="7030A0"/>
                  </a:solidFill>
                </a:rPr>
                <a:t>x</a:t>
              </a:r>
            </a:p>
          </p:txBody>
        </p:sp>
        <p:sp>
          <p:nvSpPr>
            <p:cNvPr id="283" name="TextBox 282">
              <a:extLst>
                <a:ext uri="{FF2B5EF4-FFF2-40B4-BE49-F238E27FC236}">
                  <a16:creationId xmlns:a16="http://schemas.microsoft.com/office/drawing/2014/main" id="{7D6FB0C2-1856-C746-B7C6-69B668E80A6C}"/>
                </a:ext>
              </a:extLst>
            </p:cNvPr>
            <p:cNvSpPr txBox="1"/>
            <p:nvPr/>
          </p:nvSpPr>
          <p:spPr>
            <a:xfrm>
              <a:off x="2428162" y="1798738"/>
              <a:ext cx="294290" cy="752966"/>
            </a:xfrm>
            <a:prstGeom prst="rect">
              <a:avLst/>
            </a:prstGeom>
            <a:noFill/>
          </p:spPr>
          <p:txBody>
            <a:bodyPr wrap="square" rtlCol="0">
              <a:spAutoFit/>
            </a:bodyPr>
            <a:lstStyle/>
            <a:p>
              <a:r>
                <a:rPr lang="en-US" sz="1400" dirty="0">
                  <a:solidFill>
                    <a:srgbClr val="7030A0"/>
                  </a:solidFill>
                </a:rPr>
                <a:t>x</a:t>
              </a:r>
            </a:p>
          </p:txBody>
        </p:sp>
        <p:sp>
          <p:nvSpPr>
            <p:cNvPr id="284" name="TextBox 283">
              <a:extLst>
                <a:ext uri="{FF2B5EF4-FFF2-40B4-BE49-F238E27FC236}">
                  <a16:creationId xmlns:a16="http://schemas.microsoft.com/office/drawing/2014/main" id="{AEEC9C9B-D821-114F-9194-B2A21E80FBE7}"/>
                </a:ext>
              </a:extLst>
            </p:cNvPr>
            <p:cNvSpPr txBox="1"/>
            <p:nvPr/>
          </p:nvSpPr>
          <p:spPr>
            <a:xfrm>
              <a:off x="2464675" y="2140325"/>
              <a:ext cx="294290" cy="752966"/>
            </a:xfrm>
            <a:prstGeom prst="rect">
              <a:avLst/>
            </a:prstGeom>
            <a:noFill/>
          </p:spPr>
          <p:txBody>
            <a:bodyPr wrap="square" rtlCol="0">
              <a:spAutoFit/>
            </a:bodyPr>
            <a:lstStyle/>
            <a:p>
              <a:r>
                <a:rPr lang="en-US" sz="1400" dirty="0">
                  <a:solidFill>
                    <a:srgbClr val="7030A0"/>
                  </a:solidFill>
                </a:rPr>
                <a:t>x</a:t>
              </a:r>
            </a:p>
          </p:txBody>
        </p:sp>
        <p:sp>
          <p:nvSpPr>
            <p:cNvPr id="285" name="TextBox 284">
              <a:extLst>
                <a:ext uri="{FF2B5EF4-FFF2-40B4-BE49-F238E27FC236}">
                  <a16:creationId xmlns:a16="http://schemas.microsoft.com/office/drawing/2014/main" id="{8A762ECB-8F9C-BE48-A467-5B8CD9F9D9D9}"/>
                </a:ext>
              </a:extLst>
            </p:cNvPr>
            <p:cNvSpPr txBox="1"/>
            <p:nvPr/>
          </p:nvSpPr>
          <p:spPr>
            <a:xfrm>
              <a:off x="2911365" y="2101436"/>
              <a:ext cx="294290" cy="752966"/>
            </a:xfrm>
            <a:prstGeom prst="rect">
              <a:avLst/>
            </a:prstGeom>
            <a:noFill/>
          </p:spPr>
          <p:txBody>
            <a:bodyPr wrap="square" rtlCol="0">
              <a:spAutoFit/>
            </a:bodyPr>
            <a:lstStyle/>
            <a:p>
              <a:r>
                <a:rPr lang="en-US" sz="1400" dirty="0">
                  <a:solidFill>
                    <a:srgbClr val="7030A0"/>
                  </a:solidFill>
                </a:rPr>
                <a:t>x</a:t>
              </a:r>
            </a:p>
          </p:txBody>
        </p:sp>
        <p:sp>
          <p:nvSpPr>
            <p:cNvPr id="286" name="TextBox 285">
              <a:extLst>
                <a:ext uri="{FF2B5EF4-FFF2-40B4-BE49-F238E27FC236}">
                  <a16:creationId xmlns:a16="http://schemas.microsoft.com/office/drawing/2014/main" id="{CC545085-C851-8A4E-B749-0F64F57D95FA}"/>
                </a:ext>
              </a:extLst>
            </p:cNvPr>
            <p:cNvSpPr txBox="1"/>
            <p:nvPr/>
          </p:nvSpPr>
          <p:spPr>
            <a:xfrm>
              <a:off x="2758319" y="2319947"/>
              <a:ext cx="294290" cy="752966"/>
            </a:xfrm>
            <a:prstGeom prst="rect">
              <a:avLst/>
            </a:prstGeom>
            <a:noFill/>
          </p:spPr>
          <p:txBody>
            <a:bodyPr wrap="square" rtlCol="0">
              <a:spAutoFit/>
            </a:bodyPr>
            <a:lstStyle/>
            <a:p>
              <a:r>
                <a:rPr lang="en-US" sz="1400" dirty="0">
                  <a:solidFill>
                    <a:srgbClr val="7030A0"/>
                  </a:solidFill>
                </a:rPr>
                <a:t>x</a:t>
              </a:r>
            </a:p>
          </p:txBody>
        </p:sp>
        <p:sp>
          <p:nvSpPr>
            <p:cNvPr id="287" name="TextBox 286">
              <a:extLst>
                <a:ext uri="{FF2B5EF4-FFF2-40B4-BE49-F238E27FC236}">
                  <a16:creationId xmlns:a16="http://schemas.microsoft.com/office/drawing/2014/main" id="{AF5C68BA-174A-A64C-A20C-CEE2ACC1F250}"/>
                </a:ext>
              </a:extLst>
            </p:cNvPr>
            <p:cNvSpPr txBox="1"/>
            <p:nvPr/>
          </p:nvSpPr>
          <p:spPr>
            <a:xfrm>
              <a:off x="3037761" y="2408338"/>
              <a:ext cx="294290" cy="752966"/>
            </a:xfrm>
            <a:prstGeom prst="rect">
              <a:avLst/>
            </a:prstGeom>
            <a:noFill/>
          </p:spPr>
          <p:txBody>
            <a:bodyPr wrap="square" rtlCol="0">
              <a:spAutoFit/>
            </a:bodyPr>
            <a:lstStyle/>
            <a:p>
              <a:r>
                <a:rPr lang="en-US" sz="1400" dirty="0">
                  <a:solidFill>
                    <a:srgbClr val="7030A0"/>
                  </a:solidFill>
                </a:rPr>
                <a:t>x</a:t>
              </a:r>
            </a:p>
          </p:txBody>
        </p:sp>
        <p:sp>
          <p:nvSpPr>
            <p:cNvPr id="288" name="TextBox 287">
              <a:extLst>
                <a:ext uri="{FF2B5EF4-FFF2-40B4-BE49-F238E27FC236}">
                  <a16:creationId xmlns:a16="http://schemas.microsoft.com/office/drawing/2014/main" id="{E23F7AD3-0F34-694A-82A3-2BB6A649A447}"/>
                </a:ext>
              </a:extLst>
            </p:cNvPr>
            <p:cNvSpPr txBox="1"/>
            <p:nvPr/>
          </p:nvSpPr>
          <p:spPr>
            <a:xfrm>
              <a:off x="2055045" y="1872525"/>
              <a:ext cx="294290" cy="752966"/>
            </a:xfrm>
            <a:prstGeom prst="rect">
              <a:avLst/>
            </a:prstGeom>
            <a:noFill/>
          </p:spPr>
          <p:txBody>
            <a:bodyPr wrap="square" rtlCol="0">
              <a:spAutoFit/>
            </a:bodyPr>
            <a:lstStyle/>
            <a:p>
              <a:r>
                <a:rPr lang="en-US" sz="1400" dirty="0">
                  <a:solidFill>
                    <a:srgbClr val="7030A0"/>
                  </a:solidFill>
                </a:rPr>
                <a:t>x</a:t>
              </a:r>
            </a:p>
          </p:txBody>
        </p:sp>
        <p:sp>
          <p:nvSpPr>
            <p:cNvPr id="289" name="TextBox 288">
              <a:extLst>
                <a:ext uri="{FF2B5EF4-FFF2-40B4-BE49-F238E27FC236}">
                  <a16:creationId xmlns:a16="http://schemas.microsoft.com/office/drawing/2014/main" id="{A608532A-CB10-BA4F-913B-B1B87E610C6C}"/>
                </a:ext>
              </a:extLst>
            </p:cNvPr>
            <p:cNvSpPr txBox="1"/>
            <p:nvPr/>
          </p:nvSpPr>
          <p:spPr>
            <a:xfrm>
              <a:off x="3232067" y="1918874"/>
              <a:ext cx="643943" cy="752966"/>
            </a:xfrm>
            <a:prstGeom prst="rect">
              <a:avLst/>
            </a:prstGeom>
            <a:noFill/>
          </p:spPr>
          <p:txBody>
            <a:bodyPr wrap="none" rtlCol="0">
              <a:spAutoFit/>
            </a:bodyPr>
            <a:lstStyle/>
            <a:p>
              <a:r>
                <a:rPr lang="en-US" sz="1400" dirty="0">
                  <a:solidFill>
                    <a:srgbClr val="7030A0"/>
                  </a:solidFill>
                </a:rPr>
                <a:t>x</a:t>
              </a:r>
            </a:p>
          </p:txBody>
        </p:sp>
        <p:sp>
          <p:nvSpPr>
            <p:cNvPr id="290" name="TextBox 289">
              <a:extLst>
                <a:ext uri="{FF2B5EF4-FFF2-40B4-BE49-F238E27FC236}">
                  <a16:creationId xmlns:a16="http://schemas.microsoft.com/office/drawing/2014/main" id="{05753D71-5622-BC4C-BC4F-7998A0D35ABD}"/>
                </a:ext>
              </a:extLst>
            </p:cNvPr>
            <p:cNvSpPr txBox="1"/>
            <p:nvPr/>
          </p:nvSpPr>
          <p:spPr>
            <a:xfrm>
              <a:off x="2927267" y="1483430"/>
              <a:ext cx="284051" cy="752966"/>
            </a:xfrm>
            <a:prstGeom prst="rect">
              <a:avLst/>
            </a:prstGeom>
            <a:noFill/>
          </p:spPr>
          <p:txBody>
            <a:bodyPr wrap="square" rtlCol="0">
              <a:spAutoFit/>
            </a:bodyPr>
            <a:lstStyle/>
            <a:p>
              <a:r>
                <a:rPr lang="en-US" sz="1400" dirty="0">
                  <a:solidFill>
                    <a:srgbClr val="7030A0"/>
                  </a:solidFill>
                </a:rPr>
                <a:t>x</a:t>
              </a:r>
            </a:p>
          </p:txBody>
        </p:sp>
        <p:sp>
          <p:nvSpPr>
            <p:cNvPr id="291" name="TextBox 290">
              <a:extLst>
                <a:ext uri="{FF2B5EF4-FFF2-40B4-BE49-F238E27FC236}">
                  <a16:creationId xmlns:a16="http://schemas.microsoft.com/office/drawing/2014/main" id="{408D309F-D563-D946-9A30-FA2C657C8BFA}"/>
                </a:ext>
              </a:extLst>
            </p:cNvPr>
            <p:cNvSpPr txBox="1"/>
            <p:nvPr/>
          </p:nvSpPr>
          <p:spPr>
            <a:xfrm>
              <a:off x="3263597" y="1638247"/>
              <a:ext cx="643943" cy="752966"/>
            </a:xfrm>
            <a:prstGeom prst="rect">
              <a:avLst/>
            </a:prstGeom>
            <a:noFill/>
          </p:spPr>
          <p:txBody>
            <a:bodyPr wrap="none" rtlCol="0">
              <a:spAutoFit/>
            </a:bodyPr>
            <a:lstStyle/>
            <a:p>
              <a:r>
                <a:rPr lang="en-US" sz="1400" dirty="0">
                  <a:solidFill>
                    <a:srgbClr val="7030A0"/>
                  </a:solidFill>
                </a:rPr>
                <a:t>x</a:t>
              </a:r>
            </a:p>
          </p:txBody>
        </p:sp>
        <p:sp>
          <p:nvSpPr>
            <p:cNvPr id="292" name="TextBox 291">
              <a:extLst>
                <a:ext uri="{FF2B5EF4-FFF2-40B4-BE49-F238E27FC236}">
                  <a16:creationId xmlns:a16="http://schemas.microsoft.com/office/drawing/2014/main" id="{934E8889-9F72-4F4E-807A-1FB56D5AF006}"/>
                </a:ext>
              </a:extLst>
            </p:cNvPr>
            <p:cNvSpPr txBox="1"/>
            <p:nvPr/>
          </p:nvSpPr>
          <p:spPr>
            <a:xfrm>
              <a:off x="2335514" y="2451851"/>
              <a:ext cx="643943" cy="752966"/>
            </a:xfrm>
            <a:prstGeom prst="rect">
              <a:avLst/>
            </a:prstGeom>
            <a:noFill/>
          </p:spPr>
          <p:txBody>
            <a:bodyPr wrap="none" rtlCol="0">
              <a:spAutoFit/>
            </a:bodyPr>
            <a:lstStyle/>
            <a:p>
              <a:r>
                <a:rPr lang="en-US" sz="1400" dirty="0">
                  <a:solidFill>
                    <a:srgbClr val="7030A0"/>
                  </a:solidFill>
                </a:rPr>
                <a:t>x</a:t>
              </a:r>
            </a:p>
          </p:txBody>
        </p:sp>
        <p:sp>
          <p:nvSpPr>
            <p:cNvPr id="293" name="TextBox 292">
              <a:extLst>
                <a:ext uri="{FF2B5EF4-FFF2-40B4-BE49-F238E27FC236}">
                  <a16:creationId xmlns:a16="http://schemas.microsoft.com/office/drawing/2014/main" id="{0CE8FC01-85E6-AF46-A91C-CCFDD6E58AA2}"/>
                </a:ext>
              </a:extLst>
            </p:cNvPr>
            <p:cNvSpPr txBox="1"/>
            <p:nvPr/>
          </p:nvSpPr>
          <p:spPr>
            <a:xfrm>
              <a:off x="2727435" y="2028287"/>
              <a:ext cx="643943" cy="752966"/>
            </a:xfrm>
            <a:prstGeom prst="rect">
              <a:avLst/>
            </a:prstGeom>
            <a:noFill/>
          </p:spPr>
          <p:txBody>
            <a:bodyPr wrap="none" rtlCol="0">
              <a:spAutoFit/>
            </a:bodyPr>
            <a:lstStyle/>
            <a:p>
              <a:r>
                <a:rPr lang="en-US" sz="1400" dirty="0">
                  <a:solidFill>
                    <a:srgbClr val="7030A0"/>
                  </a:solidFill>
                </a:rPr>
                <a:t>x</a:t>
              </a:r>
            </a:p>
          </p:txBody>
        </p:sp>
        <p:sp>
          <p:nvSpPr>
            <p:cNvPr id="294" name="TextBox 293">
              <a:extLst>
                <a:ext uri="{FF2B5EF4-FFF2-40B4-BE49-F238E27FC236}">
                  <a16:creationId xmlns:a16="http://schemas.microsoft.com/office/drawing/2014/main" id="{2A5FCD4E-E49D-7E47-9845-F888CCE0BB89}"/>
                </a:ext>
              </a:extLst>
            </p:cNvPr>
            <p:cNvSpPr txBox="1"/>
            <p:nvPr/>
          </p:nvSpPr>
          <p:spPr>
            <a:xfrm>
              <a:off x="2181270" y="2138011"/>
              <a:ext cx="643943" cy="752966"/>
            </a:xfrm>
            <a:prstGeom prst="rect">
              <a:avLst/>
            </a:prstGeom>
            <a:noFill/>
          </p:spPr>
          <p:txBody>
            <a:bodyPr wrap="none" rtlCol="0">
              <a:spAutoFit/>
            </a:bodyPr>
            <a:lstStyle/>
            <a:p>
              <a:r>
                <a:rPr lang="en-US" sz="1400" dirty="0">
                  <a:solidFill>
                    <a:srgbClr val="7030A0"/>
                  </a:solidFill>
                </a:rPr>
                <a:t>x</a:t>
              </a:r>
            </a:p>
          </p:txBody>
        </p:sp>
        <p:sp>
          <p:nvSpPr>
            <p:cNvPr id="295" name="Oval 294">
              <a:extLst>
                <a:ext uri="{FF2B5EF4-FFF2-40B4-BE49-F238E27FC236}">
                  <a16:creationId xmlns:a16="http://schemas.microsoft.com/office/drawing/2014/main" id="{38B4000A-25F9-CF42-816F-3C49EA82AECD}"/>
                </a:ext>
              </a:extLst>
            </p:cNvPr>
            <p:cNvSpPr/>
            <p:nvPr/>
          </p:nvSpPr>
          <p:spPr>
            <a:xfrm>
              <a:off x="2036652" y="1497826"/>
              <a:ext cx="1665617" cy="1576552"/>
            </a:xfrm>
            <a:prstGeom prst="ellipse">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7030A0"/>
                </a:solidFill>
              </a:endParaRPr>
            </a:p>
          </p:txBody>
        </p:sp>
      </p:grpSp>
      <p:sp>
        <p:nvSpPr>
          <p:cNvPr id="296" name="Right Arrow 295">
            <a:extLst>
              <a:ext uri="{FF2B5EF4-FFF2-40B4-BE49-F238E27FC236}">
                <a16:creationId xmlns:a16="http://schemas.microsoft.com/office/drawing/2014/main" id="{0B3BD63C-382E-7341-ABA1-1598216E4059}"/>
              </a:ext>
            </a:extLst>
          </p:cNvPr>
          <p:cNvSpPr/>
          <p:nvPr/>
        </p:nvSpPr>
        <p:spPr>
          <a:xfrm>
            <a:off x="1203822" y="5395171"/>
            <a:ext cx="692435" cy="18759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030A0"/>
              </a:solidFill>
            </a:endParaRPr>
          </a:p>
        </p:txBody>
      </p:sp>
      <p:sp>
        <p:nvSpPr>
          <p:cNvPr id="297" name="TextBox 296">
            <a:extLst>
              <a:ext uri="{FF2B5EF4-FFF2-40B4-BE49-F238E27FC236}">
                <a16:creationId xmlns:a16="http://schemas.microsoft.com/office/drawing/2014/main" id="{8CACADE4-09C1-3C44-970C-86F2B4E6CB58}"/>
              </a:ext>
            </a:extLst>
          </p:cNvPr>
          <p:cNvSpPr txBox="1"/>
          <p:nvPr/>
        </p:nvSpPr>
        <p:spPr>
          <a:xfrm>
            <a:off x="1974651" y="5347519"/>
            <a:ext cx="678311" cy="278619"/>
          </a:xfrm>
          <a:prstGeom prst="rect">
            <a:avLst/>
          </a:prstGeom>
          <a:noFill/>
        </p:spPr>
        <p:txBody>
          <a:bodyPr wrap="none" rtlCol="0">
            <a:spAutoFit/>
          </a:bodyPr>
          <a:lstStyle/>
          <a:p>
            <a:r>
              <a:rPr lang="en-US" dirty="0">
                <a:solidFill>
                  <a:srgbClr val="7030A0"/>
                </a:solidFill>
              </a:rPr>
              <a:t>statistic</a:t>
            </a:r>
          </a:p>
        </p:txBody>
      </p:sp>
      <p:sp>
        <p:nvSpPr>
          <p:cNvPr id="298" name="Oval 297">
            <a:extLst>
              <a:ext uri="{FF2B5EF4-FFF2-40B4-BE49-F238E27FC236}">
                <a16:creationId xmlns:a16="http://schemas.microsoft.com/office/drawing/2014/main" id="{B33D3243-6D4E-3B49-9250-810429701754}"/>
              </a:ext>
            </a:extLst>
          </p:cNvPr>
          <p:cNvSpPr/>
          <p:nvPr/>
        </p:nvSpPr>
        <p:spPr>
          <a:xfrm>
            <a:off x="1492540" y="5982690"/>
            <a:ext cx="65252" cy="6525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9" name="Oval 298">
            <a:extLst>
              <a:ext uri="{FF2B5EF4-FFF2-40B4-BE49-F238E27FC236}">
                <a16:creationId xmlns:a16="http://schemas.microsoft.com/office/drawing/2014/main" id="{42A95E2D-0DA7-AB46-82E8-D1485583EC8A}"/>
              </a:ext>
            </a:extLst>
          </p:cNvPr>
          <p:cNvSpPr/>
          <p:nvPr/>
        </p:nvSpPr>
        <p:spPr>
          <a:xfrm>
            <a:off x="1495646" y="6097659"/>
            <a:ext cx="65252" cy="6525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0" name="Oval 299">
            <a:extLst>
              <a:ext uri="{FF2B5EF4-FFF2-40B4-BE49-F238E27FC236}">
                <a16:creationId xmlns:a16="http://schemas.microsoft.com/office/drawing/2014/main" id="{2E6ADF9E-1D85-5D44-A435-C78BDF47D1C2}"/>
              </a:ext>
            </a:extLst>
          </p:cNvPr>
          <p:cNvSpPr/>
          <p:nvPr/>
        </p:nvSpPr>
        <p:spPr>
          <a:xfrm>
            <a:off x="1495646" y="6209522"/>
            <a:ext cx="65252" cy="6525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1" name="Straight Connector 300">
            <a:extLst>
              <a:ext uri="{FF2B5EF4-FFF2-40B4-BE49-F238E27FC236}">
                <a16:creationId xmlns:a16="http://schemas.microsoft.com/office/drawing/2014/main" id="{51BAF966-B625-5D48-A377-8EEB9F3C43CC}"/>
              </a:ext>
            </a:extLst>
          </p:cNvPr>
          <p:cNvCxnSpPr>
            <a:cxnSpLocks/>
          </p:cNvCxnSpPr>
          <p:nvPr/>
        </p:nvCxnSpPr>
        <p:spPr>
          <a:xfrm>
            <a:off x="3668270" y="4736547"/>
            <a:ext cx="4819346" cy="0"/>
          </a:xfrm>
          <a:prstGeom prst="line">
            <a:avLst/>
          </a:prstGeom>
          <a:ln w="1905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302" name="TextBox 301">
            <a:extLst>
              <a:ext uri="{FF2B5EF4-FFF2-40B4-BE49-F238E27FC236}">
                <a16:creationId xmlns:a16="http://schemas.microsoft.com/office/drawing/2014/main" id="{2A4BB864-D844-2144-8161-36B042713405}"/>
              </a:ext>
            </a:extLst>
          </p:cNvPr>
          <p:cNvSpPr txBox="1"/>
          <p:nvPr/>
        </p:nvSpPr>
        <p:spPr>
          <a:xfrm>
            <a:off x="8123128" y="4818031"/>
            <a:ext cx="943024" cy="369332"/>
          </a:xfrm>
          <a:prstGeom prst="rect">
            <a:avLst/>
          </a:prstGeom>
          <a:noFill/>
        </p:spPr>
        <p:txBody>
          <a:bodyPr wrap="square" rtlCol="0">
            <a:spAutoFit/>
          </a:bodyPr>
          <a:lstStyle/>
          <a:p>
            <a:r>
              <a:rPr lang="en-US" dirty="0"/>
              <a:t>statistic</a:t>
            </a:r>
          </a:p>
        </p:txBody>
      </p:sp>
      <p:sp>
        <p:nvSpPr>
          <p:cNvPr id="303" name="Oval 302">
            <a:extLst>
              <a:ext uri="{FF2B5EF4-FFF2-40B4-BE49-F238E27FC236}">
                <a16:creationId xmlns:a16="http://schemas.microsoft.com/office/drawing/2014/main" id="{C366B39D-3A2F-E04A-A762-A8438490DDB9}"/>
              </a:ext>
            </a:extLst>
          </p:cNvPr>
          <p:cNvSpPr/>
          <p:nvPr/>
        </p:nvSpPr>
        <p:spPr>
          <a:xfrm>
            <a:off x="5420650" y="4667566"/>
            <a:ext cx="137962" cy="137962"/>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4" name="Oval 303">
            <a:extLst>
              <a:ext uri="{FF2B5EF4-FFF2-40B4-BE49-F238E27FC236}">
                <a16:creationId xmlns:a16="http://schemas.microsoft.com/office/drawing/2014/main" id="{079A3CB1-2CEA-CA41-9458-F68948818764}"/>
              </a:ext>
            </a:extLst>
          </p:cNvPr>
          <p:cNvSpPr/>
          <p:nvPr/>
        </p:nvSpPr>
        <p:spPr>
          <a:xfrm>
            <a:off x="5605684" y="4672604"/>
            <a:ext cx="137962" cy="13796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5" name="Oval 304">
            <a:extLst>
              <a:ext uri="{FF2B5EF4-FFF2-40B4-BE49-F238E27FC236}">
                <a16:creationId xmlns:a16="http://schemas.microsoft.com/office/drawing/2014/main" id="{C936165B-FAC0-9D4A-B583-49A8579FB573}"/>
              </a:ext>
            </a:extLst>
          </p:cNvPr>
          <p:cNvSpPr/>
          <p:nvPr/>
        </p:nvSpPr>
        <p:spPr>
          <a:xfrm>
            <a:off x="6604408" y="4667566"/>
            <a:ext cx="137962" cy="137962"/>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6" name="Oval 305">
            <a:extLst>
              <a:ext uri="{FF2B5EF4-FFF2-40B4-BE49-F238E27FC236}">
                <a16:creationId xmlns:a16="http://schemas.microsoft.com/office/drawing/2014/main" id="{53E54B67-15D1-6F49-AE90-72726E5DCBB9}"/>
              </a:ext>
            </a:extLst>
          </p:cNvPr>
          <p:cNvSpPr/>
          <p:nvPr/>
        </p:nvSpPr>
        <p:spPr>
          <a:xfrm>
            <a:off x="6160932" y="4667566"/>
            <a:ext cx="137962" cy="13796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7" name="Oval 306">
            <a:extLst>
              <a:ext uri="{FF2B5EF4-FFF2-40B4-BE49-F238E27FC236}">
                <a16:creationId xmlns:a16="http://schemas.microsoft.com/office/drawing/2014/main" id="{75961B76-F173-9141-93E6-670264E54792}"/>
              </a:ext>
            </a:extLst>
          </p:cNvPr>
          <p:cNvSpPr/>
          <p:nvPr/>
        </p:nvSpPr>
        <p:spPr>
          <a:xfrm>
            <a:off x="4431846" y="4665424"/>
            <a:ext cx="137962" cy="1379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 name="Oval 307">
            <a:extLst>
              <a:ext uri="{FF2B5EF4-FFF2-40B4-BE49-F238E27FC236}">
                <a16:creationId xmlns:a16="http://schemas.microsoft.com/office/drawing/2014/main" id="{9C34617A-4C90-F34B-AE43-C1BFC4757D40}"/>
              </a:ext>
            </a:extLst>
          </p:cNvPr>
          <p:cNvSpPr/>
          <p:nvPr/>
        </p:nvSpPr>
        <p:spPr>
          <a:xfrm>
            <a:off x="7443243" y="4669854"/>
            <a:ext cx="137962" cy="13796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9" name="Straight Arrow Connector 308">
            <a:extLst>
              <a:ext uri="{FF2B5EF4-FFF2-40B4-BE49-F238E27FC236}">
                <a16:creationId xmlns:a16="http://schemas.microsoft.com/office/drawing/2014/main" id="{EDBAE82A-6BE2-124A-997E-415CFF5438B5}"/>
              </a:ext>
            </a:extLst>
          </p:cNvPr>
          <p:cNvCxnSpPr/>
          <p:nvPr/>
        </p:nvCxnSpPr>
        <p:spPr>
          <a:xfrm flipV="1">
            <a:off x="3593697" y="1816499"/>
            <a:ext cx="0" cy="2920047"/>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10" name="TextBox 309">
            <a:extLst>
              <a:ext uri="{FF2B5EF4-FFF2-40B4-BE49-F238E27FC236}">
                <a16:creationId xmlns:a16="http://schemas.microsoft.com/office/drawing/2014/main" id="{293D933F-2A20-3746-A139-C6365E309AB2}"/>
              </a:ext>
            </a:extLst>
          </p:cNvPr>
          <p:cNvSpPr txBox="1"/>
          <p:nvPr/>
        </p:nvSpPr>
        <p:spPr>
          <a:xfrm rot="16200000">
            <a:off x="2639959" y="3030821"/>
            <a:ext cx="1527396" cy="369332"/>
          </a:xfrm>
          <a:prstGeom prst="rect">
            <a:avLst/>
          </a:prstGeom>
          <a:noFill/>
        </p:spPr>
        <p:txBody>
          <a:bodyPr wrap="square" rtlCol="0">
            <a:spAutoFit/>
          </a:bodyPr>
          <a:lstStyle/>
          <a:p>
            <a:r>
              <a:rPr lang="en-US" dirty="0"/>
              <a:t>counts or PDF</a:t>
            </a:r>
          </a:p>
        </p:txBody>
      </p:sp>
      <p:cxnSp>
        <p:nvCxnSpPr>
          <p:cNvPr id="311" name="Straight Connector 310">
            <a:extLst>
              <a:ext uri="{FF2B5EF4-FFF2-40B4-BE49-F238E27FC236}">
                <a16:creationId xmlns:a16="http://schemas.microsoft.com/office/drawing/2014/main" id="{12F2B149-61AF-B44E-887B-991614767345}"/>
              </a:ext>
            </a:extLst>
          </p:cNvPr>
          <p:cNvCxnSpPr>
            <a:cxnSpLocks/>
          </p:cNvCxnSpPr>
          <p:nvPr/>
        </p:nvCxnSpPr>
        <p:spPr>
          <a:xfrm>
            <a:off x="5881609" y="1915377"/>
            <a:ext cx="0" cy="3209997"/>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12" name="TextBox 311">
            <a:extLst>
              <a:ext uri="{FF2B5EF4-FFF2-40B4-BE49-F238E27FC236}">
                <a16:creationId xmlns:a16="http://schemas.microsoft.com/office/drawing/2014/main" id="{192E63B4-3A44-BD4A-8C1D-B10EBE773DEA}"/>
              </a:ext>
            </a:extLst>
          </p:cNvPr>
          <p:cNvSpPr txBox="1"/>
          <p:nvPr/>
        </p:nvSpPr>
        <p:spPr>
          <a:xfrm>
            <a:off x="5095977" y="5088528"/>
            <a:ext cx="1576605" cy="369332"/>
          </a:xfrm>
          <a:prstGeom prst="rect">
            <a:avLst/>
          </a:prstGeom>
          <a:noFill/>
        </p:spPr>
        <p:txBody>
          <a:bodyPr wrap="square" rtlCol="0">
            <a:spAutoFit/>
          </a:bodyPr>
          <a:lstStyle/>
          <a:p>
            <a:pPr algn="ctr"/>
            <a:r>
              <a:rPr lang="en-US" dirty="0"/>
              <a:t>mean statistic</a:t>
            </a:r>
          </a:p>
        </p:txBody>
      </p:sp>
      <p:cxnSp>
        <p:nvCxnSpPr>
          <p:cNvPr id="313" name="Straight Connector 312">
            <a:extLst>
              <a:ext uri="{FF2B5EF4-FFF2-40B4-BE49-F238E27FC236}">
                <a16:creationId xmlns:a16="http://schemas.microsoft.com/office/drawing/2014/main" id="{F9C69C59-EF65-7040-A088-89BB9CCC4BD5}"/>
              </a:ext>
            </a:extLst>
          </p:cNvPr>
          <p:cNvCxnSpPr>
            <a:cxnSpLocks/>
          </p:cNvCxnSpPr>
          <p:nvPr/>
        </p:nvCxnSpPr>
        <p:spPr>
          <a:xfrm>
            <a:off x="7459089" y="1915377"/>
            <a:ext cx="0" cy="3957351"/>
          </a:xfrm>
          <a:prstGeom prst="line">
            <a:avLst/>
          </a:prstGeom>
          <a:ln w="19050">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314" name="Straight Connector 313">
            <a:extLst>
              <a:ext uri="{FF2B5EF4-FFF2-40B4-BE49-F238E27FC236}">
                <a16:creationId xmlns:a16="http://schemas.microsoft.com/office/drawing/2014/main" id="{92A6DA51-598B-DA4A-B177-98DCB9EB1B0F}"/>
              </a:ext>
            </a:extLst>
          </p:cNvPr>
          <p:cNvCxnSpPr>
            <a:cxnSpLocks/>
          </p:cNvCxnSpPr>
          <p:nvPr/>
        </p:nvCxnSpPr>
        <p:spPr>
          <a:xfrm>
            <a:off x="4460645" y="1915377"/>
            <a:ext cx="1" cy="3957351"/>
          </a:xfrm>
          <a:prstGeom prst="line">
            <a:avLst/>
          </a:prstGeom>
          <a:ln w="19050">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315" name="Straight Arrow Connector 314">
            <a:extLst>
              <a:ext uri="{FF2B5EF4-FFF2-40B4-BE49-F238E27FC236}">
                <a16:creationId xmlns:a16="http://schemas.microsoft.com/office/drawing/2014/main" id="{3ABF1D0E-8777-114D-9E4D-88C25AB7B929}"/>
              </a:ext>
            </a:extLst>
          </p:cNvPr>
          <p:cNvCxnSpPr>
            <a:cxnSpLocks/>
          </p:cNvCxnSpPr>
          <p:nvPr/>
        </p:nvCxnSpPr>
        <p:spPr>
          <a:xfrm>
            <a:off x="4473048" y="5789147"/>
            <a:ext cx="2962267" cy="0"/>
          </a:xfrm>
          <a:prstGeom prst="straightConnector1">
            <a:avLst/>
          </a:prstGeom>
          <a:ln w="19050">
            <a:solidFill>
              <a:srgbClr val="C0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316" name="TextBox 315">
            <a:extLst>
              <a:ext uri="{FF2B5EF4-FFF2-40B4-BE49-F238E27FC236}">
                <a16:creationId xmlns:a16="http://schemas.microsoft.com/office/drawing/2014/main" id="{EE1EA716-DE7A-6E4D-AD0C-E0B4E82AA02B}"/>
              </a:ext>
            </a:extLst>
          </p:cNvPr>
          <p:cNvSpPr txBox="1"/>
          <p:nvPr/>
        </p:nvSpPr>
        <p:spPr>
          <a:xfrm>
            <a:off x="4698659" y="5811039"/>
            <a:ext cx="2511044" cy="369332"/>
          </a:xfrm>
          <a:prstGeom prst="rect">
            <a:avLst/>
          </a:prstGeom>
          <a:noFill/>
        </p:spPr>
        <p:txBody>
          <a:bodyPr wrap="square" rtlCol="0">
            <a:spAutoFit/>
          </a:bodyPr>
          <a:lstStyle/>
          <a:p>
            <a:pPr algn="ctr"/>
            <a:r>
              <a:rPr lang="en-US" dirty="0">
                <a:solidFill>
                  <a:srgbClr val="C00000"/>
                </a:solidFill>
              </a:rPr>
              <a:t>95% confidence interval</a:t>
            </a:r>
          </a:p>
        </p:txBody>
      </p:sp>
      <p:sp>
        <p:nvSpPr>
          <p:cNvPr id="317" name="Freeform 316">
            <a:extLst>
              <a:ext uri="{FF2B5EF4-FFF2-40B4-BE49-F238E27FC236}">
                <a16:creationId xmlns:a16="http://schemas.microsoft.com/office/drawing/2014/main" id="{2F889FC8-BCE8-ED4F-ACF6-8E7B86799647}"/>
              </a:ext>
            </a:extLst>
          </p:cNvPr>
          <p:cNvSpPr/>
          <p:nvPr/>
        </p:nvSpPr>
        <p:spPr>
          <a:xfrm>
            <a:off x="3752166" y="2136915"/>
            <a:ext cx="4455798" cy="2590309"/>
          </a:xfrm>
          <a:custGeom>
            <a:avLst/>
            <a:gdLst>
              <a:gd name="connsiteX0" fmla="*/ 0 w 5906530"/>
              <a:gd name="connsiteY0" fmla="*/ 3396600 h 3433670"/>
              <a:gd name="connsiteX1" fmla="*/ 926757 w 5906530"/>
              <a:gd name="connsiteY1" fmla="*/ 2964114 h 3433670"/>
              <a:gd name="connsiteX2" fmla="*/ 1519881 w 5906530"/>
              <a:gd name="connsiteY2" fmla="*/ 1963216 h 3433670"/>
              <a:gd name="connsiteX3" fmla="*/ 1915297 w 5906530"/>
              <a:gd name="connsiteY3" fmla="*/ 838751 h 3433670"/>
              <a:gd name="connsiteX4" fmla="*/ 2594919 w 5906530"/>
              <a:gd name="connsiteY4" fmla="*/ 47919 h 3433670"/>
              <a:gd name="connsiteX5" fmla="*/ 3336324 w 5906530"/>
              <a:gd name="connsiteY5" fmla="*/ 196200 h 3433670"/>
              <a:gd name="connsiteX6" fmla="*/ 3954162 w 5906530"/>
              <a:gd name="connsiteY6" fmla="*/ 1085887 h 3433670"/>
              <a:gd name="connsiteX7" fmla="*/ 4423719 w 5906530"/>
              <a:gd name="connsiteY7" fmla="*/ 2259778 h 3433670"/>
              <a:gd name="connsiteX8" fmla="*/ 5066270 w 5906530"/>
              <a:gd name="connsiteY8" fmla="*/ 3100038 h 3433670"/>
              <a:gd name="connsiteX9" fmla="*/ 5906530 w 5906530"/>
              <a:gd name="connsiteY9" fmla="*/ 3433670 h 3433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906530" h="3433670">
                <a:moveTo>
                  <a:pt x="0" y="3396600"/>
                </a:moveTo>
                <a:cubicBezTo>
                  <a:pt x="336722" y="3299805"/>
                  <a:pt x="673444" y="3203011"/>
                  <a:pt x="926757" y="2964114"/>
                </a:cubicBezTo>
                <a:cubicBezTo>
                  <a:pt x="1180070" y="2725217"/>
                  <a:pt x="1355124" y="2317443"/>
                  <a:pt x="1519881" y="1963216"/>
                </a:cubicBezTo>
                <a:cubicBezTo>
                  <a:pt x="1684638" y="1608989"/>
                  <a:pt x="1736124" y="1157967"/>
                  <a:pt x="1915297" y="838751"/>
                </a:cubicBezTo>
                <a:cubicBezTo>
                  <a:pt x="2094470" y="519535"/>
                  <a:pt x="2358081" y="155011"/>
                  <a:pt x="2594919" y="47919"/>
                </a:cubicBezTo>
                <a:cubicBezTo>
                  <a:pt x="2831757" y="-59173"/>
                  <a:pt x="3109784" y="23205"/>
                  <a:pt x="3336324" y="196200"/>
                </a:cubicBezTo>
                <a:cubicBezTo>
                  <a:pt x="3562865" y="369195"/>
                  <a:pt x="3772930" y="741957"/>
                  <a:pt x="3954162" y="1085887"/>
                </a:cubicBezTo>
                <a:cubicBezTo>
                  <a:pt x="4135394" y="1429817"/>
                  <a:pt x="4238368" y="1924086"/>
                  <a:pt x="4423719" y="2259778"/>
                </a:cubicBezTo>
                <a:cubicBezTo>
                  <a:pt x="4609070" y="2595470"/>
                  <a:pt x="4819135" y="2904389"/>
                  <a:pt x="5066270" y="3100038"/>
                </a:cubicBezTo>
                <a:cubicBezTo>
                  <a:pt x="5313405" y="3295687"/>
                  <a:pt x="5609967" y="3364678"/>
                  <a:pt x="5906530" y="3433670"/>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8" name="Straight Connector 317">
            <a:extLst>
              <a:ext uri="{FF2B5EF4-FFF2-40B4-BE49-F238E27FC236}">
                <a16:creationId xmlns:a16="http://schemas.microsoft.com/office/drawing/2014/main" id="{2108A10C-1F47-7944-8B88-6B0841C37DA1}"/>
              </a:ext>
            </a:extLst>
          </p:cNvPr>
          <p:cNvCxnSpPr>
            <a:cxnSpLocks/>
          </p:cNvCxnSpPr>
          <p:nvPr/>
        </p:nvCxnSpPr>
        <p:spPr>
          <a:xfrm>
            <a:off x="5881608" y="3243436"/>
            <a:ext cx="976401" cy="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19" name="Straight Connector 318">
            <a:extLst>
              <a:ext uri="{FF2B5EF4-FFF2-40B4-BE49-F238E27FC236}">
                <a16:creationId xmlns:a16="http://schemas.microsoft.com/office/drawing/2014/main" id="{B400C822-45E3-E54E-BA7B-F4053C876682}"/>
              </a:ext>
            </a:extLst>
          </p:cNvPr>
          <p:cNvCxnSpPr>
            <a:cxnSpLocks/>
          </p:cNvCxnSpPr>
          <p:nvPr/>
        </p:nvCxnSpPr>
        <p:spPr>
          <a:xfrm>
            <a:off x="5892807" y="4346129"/>
            <a:ext cx="1572608" cy="0"/>
          </a:xfrm>
          <a:prstGeom prst="line">
            <a:avLst/>
          </a:prstGeom>
          <a:ln w="19050">
            <a:solidFill>
              <a:srgbClr val="C00000"/>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20" name="TextBox 319">
                <a:extLst>
                  <a:ext uri="{FF2B5EF4-FFF2-40B4-BE49-F238E27FC236}">
                    <a16:creationId xmlns:a16="http://schemas.microsoft.com/office/drawing/2014/main" id="{9FCAF6FB-C913-1947-B815-F8FDF30519F6}"/>
                  </a:ext>
                </a:extLst>
              </p:cNvPr>
              <p:cNvSpPr txBox="1"/>
              <p:nvPr/>
            </p:nvSpPr>
            <p:spPr>
              <a:xfrm>
                <a:off x="6118147" y="2937968"/>
                <a:ext cx="356380"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ea typeface="Cambria Math" panose="02040503050406030204" pitchFamily="18" charset="0"/>
                        </a:rPr>
                        <m:t>𝜎</m:t>
                      </m:r>
                    </m:oMath>
                  </m:oMathPara>
                </a14:m>
                <a:endParaRPr lang="en-US" sz="1600" dirty="0"/>
              </a:p>
            </p:txBody>
          </p:sp>
        </mc:Choice>
        <mc:Fallback>
          <p:sp>
            <p:nvSpPr>
              <p:cNvPr id="320" name="TextBox 319">
                <a:extLst>
                  <a:ext uri="{FF2B5EF4-FFF2-40B4-BE49-F238E27FC236}">
                    <a16:creationId xmlns:a16="http://schemas.microsoft.com/office/drawing/2014/main" id="{9FCAF6FB-C913-1947-B815-F8FDF30519F6}"/>
                  </a:ext>
                </a:extLst>
              </p:cNvPr>
              <p:cNvSpPr txBox="1">
                <a:spLocks noRot="1" noChangeAspect="1" noMove="1" noResize="1" noEditPoints="1" noAdjustHandles="1" noChangeArrowheads="1" noChangeShapeType="1" noTextEdit="1"/>
              </p:cNvSpPr>
              <p:nvPr/>
            </p:nvSpPr>
            <p:spPr>
              <a:xfrm>
                <a:off x="6118147" y="2937968"/>
                <a:ext cx="356380" cy="338554"/>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21" name="TextBox 320">
                <a:extLst>
                  <a:ext uri="{FF2B5EF4-FFF2-40B4-BE49-F238E27FC236}">
                    <a16:creationId xmlns:a16="http://schemas.microsoft.com/office/drawing/2014/main" id="{AEE27C19-E9C5-A745-BD4F-D14832D1C3CD}"/>
                  </a:ext>
                </a:extLst>
              </p:cNvPr>
              <p:cNvSpPr txBox="1"/>
              <p:nvPr/>
            </p:nvSpPr>
            <p:spPr>
              <a:xfrm>
                <a:off x="6337009" y="4010951"/>
                <a:ext cx="784382"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600" b="0" i="1" dirty="0" smtClean="0">
                          <a:solidFill>
                            <a:srgbClr val="C00000"/>
                          </a:solidFill>
                          <a:latin typeface="Cambria Math" panose="02040503050406030204" pitchFamily="18" charset="0"/>
                          <a:ea typeface="Cambria Math" panose="02040503050406030204" pitchFamily="18" charset="0"/>
                        </a:rPr>
                        <m:t>1.96 </m:t>
                      </m:r>
                      <m:r>
                        <a:rPr lang="en-US" sz="1600" i="1" dirty="0" smtClean="0">
                          <a:solidFill>
                            <a:srgbClr val="C00000"/>
                          </a:solidFill>
                          <a:latin typeface="Cambria Math" panose="02040503050406030204" pitchFamily="18" charset="0"/>
                          <a:ea typeface="Cambria Math" panose="02040503050406030204" pitchFamily="18" charset="0"/>
                        </a:rPr>
                        <m:t>𝜎</m:t>
                      </m:r>
                    </m:oMath>
                  </m:oMathPara>
                </a14:m>
                <a:endParaRPr lang="en-US" sz="1600" dirty="0">
                  <a:solidFill>
                    <a:srgbClr val="C00000"/>
                  </a:solidFill>
                </a:endParaRPr>
              </a:p>
            </p:txBody>
          </p:sp>
        </mc:Choice>
        <mc:Fallback>
          <p:sp>
            <p:nvSpPr>
              <p:cNvPr id="321" name="TextBox 320">
                <a:extLst>
                  <a:ext uri="{FF2B5EF4-FFF2-40B4-BE49-F238E27FC236}">
                    <a16:creationId xmlns:a16="http://schemas.microsoft.com/office/drawing/2014/main" id="{AEE27C19-E9C5-A745-BD4F-D14832D1C3CD}"/>
                  </a:ext>
                </a:extLst>
              </p:cNvPr>
              <p:cNvSpPr txBox="1">
                <a:spLocks noRot="1" noChangeAspect="1" noMove="1" noResize="1" noEditPoints="1" noAdjustHandles="1" noChangeArrowheads="1" noChangeShapeType="1" noTextEdit="1"/>
              </p:cNvSpPr>
              <p:nvPr/>
            </p:nvSpPr>
            <p:spPr>
              <a:xfrm>
                <a:off x="6337009" y="4010951"/>
                <a:ext cx="784382" cy="338554"/>
              </a:xfrm>
              <a:prstGeom prst="rect">
                <a:avLst/>
              </a:prstGeom>
              <a:blipFill>
                <a:blip r:embed="rId4"/>
                <a:stretch>
                  <a:fillRect b="-14286"/>
                </a:stretch>
              </a:blipFill>
            </p:spPr>
            <p:txBody>
              <a:bodyPr/>
              <a:lstStyle/>
              <a:p>
                <a:r>
                  <a:rPr lang="en-US">
                    <a:noFill/>
                  </a:rPr>
                  <a:t> </a:t>
                </a:r>
              </a:p>
            </p:txBody>
          </p:sp>
        </mc:Fallback>
      </mc:AlternateContent>
    </p:spTree>
    <p:extLst>
      <p:ext uri="{BB962C8B-B14F-4D97-AF65-F5344CB8AC3E}">
        <p14:creationId xmlns:p14="http://schemas.microsoft.com/office/powerpoint/2010/main" val="27604585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C33893-C1FD-CF4C-91EC-7A35879269DA}"/>
              </a:ext>
            </a:extLst>
          </p:cNvPr>
          <p:cNvSpPr>
            <a:spLocks noGrp="1"/>
          </p:cNvSpPr>
          <p:nvPr>
            <p:ph type="title"/>
          </p:nvPr>
        </p:nvSpPr>
        <p:spPr>
          <a:xfrm>
            <a:off x="274319" y="317481"/>
            <a:ext cx="8595360" cy="641871"/>
          </a:xfrm>
        </p:spPr>
        <p:txBody>
          <a:bodyPr>
            <a:normAutofit/>
          </a:bodyPr>
          <a:lstStyle/>
          <a:p>
            <a:r>
              <a:rPr lang="en-US" dirty="0"/>
              <a:t>Bootstrap</a:t>
            </a:r>
          </a:p>
        </p:txBody>
      </p:sp>
      <p:sp>
        <p:nvSpPr>
          <p:cNvPr id="4" name="Slide Number Placeholder 3">
            <a:extLst>
              <a:ext uri="{FF2B5EF4-FFF2-40B4-BE49-F238E27FC236}">
                <a16:creationId xmlns:a16="http://schemas.microsoft.com/office/drawing/2014/main" id="{02E00918-68B8-514A-891C-20F177A55ADD}"/>
              </a:ext>
            </a:extLst>
          </p:cNvPr>
          <p:cNvSpPr>
            <a:spLocks noGrp="1"/>
          </p:cNvSpPr>
          <p:nvPr>
            <p:ph type="sldNum" sz="quarter" idx="12"/>
          </p:nvPr>
        </p:nvSpPr>
        <p:spPr>
          <a:xfrm>
            <a:off x="6272888" y="6446520"/>
            <a:ext cx="2366010" cy="274320"/>
          </a:xfrm>
        </p:spPr>
        <p:txBody>
          <a:bodyPr/>
          <a:lstStyle/>
          <a:p>
            <a:fld id="{4F1611B7-9285-1F48-A026-12A07D3EB268}" type="slidenum">
              <a:rPr lang="en-US" smtClean="0"/>
              <a:t>57</a:t>
            </a:fld>
            <a:endParaRPr lang="en-US" dirty="0"/>
          </a:p>
        </p:txBody>
      </p:sp>
      <p:grpSp>
        <p:nvGrpSpPr>
          <p:cNvPr id="125" name="Group 124">
            <a:extLst>
              <a:ext uri="{FF2B5EF4-FFF2-40B4-BE49-F238E27FC236}">
                <a16:creationId xmlns:a16="http://schemas.microsoft.com/office/drawing/2014/main" id="{179E58BF-E674-3441-AEA4-BA7C6114D148}"/>
              </a:ext>
            </a:extLst>
          </p:cNvPr>
          <p:cNvGrpSpPr/>
          <p:nvPr/>
        </p:nvGrpSpPr>
        <p:grpSpPr>
          <a:xfrm>
            <a:off x="322419" y="1379813"/>
            <a:ext cx="765978" cy="725113"/>
            <a:chOff x="2031861" y="1429407"/>
            <a:chExt cx="1876592" cy="1776474"/>
          </a:xfrm>
        </p:grpSpPr>
        <p:sp>
          <p:nvSpPr>
            <p:cNvPr id="126" name="TextBox 125">
              <a:extLst>
                <a:ext uri="{FF2B5EF4-FFF2-40B4-BE49-F238E27FC236}">
                  <a16:creationId xmlns:a16="http://schemas.microsoft.com/office/drawing/2014/main" id="{8EAEF897-DD4D-024F-91CC-518CD7472EEC}"/>
                </a:ext>
              </a:extLst>
            </p:cNvPr>
            <p:cNvSpPr txBox="1"/>
            <p:nvPr/>
          </p:nvSpPr>
          <p:spPr>
            <a:xfrm>
              <a:off x="2448910" y="1429407"/>
              <a:ext cx="644856" cy="754031"/>
            </a:xfrm>
            <a:prstGeom prst="rect">
              <a:avLst/>
            </a:prstGeom>
            <a:noFill/>
          </p:spPr>
          <p:txBody>
            <a:bodyPr wrap="none" rtlCol="0">
              <a:spAutoFit/>
            </a:bodyPr>
            <a:lstStyle/>
            <a:p>
              <a:r>
                <a:rPr lang="en-US" sz="1400" dirty="0"/>
                <a:t>x</a:t>
              </a:r>
            </a:p>
          </p:txBody>
        </p:sp>
        <p:sp>
          <p:nvSpPr>
            <p:cNvPr id="127" name="TextBox 126">
              <a:extLst>
                <a:ext uri="{FF2B5EF4-FFF2-40B4-BE49-F238E27FC236}">
                  <a16:creationId xmlns:a16="http://schemas.microsoft.com/office/drawing/2014/main" id="{2A7F4ADB-A73C-0040-845A-9C919AE700C0}"/>
                </a:ext>
              </a:extLst>
            </p:cNvPr>
            <p:cNvSpPr txBox="1"/>
            <p:nvPr/>
          </p:nvSpPr>
          <p:spPr>
            <a:xfrm>
              <a:off x="2601310" y="1581807"/>
              <a:ext cx="644856" cy="754031"/>
            </a:xfrm>
            <a:prstGeom prst="rect">
              <a:avLst/>
            </a:prstGeom>
            <a:noFill/>
          </p:spPr>
          <p:txBody>
            <a:bodyPr wrap="none" rtlCol="0">
              <a:spAutoFit/>
            </a:bodyPr>
            <a:lstStyle/>
            <a:p>
              <a:r>
                <a:rPr lang="en-US" sz="1400" dirty="0"/>
                <a:t>x</a:t>
              </a:r>
            </a:p>
          </p:txBody>
        </p:sp>
        <p:sp>
          <p:nvSpPr>
            <p:cNvPr id="128" name="TextBox 127">
              <a:extLst>
                <a:ext uri="{FF2B5EF4-FFF2-40B4-BE49-F238E27FC236}">
                  <a16:creationId xmlns:a16="http://schemas.microsoft.com/office/drawing/2014/main" id="{65776B7D-91B4-4346-B2D9-6BC8BB59F712}"/>
                </a:ext>
              </a:extLst>
            </p:cNvPr>
            <p:cNvSpPr txBox="1"/>
            <p:nvPr/>
          </p:nvSpPr>
          <p:spPr>
            <a:xfrm>
              <a:off x="2753710" y="1734207"/>
              <a:ext cx="644856" cy="754031"/>
            </a:xfrm>
            <a:prstGeom prst="rect">
              <a:avLst/>
            </a:prstGeom>
            <a:noFill/>
          </p:spPr>
          <p:txBody>
            <a:bodyPr wrap="none" rtlCol="0">
              <a:spAutoFit/>
            </a:bodyPr>
            <a:lstStyle/>
            <a:p>
              <a:r>
                <a:rPr lang="en-US" sz="1400" dirty="0"/>
                <a:t>x</a:t>
              </a:r>
            </a:p>
          </p:txBody>
        </p:sp>
        <p:sp>
          <p:nvSpPr>
            <p:cNvPr id="129" name="TextBox 128">
              <a:extLst>
                <a:ext uri="{FF2B5EF4-FFF2-40B4-BE49-F238E27FC236}">
                  <a16:creationId xmlns:a16="http://schemas.microsoft.com/office/drawing/2014/main" id="{796A5D1C-C4D0-7041-BCA8-75FC98134685}"/>
                </a:ext>
              </a:extLst>
            </p:cNvPr>
            <p:cNvSpPr txBox="1"/>
            <p:nvPr/>
          </p:nvSpPr>
          <p:spPr>
            <a:xfrm>
              <a:off x="2948014" y="1822912"/>
              <a:ext cx="644856" cy="754031"/>
            </a:xfrm>
            <a:prstGeom prst="rect">
              <a:avLst/>
            </a:prstGeom>
            <a:noFill/>
          </p:spPr>
          <p:txBody>
            <a:bodyPr wrap="none" rtlCol="0">
              <a:spAutoFit/>
            </a:bodyPr>
            <a:lstStyle/>
            <a:p>
              <a:r>
                <a:rPr lang="en-US" sz="1400" dirty="0"/>
                <a:t>x</a:t>
              </a:r>
            </a:p>
          </p:txBody>
        </p:sp>
        <p:sp>
          <p:nvSpPr>
            <p:cNvPr id="130" name="TextBox 129">
              <a:extLst>
                <a:ext uri="{FF2B5EF4-FFF2-40B4-BE49-F238E27FC236}">
                  <a16:creationId xmlns:a16="http://schemas.microsoft.com/office/drawing/2014/main" id="{AA94C8DC-2EE0-8449-A975-B540E3A79023}"/>
                </a:ext>
              </a:extLst>
            </p:cNvPr>
            <p:cNvSpPr txBox="1"/>
            <p:nvPr/>
          </p:nvSpPr>
          <p:spPr>
            <a:xfrm>
              <a:off x="3058511" y="2039008"/>
              <a:ext cx="644856" cy="754031"/>
            </a:xfrm>
            <a:prstGeom prst="rect">
              <a:avLst/>
            </a:prstGeom>
            <a:noFill/>
          </p:spPr>
          <p:txBody>
            <a:bodyPr wrap="none" rtlCol="0">
              <a:spAutoFit/>
            </a:bodyPr>
            <a:lstStyle/>
            <a:p>
              <a:r>
                <a:rPr lang="en-US" sz="1400" dirty="0"/>
                <a:t>x</a:t>
              </a:r>
            </a:p>
          </p:txBody>
        </p:sp>
        <p:sp>
          <p:nvSpPr>
            <p:cNvPr id="131" name="TextBox 130">
              <a:extLst>
                <a:ext uri="{FF2B5EF4-FFF2-40B4-BE49-F238E27FC236}">
                  <a16:creationId xmlns:a16="http://schemas.microsoft.com/office/drawing/2014/main" id="{147B5D49-74F9-5749-9AA6-33C4C3E3B713}"/>
                </a:ext>
              </a:extLst>
            </p:cNvPr>
            <p:cNvSpPr txBox="1"/>
            <p:nvPr/>
          </p:nvSpPr>
          <p:spPr>
            <a:xfrm>
              <a:off x="3210909" y="2191408"/>
              <a:ext cx="644856" cy="754031"/>
            </a:xfrm>
            <a:prstGeom prst="rect">
              <a:avLst/>
            </a:prstGeom>
            <a:noFill/>
          </p:spPr>
          <p:txBody>
            <a:bodyPr wrap="none" rtlCol="0">
              <a:spAutoFit/>
            </a:bodyPr>
            <a:lstStyle/>
            <a:p>
              <a:r>
                <a:rPr lang="en-US" sz="1400" dirty="0"/>
                <a:t>x</a:t>
              </a:r>
            </a:p>
          </p:txBody>
        </p:sp>
        <p:sp>
          <p:nvSpPr>
            <p:cNvPr id="132" name="TextBox 131">
              <a:extLst>
                <a:ext uri="{FF2B5EF4-FFF2-40B4-BE49-F238E27FC236}">
                  <a16:creationId xmlns:a16="http://schemas.microsoft.com/office/drawing/2014/main" id="{F0BB970E-1545-B340-9B1F-D671677A33F0}"/>
                </a:ext>
              </a:extLst>
            </p:cNvPr>
            <p:cNvSpPr txBox="1"/>
            <p:nvPr/>
          </p:nvSpPr>
          <p:spPr>
            <a:xfrm>
              <a:off x="2543639" y="1930853"/>
              <a:ext cx="644856" cy="754031"/>
            </a:xfrm>
            <a:prstGeom prst="rect">
              <a:avLst/>
            </a:prstGeom>
            <a:noFill/>
          </p:spPr>
          <p:txBody>
            <a:bodyPr wrap="none" rtlCol="0">
              <a:spAutoFit/>
            </a:bodyPr>
            <a:lstStyle/>
            <a:p>
              <a:r>
                <a:rPr lang="en-US" sz="1400" dirty="0"/>
                <a:t>x</a:t>
              </a:r>
            </a:p>
          </p:txBody>
        </p:sp>
        <p:sp>
          <p:nvSpPr>
            <p:cNvPr id="133" name="TextBox 132">
              <a:extLst>
                <a:ext uri="{FF2B5EF4-FFF2-40B4-BE49-F238E27FC236}">
                  <a16:creationId xmlns:a16="http://schemas.microsoft.com/office/drawing/2014/main" id="{8C98C865-2E5D-7F4F-A3B8-A69C89389849}"/>
                </a:ext>
              </a:extLst>
            </p:cNvPr>
            <p:cNvSpPr txBox="1"/>
            <p:nvPr/>
          </p:nvSpPr>
          <p:spPr>
            <a:xfrm>
              <a:off x="2559676" y="2401193"/>
              <a:ext cx="644856" cy="754031"/>
            </a:xfrm>
            <a:prstGeom prst="rect">
              <a:avLst/>
            </a:prstGeom>
            <a:noFill/>
          </p:spPr>
          <p:txBody>
            <a:bodyPr wrap="none" rtlCol="0">
              <a:spAutoFit/>
            </a:bodyPr>
            <a:lstStyle/>
            <a:p>
              <a:r>
                <a:rPr lang="en-US" sz="1400" dirty="0"/>
                <a:t>x</a:t>
              </a:r>
            </a:p>
          </p:txBody>
        </p:sp>
        <p:sp>
          <p:nvSpPr>
            <p:cNvPr id="134" name="TextBox 133">
              <a:extLst>
                <a:ext uri="{FF2B5EF4-FFF2-40B4-BE49-F238E27FC236}">
                  <a16:creationId xmlns:a16="http://schemas.microsoft.com/office/drawing/2014/main" id="{4CF688E0-EEB9-E846-BFCB-DA643DFCE01F}"/>
                </a:ext>
              </a:extLst>
            </p:cNvPr>
            <p:cNvSpPr txBox="1"/>
            <p:nvPr/>
          </p:nvSpPr>
          <p:spPr>
            <a:xfrm>
              <a:off x="2133803" y="1558685"/>
              <a:ext cx="294290" cy="754031"/>
            </a:xfrm>
            <a:prstGeom prst="rect">
              <a:avLst/>
            </a:prstGeom>
            <a:noFill/>
          </p:spPr>
          <p:txBody>
            <a:bodyPr wrap="square" rtlCol="0">
              <a:spAutoFit/>
            </a:bodyPr>
            <a:lstStyle/>
            <a:p>
              <a:r>
                <a:rPr lang="en-US" sz="1400" dirty="0"/>
                <a:t>x</a:t>
              </a:r>
            </a:p>
          </p:txBody>
        </p:sp>
        <p:sp>
          <p:nvSpPr>
            <p:cNvPr id="135" name="TextBox 134">
              <a:extLst>
                <a:ext uri="{FF2B5EF4-FFF2-40B4-BE49-F238E27FC236}">
                  <a16:creationId xmlns:a16="http://schemas.microsoft.com/office/drawing/2014/main" id="{53823505-B16C-3F4F-AB5F-B9B0CF80DB05}"/>
                </a:ext>
              </a:extLst>
            </p:cNvPr>
            <p:cNvSpPr txBox="1"/>
            <p:nvPr/>
          </p:nvSpPr>
          <p:spPr>
            <a:xfrm>
              <a:off x="2244297" y="1794218"/>
              <a:ext cx="294290" cy="754031"/>
            </a:xfrm>
            <a:prstGeom prst="rect">
              <a:avLst/>
            </a:prstGeom>
            <a:noFill/>
          </p:spPr>
          <p:txBody>
            <a:bodyPr wrap="square" rtlCol="0">
              <a:spAutoFit/>
            </a:bodyPr>
            <a:lstStyle/>
            <a:p>
              <a:r>
                <a:rPr lang="en-US" sz="1400" dirty="0"/>
                <a:t>x</a:t>
              </a:r>
            </a:p>
          </p:txBody>
        </p:sp>
        <p:sp>
          <p:nvSpPr>
            <p:cNvPr id="136" name="TextBox 135">
              <a:extLst>
                <a:ext uri="{FF2B5EF4-FFF2-40B4-BE49-F238E27FC236}">
                  <a16:creationId xmlns:a16="http://schemas.microsoft.com/office/drawing/2014/main" id="{7F9C3704-068E-6342-8DA5-243C3B3AB0AA}"/>
                </a:ext>
              </a:extLst>
            </p:cNvPr>
            <p:cNvSpPr txBox="1"/>
            <p:nvPr/>
          </p:nvSpPr>
          <p:spPr>
            <a:xfrm>
              <a:off x="2428161" y="1798739"/>
              <a:ext cx="294290" cy="754031"/>
            </a:xfrm>
            <a:prstGeom prst="rect">
              <a:avLst/>
            </a:prstGeom>
            <a:noFill/>
          </p:spPr>
          <p:txBody>
            <a:bodyPr wrap="square" rtlCol="0">
              <a:spAutoFit/>
            </a:bodyPr>
            <a:lstStyle/>
            <a:p>
              <a:r>
                <a:rPr lang="en-US" sz="1400" dirty="0"/>
                <a:t>x</a:t>
              </a:r>
            </a:p>
          </p:txBody>
        </p:sp>
        <p:sp>
          <p:nvSpPr>
            <p:cNvPr id="137" name="TextBox 136">
              <a:extLst>
                <a:ext uri="{FF2B5EF4-FFF2-40B4-BE49-F238E27FC236}">
                  <a16:creationId xmlns:a16="http://schemas.microsoft.com/office/drawing/2014/main" id="{567E9654-D49F-F44B-BBC3-C75D58AFAC61}"/>
                </a:ext>
              </a:extLst>
            </p:cNvPr>
            <p:cNvSpPr txBox="1"/>
            <p:nvPr/>
          </p:nvSpPr>
          <p:spPr>
            <a:xfrm>
              <a:off x="2464675" y="2140327"/>
              <a:ext cx="294290" cy="754031"/>
            </a:xfrm>
            <a:prstGeom prst="rect">
              <a:avLst/>
            </a:prstGeom>
            <a:noFill/>
          </p:spPr>
          <p:txBody>
            <a:bodyPr wrap="square" rtlCol="0">
              <a:spAutoFit/>
            </a:bodyPr>
            <a:lstStyle/>
            <a:p>
              <a:r>
                <a:rPr lang="en-US" sz="1400" dirty="0"/>
                <a:t>x</a:t>
              </a:r>
            </a:p>
          </p:txBody>
        </p:sp>
        <p:sp>
          <p:nvSpPr>
            <p:cNvPr id="138" name="TextBox 137">
              <a:extLst>
                <a:ext uri="{FF2B5EF4-FFF2-40B4-BE49-F238E27FC236}">
                  <a16:creationId xmlns:a16="http://schemas.microsoft.com/office/drawing/2014/main" id="{02A4AC9C-9627-AB41-B7DF-2A079F400876}"/>
                </a:ext>
              </a:extLst>
            </p:cNvPr>
            <p:cNvSpPr txBox="1"/>
            <p:nvPr/>
          </p:nvSpPr>
          <p:spPr>
            <a:xfrm>
              <a:off x="2911366" y="2101437"/>
              <a:ext cx="294290" cy="754031"/>
            </a:xfrm>
            <a:prstGeom prst="rect">
              <a:avLst/>
            </a:prstGeom>
            <a:noFill/>
          </p:spPr>
          <p:txBody>
            <a:bodyPr wrap="square" rtlCol="0">
              <a:spAutoFit/>
            </a:bodyPr>
            <a:lstStyle/>
            <a:p>
              <a:r>
                <a:rPr lang="en-US" sz="1400" dirty="0"/>
                <a:t>x</a:t>
              </a:r>
            </a:p>
          </p:txBody>
        </p:sp>
        <p:sp>
          <p:nvSpPr>
            <p:cNvPr id="139" name="TextBox 138">
              <a:extLst>
                <a:ext uri="{FF2B5EF4-FFF2-40B4-BE49-F238E27FC236}">
                  <a16:creationId xmlns:a16="http://schemas.microsoft.com/office/drawing/2014/main" id="{5B97F41C-9F95-2544-B1B2-31245D490284}"/>
                </a:ext>
              </a:extLst>
            </p:cNvPr>
            <p:cNvSpPr txBox="1"/>
            <p:nvPr/>
          </p:nvSpPr>
          <p:spPr>
            <a:xfrm>
              <a:off x="2758319" y="2319946"/>
              <a:ext cx="294290" cy="754031"/>
            </a:xfrm>
            <a:prstGeom prst="rect">
              <a:avLst/>
            </a:prstGeom>
            <a:noFill/>
          </p:spPr>
          <p:txBody>
            <a:bodyPr wrap="square" rtlCol="0">
              <a:spAutoFit/>
            </a:bodyPr>
            <a:lstStyle/>
            <a:p>
              <a:r>
                <a:rPr lang="en-US" sz="1400" dirty="0"/>
                <a:t>x</a:t>
              </a:r>
            </a:p>
          </p:txBody>
        </p:sp>
        <p:sp>
          <p:nvSpPr>
            <p:cNvPr id="140" name="TextBox 139">
              <a:extLst>
                <a:ext uri="{FF2B5EF4-FFF2-40B4-BE49-F238E27FC236}">
                  <a16:creationId xmlns:a16="http://schemas.microsoft.com/office/drawing/2014/main" id="{A8B12433-401A-9441-BDEC-609914CED178}"/>
                </a:ext>
              </a:extLst>
            </p:cNvPr>
            <p:cNvSpPr txBox="1"/>
            <p:nvPr/>
          </p:nvSpPr>
          <p:spPr>
            <a:xfrm>
              <a:off x="3037763" y="2408339"/>
              <a:ext cx="294290" cy="754031"/>
            </a:xfrm>
            <a:prstGeom prst="rect">
              <a:avLst/>
            </a:prstGeom>
            <a:noFill/>
          </p:spPr>
          <p:txBody>
            <a:bodyPr wrap="square" rtlCol="0">
              <a:spAutoFit/>
            </a:bodyPr>
            <a:lstStyle/>
            <a:p>
              <a:r>
                <a:rPr lang="en-US" sz="1400" dirty="0"/>
                <a:t>x</a:t>
              </a:r>
            </a:p>
          </p:txBody>
        </p:sp>
        <p:sp>
          <p:nvSpPr>
            <p:cNvPr id="141" name="TextBox 140">
              <a:extLst>
                <a:ext uri="{FF2B5EF4-FFF2-40B4-BE49-F238E27FC236}">
                  <a16:creationId xmlns:a16="http://schemas.microsoft.com/office/drawing/2014/main" id="{9F85C028-0EEA-984C-A357-503EBC9B13AC}"/>
                </a:ext>
              </a:extLst>
            </p:cNvPr>
            <p:cNvSpPr txBox="1"/>
            <p:nvPr/>
          </p:nvSpPr>
          <p:spPr>
            <a:xfrm>
              <a:off x="2055045" y="1872523"/>
              <a:ext cx="294290" cy="754031"/>
            </a:xfrm>
            <a:prstGeom prst="rect">
              <a:avLst/>
            </a:prstGeom>
            <a:noFill/>
          </p:spPr>
          <p:txBody>
            <a:bodyPr wrap="square" rtlCol="0">
              <a:spAutoFit/>
            </a:bodyPr>
            <a:lstStyle/>
            <a:p>
              <a:r>
                <a:rPr lang="en-US" sz="1400" dirty="0"/>
                <a:t>x</a:t>
              </a:r>
            </a:p>
          </p:txBody>
        </p:sp>
        <p:sp>
          <p:nvSpPr>
            <p:cNvPr id="142" name="TextBox 141">
              <a:extLst>
                <a:ext uri="{FF2B5EF4-FFF2-40B4-BE49-F238E27FC236}">
                  <a16:creationId xmlns:a16="http://schemas.microsoft.com/office/drawing/2014/main" id="{09C1ABBE-63A4-C741-B6FA-176FA00537D4}"/>
                </a:ext>
              </a:extLst>
            </p:cNvPr>
            <p:cNvSpPr txBox="1"/>
            <p:nvPr/>
          </p:nvSpPr>
          <p:spPr>
            <a:xfrm>
              <a:off x="3232066" y="1918873"/>
              <a:ext cx="644856" cy="754031"/>
            </a:xfrm>
            <a:prstGeom prst="rect">
              <a:avLst/>
            </a:prstGeom>
            <a:noFill/>
          </p:spPr>
          <p:txBody>
            <a:bodyPr wrap="none" rtlCol="0">
              <a:spAutoFit/>
            </a:bodyPr>
            <a:lstStyle/>
            <a:p>
              <a:r>
                <a:rPr lang="en-US" sz="1400" dirty="0"/>
                <a:t>x</a:t>
              </a:r>
            </a:p>
          </p:txBody>
        </p:sp>
        <p:sp>
          <p:nvSpPr>
            <p:cNvPr id="143" name="TextBox 142">
              <a:extLst>
                <a:ext uri="{FF2B5EF4-FFF2-40B4-BE49-F238E27FC236}">
                  <a16:creationId xmlns:a16="http://schemas.microsoft.com/office/drawing/2014/main" id="{773B5E43-67A9-4941-835A-CD109FF52B4B}"/>
                </a:ext>
              </a:extLst>
            </p:cNvPr>
            <p:cNvSpPr txBox="1"/>
            <p:nvPr/>
          </p:nvSpPr>
          <p:spPr>
            <a:xfrm>
              <a:off x="2927266" y="1483428"/>
              <a:ext cx="284052" cy="754031"/>
            </a:xfrm>
            <a:prstGeom prst="rect">
              <a:avLst/>
            </a:prstGeom>
            <a:noFill/>
          </p:spPr>
          <p:txBody>
            <a:bodyPr wrap="square" rtlCol="0">
              <a:spAutoFit/>
            </a:bodyPr>
            <a:lstStyle/>
            <a:p>
              <a:r>
                <a:rPr lang="en-US" sz="1400" dirty="0"/>
                <a:t>x</a:t>
              </a:r>
            </a:p>
          </p:txBody>
        </p:sp>
        <p:sp>
          <p:nvSpPr>
            <p:cNvPr id="144" name="TextBox 143">
              <a:extLst>
                <a:ext uri="{FF2B5EF4-FFF2-40B4-BE49-F238E27FC236}">
                  <a16:creationId xmlns:a16="http://schemas.microsoft.com/office/drawing/2014/main" id="{1A263610-5685-5242-A39F-AF9B79190CF6}"/>
                </a:ext>
              </a:extLst>
            </p:cNvPr>
            <p:cNvSpPr txBox="1"/>
            <p:nvPr/>
          </p:nvSpPr>
          <p:spPr>
            <a:xfrm>
              <a:off x="3263597" y="1638246"/>
              <a:ext cx="644856" cy="754031"/>
            </a:xfrm>
            <a:prstGeom prst="rect">
              <a:avLst/>
            </a:prstGeom>
            <a:noFill/>
          </p:spPr>
          <p:txBody>
            <a:bodyPr wrap="none" rtlCol="0">
              <a:spAutoFit/>
            </a:bodyPr>
            <a:lstStyle/>
            <a:p>
              <a:r>
                <a:rPr lang="en-US" sz="1400" dirty="0"/>
                <a:t>x</a:t>
              </a:r>
            </a:p>
          </p:txBody>
        </p:sp>
        <p:sp>
          <p:nvSpPr>
            <p:cNvPr id="145" name="TextBox 144">
              <a:extLst>
                <a:ext uri="{FF2B5EF4-FFF2-40B4-BE49-F238E27FC236}">
                  <a16:creationId xmlns:a16="http://schemas.microsoft.com/office/drawing/2014/main" id="{FFD2FAEC-205A-ED40-B9B5-88D563C2A3BE}"/>
                </a:ext>
              </a:extLst>
            </p:cNvPr>
            <p:cNvSpPr txBox="1"/>
            <p:nvPr/>
          </p:nvSpPr>
          <p:spPr>
            <a:xfrm>
              <a:off x="2335515" y="2451850"/>
              <a:ext cx="644856" cy="754031"/>
            </a:xfrm>
            <a:prstGeom prst="rect">
              <a:avLst/>
            </a:prstGeom>
            <a:noFill/>
          </p:spPr>
          <p:txBody>
            <a:bodyPr wrap="none" rtlCol="0">
              <a:spAutoFit/>
            </a:bodyPr>
            <a:lstStyle/>
            <a:p>
              <a:r>
                <a:rPr lang="en-US" sz="1400" dirty="0"/>
                <a:t>x</a:t>
              </a:r>
            </a:p>
          </p:txBody>
        </p:sp>
        <p:sp>
          <p:nvSpPr>
            <p:cNvPr id="146" name="TextBox 145">
              <a:extLst>
                <a:ext uri="{FF2B5EF4-FFF2-40B4-BE49-F238E27FC236}">
                  <a16:creationId xmlns:a16="http://schemas.microsoft.com/office/drawing/2014/main" id="{9BB95929-3301-E44F-953C-19223D3E82CD}"/>
                </a:ext>
              </a:extLst>
            </p:cNvPr>
            <p:cNvSpPr txBox="1"/>
            <p:nvPr/>
          </p:nvSpPr>
          <p:spPr>
            <a:xfrm>
              <a:off x="2727435" y="2028287"/>
              <a:ext cx="644856" cy="754031"/>
            </a:xfrm>
            <a:prstGeom prst="rect">
              <a:avLst/>
            </a:prstGeom>
            <a:noFill/>
          </p:spPr>
          <p:txBody>
            <a:bodyPr wrap="none" rtlCol="0">
              <a:spAutoFit/>
            </a:bodyPr>
            <a:lstStyle/>
            <a:p>
              <a:r>
                <a:rPr lang="en-US" sz="1400" dirty="0"/>
                <a:t>x</a:t>
              </a:r>
            </a:p>
          </p:txBody>
        </p:sp>
        <p:sp>
          <p:nvSpPr>
            <p:cNvPr id="147" name="TextBox 146">
              <a:extLst>
                <a:ext uri="{FF2B5EF4-FFF2-40B4-BE49-F238E27FC236}">
                  <a16:creationId xmlns:a16="http://schemas.microsoft.com/office/drawing/2014/main" id="{2307AB6D-8B28-E64F-ADCE-13348E992C96}"/>
                </a:ext>
              </a:extLst>
            </p:cNvPr>
            <p:cNvSpPr txBox="1"/>
            <p:nvPr/>
          </p:nvSpPr>
          <p:spPr>
            <a:xfrm>
              <a:off x="2181270" y="2138012"/>
              <a:ext cx="644856" cy="754031"/>
            </a:xfrm>
            <a:prstGeom prst="rect">
              <a:avLst/>
            </a:prstGeom>
            <a:noFill/>
          </p:spPr>
          <p:txBody>
            <a:bodyPr wrap="none" rtlCol="0">
              <a:spAutoFit/>
            </a:bodyPr>
            <a:lstStyle/>
            <a:p>
              <a:r>
                <a:rPr lang="en-US" sz="1400" dirty="0"/>
                <a:t>x</a:t>
              </a:r>
            </a:p>
          </p:txBody>
        </p:sp>
        <p:sp>
          <p:nvSpPr>
            <p:cNvPr id="148" name="Oval 147">
              <a:extLst>
                <a:ext uri="{FF2B5EF4-FFF2-40B4-BE49-F238E27FC236}">
                  <a16:creationId xmlns:a16="http://schemas.microsoft.com/office/drawing/2014/main" id="{7472A903-63ED-FB41-B3E0-48D50E1277D2}"/>
                </a:ext>
              </a:extLst>
            </p:cNvPr>
            <p:cNvSpPr/>
            <p:nvPr/>
          </p:nvSpPr>
          <p:spPr>
            <a:xfrm>
              <a:off x="2031861" y="1522463"/>
              <a:ext cx="1665618" cy="1576553"/>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grpSp>
      <p:sp>
        <p:nvSpPr>
          <p:cNvPr id="149" name="Right Arrow 148">
            <a:extLst>
              <a:ext uri="{FF2B5EF4-FFF2-40B4-BE49-F238E27FC236}">
                <a16:creationId xmlns:a16="http://schemas.microsoft.com/office/drawing/2014/main" id="{B4A8F6D2-7142-9247-B1A9-B3ABF93D4A8E}"/>
              </a:ext>
            </a:extLst>
          </p:cNvPr>
          <p:cNvSpPr/>
          <p:nvPr/>
        </p:nvSpPr>
        <p:spPr>
          <a:xfrm>
            <a:off x="1157021" y="1650847"/>
            <a:ext cx="692435" cy="18759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TextBox 149">
            <a:extLst>
              <a:ext uri="{FF2B5EF4-FFF2-40B4-BE49-F238E27FC236}">
                <a16:creationId xmlns:a16="http://schemas.microsoft.com/office/drawing/2014/main" id="{E6E1BB1C-3818-F14C-9934-C730B3DD87A1}"/>
              </a:ext>
            </a:extLst>
          </p:cNvPr>
          <p:cNvSpPr txBox="1"/>
          <p:nvPr/>
        </p:nvSpPr>
        <p:spPr>
          <a:xfrm>
            <a:off x="1927849" y="1603195"/>
            <a:ext cx="678311" cy="278619"/>
          </a:xfrm>
          <a:prstGeom prst="rect">
            <a:avLst/>
          </a:prstGeom>
          <a:noFill/>
        </p:spPr>
        <p:txBody>
          <a:bodyPr wrap="none" rtlCol="0">
            <a:spAutoFit/>
          </a:bodyPr>
          <a:lstStyle/>
          <a:p>
            <a:r>
              <a:rPr lang="en-US" dirty="0"/>
              <a:t>statistic</a:t>
            </a:r>
          </a:p>
        </p:txBody>
      </p:sp>
      <p:cxnSp>
        <p:nvCxnSpPr>
          <p:cNvPr id="301" name="Straight Connector 300">
            <a:extLst>
              <a:ext uri="{FF2B5EF4-FFF2-40B4-BE49-F238E27FC236}">
                <a16:creationId xmlns:a16="http://schemas.microsoft.com/office/drawing/2014/main" id="{51BAF966-B625-5D48-A377-8EEB9F3C43CC}"/>
              </a:ext>
            </a:extLst>
          </p:cNvPr>
          <p:cNvCxnSpPr>
            <a:cxnSpLocks/>
          </p:cNvCxnSpPr>
          <p:nvPr/>
        </p:nvCxnSpPr>
        <p:spPr>
          <a:xfrm>
            <a:off x="3668270" y="4736547"/>
            <a:ext cx="4819346" cy="0"/>
          </a:xfrm>
          <a:prstGeom prst="line">
            <a:avLst/>
          </a:prstGeom>
          <a:ln w="1905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302" name="TextBox 301">
            <a:extLst>
              <a:ext uri="{FF2B5EF4-FFF2-40B4-BE49-F238E27FC236}">
                <a16:creationId xmlns:a16="http://schemas.microsoft.com/office/drawing/2014/main" id="{2A4BB864-D844-2144-8161-36B042713405}"/>
              </a:ext>
            </a:extLst>
          </p:cNvPr>
          <p:cNvSpPr txBox="1"/>
          <p:nvPr/>
        </p:nvSpPr>
        <p:spPr>
          <a:xfrm>
            <a:off x="8123128" y="4818031"/>
            <a:ext cx="943024" cy="369332"/>
          </a:xfrm>
          <a:prstGeom prst="rect">
            <a:avLst/>
          </a:prstGeom>
          <a:noFill/>
        </p:spPr>
        <p:txBody>
          <a:bodyPr wrap="square" rtlCol="0">
            <a:spAutoFit/>
          </a:bodyPr>
          <a:lstStyle/>
          <a:p>
            <a:r>
              <a:rPr lang="en-US" dirty="0"/>
              <a:t>statistic</a:t>
            </a:r>
          </a:p>
        </p:txBody>
      </p:sp>
      <p:sp>
        <p:nvSpPr>
          <p:cNvPr id="304" name="Oval 303">
            <a:extLst>
              <a:ext uri="{FF2B5EF4-FFF2-40B4-BE49-F238E27FC236}">
                <a16:creationId xmlns:a16="http://schemas.microsoft.com/office/drawing/2014/main" id="{079A3CB1-2CEA-CA41-9458-F68948818764}"/>
              </a:ext>
            </a:extLst>
          </p:cNvPr>
          <p:cNvSpPr/>
          <p:nvPr/>
        </p:nvSpPr>
        <p:spPr>
          <a:xfrm>
            <a:off x="5605684" y="4672604"/>
            <a:ext cx="137962" cy="13796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4" name="TextBox 363">
            <a:extLst>
              <a:ext uri="{FF2B5EF4-FFF2-40B4-BE49-F238E27FC236}">
                <a16:creationId xmlns:a16="http://schemas.microsoft.com/office/drawing/2014/main" id="{A42F979A-3832-EF40-87C8-96117E7FC136}"/>
              </a:ext>
            </a:extLst>
          </p:cNvPr>
          <p:cNvSpPr txBox="1"/>
          <p:nvPr/>
        </p:nvSpPr>
        <p:spPr>
          <a:xfrm>
            <a:off x="446363" y="2469435"/>
            <a:ext cx="2057301" cy="646331"/>
          </a:xfrm>
          <a:prstGeom prst="rect">
            <a:avLst/>
          </a:prstGeom>
          <a:noFill/>
        </p:spPr>
        <p:txBody>
          <a:bodyPr wrap="square" rtlCol="0">
            <a:spAutoFit/>
          </a:bodyPr>
          <a:lstStyle/>
          <a:p>
            <a:r>
              <a:rPr lang="en-US" dirty="0">
                <a:solidFill>
                  <a:srgbClr val="FF0000"/>
                </a:solidFill>
              </a:rPr>
              <a:t>You often only have a single data set.</a:t>
            </a:r>
          </a:p>
        </p:txBody>
      </p:sp>
    </p:spTree>
    <p:extLst>
      <p:ext uri="{BB962C8B-B14F-4D97-AF65-F5344CB8AC3E}">
        <p14:creationId xmlns:p14="http://schemas.microsoft.com/office/powerpoint/2010/main" val="107595993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C33893-C1FD-CF4C-91EC-7A35879269DA}"/>
              </a:ext>
            </a:extLst>
          </p:cNvPr>
          <p:cNvSpPr>
            <a:spLocks noGrp="1"/>
          </p:cNvSpPr>
          <p:nvPr>
            <p:ph type="title"/>
          </p:nvPr>
        </p:nvSpPr>
        <p:spPr>
          <a:xfrm>
            <a:off x="274319" y="317481"/>
            <a:ext cx="8595360" cy="641871"/>
          </a:xfrm>
        </p:spPr>
        <p:txBody>
          <a:bodyPr>
            <a:normAutofit/>
          </a:bodyPr>
          <a:lstStyle/>
          <a:p>
            <a:r>
              <a:rPr lang="en-US" dirty="0"/>
              <a:t>Bootstrap</a:t>
            </a:r>
          </a:p>
        </p:txBody>
      </p:sp>
      <p:sp>
        <p:nvSpPr>
          <p:cNvPr id="4" name="Slide Number Placeholder 3">
            <a:extLst>
              <a:ext uri="{FF2B5EF4-FFF2-40B4-BE49-F238E27FC236}">
                <a16:creationId xmlns:a16="http://schemas.microsoft.com/office/drawing/2014/main" id="{02E00918-68B8-514A-891C-20F177A55ADD}"/>
              </a:ext>
            </a:extLst>
          </p:cNvPr>
          <p:cNvSpPr>
            <a:spLocks noGrp="1"/>
          </p:cNvSpPr>
          <p:nvPr>
            <p:ph type="sldNum" sz="quarter" idx="12"/>
          </p:nvPr>
        </p:nvSpPr>
        <p:spPr>
          <a:xfrm>
            <a:off x="6272888" y="6446520"/>
            <a:ext cx="2366010" cy="274320"/>
          </a:xfrm>
        </p:spPr>
        <p:txBody>
          <a:bodyPr/>
          <a:lstStyle/>
          <a:p>
            <a:fld id="{4F1611B7-9285-1F48-A026-12A07D3EB268}" type="slidenum">
              <a:rPr lang="en-US" smtClean="0"/>
              <a:t>58</a:t>
            </a:fld>
            <a:endParaRPr lang="en-US" dirty="0"/>
          </a:p>
        </p:txBody>
      </p:sp>
      <p:grpSp>
        <p:nvGrpSpPr>
          <p:cNvPr id="125" name="Group 124">
            <a:extLst>
              <a:ext uri="{FF2B5EF4-FFF2-40B4-BE49-F238E27FC236}">
                <a16:creationId xmlns:a16="http://schemas.microsoft.com/office/drawing/2014/main" id="{179E58BF-E674-3441-AEA4-BA7C6114D148}"/>
              </a:ext>
            </a:extLst>
          </p:cNvPr>
          <p:cNvGrpSpPr/>
          <p:nvPr/>
        </p:nvGrpSpPr>
        <p:grpSpPr>
          <a:xfrm>
            <a:off x="322419" y="1379813"/>
            <a:ext cx="765978" cy="725113"/>
            <a:chOff x="2031861" y="1429407"/>
            <a:chExt cx="1876592" cy="1776474"/>
          </a:xfrm>
        </p:grpSpPr>
        <p:sp>
          <p:nvSpPr>
            <p:cNvPr id="126" name="TextBox 125">
              <a:extLst>
                <a:ext uri="{FF2B5EF4-FFF2-40B4-BE49-F238E27FC236}">
                  <a16:creationId xmlns:a16="http://schemas.microsoft.com/office/drawing/2014/main" id="{8EAEF897-DD4D-024F-91CC-518CD7472EEC}"/>
                </a:ext>
              </a:extLst>
            </p:cNvPr>
            <p:cNvSpPr txBox="1"/>
            <p:nvPr/>
          </p:nvSpPr>
          <p:spPr>
            <a:xfrm>
              <a:off x="2448910" y="1429407"/>
              <a:ext cx="644856" cy="754031"/>
            </a:xfrm>
            <a:prstGeom prst="rect">
              <a:avLst/>
            </a:prstGeom>
            <a:noFill/>
          </p:spPr>
          <p:txBody>
            <a:bodyPr wrap="none" rtlCol="0">
              <a:spAutoFit/>
            </a:bodyPr>
            <a:lstStyle/>
            <a:p>
              <a:r>
                <a:rPr lang="en-US" sz="1400" dirty="0"/>
                <a:t>x</a:t>
              </a:r>
            </a:p>
          </p:txBody>
        </p:sp>
        <p:sp>
          <p:nvSpPr>
            <p:cNvPr id="127" name="TextBox 126">
              <a:extLst>
                <a:ext uri="{FF2B5EF4-FFF2-40B4-BE49-F238E27FC236}">
                  <a16:creationId xmlns:a16="http://schemas.microsoft.com/office/drawing/2014/main" id="{2A7F4ADB-A73C-0040-845A-9C919AE700C0}"/>
                </a:ext>
              </a:extLst>
            </p:cNvPr>
            <p:cNvSpPr txBox="1"/>
            <p:nvPr/>
          </p:nvSpPr>
          <p:spPr>
            <a:xfrm>
              <a:off x="2601310" y="1581807"/>
              <a:ext cx="644856" cy="754031"/>
            </a:xfrm>
            <a:prstGeom prst="rect">
              <a:avLst/>
            </a:prstGeom>
            <a:noFill/>
          </p:spPr>
          <p:txBody>
            <a:bodyPr wrap="none" rtlCol="0">
              <a:spAutoFit/>
            </a:bodyPr>
            <a:lstStyle/>
            <a:p>
              <a:r>
                <a:rPr lang="en-US" sz="1400" dirty="0"/>
                <a:t>x</a:t>
              </a:r>
            </a:p>
          </p:txBody>
        </p:sp>
        <p:sp>
          <p:nvSpPr>
            <p:cNvPr id="128" name="TextBox 127">
              <a:extLst>
                <a:ext uri="{FF2B5EF4-FFF2-40B4-BE49-F238E27FC236}">
                  <a16:creationId xmlns:a16="http://schemas.microsoft.com/office/drawing/2014/main" id="{65776B7D-91B4-4346-B2D9-6BC8BB59F712}"/>
                </a:ext>
              </a:extLst>
            </p:cNvPr>
            <p:cNvSpPr txBox="1"/>
            <p:nvPr/>
          </p:nvSpPr>
          <p:spPr>
            <a:xfrm>
              <a:off x="2753710" y="1734207"/>
              <a:ext cx="644856" cy="754031"/>
            </a:xfrm>
            <a:prstGeom prst="rect">
              <a:avLst/>
            </a:prstGeom>
            <a:noFill/>
          </p:spPr>
          <p:txBody>
            <a:bodyPr wrap="none" rtlCol="0">
              <a:spAutoFit/>
            </a:bodyPr>
            <a:lstStyle/>
            <a:p>
              <a:r>
                <a:rPr lang="en-US" sz="1400" dirty="0"/>
                <a:t>x</a:t>
              </a:r>
            </a:p>
          </p:txBody>
        </p:sp>
        <p:sp>
          <p:nvSpPr>
            <p:cNvPr id="129" name="TextBox 128">
              <a:extLst>
                <a:ext uri="{FF2B5EF4-FFF2-40B4-BE49-F238E27FC236}">
                  <a16:creationId xmlns:a16="http://schemas.microsoft.com/office/drawing/2014/main" id="{796A5D1C-C4D0-7041-BCA8-75FC98134685}"/>
                </a:ext>
              </a:extLst>
            </p:cNvPr>
            <p:cNvSpPr txBox="1"/>
            <p:nvPr/>
          </p:nvSpPr>
          <p:spPr>
            <a:xfrm>
              <a:off x="2948014" y="1822912"/>
              <a:ext cx="644856" cy="754031"/>
            </a:xfrm>
            <a:prstGeom prst="rect">
              <a:avLst/>
            </a:prstGeom>
            <a:noFill/>
          </p:spPr>
          <p:txBody>
            <a:bodyPr wrap="none" rtlCol="0">
              <a:spAutoFit/>
            </a:bodyPr>
            <a:lstStyle/>
            <a:p>
              <a:r>
                <a:rPr lang="en-US" sz="1400" dirty="0"/>
                <a:t>x</a:t>
              </a:r>
            </a:p>
          </p:txBody>
        </p:sp>
        <p:sp>
          <p:nvSpPr>
            <p:cNvPr id="130" name="TextBox 129">
              <a:extLst>
                <a:ext uri="{FF2B5EF4-FFF2-40B4-BE49-F238E27FC236}">
                  <a16:creationId xmlns:a16="http://schemas.microsoft.com/office/drawing/2014/main" id="{AA94C8DC-2EE0-8449-A975-B540E3A79023}"/>
                </a:ext>
              </a:extLst>
            </p:cNvPr>
            <p:cNvSpPr txBox="1"/>
            <p:nvPr/>
          </p:nvSpPr>
          <p:spPr>
            <a:xfrm>
              <a:off x="3058511" y="2039008"/>
              <a:ext cx="644856" cy="754031"/>
            </a:xfrm>
            <a:prstGeom prst="rect">
              <a:avLst/>
            </a:prstGeom>
            <a:noFill/>
          </p:spPr>
          <p:txBody>
            <a:bodyPr wrap="none" rtlCol="0">
              <a:spAutoFit/>
            </a:bodyPr>
            <a:lstStyle/>
            <a:p>
              <a:r>
                <a:rPr lang="en-US" sz="1400" dirty="0"/>
                <a:t>x</a:t>
              </a:r>
            </a:p>
          </p:txBody>
        </p:sp>
        <p:sp>
          <p:nvSpPr>
            <p:cNvPr id="131" name="TextBox 130">
              <a:extLst>
                <a:ext uri="{FF2B5EF4-FFF2-40B4-BE49-F238E27FC236}">
                  <a16:creationId xmlns:a16="http://schemas.microsoft.com/office/drawing/2014/main" id="{147B5D49-74F9-5749-9AA6-33C4C3E3B713}"/>
                </a:ext>
              </a:extLst>
            </p:cNvPr>
            <p:cNvSpPr txBox="1"/>
            <p:nvPr/>
          </p:nvSpPr>
          <p:spPr>
            <a:xfrm>
              <a:off x="3210909" y="2191408"/>
              <a:ext cx="644856" cy="754031"/>
            </a:xfrm>
            <a:prstGeom prst="rect">
              <a:avLst/>
            </a:prstGeom>
            <a:noFill/>
          </p:spPr>
          <p:txBody>
            <a:bodyPr wrap="none" rtlCol="0">
              <a:spAutoFit/>
            </a:bodyPr>
            <a:lstStyle/>
            <a:p>
              <a:r>
                <a:rPr lang="en-US" sz="1400" dirty="0"/>
                <a:t>x</a:t>
              </a:r>
            </a:p>
          </p:txBody>
        </p:sp>
        <p:sp>
          <p:nvSpPr>
            <p:cNvPr id="132" name="TextBox 131">
              <a:extLst>
                <a:ext uri="{FF2B5EF4-FFF2-40B4-BE49-F238E27FC236}">
                  <a16:creationId xmlns:a16="http://schemas.microsoft.com/office/drawing/2014/main" id="{F0BB970E-1545-B340-9B1F-D671677A33F0}"/>
                </a:ext>
              </a:extLst>
            </p:cNvPr>
            <p:cNvSpPr txBox="1"/>
            <p:nvPr/>
          </p:nvSpPr>
          <p:spPr>
            <a:xfrm>
              <a:off x="2543639" y="1930853"/>
              <a:ext cx="644856" cy="754031"/>
            </a:xfrm>
            <a:prstGeom prst="rect">
              <a:avLst/>
            </a:prstGeom>
            <a:noFill/>
          </p:spPr>
          <p:txBody>
            <a:bodyPr wrap="none" rtlCol="0">
              <a:spAutoFit/>
            </a:bodyPr>
            <a:lstStyle/>
            <a:p>
              <a:r>
                <a:rPr lang="en-US" sz="1400" dirty="0"/>
                <a:t>x</a:t>
              </a:r>
            </a:p>
          </p:txBody>
        </p:sp>
        <p:sp>
          <p:nvSpPr>
            <p:cNvPr id="133" name="TextBox 132">
              <a:extLst>
                <a:ext uri="{FF2B5EF4-FFF2-40B4-BE49-F238E27FC236}">
                  <a16:creationId xmlns:a16="http://schemas.microsoft.com/office/drawing/2014/main" id="{8C98C865-2E5D-7F4F-A3B8-A69C89389849}"/>
                </a:ext>
              </a:extLst>
            </p:cNvPr>
            <p:cNvSpPr txBox="1"/>
            <p:nvPr/>
          </p:nvSpPr>
          <p:spPr>
            <a:xfrm>
              <a:off x="2559676" y="2401193"/>
              <a:ext cx="644856" cy="754031"/>
            </a:xfrm>
            <a:prstGeom prst="rect">
              <a:avLst/>
            </a:prstGeom>
            <a:noFill/>
          </p:spPr>
          <p:txBody>
            <a:bodyPr wrap="none" rtlCol="0">
              <a:spAutoFit/>
            </a:bodyPr>
            <a:lstStyle/>
            <a:p>
              <a:r>
                <a:rPr lang="en-US" sz="1400" dirty="0"/>
                <a:t>x</a:t>
              </a:r>
            </a:p>
          </p:txBody>
        </p:sp>
        <p:sp>
          <p:nvSpPr>
            <p:cNvPr id="134" name="TextBox 133">
              <a:extLst>
                <a:ext uri="{FF2B5EF4-FFF2-40B4-BE49-F238E27FC236}">
                  <a16:creationId xmlns:a16="http://schemas.microsoft.com/office/drawing/2014/main" id="{4CF688E0-EEB9-E846-BFCB-DA643DFCE01F}"/>
                </a:ext>
              </a:extLst>
            </p:cNvPr>
            <p:cNvSpPr txBox="1"/>
            <p:nvPr/>
          </p:nvSpPr>
          <p:spPr>
            <a:xfrm>
              <a:off x="2133803" y="1558685"/>
              <a:ext cx="294290" cy="754031"/>
            </a:xfrm>
            <a:prstGeom prst="rect">
              <a:avLst/>
            </a:prstGeom>
            <a:noFill/>
          </p:spPr>
          <p:txBody>
            <a:bodyPr wrap="square" rtlCol="0">
              <a:spAutoFit/>
            </a:bodyPr>
            <a:lstStyle/>
            <a:p>
              <a:r>
                <a:rPr lang="en-US" sz="1400" dirty="0"/>
                <a:t>x</a:t>
              </a:r>
            </a:p>
          </p:txBody>
        </p:sp>
        <p:sp>
          <p:nvSpPr>
            <p:cNvPr id="135" name="TextBox 134">
              <a:extLst>
                <a:ext uri="{FF2B5EF4-FFF2-40B4-BE49-F238E27FC236}">
                  <a16:creationId xmlns:a16="http://schemas.microsoft.com/office/drawing/2014/main" id="{53823505-B16C-3F4F-AB5F-B9B0CF80DB05}"/>
                </a:ext>
              </a:extLst>
            </p:cNvPr>
            <p:cNvSpPr txBox="1"/>
            <p:nvPr/>
          </p:nvSpPr>
          <p:spPr>
            <a:xfrm>
              <a:off x="2244297" y="1794218"/>
              <a:ext cx="294290" cy="754031"/>
            </a:xfrm>
            <a:prstGeom prst="rect">
              <a:avLst/>
            </a:prstGeom>
            <a:noFill/>
          </p:spPr>
          <p:txBody>
            <a:bodyPr wrap="square" rtlCol="0">
              <a:spAutoFit/>
            </a:bodyPr>
            <a:lstStyle/>
            <a:p>
              <a:r>
                <a:rPr lang="en-US" sz="1400" dirty="0"/>
                <a:t>x</a:t>
              </a:r>
            </a:p>
          </p:txBody>
        </p:sp>
        <p:sp>
          <p:nvSpPr>
            <p:cNvPr id="136" name="TextBox 135">
              <a:extLst>
                <a:ext uri="{FF2B5EF4-FFF2-40B4-BE49-F238E27FC236}">
                  <a16:creationId xmlns:a16="http://schemas.microsoft.com/office/drawing/2014/main" id="{7F9C3704-068E-6342-8DA5-243C3B3AB0AA}"/>
                </a:ext>
              </a:extLst>
            </p:cNvPr>
            <p:cNvSpPr txBox="1"/>
            <p:nvPr/>
          </p:nvSpPr>
          <p:spPr>
            <a:xfrm>
              <a:off x="2428161" y="1798739"/>
              <a:ext cx="294290" cy="754031"/>
            </a:xfrm>
            <a:prstGeom prst="rect">
              <a:avLst/>
            </a:prstGeom>
            <a:noFill/>
          </p:spPr>
          <p:txBody>
            <a:bodyPr wrap="square" rtlCol="0">
              <a:spAutoFit/>
            </a:bodyPr>
            <a:lstStyle/>
            <a:p>
              <a:r>
                <a:rPr lang="en-US" sz="1400" dirty="0"/>
                <a:t>x</a:t>
              </a:r>
            </a:p>
          </p:txBody>
        </p:sp>
        <p:sp>
          <p:nvSpPr>
            <p:cNvPr id="137" name="TextBox 136">
              <a:extLst>
                <a:ext uri="{FF2B5EF4-FFF2-40B4-BE49-F238E27FC236}">
                  <a16:creationId xmlns:a16="http://schemas.microsoft.com/office/drawing/2014/main" id="{567E9654-D49F-F44B-BBC3-C75D58AFAC61}"/>
                </a:ext>
              </a:extLst>
            </p:cNvPr>
            <p:cNvSpPr txBox="1"/>
            <p:nvPr/>
          </p:nvSpPr>
          <p:spPr>
            <a:xfrm>
              <a:off x="2464675" y="2140327"/>
              <a:ext cx="294290" cy="754031"/>
            </a:xfrm>
            <a:prstGeom prst="rect">
              <a:avLst/>
            </a:prstGeom>
            <a:noFill/>
          </p:spPr>
          <p:txBody>
            <a:bodyPr wrap="square" rtlCol="0">
              <a:spAutoFit/>
            </a:bodyPr>
            <a:lstStyle/>
            <a:p>
              <a:r>
                <a:rPr lang="en-US" sz="1400" dirty="0"/>
                <a:t>x</a:t>
              </a:r>
            </a:p>
          </p:txBody>
        </p:sp>
        <p:sp>
          <p:nvSpPr>
            <p:cNvPr id="138" name="TextBox 137">
              <a:extLst>
                <a:ext uri="{FF2B5EF4-FFF2-40B4-BE49-F238E27FC236}">
                  <a16:creationId xmlns:a16="http://schemas.microsoft.com/office/drawing/2014/main" id="{02A4AC9C-9627-AB41-B7DF-2A079F400876}"/>
                </a:ext>
              </a:extLst>
            </p:cNvPr>
            <p:cNvSpPr txBox="1"/>
            <p:nvPr/>
          </p:nvSpPr>
          <p:spPr>
            <a:xfrm>
              <a:off x="2911366" y="2101437"/>
              <a:ext cx="294290" cy="754031"/>
            </a:xfrm>
            <a:prstGeom prst="rect">
              <a:avLst/>
            </a:prstGeom>
            <a:noFill/>
          </p:spPr>
          <p:txBody>
            <a:bodyPr wrap="square" rtlCol="0">
              <a:spAutoFit/>
            </a:bodyPr>
            <a:lstStyle/>
            <a:p>
              <a:r>
                <a:rPr lang="en-US" sz="1400" dirty="0"/>
                <a:t>x</a:t>
              </a:r>
            </a:p>
          </p:txBody>
        </p:sp>
        <p:sp>
          <p:nvSpPr>
            <p:cNvPr id="139" name="TextBox 138">
              <a:extLst>
                <a:ext uri="{FF2B5EF4-FFF2-40B4-BE49-F238E27FC236}">
                  <a16:creationId xmlns:a16="http://schemas.microsoft.com/office/drawing/2014/main" id="{5B97F41C-9F95-2544-B1B2-31245D490284}"/>
                </a:ext>
              </a:extLst>
            </p:cNvPr>
            <p:cNvSpPr txBox="1"/>
            <p:nvPr/>
          </p:nvSpPr>
          <p:spPr>
            <a:xfrm>
              <a:off x="2758319" y="2319946"/>
              <a:ext cx="294290" cy="754031"/>
            </a:xfrm>
            <a:prstGeom prst="rect">
              <a:avLst/>
            </a:prstGeom>
            <a:noFill/>
          </p:spPr>
          <p:txBody>
            <a:bodyPr wrap="square" rtlCol="0">
              <a:spAutoFit/>
            </a:bodyPr>
            <a:lstStyle/>
            <a:p>
              <a:r>
                <a:rPr lang="en-US" sz="1400" dirty="0"/>
                <a:t>x</a:t>
              </a:r>
            </a:p>
          </p:txBody>
        </p:sp>
        <p:sp>
          <p:nvSpPr>
            <p:cNvPr id="140" name="TextBox 139">
              <a:extLst>
                <a:ext uri="{FF2B5EF4-FFF2-40B4-BE49-F238E27FC236}">
                  <a16:creationId xmlns:a16="http://schemas.microsoft.com/office/drawing/2014/main" id="{A8B12433-401A-9441-BDEC-609914CED178}"/>
                </a:ext>
              </a:extLst>
            </p:cNvPr>
            <p:cNvSpPr txBox="1"/>
            <p:nvPr/>
          </p:nvSpPr>
          <p:spPr>
            <a:xfrm>
              <a:off x="3037763" y="2408339"/>
              <a:ext cx="294290" cy="754031"/>
            </a:xfrm>
            <a:prstGeom prst="rect">
              <a:avLst/>
            </a:prstGeom>
            <a:noFill/>
          </p:spPr>
          <p:txBody>
            <a:bodyPr wrap="square" rtlCol="0">
              <a:spAutoFit/>
            </a:bodyPr>
            <a:lstStyle/>
            <a:p>
              <a:r>
                <a:rPr lang="en-US" sz="1400" dirty="0"/>
                <a:t>x</a:t>
              </a:r>
            </a:p>
          </p:txBody>
        </p:sp>
        <p:sp>
          <p:nvSpPr>
            <p:cNvPr id="141" name="TextBox 140">
              <a:extLst>
                <a:ext uri="{FF2B5EF4-FFF2-40B4-BE49-F238E27FC236}">
                  <a16:creationId xmlns:a16="http://schemas.microsoft.com/office/drawing/2014/main" id="{9F85C028-0EEA-984C-A357-503EBC9B13AC}"/>
                </a:ext>
              </a:extLst>
            </p:cNvPr>
            <p:cNvSpPr txBox="1"/>
            <p:nvPr/>
          </p:nvSpPr>
          <p:spPr>
            <a:xfrm>
              <a:off x="2055045" y="1872523"/>
              <a:ext cx="294290" cy="754031"/>
            </a:xfrm>
            <a:prstGeom prst="rect">
              <a:avLst/>
            </a:prstGeom>
            <a:noFill/>
          </p:spPr>
          <p:txBody>
            <a:bodyPr wrap="square" rtlCol="0">
              <a:spAutoFit/>
            </a:bodyPr>
            <a:lstStyle/>
            <a:p>
              <a:r>
                <a:rPr lang="en-US" sz="1400" dirty="0"/>
                <a:t>x</a:t>
              </a:r>
            </a:p>
          </p:txBody>
        </p:sp>
        <p:sp>
          <p:nvSpPr>
            <p:cNvPr id="142" name="TextBox 141">
              <a:extLst>
                <a:ext uri="{FF2B5EF4-FFF2-40B4-BE49-F238E27FC236}">
                  <a16:creationId xmlns:a16="http://schemas.microsoft.com/office/drawing/2014/main" id="{09C1ABBE-63A4-C741-B6FA-176FA00537D4}"/>
                </a:ext>
              </a:extLst>
            </p:cNvPr>
            <p:cNvSpPr txBox="1"/>
            <p:nvPr/>
          </p:nvSpPr>
          <p:spPr>
            <a:xfrm>
              <a:off x="3232066" y="1918873"/>
              <a:ext cx="644856" cy="754031"/>
            </a:xfrm>
            <a:prstGeom prst="rect">
              <a:avLst/>
            </a:prstGeom>
            <a:noFill/>
          </p:spPr>
          <p:txBody>
            <a:bodyPr wrap="none" rtlCol="0">
              <a:spAutoFit/>
            </a:bodyPr>
            <a:lstStyle/>
            <a:p>
              <a:r>
                <a:rPr lang="en-US" sz="1400" dirty="0"/>
                <a:t>x</a:t>
              </a:r>
            </a:p>
          </p:txBody>
        </p:sp>
        <p:sp>
          <p:nvSpPr>
            <p:cNvPr id="143" name="TextBox 142">
              <a:extLst>
                <a:ext uri="{FF2B5EF4-FFF2-40B4-BE49-F238E27FC236}">
                  <a16:creationId xmlns:a16="http://schemas.microsoft.com/office/drawing/2014/main" id="{773B5E43-67A9-4941-835A-CD109FF52B4B}"/>
                </a:ext>
              </a:extLst>
            </p:cNvPr>
            <p:cNvSpPr txBox="1"/>
            <p:nvPr/>
          </p:nvSpPr>
          <p:spPr>
            <a:xfrm>
              <a:off x="2927266" y="1483428"/>
              <a:ext cx="284052" cy="754031"/>
            </a:xfrm>
            <a:prstGeom prst="rect">
              <a:avLst/>
            </a:prstGeom>
            <a:noFill/>
          </p:spPr>
          <p:txBody>
            <a:bodyPr wrap="square" rtlCol="0">
              <a:spAutoFit/>
            </a:bodyPr>
            <a:lstStyle/>
            <a:p>
              <a:r>
                <a:rPr lang="en-US" sz="1400" dirty="0"/>
                <a:t>x</a:t>
              </a:r>
            </a:p>
          </p:txBody>
        </p:sp>
        <p:sp>
          <p:nvSpPr>
            <p:cNvPr id="144" name="TextBox 143">
              <a:extLst>
                <a:ext uri="{FF2B5EF4-FFF2-40B4-BE49-F238E27FC236}">
                  <a16:creationId xmlns:a16="http://schemas.microsoft.com/office/drawing/2014/main" id="{1A263610-5685-5242-A39F-AF9B79190CF6}"/>
                </a:ext>
              </a:extLst>
            </p:cNvPr>
            <p:cNvSpPr txBox="1"/>
            <p:nvPr/>
          </p:nvSpPr>
          <p:spPr>
            <a:xfrm>
              <a:off x="3263597" y="1638246"/>
              <a:ext cx="644856" cy="754031"/>
            </a:xfrm>
            <a:prstGeom prst="rect">
              <a:avLst/>
            </a:prstGeom>
            <a:noFill/>
          </p:spPr>
          <p:txBody>
            <a:bodyPr wrap="none" rtlCol="0">
              <a:spAutoFit/>
            </a:bodyPr>
            <a:lstStyle/>
            <a:p>
              <a:r>
                <a:rPr lang="en-US" sz="1400" dirty="0"/>
                <a:t>x</a:t>
              </a:r>
            </a:p>
          </p:txBody>
        </p:sp>
        <p:sp>
          <p:nvSpPr>
            <p:cNvPr id="145" name="TextBox 144">
              <a:extLst>
                <a:ext uri="{FF2B5EF4-FFF2-40B4-BE49-F238E27FC236}">
                  <a16:creationId xmlns:a16="http://schemas.microsoft.com/office/drawing/2014/main" id="{FFD2FAEC-205A-ED40-B9B5-88D563C2A3BE}"/>
                </a:ext>
              </a:extLst>
            </p:cNvPr>
            <p:cNvSpPr txBox="1"/>
            <p:nvPr/>
          </p:nvSpPr>
          <p:spPr>
            <a:xfrm>
              <a:off x="2335515" y="2451850"/>
              <a:ext cx="644856" cy="754031"/>
            </a:xfrm>
            <a:prstGeom prst="rect">
              <a:avLst/>
            </a:prstGeom>
            <a:noFill/>
          </p:spPr>
          <p:txBody>
            <a:bodyPr wrap="none" rtlCol="0">
              <a:spAutoFit/>
            </a:bodyPr>
            <a:lstStyle/>
            <a:p>
              <a:r>
                <a:rPr lang="en-US" sz="1400" dirty="0"/>
                <a:t>x</a:t>
              </a:r>
            </a:p>
          </p:txBody>
        </p:sp>
        <p:sp>
          <p:nvSpPr>
            <p:cNvPr id="146" name="TextBox 145">
              <a:extLst>
                <a:ext uri="{FF2B5EF4-FFF2-40B4-BE49-F238E27FC236}">
                  <a16:creationId xmlns:a16="http://schemas.microsoft.com/office/drawing/2014/main" id="{9BB95929-3301-E44F-953C-19223D3E82CD}"/>
                </a:ext>
              </a:extLst>
            </p:cNvPr>
            <p:cNvSpPr txBox="1"/>
            <p:nvPr/>
          </p:nvSpPr>
          <p:spPr>
            <a:xfrm>
              <a:off x="2727435" y="2028287"/>
              <a:ext cx="644856" cy="754031"/>
            </a:xfrm>
            <a:prstGeom prst="rect">
              <a:avLst/>
            </a:prstGeom>
            <a:noFill/>
          </p:spPr>
          <p:txBody>
            <a:bodyPr wrap="none" rtlCol="0">
              <a:spAutoFit/>
            </a:bodyPr>
            <a:lstStyle/>
            <a:p>
              <a:r>
                <a:rPr lang="en-US" sz="1400" dirty="0"/>
                <a:t>x</a:t>
              </a:r>
            </a:p>
          </p:txBody>
        </p:sp>
        <p:sp>
          <p:nvSpPr>
            <p:cNvPr id="147" name="TextBox 146">
              <a:extLst>
                <a:ext uri="{FF2B5EF4-FFF2-40B4-BE49-F238E27FC236}">
                  <a16:creationId xmlns:a16="http://schemas.microsoft.com/office/drawing/2014/main" id="{2307AB6D-8B28-E64F-ADCE-13348E992C96}"/>
                </a:ext>
              </a:extLst>
            </p:cNvPr>
            <p:cNvSpPr txBox="1"/>
            <p:nvPr/>
          </p:nvSpPr>
          <p:spPr>
            <a:xfrm>
              <a:off x="2181270" y="2138012"/>
              <a:ext cx="644856" cy="754031"/>
            </a:xfrm>
            <a:prstGeom prst="rect">
              <a:avLst/>
            </a:prstGeom>
            <a:noFill/>
          </p:spPr>
          <p:txBody>
            <a:bodyPr wrap="none" rtlCol="0">
              <a:spAutoFit/>
            </a:bodyPr>
            <a:lstStyle/>
            <a:p>
              <a:r>
                <a:rPr lang="en-US" sz="1400" dirty="0"/>
                <a:t>x</a:t>
              </a:r>
            </a:p>
          </p:txBody>
        </p:sp>
        <p:sp>
          <p:nvSpPr>
            <p:cNvPr id="148" name="Oval 147">
              <a:extLst>
                <a:ext uri="{FF2B5EF4-FFF2-40B4-BE49-F238E27FC236}">
                  <a16:creationId xmlns:a16="http://schemas.microsoft.com/office/drawing/2014/main" id="{7472A903-63ED-FB41-B3E0-48D50E1277D2}"/>
                </a:ext>
              </a:extLst>
            </p:cNvPr>
            <p:cNvSpPr/>
            <p:nvPr/>
          </p:nvSpPr>
          <p:spPr>
            <a:xfrm>
              <a:off x="2031861" y="1522463"/>
              <a:ext cx="1665618" cy="1576553"/>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grpSp>
      <p:sp>
        <p:nvSpPr>
          <p:cNvPr id="149" name="Right Arrow 148">
            <a:extLst>
              <a:ext uri="{FF2B5EF4-FFF2-40B4-BE49-F238E27FC236}">
                <a16:creationId xmlns:a16="http://schemas.microsoft.com/office/drawing/2014/main" id="{B4A8F6D2-7142-9247-B1A9-B3ABF93D4A8E}"/>
              </a:ext>
            </a:extLst>
          </p:cNvPr>
          <p:cNvSpPr/>
          <p:nvPr/>
        </p:nvSpPr>
        <p:spPr>
          <a:xfrm>
            <a:off x="1157021" y="1650847"/>
            <a:ext cx="692435" cy="18759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TextBox 149">
            <a:extLst>
              <a:ext uri="{FF2B5EF4-FFF2-40B4-BE49-F238E27FC236}">
                <a16:creationId xmlns:a16="http://schemas.microsoft.com/office/drawing/2014/main" id="{E6E1BB1C-3818-F14C-9934-C730B3DD87A1}"/>
              </a:ext>
            </a:extLst>
          </p:cNvPr>
          <p:cNvSpPr txBox="1"/>
          <p:nvPr/>
        </p:nvSpPr>
        <p:spPr>
          <a:xfrm>
            <a:off x="1927849" y="1603195"/>
            <a:ext cx="678311" cy="278619"/>
          </a:xfrm>
          <a:prstGeom prst="rect">
            <a:avLst/>
          </a:prstGeom>
          <a:noFill/>
        </p:spPr>
        <p:txBody>
          <a:bodyPr wrap="none" rtlCol="0">
            <a:spAutoFit/>
          </a:bodyPr>
          <a:lstStyle/>
          <a:p>
            <a:r>
              <a:rPr lang="en-US" dirty="0"/>
              <a:t>statistic</a:t>
            </a:r>
          </a:p>
        </p:txBody>
      </p:sp>
      <p:cxnSp>
        <p:nvCxnSpPr>
          <p:cNvPr id="301" name="Straight Connector 300">
            <a:extLst>
              <a:ext uri="{FF2B5EF4-FFF2-40B4-BE49-F238E27FC236}">
                <a16:creationId xmlns:a16="http://schemas.microsoft.com/office/drawing/2014/main" id="{51BAF966-B625-5D48-A377-8EEB9F3C43CC}"/>
              </a:ext>
            </a:extLst>
          </p:cNvPr>
          <p:cNvCxnSpPr>
            <a:cxnSpLocks/>
          </p:cNvCxnSpPr>
          <p:nvPr/>
        </p:nvCxnSpPr>
        <p:spPr>
          <a:xfrm>
            <a:off x="3668270" y="4736547"/>
            <a:ext cx="4819346" cy="0"/>
          </a:xfrm>
          <a:prstGeom prst="line">
            <a:avLst/>
          </a:prstGeom>
          <a:ln w="1905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302" name="TextBox 301">
            <a:extLst>
              <a:ext uri="{FF2B5EF4-FFF2-40B4-BE49-F238E27FC236}">
                <a16:creationId xmlns:a16="http://schemas.microsoft.com/office/drawing/2014/main" id="{2A4BB864-D844-2144-8161-36B042713405}"/>
              </a:ext>
            </a:extLst>
          </p:cNvPr>
          <p:cNvSpPr txBox="1"/>
          <p:nvPr/>
        </p:nvSpPr>
        <p:spPr>
          <a:xfrm>
            <a:off x="8123128" y="4818031"/>
            <a:ext cx="943024" cy="369332"/>
          </a:xfrm>
          <a:prstGeom prst="rect">
            <a:avLst/>
          </a:prstGeom>
          <a:noFill/>
        </p:spPr>
        <p:txBody>
          <a:bodyPr wrap="square" rtlCol="0">
            <a:spAutoFit/>
          </a:bodyPr>
          <a:lstStyle/>
          <a:p>
            <a:r>
              <a:rPr lang="en-US" dirty="0"/>
              <a:t>statistic</a:t>
            </a:r>
          </a:p>
        </p:txBody>
      </p:sp>
      <p:sp>
        <p:nvSpPr>
          <p:cNvPr id="304" name="Oval 303">
            <a:extLst>
              <a:ext uri="{FF2B5EF4-FFF2-40B4-BE49-F238E27FC236}">
                <a16:creationId xmlns:a16="http://schemas.microsoft.com/office/drawing/2014/main" id="{079A3CB1-2CEA-CA41-9458-F68948818764}"/>
              </a:ext>
            </a:extLst>
          </p:cNvPr>
          <p:cNvSpPr/>
          <p:nvPr/>
        </p:nvSpPr>
        <p:spPr>
          <a:xfrm>
            <a:off x="5605684" y="4672604"/>
            <a:ext cx="137962" cy="13796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4" name="TextBox 363">
            <a:extLst>
              <a:ext uri="{FF2B5EF4-FFF2-40B4-BE49-F238E27FC236}">
                <a16:creationId xmlns:a16="http://schemas.microsoft.com/office/drawing/2014/main" id="{A42F979A-3832-EF40-87C8-96117E7FC136}"/>
              </a:ext>
            </a:extLst>
          </p:cNvPr>
          <p:cNvSpPr txBox="1"/>
          <p:nvPr/>
        </p:nvSpPr>
        <p:spPr>
          <a:xfrm>
            <a:off x="446363" y="2469435"/>
            <a:ext cx="2057301" cy="646331"/>
          </a:xfrm>
          <a:prstGeom prst="rect">
            <a:avLst/>
          </a:prstGeom>
          <a:noFill/>
        </p:spPr>
        <p:txBody>
          <a:bodyPr wrap="square" rtlCol="0">
            <a:spAutoFit/>
          </a:bodyPr>
          <a:lstStyle/>
          <a:p>
            <a:r>
              <a:rPr lang="en-US" dirty="0">
                <a:solidFill>
                  <a:srgbClr val="FF0000"/>
                </a:solidFill>
              </a:rPr>
              <a:t>You often only have a single data set.</a:t>
            </a:r>
          </a:p>
        </p:txBody>
      </p:sp>
      <p:sp>
        <p:nvSpPr>
          <p:cNvPr id="34" name="TextBox 33">
            <a:extLst>
              <a:ext uri="{FF2B5EF4-FFF2-40B4-BE49-F238E27FC236}">
                <a16:creationId xmlns:a16="http://schemas.microsoft.com/office/drawing/2014/main" id="{43F12D00-0FF1-7D40-A3E9-ABADE95EF358}"/>
              </a:ext>
            </a:extLst>
          </p:cNvPr>
          <p:cNvSpPr txBox="1"/>
          <p:nvPr/>
        </p:nvSpPr>
        <p:spPr>
          <a:xfrm>
            <a:off x="4142898" y="5635249"/>
            <a:ext cx="3126289" cy="646331"/>
          </a:xfrm>
          <a:prstGeom prst="rect">
            <a:avLst/>
          </a:prstGeom>
          <a:noFill/>
        </p:spPr>
        <p:txBody>
          <a:bodyPr wrap="square" rtlCol="0">
            <a:spAutoFit/>
          </a:bodyPr>
          <a:lstStyle/>
          <a:p>
            <a:r>
              <a:rPr lang="en-US" dirty="0"/>
              <a:t>This is your </a:t>
            </a:r>
            <a:r>
              <a:rPr lang="en-US" b="1" dirty="0"/>
              <a:t>only</a:t>
            </a:r>
            <a:r>
              <a:rPr lang="en-US" dirty="0"/>
              <a:t>, and therefore </a:t>
            </a:r>
            <a:r>
              <a:rPr lang="en-US" b="1" dirty="0"/>
              <a:t>best</a:t>
            </a:r>
            <a:r>
              <a:rPr lang="en-US" dirty="0"/>
              <a:t> estimate of this statistic.</a:t>
            </a:r>
          </a:p>
        </p:txBody>
      </p:sp>
      <p:cxnSp>
        <p:nvCxnSpPr>
          <p:cNvPr id="35" name="Straight Connector 34">
            <a:extLst>
              <a:ext uri="{FF2B5EF4-FFF2-40B4-BE49-F238E27FC236}">
                <a16:creationId xmlns:a16="http://schemas.microsoft.com/office/drawing/2014/main" id="{2FCE3BF6-A7F1-4740-90FB-76DCC8379957}"/>
              </a:ext>
            </a:extLst>
          </p:cNvPr>
          <p:cNvCxnSpPr>
            <a:cxnSpLocks/>
          </p:cNvCxnSpPr>
          <p:nvPr/>
        </p:nvCxnSpPr>
        <p:spPr>
          <a:xfrm flipV="1">
            <a:off x="5670579" y="5172850"/>
            <a:ext cx="0" cy="483476"/>
          </a:xfrm>
          <a:prstGeom prst="line">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22151157-4E4B-2A48-B191-8E834D293D91}"/>
              </a:ext>
            </a:extLst>
          </p:cNvPr>
          <p:cNvCxnSpPr>
            <a:cxnSpLocks/>
          </p:cNvCxnSpPr>
          <p:nvPr/>
        </p:nvCxnSpPr>
        <p:spPr>
          <a:xfrm>
            <a:off x="5669468" y="1915377"/>
            <a:ext cx="1111" cy="3183317"/>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982234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C33893-C1FD-CF4C-91EC-7A35879269DA}"/>
              </a:ext>
            </a:extLst>
          </p:cNvPr>
          <p:cNvSpPr>
            <a:spLocks noGrp="1"/>
          </p:cNvSpPr>
          <p:nvPr>
            <p:ph type="title"/>
          </p:nvPr>
        </p:nvSpPr>
        <p:spPr/>
        <p:txBody>
          <a:bodyPr>
            <a:normAutofit/>
          </a:bodyPr>
          <a:lstStyle/>
          <a:p>
            <a:r>
              <a:rPr lang="en-US" dirty="0"/>
              <a:t>Population vs. Sample</a:t>
            </a:r>
          </a:p>
        </p:txBody>
      </p:sp>
      <p:sp>
        <p:nvSpPr>
          <p:cNvPr id="4" name="Slide Number Placeholder 3">
            <a:extLst>
              <a:ext uri="{FF2B5EF4-FFF2-40B4-BE49-F238E27FC236}">
                <a16:creationId xmlns:a16="http://schemas.microsoft.com/office/drawing/2014/main" id="{02E00918-68B8-514A-891C-20F177A55ADD}"/>
              </a:ext>
            </a:extLst>
          </p:cNvPr>
          <p:cNvSpPr>
            <a:spLocks noGrp="1"/>
          </p:cNvSpPr>
          <p:nvPr>
            <p:ph type="sldNum" sz="quarter" idx="12"/>
          </p:nvPr>
        </p:nvSpPr>
        <p:spPr>
          <a:xfrm>
            <a:off x="6457950" y="6446520"/>
            <a:ext cx="2366010" cy="274320"/>
          </a:xfrm>
        </p:spPr>
        <p:txBody>
          <a:bodyPr/>
          <a:lstStyle/>
          <a:p>
            <a:fld id="{4F1611B7-9285-1F48-A026-12A07D3EB268}" type="slidenum">
              <a:rPr lang="en-US" smtClean="0"/>
              <a:t>5</a:t>
            </a:fld>
            <a:endParaRPr lang="en-US"/>
          </a:p>
        </p:txBody>
      </p:sp>
      <p:sp>
        <p:nvSpPr>
          <p:cNvPr id="9" name="Oval 8">
            <a:extLst>
              <a:ext uri="{FF2B5EF4-FFF2-40B4-BE49-F238E27FC236}">
                <a16:creationId xmlns:a16="http://schemas.microsoft.com/office/drawing/2014/main" id="{7724DBAF-473C-9249-82F8-EE2AAB93A5BA}"/>
              </a:ext>
            </a:extLst>
          </p:cNvPr>
          <p:cNvSpPr/>
          <p:nvPr/>
        </p:nvSpPr>
        <p:spPr>
          <a:xfrm>
            <a:off x="481054" y="1372137"/>
            <a:ext cx="2672179" cy="2317072"/>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B425C3C4-E5C4-7643-8EEB-39C4DCB38075}"/>
                  </a:ext>
                </a:extLst>
              </p:cNvPr>
              <p:cNvSpPr txBox="1"/>
              <p:nvPr/>
            </p:nvSpPr>
            <p:spPr>
              <a:xfrm>
                <a:off x="4998370" y="1514102"/>
                <a:ext cx="88415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i="1" dirty="0" smtClean="0">
                          <a:latin typeface="Cambria Math" panose="02040503050406030204" pitchFamily="18" charset="0"/>
                          <a:ea typeface="Cambria Math" panose="02040503050406030204" pitchFamily="18" charset="0"/>
                        </a:rPr>
                        <m:t>𝜇</m:t>
                      </m:r>
                      <m:r>
                        <a:rPr lang="en-US" sz="2400" b="0" i="1" dirty="0" smtClean="0">
                          <a:latin typeface="Cambria Math" panose="02040503050406030204" pitchFamily="18" charset="0"/>
                          <a:ea typeface="Cambria Math" panose="02040503050406030204" pitchFamily="18" charset="0"/>
                        </a:rPr>
                        <m:t>, </m:t>
                      </m:r>
                      <m:sSup>
                        <m:sSupPr>
                          <m:ctrlPr>
                            <a:rPr lang="en-US" sz="2400" b="0" i="1" dirty="0" smtClean="0">
                              <a:latin typeface="Cambria Math" panose="02040503050406030204" pitchFamily="18" charset="0"/>
                              <a:ea typeface="Cambria Math" panose="02040503050406030204" pitchFamily="18" charset="0"/>
                            </a:rPr>
                          </m:ctrlPr>
                        </m:sSupPr>
                        <m:e>
                          <m:r>
                            <a:rPr lang="en-US" sz="2400" b="0" i="1" dirty="0" smtClean="0">
                              <a:latin typeface="Cambria Math" panose="02040503050406030204" pitchFamily="18" charset="0"/>
                              <a:ea typeface="Cambria Math" panose="02040503050406030204" pitchFamily="18" charset="0"/>
                            </a:rPr>
                            <m:t>𝜎</m:t>
                          </m:r>
                        </m:e>
                        <m:sup>
                          <m:r>
                            <a:rPr lang="en-US" sz="2400" b="0" i="1" dirty="0" smtClean="0">
                              <a:latin typeface="Cambria Math" panose="02040503050406030204" pitchFamily="18" charset="0"/>
                              <a:ea typeface="Cambria Math" panose="02040503050406030204" pitchFamily="18" charset="0"/>
                            </a:rPr>
                            <m:t>2</m:t>
                          </m:r>
                        </m:sup>
                      </m:sSup>
                    </m:oMath>
                  </m:oMathPara>
                </a14:m>
                <a:endParaRPr lang="en-US" sz="2400" dirty="0"/>
              </a:p>
            </p:txBody>
          </p:sp>
        </mc:Choice>
        <mc:Fallback>
          <p:sp>
            <p:nvSpPr>
              <p:cNvPr id="10" name="TextBox 9">
                <a:extLst>
                  <a:ext uri="{FF2B5EF4-FFF2-40B4-BE49-F238E27FC236}">
                    <a16:creationId xmlns:a16="http://schemas.microsoft.com/office/drawing/2014/main" id="{B425C3C4-E5C4-7643-8EEB-39C4DCB38075}"/>
                  </a:ext>
                </a:extLst>
              </p:cNvPr>
              <p:cNvSpPr txBox="1">
                <a:spLocks noRot="1" noChangeAspect="1" noMove="1" noResize="1" noEditPoints="1" noAdjustHandles="1" noChangeArrowheads="1" noChangeShapeType="1" noTextEdit="1"/>
              </p:cNvSpPr>
              <p:nvPr/>
            </p:nvSpPr>
            <p:spPr>
              <a:xfrm>
                <a:off x="4998370" y="1514102"/>
                <a:ext cx="884153" cy="461665"/>
              </a:xfrm>
              <a:prstGeom prst="rect">
                <a:avLst/>
              </a:prstGeom>
              <a:blipFill>
                <a:blip r:embed="rId3"/>
                <a:stretch>
                  <a:fillRect b="-8108"/>
                </a:stretch>
              </a:blipFill>
            </p:spPr>
            <p:txBody>
              <a:bodyPr/>
              <a:lstStyle/>
              <a:p>
                <a:r>
                  <a:rPr lang="en-US">
                    <a:noFill/>
                  </a:rPr>
                  <a:t> </a:t>
                </a:r>
              </a:p>
            </p:txBody>
          </p:sp>
        </mc:Fallback>
      </mc:AlternateContent>
      <p:cxnSp>
        <p:nvCxnSpPr>
          <p:cNvPr id="11" name="Straight Arrow Connector 10">
            <a:extLst>
              <a:ext uri="{FF2B5EF4-FFF2-40B4-BE49-F238E27FC236}">
                <a16:creationId xmlns:a16="http://schemas.microsoft.com/office/drawing/2014/main" id="{F48C294F-0B46-A34E-AD8E-9612A98BE686}"/>
              </a:ext>
            </a:extLst>
          </p:cNvPr>
          <p:cNvCxnSpPr>
            <a:cxnSpLocks/>
          </p:cNvCxnSpPr>
          <p:nvPr/>
        </p:nvCxnSpPr>
        <p:spPr>
          <a:xfrm>
            <a:off x="2582433" y="1744934"/>
            <a:ext cx="2415937"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C952FDDC-98C8-4041-AB0E-45BAC2519EDA}"/>
              </a:ext>
            </a:extLst>
          </p:cNvPr>
          <p:cNvSpPr txBox="1"/>
          <p:nvPr/>
        </p:nvSpPr>
        <p:spPr>
          <a:xfrm>
            <a:off x="1087262" y="1504054"/>
            <a:ext cx="1534972" cy="461665"/>
          </a:xfrm>
          <a:prstGeom prst="rect">
            <a:avLst/>
          </a:prstGeom>
          <a:noFill/>
        </p:spPr>
        <p:txBody>
          <a:bodyPr wrap="none" rtlCol="0">
            <a:spAutoFit/>
          </a:bodyPr>
          <a:lstStyle/>
          <a:p>
            <a:r>
              <a:rPr lang="en-US" sz="2400" dirty="0"/>
              <a:t>Population</a:t>
            </a:r>
          </a:p>
        </p:txBody>
      </p:sp>
      <mc:AlternateContent xmlns:mc="http://schemas.openxmlformats.org/markup-compatibility/2006">
        <mc:Choice xmlns:a14="http://schemas.microsoft.com/office/drawing/2010/main" Requires="a14">
          <p:sp>
            <p:nvSpPr>
              <p:cNvPr id="13" name="Oval 12">
                <a:extLst>
                  <a:ext uri="{FF2B5EF4-FFF2-40B4-BE49-F238E27FC236}">
                    <a16:creationId xmlns:a16="http://schemas.microsoft.com/office/drawing/2014/main" id="{3FCD890B-8A45-2E48-92B2-08461504E46F}"/>
                  </a:ext>
                </a:extLst>
              </p:cNvPr>
              <p:cNvSpPr/>
              <p:nvPr/>
            </p:nvSpPr>
            <p:spPr>
              <a:xfrm>
                <a:off x="3708227" y="2173567"/>
                <a:ext cx="377303" cy="286555"/>
              </a:xfrm>
              <a:prstGeom prst="ellipse">
                <a:avLst/>
              </a:prstGeom>
              <a:solidFill>
                <a:schemeClr val="accent2">
                  <a:lumMod val="60000"/>
                  <a:lumOff val="4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𝑛</m:t>
                      </m:r>
                    </m:oMath>
                  </m:oMathPara>
                </a14:m>
                <a:endParaRPr lang="en-US" dirty="0"/>
              </a:p>
            </p:txBody>
          </p:sp>
        </mc:Choice>
        <mc:Fallback>
          <p:sp>
            <p:nvSpPr>
              <p:cNvPr id="13" name="Oval 12">
                <a:extLst>
                  <a:ext uri="{FF2B5EF4-FFF2-40B4-BE49-F238E27FC236}">
                    <a16:creationId xmlns:a16="http://schemas.microsoft.com/office/drawing/2014/main" id="{3FCD890B-8A45-2E48-92B2-08461504E46F}"/>
                  </a:ext>
                </a:extLst>
              </p:cNvPr>
              <p:cNvSpPr>
                <a:spLocks noRot="1" noChangeAspect="1" noMove="1" noResize="1" noEditPoints="1" noAdjustHandles="1" noChangeArrowheads="1" noChangeShapeType="1" noTextEdit="1"/>
              </p:cNvSpPr>
              <p:nvPr/>
            </p:nvSpPr>
            <p:spPr>
              <a:xfrm>
                <a:off x="3708227" y="2173567"/>
                <a:ext cx="377303" cy="286555"/>
              </a:xfrm>
              <a:prstGeom prst="ellipse">
                <a:avLst/>
              </a:prstGeom>
              <a:blipFill>
                <a:blip r:embed="rId4"/>
                <a:stretch>
                  <a:fillRect/>
                </a:stretch>
              </a:blipFill>
              <a:ln>
                <a:solidFill>
                  <a:srgbClr val="C00000"/>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19654ED2-CBF3-5946-95FD-FE8B45D83A18}"/>
                  </a:ext>
                </a:extLst>
              </p:cNvPr>
              <p:cNvSpPr txBox="1"/>
              <p:nvPr/>
            </p:nvSpPr>
            <p:spPr>
              <a:xfrm>
                <a:off x="5003586" y="2059026"/>
                <a:ext cx="966226" cy="46596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i="1" dirty="0" smtClean="0">
                              <a:latin typeface="Cambria Math" panose="02040503050406030204" pitchFamily="18" charset="0"/>
                              <a:ea typeface="Cambria Math" panose="02040503050406030204" pitchFamily="18" charset="0"/>
                            </a:rPr>
                          </m:ctrlPr>
                        </m:sSubPr>
                        <m:e>
                          <m:bar>
                            <m:barPr>
                              <m:pos m:val="top"/>
                              <m:ctrlPr>
                                <a:rPr lang="en-US" sz="2400" i="1" dirty="0">
                                  <a:latin typeface="Cambria Math" panose="02040503050406030204" pitchFamily="18" charset="0"/>
                                  <a:ea typeface="Cambria Math" panose="02040503050406030204" pitchFamily="18" charset="0"/>
                                </a:rPr>
                              </m:ctrlPr>
                            </m:barPr>
                            <m:e>
                              <m:r>
                                <a:rPr lang="en-US" sz="2400" i="1" dirty="0">
                                  <a:latin typeface="Cambria Math" panose="02040503050406030204" pitchFamily="18" charset="0"/>
                                  <a:ea typeface="Cambria Math" panose="02040503050406030204" pitchFamily="18" charset="0"/>
                                </a:rPr>
                                <m:t>𝑥</m:t>
                              </m:r>
                            </m:e>
                          </m:bar>
                        </m:e>
                        <m:sub>
                          <m:r>
                            <a:rPr lang="en-US" sz="2400" b="0" i="1" dirty="0" smtClean="0">
                              <a:latin typeface="Cambria Math" panose="02040503050406030204" pitchFamily="18" charset="0"/>
                              <a:ea typeface="Cambria Math" panose="02040503050406030204" pitchFamily="18" charset="0"/>
                            </a:rPr>
                            <m:t>1</m:t>
                          </m:r>
                        </m:sub>
                      </m:sSub>
                      <m:r>
                        <a:rPr lang="en-US" sz="2400" b="0" i="1" dirty="0" smtClean="0">
                          <a:latin typeface="Cambria Math" panose="02040503050406030204" pitchFamily="18" charset="0"/>
                          <a:ea typeface="Cambria Math" panose="02040503050406030204" pitchFamily="18" charset="0"/>
                        </a:rPr>
                        <m:t>,</m:t>
                      </m:r>
                      <m:sSubSup>
                        <m:sSubSupPr>
                          <m:ctrlPr>
                            <a:rPr lang="en-US" sz="2400" i="1" dirty="0">
                              <a:latin typeface="Cambria Math" panose="02040503050406030204" pitchFamily="18" charset="0"/>
                              <a:ea typeface="Cambria Math" panose="02040503050406030204" pitchFamily="18" charset="0"/>
                            </a:rPr>
                          </m:ctrlPr>
                        </m:sSubSupPr>
                        <m:e>
                          <m:r>
                            <a:rPr lang="en-US" sz="2400" b="0" i="1" dirty="0" smtClean="0">
                              <a:latin typeface="Cambria Math" panose="02040503050406030204" pitchFamily="18" charset="0"/>
                              <a:ea typeface="Cambria Math" panose="02040503050406030204" pitchFamily="18" charset="0"/>
                            </a:rPr>
                            <m:t>𝑠</m:t>
                          </m:r>
                        </m:e>
                        <m:sub>
                          <m:r>
                            <a:rPr lang="en-US" sz="2400" i="1" dirty="0">
                              <a:latin typeface="Cambria Math" panose="02040503050406030204" pitchFamily="18" charset="0"/>
                              <a:ea typeface="Cambria Math" panose="02040503050406030204" pitchFamily="18" charset="0"/>
                            </a:rPr>
                            <m:t>1</m:t>
                          </m:r>
                        </m:sub>
                        <m:sup>
                          <m:r>
                            <a:rPr lang="en-US" sz="2400" i="1" dirty="0">
                              <a:latin typeface="Cambria Math" panose="02040503050406030204" pitchFamily="18" charset="0"/>
                              <a:ea typeface="Cambria Math" panose="02040503050406030204" pitchFamily="18" charset="0"/>
                            </a:rPr>
                            <m:t>2</m:t>
                          </m:r>
                        </m:sup>
                      </m:sSubSup>
                    </m:oMath>
                  </m:oMathPara>
                </a14:m>
                <a:endParaRPr lang="en-US" sz="2400" dirty="0"/>
              </a:p>
            </p:txBody>
          </p:sp>
        </mc:Choice>
        <mc:Fallback>
          <p:sp>
            <p:nvSpPr>
              <p:cNvPr id="14" name="TextBox 13">
                <a:extLst>
                  <a:ext uri="{FF2B5EF4-FFF2-40B4-BE49-F238E27FC236}">
                    <a16:creationId xmlns:a16="http://schemas.microsoft.com/office/drawing/2014/main" id="{19654ED2-CBF3-5946-95FD-FE8B45D83A18}"/>
                  </a:ext>
                </a:extLst>
              </p:cNvPr>
              <p:cNvSpPr txBox="1">
                <a:spLocks noRot="1" noChangeAspect="1" noMove="1" noResize="1" noEditPoints="1" noAdjustHandles="1" noChangeArrowheads="1" noChangeShapeType="1" noTextEdit="1"/>
              </p:cNvSpPr>
              <p:nvPr/>
            </p:nvSpPr>
            <p:spPr>
              <a:xfrm>
                <a:off x="5003586" y="2059026"/>
                <a:ext cx="966226" cy="465961"/>
              </a:xfrm>
              <a:prstGeom prst="rect">
                <a:avLst/>
              </a:prstGeom>
              <a:blipFill>
                <a:blip r:embed="rId5"/>
                <a:stretch>
                  <a:fillRect b="-2703"/>
                </a:stretch>
              </a:blipFill>
            </p:spPr>
            <p:txBody>
              <a:bodyPr/>
              <a:lstStyle/>
              <a:p>
                <a:r>
                  <a:rPr lang="en-US">
                    <a:noFill/>
                  </a:rPr>
                  <a:t> </a:t>
                </a:r>
              </a:p>
            </p:txBody>
          </p:sp>
        </mc:Fallback>
      </mc:AlternateContent>
      <p:cxnSp>
        <p:nvCxnSpPr>
          <p:cNvPr id="15" name="Straight Arrow Connector 14">
            <a:extLst>
              <a:ext uri="{FF2B5EF4-FFF2-40B4-BE49-F238E27FC236}">
                <a16:creationId xmlns:a16="http://schemas.microsoft.com/office/drawing/2014/main" id="{1381B85D-D3AF-5144-A102-BABB2AA75671}"/>
              </a:ext>
            </a:extLst>
          </p:cNvPr>
          <p:cNvCxnSpPr>
            <a:cxnSpLocks/>
          </p:cNvCxnSpPr>
          <p:nvPr/>
        </p:nvCxnSpPr>
        <p:spPr>
          <a:xfrm>
            <a:off x="4195390" y="2309955"/>
            <a:ext cx="77805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6" name="TextBox 15">
                <a:extLst>
                  <a:ext uri="{FF2B5EF4-FFF2-40B4-BE49-F238E27FC236}">
                    <a16:creationId xmlns:a16="http://schemas.microsoft.com/office/drawing/2014/main" id="{CFDBE6A9-A088-B34A-BA9E-C59905D1CAD1}"/>
                  </a:ext>
                </a:extLst>
              </p:cNvPr>
              <p:cNvSpPr txBox="1"/>
              <p:nvPr/>
            </p:nvSpPr>
            <p:spPr>
              <a:xfrm>
                <a:off x="6089564" y="2109321"/>
                <a:ext cx="2805768" cy="400110"/>
              </a:xfrm>
              <a:prstGeom prst="rect">
                <a:avLst/>
              </a:prstGeom>
              <a:noFill/>
            </p:spPr>
            <p:txBody>
              <a:bodyPr wrap="none" rtlCol="0">
                <a:spAutoFit/>
              </a:bodyPr>
              <a:lstStyle/>
              <a:p>
                <a:r>
                  <a:rPr lang="en-US" sz="2000" dirty="0">
                    <a:solidFill>
                      <a:schemeClr val="accent2"/>
                    </a:solidFill>
                  </a:rPr>
                  <a:t>Random Sample of size </a:t>
                </a:r>
                <a14:m>
                  <m:oMath xmlns:m="http://schemas.openxmlformats.org/officeDocument/2006/math">
                    <m:r>
                      <a:rPr lang="en-US" sz="2000" b="0" i="1" smtClean="0">
                        <a:solidFill>
                          <a:schemeClr val="accent2"/>
                        </a:solidFill>
                        <a:latin typeface="Cambria Math" panose="02040503050406030204" pitchFamily="18" charset="0"/>
                      </a:rPr>
                      <m:t>𝑛</m:t>
                    </m:r>
                  </m:oMath>
                </a14:m>
                <a:endParaRPr lang="en-US" sz="2000" dirty="0">
                  <a:solidFill>
                    <a:schemeClr val="accent2"/>
                  </a:solidFill>
                </a:endParaRPr>
              </a:p>
            </p:txBody>
          </p:sp>
        </mc:Choice>
        <mc:Fallback>
          <p:sp>
            <p:nvSpPr>
              <p:cNvPr id="16" name="TextBox 15">
                <a:extLst>
                  <a:ext uri="{FF2B5EF4-FFF2-40B4-BE49-F238E27FC236}">
                    <a16:creationId xmlns:a16="http://schemas.microsoft.com/office/drawing/2014/main" id="{CFDBE6A9-A088-B34A-BA9E-C59905D1CAD1}"/>
                  </a:ext>
                </a:extLst>
              </p:cNvPr>
              <p:cNvSpPr txBox="1">
                <a:spLocks noRot="1" noChangeAspect="1" noMove="1" noResize="1" noEditPoints="1" noAdjustHandles="1" noChangeArrowheads="1" noChangeShapeType="1" noTextEdit="1"/>
              </p:cNvSpPr>
              <p:nvPr/>
            </p:nvSpPr>
            <p:spPr>
              <a:xfrm>
                <a:off x="6089564" y="2109321"/>
                <a:ext cx="2805768" cy="400110"/>
              </a:xfrm>
              <a:prstGeom prst="rect">
                <a:avLst/>
              </a:prstGeom>
              <a:blipFill>
                <a:blip r:embed="rId6"/>
                <a:stretch>
                  <a:fillRect l="-2252" t="-9375" b="-25000"/>
                </a:stretch>
              </a:blipFill>
            </p:spPr>
            <p:txBody>
              <a:bodyPr/>
              <a:lstStyle/>
              <a:p>
                <a:r>
                  <a:rPr lang="en-US">
                    <a:noFill/>
                  </a:rPr>
                  <a:t> </a:t>
                </a:r>
              </a:p>
            </p:txBody>
          </p:sp>
        </mc:Fallback>
      </mc:AlternateContent>
      <p:sp>
        <p:nvSpPr>
          <p:cNvPr id="17" name="Oval 16">
            <a:extLst>
              <a:ext uri="{FF2B5EF4-FFF2-40B4-BE49-F238E27FC236}">
                <a16:creationId xmlns:a16="http://schemas.microsoft.com/office/drawing/2014/main" id="{46B41C6F-900A-C04F-87EF-EB66814796DD}"/>
              </a:ext>
            </a:extLst>
          </p:cNvPr>
          <p:cNvSpPr/>
          <p:nvPr/>
        </p:nvSpPr>
        <p:spPr>
          <a:xfrm>
            <a:off x="1839364" y="3189905"/>
            <a:ext cx="377303" cy="286555"/>
          </a:xfrm>
          <a:prstGeom prst="ellipse">
            <a:avLst/>
          </a:prstGeom>
          <a:solidFill>
            <a:schemeClr val="accent2">
              <a:lumMod val="60000"/>
              <a:lumOff val="4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B248568E-84CF-A441-A795-90438CB890F4}"/>
              </a:ext>
            </a:extLst>
          </p:cNvPr>
          <p:cNvSpPr/>
          <p:nvPr/>
        </p:nvSpPr>
        <p:spPr>
          <a:xfrm>
            <a:off x="2028015" y="3253528"/>
            <a:ext cx="377303" cy="286555"/>
          </a:xfrm>
          <a:prstGeom prst="ellipse">
            <a:avLst/>
          </a:prstGeom>
          <a:solidFill>
            <a:schemeClr val="accent2">
              <a:lumMod val="60000"/>
              <a:lumOff val="4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EC82255F-B725-6F41-906C-B192B239ECB6}"/>
              </a:ext>
            </a:extLst>
          </p:cNvPr>
          <p:cNvSpPr/>
          <p:nvPr/>
        </p:nvSpPr>
        <p:spPr>
          <a:xfrm>
            <a:off x="1273410" y="3096442"/>
            <a:ext cx="377303" cy="286555"/>
          </a:xfrm>
          <a:prstGeom prst="ellipse">
            <a:avLst/>
          </a:prstGeom>
          <a:solidFill>
            <a:schemeClr val="accent2">
              <a:lumMod val="60000"/>
              <a:lumOff val="4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25" name="Oval 24">
                <a:extLst>
                  <a:ext uri="{FF2B5EF4-FFF2-40B4-BE49-F238E27FC236}">
                    <a16:creationId xmlns:a16="http://schemas.microsoft.com/office/drawing/2014/main" id="{D42B6A09-F165-0948-ABF7-48EDAFAE9A86}"/>
                  </a:ext>
                </a:extLst>
              </p:cNvPr>
              <p:cNvSpPr/>
              <p:nvPr/>
            </p:nvSpPr>
            <p:spPr>
              <a:xfrm>
                <a:off x="1505712" y="1914771"/>
                <a:ext cx="377303" cy="286555"/>
              </a:xfrm>
              <a:prstGeom prst="ellipse">
                <a:avLst/>
              </a:prstGeom>
              <a:solidFill>
                <a:schemeClr val="accent2">
                  <a:lumMod val="60000"/>
                  <a:lumOff val="4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𝑛</m:t>
                      </m:r>
                    </m:oMath>
                  </m:oMathPara>
                </a14:m>
                <a:endParaRPr lang="en-US" dirty="0"/>
              </a:p>
            </p:txBody>
          </p:sp>
        </mc:Choice>
        <mc:Fallback>
          <p:sp>
            <p:nvSpPr>
              <p:cNvPr id="25" name="Oval 24">
                <a:extLst>
                  <a:ext uri="{FF2B5EF4-FFF2-40B4-BE49-F238E27FC236}">
                    <a16:creationId xmlns:a16="http://schemas.microsoft.com/office/drawing/2014/main" id="{D42B6A09-F165-0948-ABF7-48EDAFAE9A86}"/>
                  </a:ext>
                </a:extLst>
              </p:cNvPr>
              <p:cNvSpPr>
                <a:spLocks noRot="1" noChangeAspect="1" noMove="1" noResize="1" noEditPoints="1" noAdjustHandles="1" noChangeArrowheads="1" noChangeShapeType="1" noTextEdit="1"/>
              </p:cNvSpPr>
              <p:nvPr/>
            </p:nvSpPr>
            <p:spPr>
              <a:xfrm>
                <a:off x="1505712" y="1914771"/>
                <a:ext cx="377303" cy="286555"/>
              </a:xfrm>
              <a:prstGeom prst="ellipse">
                <a:avLst/>
              </a:prstGeom>
              <a:blipFill>
                <a:blip r:embed="rId7"/>
                <a:stretch>
                  <a:fillRect/>
                </a:stretch>
              </a:blipFill>
              <a:ln>
                <a:solidFill>
                  <a:srgbClr val="C00000"/>
                </a:solidFill>
              </a:ln>
            </p:spPr>
            <p:txBody>
              <a:bodyPr/>
              <a:lstStyle/>
              <a:p>
                <a:r>
                  <a:rPr lang="en-US">
                    <a:noFill/>
                  </a:rPr>
                  <a:t> </a:t>
                </a:r>
              </a:p>
            </p:txBody>
          </p:sp>
        </mc:Fallback>
      </mc:AlternateContent>
      <p:sp>
        <p:nvSpPr>
          <p:cNvPr id="26" name="Oval 25">
            <a:extLst>
              <a:ext uri="{FF2B5EF4-FFF2-40B4-BE49-F238E27FC236}">
                <a16:creationId xmlns:a16="http://schemas.microsoft.com/office/drawing/2014/main" id="{C570BE01-F71B-614D-8BAC-6A4AD4A87463}"/>
              </a:ext>
            </a:extLst>
          </p:cNvPr>
          <p:cNvSpPr/>
          <p:nvPr/>
        </p:nvSpPr>
        <p:spPr>
          <a:xfrm>
            <a:off x="1070886" y="2595839"/>
            <a:ext cx="377303" cy="286555"/>
          </a:xfrm>
          <a:prstGeom prst="ellipse">
            <a:avLst/>
          </a:prstGeom>
          <a:solidFill>
            <a:schemeClr val="accent2">
              <a:lumMod val="60000"/>
              <a:lumOff val="4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6A311682-7C15-CE49-9BE3-E644637B57D7}"/>
              </a:ext>
            </a:extLst>
          </p:cNvPr>
          <p:cNvSpPr/>
          <p:nvPr/>
        </p:nvSpPr>
        <p:spPr>
          <a:xfrm>
            <a:off x="1537519" y="2419148"/>
            <a:ext cx="377303" cy="286555"/>
          </a:xfrm>
          <a:prstGeom prst="ellipse">
            <a:avLst/>
          </a:prstGeom>
          <a:solidFill>
            <a:schemeClr val="accent2">
              <a:lumMod val="60000"/>
              <a:lumOff val="4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3EFF223E-679C-2B45-8630-1303FF8EE657}"/>
              </a:ext>
            </a:extLst>
          </p:cNvPr>
          <p:cNvSpPr/>
          <p:nvPr/>
        </p:nvSpPr>
        <p:spPr>
          <a:xfrm>
            <a:off x="2416965" y="2578086"/>
            <a:ext cx="377303" cy="286555"/>
          </a:xfrm>
          <a:prstGeom prst="ellipse">
            <a:avLst/>
          </a:prstGeom>
          <a:solidFill>
            <a:schemeClr val="accent2">
              <a:lumMod val="60000"/>
              <a:lumOff val="4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29" name="Oval 28">
                <a:extLst>
                  <a:ext uri="{FF2B5EF4-FFF2-40B4-BE49-F238E27FC236}">
                    <a16:creationId xmlns:a16="http://schemas.microsoft.com/office/drawing/2014/main" id="{4C8F2EDD-B47E-9140-89DA-172B51CA40D0}"/>
                  </a:ext>
                </a:extLst>
              </p:cNvPr>
              <p:cNvSpPr/>
              <p:nvPr/>
            </p:nvSpPr>
            <p:spPr>
              <a:xfrm>
                <a:off x="926900" y="2410398"/>
                <a:ext cx="377303" cy="286555"/>
              </a:xfrm>
              <a:prstGeom prst="ellipse">
                <a:avLst/>
              </a:prstGeom>
              <a:solidFill>
                <a:schemeClr val="accent2">
                  <a:lumMod val="60000"/>
                  <a:lumOff val="4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𝑛</m:t>
                      </m:r>
                    </m:oMath>
                  </m:oMathPara>
                </a14:m>
                <a:endParaRPr lang="en-US" dirty="0"/>
              </a:p>
            </p:txBody>
          </p:sp>
        </mc:Choice>
        <mc:Fallback>
          <p:sp>
            <p:nvSpPr>
              <p:cNvPr id="29" name="Oval 28">
                <a:extLst>
                  <a:ext uri="{FF2B5EF4-FFF2-40B4-BE49-F238E27FC236}">
                    <a16:creationId xmlns:a16="http://schemas.microsoft.com/office/drawing/2014/main" id="{4C8F2EDD-B47E-9140-89DA-172B51CA40D0}"/>
                  </a:ext>
                </a:extLst>
              </p:cNvPr>
              <p:cNvSpPr>
                <a:spLocks noRot="1" noChangeAspect="1" noMove="1" noResize="1" noEditPoints="1" noAdjustHandles="1" noChangeArrowheads="1" noChangeShapeType="1" noTextEdit="1"/>
              </p:cNvSpPr>
              <p:nvPr/>
            </p:nvSpPr>
            <p:spPr>
              <a:xfrm>
                <a:off x="926900" y="2410398"/>
                <a:ext cx="377303" cy="286555"/>
              </a:xfrm>
              <a:prstGeom prst="ellipse">
                <a:avLst/>
              </a:prstGeom>
              <a:blipFill>
                <a:blip r:embed="rId8"/>
                <a:stretch>
                  <a:fillRect/>
                </a:stretch>
              </a:blipFill>
              <a:ln>
                <a:solidFill>
                  <a:srgbClr val="C00000"/>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0" name="Oval 29">
                <a:extLst>
                  <a:ext uri="{FF2B5EF4-FFF2-40B4-BE49-F238E27FC236}">
                    <a16:creationId xmlns:a16="http://schemas.microsoft.com/office/drawing/2014/main" id="{65BBEF64-81F3-A245-8B8F-19D76F60C52B}"/>
                  </a:ext>
                </a:extLst>
              </p:cNvPr>
              <p:cNvSpPr/>
              <p:nvPr/>
            </p:nvSpPr>
            <p:spPr>
              <a:xfrm>
                <a:off x="866520" y="1887847"/>
                <a:ext cx="377303" cy="286555"/>
              </a:xfrm>
              <a:prstGeom prst="ellipse">
                <a:avLst/>
              </a:prstGeom>
              <a:solidFill>
                <a:schemeClr val="accent2">
                  <a:lumMod val="60000"/>
                  <a:lumOff val="4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𝑛</m:t>
                      </m:r>
                    </m:oMath>
                  </m:oMathPara>
                </a14:m>
                <a:endParaRPr lang="en-US" dirty="0"/>
              </a:p>
            </p:txBody>
          </p:sp>
        </mc:Choice>
        <mc:Fallback>
          <p:sp>
            <p:nvSpPr>
              <p:cNvPr id="30" name="Oval 29">
                <a:extLst>
                  <a:ext uri="{FF2B5EF4-FFF2-40B4-BE49-F238E27FC236}">
                    <a16:creationId xmlns:a16="http://schemas.microsoft.com/office/drawing/2014/main" id="{65BBEF64-81F3-A245-8B8F-19D76F60C52B}"/>
                  </a:ext>
                </a:extLst>
              </p:cNvPr>
              <p:cNvSpPr>
                <a:spLocks noRot="1" noChangeAspect="1" noMove="1" noResize="1" noEditPoints="1" noAdjustHandles="1" noChangeArrowheads="1" noChangeShapeType="1" noTextEdit="1"/>
              </p:cNvSpPr>
              <p:nvPr/>
            </p:nvSpPr>
            <p:spPr>
              <a:xfrm>
                <a:off x="866520" y="1887847"/>
                <a:ext cx="377303" cy="286555"/>
              </a:xfrm>
              <a:prstGeom prst="ellipse">
                <a:avLst/>
              </a:prstGeom>
              <a:blipFill>
                <a:blip r:embed="rId9"/>
                <a:stretch>
                  <a:fillRect/>
                </a:stretch>
              </a:blipFill>
              <a:ln>
                <a:solidFill>
                  <a:srgbClr val="C00000"/>
                </a:solidFill>
              </a:ln>
            </p:spPr>
            <p:txBody>
              <a:bodyPr/>
              <a:lstStyle/>
              <a:p>
                <a:r>
                  <a:rPr lang="en-US">
                    <a:noFill/>
                  </a:rPr>
                  <a:t> </a:t>
                </a:r>
              </a:p>
            </p:txBody>
          </p:sp>
        </mc:Fallback>
      </mc:AlternateContent>
      <p:sp>
        <p:nvSpPr>
          <p:cNvPr id="31" name="Oval 30">
            <a:extLst>
              <a:ext uri="{FF2B5EF4-FFF2-40B4-BE49-F238E27FC236}">
                <a16:creationId xmlns:a16="http://schemas.microsoft.com/office/drawing/2014/main" id="{8562F7C3-0C09-764E-969E-926218071015}"/>
              </a:ext>
            </a:extLst>
          </p:cNvPr>
          <p:cNvSpPr/>
          <p:nvPr/>
        </p:nvSpPr>
        <p:spPr>
          <a:xfrm>
            <a:off x="1931840" y="2109788"/>
            <a:ext cx="377303" cy="286555"/>
          </a:xfrm>
          <a:prstGeom prst="ellipse">
            <a:avLst/>
          </a:prstGeom>
          <a:solidFill>
            <a:schemeClr val="accent2">
              <a:lumMod val="60000"/>
              <a:lumOff val="4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878C809C-94E8-4040-8C10-58DD30452ED1}"/>
              </a:ext>
            </a:extLst>
          </p:cNvPr>
          <p:cNvSpPr/>
          <p:nvPr/>
        </p:nvSpPr>
        <p:spPr>
          <a:xfrm>
            <a:off x="2610541" y="2146955"/>
            <a:ext cx="377303" cy="286555"/>
          </a:xfrm>
          <a:prstGeom prst="ellipse">
            <a:avLst/>
          </a:prstGeom>
          <a:solidFill>
            <a:schemeClr val="accent2">
              <a:lumMod val="60000"/>
              <a:lumOff val="4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9C6806E4-F84E-EB4F-9444-00378F7B0AC9}"/>
              </a:ext>
            </a:extLst>
          </p:cNvPr>
          <p:cNvSpPr/>
          <p:nvPr/>
        </p:nvSpPr>
        <p:spPr>
          <a:xfrm>
            <a:off x="787840" y="3006435"/>
            <a:ext cx="377303" cy="286555"/>
          </a:xfrm>
          <a:prstGeom prst="ellipse">
            <a:avLst/>
          </a:prstGeom>
          <a:solidFill>
            <a:schemeClr val="accent2">
              <a:lumMod val="60000"/>
              <a:lumOff val="4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95BF35A7-26B4-3043-B054-27F1AF1797B0}"/>
              </a:ext>
            </a:extLst>
          </p:cNvPr>
          <p:cNvSpPr/>
          <p:nvPr/>
        </p:nvSpPr>
        <p:spPr>
          <a:xfrm>
            <a:off x="2411348" y="1908409"/>
            <a:ext cx="377303" cy="286555"/>
          </a:xfrm>
          <a:prstGeom prst="ellipse">
            <a:avLst/>
          </a:prstGeom>
          <a:solidFill>
            <a:schemeClr val="accent2">
              <a:lumMod val="60000"/>
              <a:lumOff val="4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35" name="Oval 34">
                <a:extLst>
                  <a:ext uri="{FF2B5EF4-FFF2-40B4-BE49-F238E27FC236}">
                    <a16:creationId xmlns:a16="http://schemas.microsoft.com/office/drawing/2014/main" id="{4288A43A-7213-F74E-A46C-664C70640BAA}"/>
                  </a:ext>
                </a:extLst>
              </p:cNvPr>
              <p:cNvSpPr/>
              <p:nvPr/>
            </p:nvSpPr>
            <p:spPr>
              <a:xfrm>
                <a:off x="2126780" y="2253066"/>
                <a:ext cx="377303" cy="286555"/>
              </a:xfrm>
              <a:prstGeom prst="ellipse">
                <a:avLst/>
              </a:prstGeom>
              <a:solidFill>
                <a:schemeClr val="accent2">
                  <a:lumMod val="60000"/>
                  <a:lumOff val="4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𝑛</m:t>
                      </m:r>
                    </m:oMath>
                  </m:oMathPara>
                </a14:m>
                <a:endParaRPr lang="en-US" dirty="0"/>
              </a:p>
            </p:txBody>
          </p:sp>
        </mc:Choice>
        <mc:Fallback>
          <p:sp>
            <p:nvSpPr>
              <p:cNvPr id="35" name="Oval 34">
                <a:extLst>
                  <a:ext uri="{FF2B5EF4-FFF2-40B4-BE49-F238E27FC236}">
                    <a16:creationId xmlns:a16="http://schemas.microsoft.com/office/drawing/2014/main" id="{4288A43A-7213-F74E-A46C-664C70640BAA}"/>
                  </a:ext>
                </a:extLst>
              </p:cNvPr>
              <p:cNvSpPr>
                <a:spLocks noRot="1" noChangeAspect="1" noMove="1" noResize="1" noEditPoints="1" noAdjustHandles="1" noChangeArrowheads="1" noChangeShapeType="1" noTextEdit="1"/>
              </p:cNvSpPr>
              <p:nvPr/>
            </p:nvSpPr>
            <p:spPr>
              <a:xfrm>
                <a:off x="2126780" y="2253066"/>
                <a:ext cx="377303" cy="286555"/>
              </a:xfrm>
              <a:prstGeom prst="ellipse">
                <a:avLst/>
              </a:prstGeom>
              <a:blipFill>
                <a:blip r:embed="rId10"/>
                <a:stretch>
                  <a:fillRect/>
                </a:stretch>
              </a:blipFill>
              <a:ln>
                <a:solidFill>
                  <a:srgbClr val="C00000"/>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6" name="Oval 35">
                <a:extLst>
                  <a:ext uri="{FF2B5EF4-FFF2-40B4-BE49-F238E27FC236}">
                    <a16:creationId xmlns:a16="http://schemas.microsoft.com/office/drawing/2014/main" id="{65980E0E-63FF-6645-8EF7-C99D0FC20C44}"/>
                  </a:ext>
                </a:extLst>
              </p:cNvPr>
              <p:cNvSpPr/>
              <p:nvPr/>
            </p:nvSpPr>
            <p:spPr>
              <a:xfrm>
                <a:off x="3708227" y="2700692"/>
                <a:ext cx="377303" cy="286555"/>
              </a:xfrm>
              <a:prstGeom prst="ellipse">
                <a:avLst/>
              </a:prstGeom>
              <a:solidFill>
                <a:schemeClr val="accent2">
                  <a:lumMod val="60000"/>
                  <a:lumOff val="4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𝑛</m:t>
                      </m:r>
                    </m:oMath>
                  </m:oMathPara>
                </a14:m>
                <a:endParaRPr lang="en-US" dirty="0"/>
              </a:p>
            </p:txBody>
          </p:sp>
        </mc:Choice>
        <mc:Fallback>
          <p:sp>
            <p:nvSpPr>
              <p:cNvPr id="36" name="Oval 35">
                <a:extLst>
                  <a:ext uri="{FF2B5EF4-FFF2-40B4-BE49-F238E27FC236}">
                    <a16:creationId xmlns:a16="http://schemas.microsoft.com/office/drawing/2014/main" id="{65980E0E-63FF-6645-8EF7-C99D0FC20C44}"/>
                  </a:ext>
                </a:extLst>
              </p:cNvPr>
              <p:cNvSpPr>
                <a:spLocks noRot="1" noChangeAspect="1" noMove="1" noResize="1" noEditPoints="1" noAdjustHandles="1" noChangeArrowheads="1" noChangeShapeType="1" noTextEdit="1"/>
              </p:cNvSpPr>
              <p:nvPr/>
            </p:nvSpPr>
            <p:spPr>
              <a:xfrm>
                <a:off x="3708227" y="2700692"/>
                <a:ext cx="377303" cy="286555"/>
              </a:xfrm>
              <a:prstGeom prst="ellipse">
                <a:avLst/>
              </a:prstGeom>
              <a:blipFill>
                <a:blip r:embed="rId11"/>
                <a:stretch>
                  <a:fillRect/>
                </a:stretch>
              </a:blipFill>
              <a:ln>
                <a:solidFill>
                  <a:srgbClr val="C00000"/>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7" name="TextBox 36">
                <a:extLst>
                  <a:ext uri="{FF2B5EF4-FFF2-40B4-BE49-F238E27FC236}">
                    <a16:creationId xmlns:a16="http://schemas.microsoft.com/office/drawing/2014/main" id="{FBD80909-9884-7C4D-9111-A3834BC21D58}"/>
                  </a:ext>
                </a:extLst>
              </p:cNvPr>
              <p:cNvSpPr txBox="1"/>
              <p:nvPr/>
            </p:nvSpPr>
            <p:spPr>
              <a:xfrm>
                <a:off x="5003586" y="2586151"/>
                <a:ext cx="973343" cy="46666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i="1" dirty="0" smtClean="0">
                              <a:latin typeface="Cambria Math" panose="02040503050406030204" pitchFamily="18" charset="0"/>
                              <a:ea typeface="Cambria Math" panose="02040503050406030204" pitchFamily="18" charset="0"/>
                            </a:rPr>
                          </m:ctrlPr>
                        </m:sSubPr>
                        <m:e>
                          <m:bar>
                            <m:barPr>
                              <m:pos m:val="top"/>
                              <m:ctrlPr>
                                <a:rPr lang="en-US" sz="2400" i="1" dirty="0">
                                  <a:latin typeface="Cambria Math" panose="02040503050406030204" pitchFamily="18" charset="0"/>
                                  <a:ea typeface="Cambria Math" panose="02040503050406030204" pitchFamily="18" charset="0"/>
                                </a:rPr>
                              </m:ctrlPr>
                            </m:barPr>
                            <m:e>
                              <m:r>
                                <a:rPr lang="en-US" sz="2400" i="1" dirty="0">
                                  <a:latin typeface="Cambria Math" panose="02040503050406030204" pitchFamily="18" charset="0"/>
                                  <a:ea typeface="Cambria Math" panose="02040503050406030204" pitchFamily="18" charset="0"/>
                                </a:rPr>
                                <m:t>𝑥</m:t>
                              </m:r>
                            </m:e>
                          </m:bar>
                        </m:e>
                        <m:sub>
                          <m:r>
                            <a:rPr lang="en-US" sz="2400" b="0" i="1" dirty="0" smtClean="0">
                              <a:latin typeface="Cambria Math" panose="02040503050406030204" pitchFamily="18" charset="0"/>
                              <a:ea typeface="Cambria Math" panose="02040503050406030204" pitchFamily="18" charset="0"/>
                            </a:rPr>
                            <m:t>2</m:t>
                          </m:r>
                        </m:sub>
                      </m:sSub>
                      <m:r>
                        <a:rPr lang="en-US" sz="2400" b="0" i="1" dirty="0" smtClean="0">
                          <a:latin typeface="Cambria Math" panose="02040503050406030204" pitchFamily="18" charset="0"/>
                          <a:ea typeface="Cambria Math" panose="02040503050406030204" pitchFamily="18" charset="0"/>
                        </a:rPr>
                        <m:t>,</m:t>
                      </m:r>
                      <m:sSubSup>
                        <m:sSubSupPr>
                          <m:ctrlPr>
                            <a:rPr lang="en-US" sz="2400" i="1" dirty="0">
                              <a:latin typeface="Cambria Math" panose="02040503050406030204" pitchFamily="18" charset="0"/>
                              <a:ea typeface="Cambria Math" panose="02040503050406030204" pitchFamily="18" charset="0"/>
                            </a:rPr>
                          </m:ctrlPr>
                        </m:sSubSupPr>
                        <m:e>
                          <m:r>
                            <a:rPr lang="en-US" sz="2400" b="0" i="1" dirty="0" smtClean="0">
                              <a:latin typeface="Cambria Math" panose="02040503050406030204" pitchFamily="18" charset="0"/>
                              <a:ea typeface="Cambria Math" panose="02040503050406030204" pitchFamily="18" charset="0"/>
                            </a:rPr>
                            <m:t>𝑠</m:t>
                          </m:r>
                        </m:e>
                        <m:sub>
                          <m:r>
                            <a:rPr lang="en-US" sz="2400" b="0" i="1" dirty="0" smtClean="0">
                              <a:latin typeface="Cambria Math" panose="02040503050406030204" pitchFamily="18" charset="0"/>
                              <a:ea typeface="Cambria Math" panose="02040503050406030204" pitchFamily="18" charset="0"/>
                            </a:rPr>
                            <m:t>2</m:t>
                          </m:r>
                        </m:sub>
                        <m:sup>
                          <m:r>
                            <a:rPr lang="en-US" sz="2400" i="1" dirty="0">
                              <a:latin typeface="Cambria Math" panose="02040503050406030204" pitchFamily="18" charset="0"/>
                              <a:ea typeface="Cambria Math" panose="02040503050406030204" pitchFamily="18" charset="0"/>
                            </a:rPr>
                            <m:t>2</m:t>
                          </m:r>
                        </m:sup>
                      </m:sSubSup>
                    </m:oMath>
                  </m:oMathPara>
                </a14:m>
                <a:endParaRPr lang="en-US" sz="2400" dirty="0"/>
              </a:p>
            </p:txBody>
          </p:sp>
        </mc:Choice>
        <mc:Fallback>
          <p:sp>
            <p:nvSpPr>
              <p:cNvPr id="37" name="TextBox 36">
                <a:extLst>
                  <a:ext uri="{FF2B5EF4-FFF2-40B4-BE49-F238E27FC236}">
                    <a16:creationId xmlns:a16="http://schemas.microsoft.com/office/drawing/2014/main" id="{FBD80909-9884-7C4D-9111-A3834BC21D58}"/>
                  </a:ext>
                </a:extLst>
              </p:cNvPr>
              <p:cNvSpPr txBox="1">
                <a:spLocks noRot="1" noChangeAspect="1" noMove="1" noResize="1" noEditPoints="1" noAdjustHandles="1" noChangeArrowheads="1" noChangeShapeType="1" noTextEdit="1"/>
              </p:cNvSpPr>
              <p:nvPr/>
            </p:nvSpPr>
            <p:spPr>
              <a:xfrm>
                <a:off x="5003586" y="2586151"/>
                <a:ext cx="973343" cy="466666"/>
              </a:xfrm>
              <a:prstGeom prst="rect">
                <a:avLst/>
              </a:prstGeom>
              <a:blipFill>
                <a:blip r:embed="rId12"/>
                <a:stretch>
                  <a:fillRect b="-2632"/>
                </a:stretch>
              </a:blipFill>
            </p:spPr>
            <p:txBody>
              <a:bodyPr/>
              <a:lstStyle/>
              <a:p>
                <a:r>
                  <a:rPr lang="en-US">
                    <a:noFill/>
                  </a:rPr>
                  <a:t> </a:t>
                </a:r>
              </a:p>
            </p:txBody>
          </p:sp>
        </mc:Fallback>
      </mc:AlternateContent>
      <p:cxnSp>
        <p:nvCxnSpPr>
          <p:cNvPr id="38" name="Straight Arrow Connector 37">
            <a:extLst>
              <a:ext uri="{FF2B5EF4-FFF2-40B4-BE49-F238E27FC236}">
                <a16:creationId xmlns:a16="http://schemas.microsoft.com/office/drawing/2014/main" id="{E79B5A16-2B4D-F342-935E-D171308A154F}"/>
              </a:ext>
            </a:extLst>
          </p:cNvPr>
          <p:cNvCxnSpPr>
            <a:cxnSpLocks/>
          </p:cNvCxnSpPr>
          <p:nvPr/>
        </p:nvCxnSpPr>
        <p:spPr>
          <a:xfrm>
            <a:off x="4195390" y="2837080"/>
            <a:ext cx="77805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9" name="Oval 38">
                <a:extLst>
                  <a:ext uri="{FF2B5EF4-FFF2-40B4-BE49-F238E27FC236}">
                    <a16:creationId xmlns:a16="http://schemas.microsoft.com/office/drawing/2014/main" id="{E9A52502-C997-0049-8A8D-7543568BE6A0}"/>
                  </a:ext>
                </a:extLst>
              </p:cNvPr>
              <p:cNvSpPr/>
              <p:nvPr/>
            </p:nvSpPr>
            <p:spPr>
              <a:xfrm>
                <a:off x="3703011" y="3274036"/>
                <a:ext cx="377303" cy="286555"/>
              </a:xfrm>
              <a:prstGeom prst="ellipse">
                <a:avLst/>
              </a:prstGeom>
              <a:solidFill>
                <a:schemeClr val="accent2">
                  <a:lumMod val="60000"/>
                  <a:lumOff val="4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𝑛</m:t>
                      </m:r>
                    </m:oMath>
                  </m:oMathPara>
                </a14:m>
                <a:endParaRPr lang="en-US" dirty="0"/>
              </a:p>
            </p:txBody>
          </p:sp>
        </mc:Choice>
        <mc:Fallback>
          <p:sp>
            <p:nvSpPr>
              <p:cNvPr id="39" name="Oval 38">
                <a:extLst>
                  <a:ext uri="{FF2B5EF4-FFF2-40B4-BE49-F238E27FC236}">
                    <a16:creationId xmlns:a16="http://schemas.microsoft.com/office/drawing/2014/main" id="{E9A52502-C997-0049-8A8D-7543568BE6A0}"/>
                  </a:ext>
                </a:extLst>
              </p:cNvPr>
              <p:cNvSpPr>
                <a:spLocks noRot="1" noChangeAspect="1" noMove="1" noResize="1" noEditPoints="1" noAdjustHandles="1" noChangeArrowheads="1" noChangeShapeType="1" noTextEdit="1"/>
              </p:cNvSpPr>
              <p:nvPr/>
            </p:nvSpPr>
            <p:spPr>
              <a:xfrm>
                <a:off x="3703011" y="3274036"/>
                <a:ext cx="377303" cy="286555"/>
              </a:xfrm>
              <a:prstGeom prst="ellipse">
                <a:avLst/>
              </a:prstGeom>
              <a:blipFill>
                <a:blip r:embed="rId13"/>
                <a:stretch>
                  <a:fillRect/>
                </a:stretch>
              </a:blipFill>
              <a:ln>
                <a:solidFill>
                  <a:srgbClr val="C00000"/>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0" name="TextBox 39">
                <a:extLst>
                  <a:ext uri="{FF2B5EF4-FFF2-40B4-BE49-F238E27FC236}">
                    <a16:creationId xmlns:a16="http://schemas.microsoft.com/office/drawing/2014/main" id="{D3956353-F58B-E543-83B9-2A69249ADE76}"/>
                  </a:ext>
                </a:extLst>
              </p:cNvPr>
              <p:cNvSpPr txBox="1"/>
              <p:nvPr/>
            </p:nvSpPr>
            <p:spPr>
              <a:xfrm>
                <a:off x="4998370" y="3159495"/>
                <a:ext cx="973343" cy="46852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i="1" dirty="0" smtClean="0">
                              <a:latin typeface="Cambria Math" panose="02040503050406030204" pitchFamily="18" charset="0"/>
                              <a:ea typeface="Cambria Math" panose="02040503050406030204" pitchFamily="18" charset="0"/>
                            </a:rPr>
                          </m:ctrlPr>
                        </m:sSubPr>
                        <m:e>
                          <m:bar>
                            <m:barPr>
                              <m:pos m:val="top"/>
                              <m:ctrlPr>
                                <a:rPr lang="en-US" sz="2400" i="1" dirty="0">
                                  <a:latin typeface="Cambria Math" panose="02040503050406030204" pitchFamily="18" charset="0"/>
                                  <a:ea typeface="Cambria Math" panose="02040503050406030204" pitchFamily="18" charset="0"/>
                                </a:rPr>
                              </m:ctrlPr>
                            </m:barPr>
                            <m:e>
                              <m:r>
                                <a:rPr lang="en-US" sz="2400" i="1" dirty="0">
                                  <a:latin typeface="Cambria Math" panose="02040503050406030204" pitchFamily="18" charset="0"/>
                                  <a:ea typeface="Cambria Math" panose="02040503050406030204" pitchFamily="18" charset="0"/>
                                </a:rPr>
                                <m:t>𝑥</m:t>
                              </m:r>
                            </m:e>
                          </m:bar>
                        </m:e>
                        <m:sub>
                          <m:r>
                            <a:rPr lang="en-US" sz="2400" b="0" i="1" dirty="0" smtClean="0">
                              <a:latin typeface="Cambria Math" panose="02040503050406030204" pitchFamily="18" charset="0"/>
                              <a:ea typeface="Cambria Math" panose="02040503050406030204" pitchFamily="18" charset="0"/>
                            </a:rPr>
                            <m:t>3</m:t>
                          </m:r>
                        </m:sub>
                      </m:sSub>
                      <m:r>
                        <a:rPr lang="en-US" sz="2400" b="0" i="1" dirty="0" smtClean="0">
                          <a:latin typeface="Cambria Math" panose="02040503050406030204" pitchFamily="18" charset="0"/>
                          <a:ea typeface="Cambria Math" panose="02040503050406030204" pitchFamily="18" charset="0"/>
                        </a:rPr>
                        <m:t>,</m:t>
                      </m:r>
                      <m:sSubSup>
                        <m:sSubSupPr>
                          <m:ctrlPr>
                            <a:rPr lang="en-US" sz="2400" i="1" dirty="0">
                              <a:latin typeface="Cambria Math" panose="02040503050406030204" pitchFamily="18" charset="0"/>
                              <a:ea typeface="Cambria Math" panose="02040503050406030204" pitchFamily="18" charset="0"/>
                            </a:rPr>
                          </m:ctrlPr>
                        </m:sSubSupPr>
                        <m:e>
                          <m:r>
                            <a:rPr lang="en-US" sz="2400" b="0" i="1" dirty="0" smtClean="0">
                              <a:latin typeface="Cambria Math" panose="02040503050406030204" pitchFamily="18" charset="0"/>
                              <a:ea typeface="Cambria Math" panose="02040503050406030204" pitchFamily="18" charset="0"/>
                            </a:rPr>
                            <m:t>𝑠</m:t>
                          </m:r>
                        </m:e>
                        <m:sub>
                          <m:r>
                            <a:rPr lang="en-US" sz="2400" b="0" i="1" dirty="0" smtClean="0">
                              <a:latin typeface="Cambria Math" panose="02040503050406030204" pitchFamily="18" charset="0"/>
                              <a:ea typeface="Cambria Math" panose="02040503050406030204" pitchFamily="18" charset="0"/>
                            </a:rPr>
                            <m:t>3</m:t>
                          </m:r>
                        </m:sub>
                        <m:sup>
                          <m:r>
                            <a:rPr lang="en-US" sz="2400" i="1" dirty="0">
                              <a:latin typeface="Cambria Math" panose="02040503050406030204" pitchFamily="18" charset="0"/>
                              <a:ea typeface="Cambria Math" panose="02040503050406030204" pitchFamily="18" charset="0"/>
                            </a:rPr>
                            <m:t>2</m:t>
                          </m:r>
                        </m:sup>
                      </m:sSubSup>
                    </m:oMath>
                  </m:oMathPara>
                </a14:m>
                <a:endParaRPr lang="en-US" sz="2400" dirty="0"/>
              </a:p>
            </p:txBody>
          </p:sp>
        </mc:Choice>
        <mc:Fallback>
          <p:sp>
            <p:nvSpPr>
              <p:cNvPr id="40" name="TextBox 39">
                <a:extLst>
                  <a:ext uri="{FF2B5EF4-FFF2-40B4-BE49-F238E27FC236}">
                    <a16:creationId xmlns:a16="http://schemas.microsoft.com/office/drawing/2014/main" id="{D3956353-F58B-E543-83B9-2A69249ADE76}"/>
                  </a:ext>
                </a:extLst>
              </p:cNvPr>
              <p:cNvSpPr txBox="1">
                <a:spLocks noRot="1" noChangeAspect="1" noMove="1" noResize="1" noEditPoints="1" noAdjustHandles="1" noChangeArrowheads="1" noChangeShapeType="1" noTextEdit="1"/>
              </p:cNvSpPr>
              <p:nvPr/>
            </p:nvSpPr>
            <p:spPr>
              <a:xfrm>
                <a:off x="4998370" y="3159495"/>
                <a:ext cx="973343" cy="468526"/>
              </a:xfrm>
              <a:prstGeom prst="rect">
                <a:avLst/>
              </a:prstGeom>
              <a:blipFill>
                <a:blip r:embed="rId14"/>
                <a:stretch>
                  <a:fillRect b="-2632"/>
                </a:stretch>
              </a:blipFill>
            </p:spPr>
            <p:txBody>
              <a:bodyPr/>
              <a:lstStyle/>
              <a:p>
                <a:r>
                  <a:rPr lang="en-US">
                    <a:noFill/>
                  </a:rPr>
                  <a:t> </a:t>
                </a:r>
              </a:p>
            </p:txBody>
          </p:sp>
        </mc:Fallback>
      </mc:AlternateContent>
      <p:cxnSp>
        <p:nvCxnSpPr>
          <p:cNvPr id="41" name="Straight Arrow Connector 40">
            <a:extLst>
              <a:ext uri="{FF2B5EF4-FFF2-40B4-BE49-F238E27FC236}">
                <a16:creationId xmlns:a16="http://schemas.microsoft.com/office/drawing/2014/main" id="{FD665178-D545-FD4C-8236-89F1A118AE79}"/>
              </a:ext>
            </a:extLst>
          </p:cNvPr>
          <p:cNvCxnSpPr>
            <a:cxnSpLocks/>
          </p:cNvCxnSpPr>
          <p:nvPr/>
        </p:nvCxnSpPr>
        <p:spPr>
          <a:xfrm>
            <a:off x="4190174" y="3410424"/>
            <a:ext cx="77805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42" name="TextBox 41">
                <a:extLst>
                  <a:ext uri="{FF2B5EF4-FFF2-40B4-BE49-F238E27FC236}">
                    <a16:creationId xmlns:a16="http://schemas.microsoft.com/office/drawing/2014/main" id="{4C4AAD65-34F7-7F43-AA34-058A7B28F031}"/>
                  </a:ext>
                </a:extLst>
              </p:cNvPr>
              <p:cNvSpPr txBox="1"/>
              <p:nvPr/>
            </p:nvSpPr>
            <p:spPr>
              <a:xfrm>
                <a:off x="6089564" y="2654395"/>
                <a:ext cx="2791342" cy="400110"/>
              </a:xfrm>
              <a:prstGeom prst="rect">
                <a:avLst/>
              </a:prstGeom>
              <a:noFill/>
            </p:spPr>
            <p:txBody>
              <a:bodyPr wrap="none" rtlCol="0">
                <a:spAutoFit/>
              </a:bodyPr>
              <a:lstStyle/>
              <a:p>
                <a:r>
                  <a:rPr lang="en-US" sz="2000" dirty="0">
                    <a:solidFill>
                      <a:schemeClr val="accent2"/>
                    </a:solidFill>
                  </a:rPr>
                  <a:t>Another Sample of size </a:t>
                </a:r>
                <a14:m>
                  <m:oMath xmlns:m="http://schemas.openxmlformats.org/officeDocument/2006/math">
                    <m:r>
                      <a:rPr lang="en-US" sz="2000" b="0" i="1" smtClean="0">
                        <a:solidFill>
                          <a:schemeClr val="accent2"/>
                        </a:solidFill>
                        <a:latin typeface="Cambria Math" panose="02040503050406030204" pitchFamily="18" charset="0"/>
                      </a:rPr>
                      <m:t>𝑛</m:t>
                    </m:r>
                  </m:oMath>
                </a14:m>
                <a:endParaRPr lang="en-US" sz="2000" dirty="0">
                  <a:solidFill>
                    <a:schemeClr val="accent2"/>
                  </a:solidFill>
                </a:endParaRPr>
              </a:p>
            </p:txBody>
          </p:sp>
        </mc:Choice>
        <mc:Fallback>
          <p:sp>
            <p:nvSpPr>
              <p:cNvPr id="42" name="TextBox 41">
                <a:extLst>
                  <a:ext uri="{FF2B5EF4-FFF2-40B4-BE49-F238E27FC236}">
                    <a16:creationId xmlns:a16="http://schemas.microsoft.com/office/drawing/2014/main" id="{4C4AAD65-34F7-7F43-AA34-058A7B28F031}"/>
                  </a:ext>
                </a:extLst>
              </p:cNvPr>
              <p:cNvSpPr txBox="1">
                <a:spLocks noRot="1" noChangeAspect="1" noMove="1" noResize="1" noEditPoints="1" noAdjustHandles="1" noChangeArrowheads="1" noChangeShapeType="1" noTextEdit="1"/>
              </p:cNvSpPr>
              <p:nvPr/>
            </p:nvSpPr>
            <p:spPr>
              <a:xfrm>
                <a:off x="6089564" y="2654395"/>
                <a:ext cx="2791342" cy="400110"/>
              </a:xfrm>
              <a:prstGeom prst="rect">
                <a:avLst/>
              </a:prstGeom>
              <a:blipFill>
                <a:blip r:embed="rId15"/>
                <a:stretch>
                  <a:fillRect l="-2262" t="-6061" b="-2424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3" name="TextBox 42">
                <a:extLst>
                  <a:ext uri="{FF2B5EF4-FFF2-40B4-BE49-F238E27FC236}">
                    <a16:creationId xmlns:a16="http://schemas.microsoft.com/office/drawing/2014/main" id="{1E567E51-501C-3C46-A221-B8B863F6816E}"/>
                  </a:ext>
                </a:extLst>
              </p:cNvPr>
              <p:cNvSpPr txBox="1"/>
              <p:nvPr/>
            </p:nvSpPr>
            <p:spPr>
              <a:xfrm>
                <a:off x="6089564" y="3209790"/>
                <a:ext cx="2791342" cy="400110"/>
              </a:xfrm>
              <a:prstGeom prst="rect">
                <a:avLst/>
              </a:prstGeom>
              <a:noFill/>
            </p:spPr>
            <p:txBody>
              <a:bodyPr wrap="none" rtlCol="0">
                <a:spAutoFit/>
              </a:bodyPr>
              <a:lstStyle/>
              <a:p>
                <a:r>
                  <a:rPr lang="en-US" sz="2000" dirty="0">
                    <a:solidFill>
                      <a:schemeClr val="accent2"/>
                    </a:solidFill>
                  </a:rPr>
                  <a:t>Another Sample of size </a:t>
                </a:r>
                <a14:m>
                  <m:oMath xmlns:m="http://schemas.openxmlformats.org/officeDocument/2006/math">
                    <m:r>
                      <a:rPr lang="en-US" sz="2000" b="0" i="1" smtClean="0">
                        <a:solidFill>
                          <a:schemeClr val="accent2"/>
                        </a:solidFill>
                        <a:latin typeface="Cambria Math" panose="02040503050406030204" pitchFamily="18" charset="0"/>
                      </a:rPr>
                      <m:t>𝑛</m:t>
                    </m:r>
                  </m:oMath>
                </a14:m>
                <a:endParaRPr lang="en-US" sz="2000" dirty="0">
                  <a:solidFill>
                    <a:schemeClr val="accent2"/>
                  </a:solidFill>
                </a:endParaRPr>
              </a:p>
            </p:txBody>
          </p:sp>
        </mc:Choice>
        <mc:Fallback>
          <p:sp>
            <p:nvSpPr>
              <p:cNvPr id="43" name="TextBox 42">
                <a:extLst>
                  <a:ext uri="{FF2B5EF4-FFF2-40B4-BE49-F238E27FC236}">
                    <a16:creationId xmlns:a16="http://schemas.microsoft.com/office/drawing/2014/main" id="{1E567E51-501C-3C46-A221-B8B863F6816E}"/>
                  </a:ext>
                </a:extLst>
              </p:cNvPr>
              <p:cNvSpPr txBox="1">
                <a:spLocks noRot="1" noChangeAspect="1" noMove="1" noResize="1" noEditPoints="1" noAdjustHandles="1" noChangeArrowheads="1" noChangeShapeType="1" noTextEdit="1"/>
              </p:cNvSpPr>
              <p:nvPr/>
            </p:nvSpPr>
            <p:spPr>
              <a:xfrm>
                <a:off x="6089564" y="3209790"/>
                <a:ext cx="2791342" cy="400110"/>
              </a:xfrm>
              <a:prstGeom prst="rect">
                <a:avLst/>
              </a:prstGeom>
              <a:blipFill>
                <a:blip r:embed="rId15"/>
                <a:stretch>
                  <a:fillRect l="-2262" t="-6061" b="-24242"/>
                </a:stretch>
              </a:blipFill>
            </p:spPr>
            <p:txBody>
              <a:bodyPr/>
              <a:lstStyle/>
              <a:p>
                <a:r>
                  <a:rPr lang="en-US">
                    <a:noFill/>
                  </a:rPr>
                  <a:t> </a:t>
                </a:r>
              </a:p>
            </p:txBody>
          </p:sp>
        </mc:Fallback>
      </mc:AlternateContent>
      <p:sp>
        <p:nvSpPr>
          <p:cNvPr id="44" name="TextBox 43">
            <a:extLst>
              <a:ext uri="{FF2B5EF4-FFF2-40B4-BE49-F238E27FC236}">
                <a16:creationId xmlns:a16="http://schemas.microsoft.com/office/drawing/2014/main" id="{AA48B8C5-29EB-F543-B82A-2A911058590D}"/>
              </a:ext>
            </a:extLst>
          </p:cNvPr>
          <p:cNvSpPr txBox="1"/>
          <p:nvPr/>
        </p:nvSpPr>
        <p:spPr>
          <a:xfrm>
            <a:off x="5169270" y="3584367"/>
            <a:ext cx="242374" cy="923330"/>
          </a:xfrm>
          <a:prstGeom prst="rect">
            <a:avLst/>
          </a:prstGeom>
          <a:noFill/>
        </p:spPr>
        <p:txBody>
          <a:bodyPr wrap="none" rtlCol="0">
            <a:spAutoFit/>
          </a:bodyPr>
          <a:lstStyle/>
          <a:p>
            <a:r>
              <a:rPr lang="en-US" dirty="0"/>
              <a:t>.</a:t>
            </a:r>
          </a:p>
          <a:p>
            <a:r>
              <a:rPr lang="en-US" dirty="0"/>
              <a:t>.</a:t>
            </a:r>
          </a:p>
          <a:p>
            <a:r>
              <a:rPr lang="en-US" dirty="0"/>
              <a:t>.</a:t>
            </a:r>
          </a:p>
        </p:txBody>
      </p:sp>
      <mc:AlternateContent xmlns:mc="http://schemas.openxmlformats.org/markup-compatibility/2006">
        <mc:Choice xmlns:a14="http://schemas.microsoft.com/office/drawing/2010/main" Requires="a14">
          <p:sp>
            <p:nvSpPr>
              <p:cNvPr id="45" name="TextBox 44">
                <a:extLst>
                  <a:ext uri="{FF2B5EF4-FFF2-40B4-BE49-F238E27FC236}">
                    <a16:creationId xmlns:a16="http://schemas.microsoft.com/office/drawing/2014/main" id="{73FBE720-6751-CA4A-9AA0-27FD6618E38D}"/>
                  </a:ext>
                </a:extLst>
              </p:cNvPr>
              <p:cNvSpPr txBox="1"/>
              <p:nvPr/>
            </p:nvSpPr>
            <p:spPr>
              <a:xfrm>
                <a:off x="3102559" y="4885806"/>
                <a:ext cx="2938881" cy="156966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i="1" dirty="0" smtClean="0">
                              <a:solidFill>
                                <a:srgbClr val="C00000"/>
                              </a:solidFill>
                              <a:latin typeface="Cambria Math" panose="02040503050406030204" pitchFamily="18" charset="0"/>
                              <a:ea typeface="Cambria Math" panose="02040503050406030204" pitchFamily="18" charset="0"/>
                            </a:rPr>
                          </m:ctrlPr>
                        </m:sSubPr>
                        <m:e>
                          <m:bar>
                            <m:barPr>
                              <m:pos m:val="top"/>
                              <m:ctrlPr>
                                <a:rPr lang="en-US" sz="2400" i="1" dirty="0">
                                  <a:solidFill>
                                    <a:srgbClr val="C00000"/>
                                  </a:solidFill>
                                  <a:latin typeface="Cambria Math" panose="02040503050406030204" pitchFamily="18" charset="0"/>
                                  <a:ea typeface="Cambria Math" panose="02040503050406030204" pitchFamily="18" charset="0"/>
                                </a:rPr>
                              </m:ctrlPr>
                            </m:barPr>
                            <m:e>
                              <m:r>
                                <a:rPr lang="en-US" sz="2400" i="1" dirty="0">
                                  <a:solidFill>
                                    <a:srgbClr val="C00000"/>
                                  </a:solidFill>
                                  <a:latin typeface="Cambria Math" panose="02040503050406030204" pitchFamily="18" charset="0"/>
                                  <a:ea typeface="Cambria Math" panose="02040503050406030204" pitchFamily="18" charset="0"/>
                                </a:rPr>
                                <m:t>𝑥</m:t>
                              </m:r>
                            </m:e>
                          </m:bar>
                        </m:e>
                        <m:sub>
                          <m:r>
                            <a:rPr lang="en-US" sz="2400" i="1" dirty="0">
                              <a:solidFill>
                                <a:srgbClr val="C00000"/>
                              </a:solidFill>
                              <a:latin typeface="Cambria Math" panose="02040503050406030204" pitchFamily="18" charset="0"/>
                              <a:ea typeface="Cambria Math" panose="02040503050406030204" pitchFamily="18" charset="0"/>
                            </a:rPr>
                            <m:t>1</m:t>
                          </m:r>
                        </m:sub>
                      </m:sSub>
                      <m:r>
                        <a:rPr lang="en-US" sz="2400" b="0" i="1" dirty="0" smtClean="0">
                          <a:solidFill>
                            <a:srgbClr val="C00000"/>
                          </a:solidFill>
                          <a:latin typeface="Cambria Math" panose="02040503050406030204" pitchFamily="18" charset="0"/>
                          <a:ea typeface="Cambria Math" panose="02040503050406030204" pitchFamily="18" charset="0"/>
                        </a:rPr>
                        <m:t>=</m:t>
                      </m:r>
                      <m:sSub>
                        <m:sSubPr>
                          <m:ctrlPr>
                            <a:rPr lang="en-US" sz="2400" i="1" dirty="0">
                              <a:solidFill>
                                <a:srgbClr val="C00000"/>
                              </a:solidFill>
                              <a:latin typeface="Cambria Math" panose="02040503050406030204" pitchFamily="18" charset="0"/>
                              <a:ea typeface="Cambria Math" panose="02040503050406030204" pitchFamily="18" charset="0"/>
                            </a:rPr>
                          </m:ctrlPr>
                        </m:sSubPr>
                        <m:e>
                          <m:bar>
                            <m:barPr>
                              <m:pos m:val="top"/>
                              <m:ctrlPr>
                                <a:rPr lang="en-US" sz="2400" i="1" dirty="0">
                                  <a:solidFill>
                                    <a:srgbClr val="C00000"/>
                                  </a:solidFill>
                                  <a:latin typeface="Cambria Math" panose="02040503050406030204" pitchFamily="18" charset="0"/>
                                  <a:ea typeface="Cambria Math" panose="02040503050406030204" pitchFamily="18" charset="0"/>
                                </a:rPr>
                              </m:ctrlPr>
                            </m:barPr>
                            <m:e>
                              <m:r>
                                <a:rPr lang="en-US" sz="2400" i="1" dirty="0">
                                  <a:solidFill>
                                    <a:srgbClr val="C00000"/>
                                  </a:solidFill>
                                  <a:latin typeface="Cambria Math" panose="02040503050406030204" pitchFamily="18" charset="0"/>
                                  <a:ea typeface="Cambria Math" panose="02040503050406030204" pitchFamily="18" charset="0"/>
                                </a:rPr>
                                <m:t>𝑥</m:t>
                              </m:r>
                            </m:e>
                          </m:bar>
                        </m:e>
                        <m:sub>
                          <m:r>
                            <a:rPr lang="en-US" sz="2400" b="0" i="1" dirty="0" smtClean="0">
                              <a:solidFill>
                                <a:srgbClr val="C00000"/>
                              </a:solidFill>
                              <a:latin typeface="Cambria Math" panose="02040503050406030204" pitchFamily="18" charset="0"/>
                              <a:ea typeface="Cambria Math" panose="02040503050406030204" pitchFamily="18" charset="0"/>
                            </a:rPr>
                            <m:t>2</m:t>
                          </m:r>
                        </m:sub>
                      </m:sSub>
                      <m:r>
                        <a:rPr lang="en-US" sz="2400" b="0" i="1" dirty="0" smtClean="0">
                          <a:solidFill>
                            <a:srgbClr val="C00000"/>
                          </a:solidFill>
                          <a:latin typeface="Cambria Math" panose="02040503050406030204" pitchFamily="18" charset="0"/>
                          <a:ea typeface="Cambria Math" panose="02040503050406030204" pitchFamily="18" charset="0"/>
                        </a:rPr>
                        <m:t>=</m:t>
                      </m:r>
                      <m:sSub>
                        <m:sSubPr>
                          <m:ctrlPr>
                            <a:rPr lang="en-US" sz="2400" i="1" dirty="0">
                              <a:solidFill>
                                <a:srgbClr val="C00000"/>
                              </a:solidFill>
                              <a:latin typeface="Cambria Math" panose="02040503050406030204" pitchFamily="18" charset="0"/>
                              <a:ea typeface="Cambria Math" panose="02040503050406030204" pitchFamily="18" charset="0"/>
                            </a:rPr>
                          </m:ctrlPr>
                        </m:sSubPr>
                        <m:e>
                          <m:bar>
                            <m:barPr>
                              <m:pos m:val="top"/>
                              <m:ctrlPr>
                                <a:rPr lang="en-US" sz="2400" i="1" dirty="0">
                                  <a:solidFill>
                                    <a:srgbClr val="C00000"/>
                                  </a:solidFill>
                                  <a:latin typeface="Cambria Math" panose="02040503050406030204" pitchFamily="18" charset="0"/>
                                  <a:ea typeface="Cambria Math" panose="02040503050406030204" pitchFamily="18" charset="0"/>
                                </a:rPr>
                              </m:ctrlPr>
                            </m:barPr>
                            <m:e>
                              <m:r>
                                <a:rPr lang="en-US" sz="2400" i="1" dirty="0">
                                  <a:solidFill>
                                    <a:srgbClr val="C00000"/>
                                  </a:solidFill>
                                  <a:latin typeface="Cambria Math" panose="02040503050406030204" pitchFamily="18" charset="0"/>
                                  <a:ea typeface="Cambria Math" panose="02040503050406030204" pitchFamily="18" charset="0"/>
                                </a:rPr>
                                <m:t>𝑥</m:t>
                              </m:r>
                            </m:e>
                          </m:bar>
                        </m:e>
                        <m:sub>
                          <m:r>
                            <a:rPr lang="en-US" sz="2400" b="0" i="1" dirty="0" smtClean="0">
                              <a:solidFill>
                                <a:srgbClr val="C00000"/>
                              </a:solidFill>
                              <a:latin typeface="Cambria Math" panose="02040503050406030204" pitchFamily="18" charset="0"/>
                              <a:ea typeface="Cambria Math" panose="02040503050406030204" pitchFamily="18" charset="0"/>
                            </a:rPr>
                            <m:t>3</m:t>
                          </m:r>
                        </m:sub>
                      </m:sSub>
                      <m:r>
                        <a:rPr lang="en-US" sz="2400" b="0" i="1" dirty="0" smtClean="0">
                          <a:solidFill>
                            <a:srgbClr val="C00000"/>
                          </a:solidFill>
                          <a:latin typeface="Cambria Math" panose="02040503050406030204" pitchFamily="18" charset="0"/>
                          <a:ea typeface="Cambria Math" panose="02040503050406030204" pitchFamily="18" charset="0"/>
                        </a:rPr>
                        <m:t>=… ?</m:t>
                      </m:r>
                    </m:oMath>
                  </m:oMathPara>
                </a14:m>
                <a:endParaRPr lang="en-US" sz="2400" dirty="0">
                  <a:solidFill>
                    <a:srgbClr val="C00000"/>
                  </a:solidFill>
                </a:endParaRPr>
              </a:p>
              <a:p>
                <a:pPr/>
                <a14:m>
                  <m:oMathPara xmlns:m="http://schemas.openxmlformats.org/officeDocument/2006/math">
                    <m:oMathParaPr>
                      <m:jc m:val="centerGroup"/>
                    </m:oMathParaPr>
                    <m:oMath xmlns:m="http://schemas.openxmlformats.org/officeDocument/2006/math">
                      <m:sSub>
                        <m:sSubPr>
                          <m:ctrlPr>
                            <a:rPr lang="en-US" sz="2400" i="1" dirty="0">
                              <a:solidFill>
                                <a:srgbClr val="C00000"/>
                              </a:solidFill>
                              <a:latin typeface="Cambria Math" panose="02040503050406030204" pitchFamily="18" charset="0"/>
                              <a:ea typeface="Cambria Math" panose="02040503050406030204" pitchFamily="18" charset="0"/>
                            </a:rPr>
                          </m:ctrlPr>
                        </m:sSubPr>
                        <m:e>
                          <m:r>
                            <a:rPr lang="en-US" sz="2400" b="0" i="1" dirty="0" smtClean="0">
                              <a:solidFill>
                                <a:srgbClr val="C00000"/>
                              </a:solidFill>
                              <a:latin typeface="Cambria Math" panose="02040503050406030204" pitchFamily="18" charset="0"/>
                              <a:ea typeface="Cambria Math" panose="02040503050406030204" pitchFamily="18" charset="0"/>
                            </a:rPr>
                            <m:t>𝑠</m:t>
                          </m:r>
                        </m:e>
                        <m:sub>
                          <m:r>
                            <a:rPr lang="en-US" sz="2400" i="1" dirty="0">
                              <a:solidFill>
                                <a:srgbClr val="C00000"/>
                              </a:solidFill>
                              <a:latin typeface="Cambria Math" panose="02040503050406030204" pitchFamily="18" charset="0"/>
                              <a:ea typeface="Cambria Math" panose="02040503050406030204" pitchFamily="18" charset="0"/>
                            </a:rPr>
                            <m:t>1</m:t>
                          </m:r>
                        </m:sub>
                      </m:sSub>
                      <m:r>
                        <a:rPr lang="en-US" sz="2400" b="0" i="1" dirty="0" smtClean="0">
                          <a:solidFill>
                            <a:srgbClr val="C00000"/>
                          </a:solidFill>
                          <a:latin typeface="Cambria Math" panose="02040503050406030204" pitchFamily="18" charset="0"/>
                          <a:ea typeface="Cambria Math" panose="02040503050406030204" pitchFamily="18" charset="0"/>
                        </a:rPr>
                        <m:t>=</m:t>
                      </m:r>
                      <m:sSub>
                        <m:sSubPr>
                          <m:ctrlPr>
                            <a:rPr lang="en-US" sz="2400" i="1" dirty="0">
                              <a:solidFill>
                                <a:srgbClr val="C00000"/>
                              </a:solidFill>
                              <a:latin typeface="Cambria Math" panose="02040503050406030204" pitchFamily="18" charset="0"/>
                              <a:ea typeface="Cambria Math" panose="02040503050406030204" pitchFamily="18" charset="0"/>
                            </a:rPr>
                          </m:ctrlPr>
                        </m:sSubPr>
                        <m:e>
                          <m:r>
                            <a:rPr lang="en-US" sz="2400" b="0" i="1" dirty="0" smtClean="0">
                              <a:solidFill>
                                <a:srgbClr val="C00000"/>
                              </a:solidFill>
                              <a:latin typeface="Cambria Math" panose="02040503050406030204" pitchFamily="18" charset="0"/>
                              <a:ea typeface="Cambria Math" panose="02040503050406030204" pitchFamily="18" charset="0"/>
                            </a:rPr>
                            <m:t>𝑠</m:t>
                          </m:r>
                        </m:e>
                        <m:sub>
                          <m:r>
                            <a:rPr lang="en-US" sz="2400" b="0" i="1" dirty="0" smtClean="0">
                              <a:solidFill>
                                <a:srgbClr val="C00000"/>
                              </a:solidFill>
                              <a:latin typeface="Cambria Math" panose="02040503050406030204" pitchFamily="18" charset="0"/>
                              <a:ea typeface="Cambria Math" panose="02040503050406030204" pitchFamily="18" charset="0"/>
                            </a:rPr>
                            <m:t>2</m:t>
                          </m:r>
                        </m:sub>
                      </m:sSub>
                      <m:r>
                        <a:rPr lang="en-US" sz="2400" b="0" i="1" dirty="0" smtClean="0">
                          <a:solidFill>
                            <a:srgbClr val="C00000"/>
                          </a:solidFill>
                          <a:latin typeface="Cambria Math" panose="02040503050406030204" pitchFamily="18" charset="0"/>
                          <a:ea typeface="Cambria Math" panose="02040503050406030204" pitchFamily="18" charset="0"/>
                        </a:rPr>
                        <m:t>=</m:t>
                      </m:r>
                      <m:sSub>
                        <m:sSubPr>
                          <m:ctrlPr>
                            <a:rPr lang="en-US" sz="2400" i="1" dirty="0">
                              <a:solidFill>
                                <a:srgbClr val="C00000"/>
                              </a:solidFill>
                              <a:latin typeface="Cambria Math" panose="02040503050406030204" pitchFamily="18" charset="0"/>
                              <a:ea typeface="Cambria Math" panose="02040503050406030204" pitchFamily="18" charset="0"/>
                            </a:rPr>
                          </m:ctrlPr>
                        </m:sSubPr>
                        <m:e>
                          <m:r>
                            <a:rPr lang="en-US" sz="2400" b="0" i="1" dirty="0" smtClean="0">
                              <a:solidFill>
                                <a:srgbClr val="C00000"/>
                              </a:solidFill>
                              <a:latin typeface="Cambria Math" panose="02040503050406030204" pitchFamily="18" charset="0"/>
                              <a:ea typeface="Cambria Math" panose="02040503050406030204" pitchFamily="18" charset="0"/>
                            </a:rPr>
                            <m:t>𝑠</m:t>
                          </m:r>
                        </m:e>
                        <m:sub>
                          <m:r>
                            <a:rPr lang="en-US" sz="2400" b="0" i="1" dirty="0" smtClean="0">
                              <a:solidFill>
                                <a:srgbClr val="C00000"/>
                              </a:solidFill>
                              <a:latin typeface="Cambria Math" panose="02040503050406030204" pitchFamily="18" charset="0"/>
                              <a:ea typeface="Cambria Math" panose="02040503050406030204" pitchFamily="18" charset="0"/>
                            </a:rPr>
                            <m:t>3</m:t>
                          </m:r>
                        </m:sub>
                      </m:sSub>
                      <m:r>
                        <a:rPr lang="en-US" sz="2400" b="0" i="1" dirty="0" smtClean="0">
                          <a:solidFill>
                            <a:srgbClr val="C00000"/>
                          </a:solidFill>
                          <a:latin typeface="Cambria Math" panose="02040503050406030204" pitchFamily="18" charset="0"/>
                          <a:ea typeface="Cambria Math" panose="02040503050406030204" pitchFamily="18" charset="0"/>
                        </a:rPr>
                        <m:t>=… </m:t>
                      </m:r>
                      <m:r>
                        <a:rPr lang="en-US" sz="2400" i="1" dirty="0">
                          <a:solidFill>
                            <a:srgbClr val="C00000"/>
                          </a:solidFill>
                          <a:latin typeface="Cambria Math" panose="02040503050406030204" pitchFamily="18" charset="0"/>
                          <a:ea typeface="Cambria Math" panose="02040503050406030204" pitchFamily="18" charset="0"/>
                        </a:rPr>
                        <m:t>?</m:t>
                      </m:r>
                    </m:oMath>
                  </m:oMathPara>
                </a14:m>
                <a:endParaRPr lang="en-US" sz="2400" dirty="0">
                  <a:solidFill>
                    <a:srgbClr val="C00000"/>
                  </a:solidFill>
                </a:endParaRPr>
              </a:p>
              <a:p>
                <a:endParaRPr lang="en-US" sz="2400" dirty="0">
                  <a:solidFill>
                    <a:srgbClr val="C00000"/>
                  </a:solidFill>
                </a:endParaRPr>
              </a:p>
              <a:p>
                <a:r>
                  <a:rPr lang="en-US" sz="2400" dirty="0">
                    <a:solidFill>
                      <a:srgbClr val="C00000"/>
                    </a:solidFill>
                  </a:rPr>
                  <a:t>Probably NOT</a:t>
                </a:r>
              </a:p>
            </p:txBody>
          </p:sp>
        </mc:Choice>
        <mc:Fallback>
          <p:sp>
            <p:nvSpPr>
              <p:cNvPr id="45" name="TextBox 44">
                <a:extLst>
                  <a:ext uri="{FF2B5EF4-FFF2-40B4-BE49-F238E27FC236}">
                    <a16:creationId xmlns:a16="http://schemas.microsoft.com/office/drawing/2014/main" id="{73FBE720-6751-CA4A-9AA0-27FD6618E38D}"/>
                  </a:ext>
                </a:extLst>
              </p:cNvPr>
              <p:cNvSpPr txBox="1">
                <a:spLocks noRot="1" noChangeAspect="1" noMove="1" noResize="1" noEditPoints="1" noAdjustHandles="1" noChangeArrowheads="1" noChangeShapeType="1" noTextEdit="1"/>
              </p:cNvSpPr>
              <p:nvPr/>
            </p:nvSpPr>
            <p:spPr>
              <a:xfrm>
                <a:off x="3102559" y="4885806"/>
                <a:ext cx="2938881" cy="1569660"/>
              </a:xfrm>
              <a:prstGeom prst="rect">
                <a:avLst/>
              </a:prstGeom>
              <a:blipFill>
                <a:blip r:embed="rId16"/>
                <a:stretch>
                  <a:fillRect l="-3448" b="-7200"/>
                </a:stretch>
              </a:blipFill>
            </p:spPr>
            <p:txBody>
              <a:bodyPr/>
              <a:lstStyle/>
              <a:p>
                <a:r>
                  <a:rPr lang="en-US">
                    <a:noFill/>
                  </a:rPr>
                  <a:t> </a:t>
                </a:r>
              </a:p>
            </p:txBody>
          </p:sp>
        </mc:Fallback>
      </mc:AlternateContent>
    </p:spTree>
    <p:extLst>
      <p:ext uri="{BB962C8B-B14F-4D97-AF65-F5344CB8AC3E}">
        <p14:creationId xmlns:p14="http://schemas.microsoft.com/office/powerpoint/2010/main" val="9221771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C33893-C1FD-CF4C-91EC-7A35879269DA}"/>
              </a:ext>
            </a:extLst>
          </p:cNvPr>
          <p:cNvSpPr>
            <a:spLocks noGrp="1"/>
          </p:cNvSpPr>
          <p:nvPr>
            <p:ph type="title"/>
          </p:nvPr>
        </p:nvSpPr>
        <p:spPr>
          <a:xfrm>
            <a:off x="274319" y="317481"/>
            <a:ext cx="8595360" cy="641871"/>
          </a:xfrm>
        </p:spPr>
        <p:txBody>
          <a:bodyPr>
            <a:normAutofit/>
          </a:bodyPr>
          <a:lstStyle/>
          <a:p>
            <a:r>
              <a:rPr lang="en-US" dirty="0"/>
              <a:t>Bootstrap</a:t>
            </a:r>
          </a:p>
        </p:txBody>
      </p:sp>
      <p:sp>
        <p:nvSpPr>
          <p:cNvPr id="4" name="Slide Number Placeholder 3">
            <a:extLst>
              <a:ext uri="{FF2B5EF4-FFF2-40B4-BE49-F238E27FC236}">
                <a16:creationId xmlns:a16="http://schemas.microsoft.com/office/drawing/2014/main" id="{02E00918-68B8-514A-891C-20F177A55ADD}"/>
              </a:ext>
            </a:extLst>
          </p:cNvPr>
          <p:cNvSpPr>
            <a:spLocks noGrp="1"/>
          </p:cNvSpPr>
          <p:nvPr>
            <p:ph type="sldNum" sz="quarter" idx="12"/>
          </p:nvPr>
        </p:nvSpPr>
        <p:spPr>
          <a:xfrm>
            <a:off x="6272888" y="6446520"/>
            <a:ext cx="2366010" cy="274320"/>
          </a:xfrm>
        </p:spPr>
        <p:txBody>
          <a:bodyPr/>
          <a:lstStyle/>
          <a:p>
            <a:fld id="{4F1611B7-9285-1F48-A026-12A07D3EB268}" type="slidenum">
              <a:rPr lang="en-US" smtClean="0"/>
              <a:t>59</a:t>
            </a:fld>
            <a:endParaRPr lang="en-US" dirty="0"/>
          </a:p>
        </p:txBody>
      </p:sp>
      <p:grpSp>
        <p:nvGrpSpPr>
          <p:cNvPr id="125" name="Group 124">
            <a:extLst>
              <a:ext uri="{FF2B5EF4-FFF2-40B4-BE49-F238E27FC236}">
                <a16:creationId xmlns:a16="http://schemas.microsoft.com/office/drawing/2014/main" id="{179E58BF-E674-3441-AEA4-BA7C6114D148}"/>
              </a:ext>
            </a:extLst>
          </p:cNvPr>
          <p:cNvGrpSpPr/>
          <p:nvPr/>
        </p:nvGrpSpPr>
        <p:grpSpPr>
          <a:xfrm>
            <a:off x="322419" y="1379813"/>
            <a:ext cx="765978" cy="725113"/>
            <a:chOff x="2031861" y="1429407"/>
            <a:chExt cx="1876592" cy="1776474"/>
          </a:xfrm>
        </p:grpSpPr>
        <p:sp>
          <p:nvSpPr>
            <p:cNvPr id="126" name="TextBox 125">
              <a:extLst>
                <a:ext uri="{FF2B5EF4-FFF2-40B4-BE49-F238E27FC236}">
                  <a16:creationId xmlns:a16="http://schemas.microsoft.com/office/drawing/2014/main" id="{8EAEF897-DD4D-024F-91CC-518CD7472EEC}"/>
                </a:ext>
              </a:extLst>
            </p:cNvPr>
            <p:cNvSpPr txBox="1"/>
            <p:nvPr/>
          </p:nvSpPr>
          <p:spPr>
            <a:xfrm>
              <a:off x="2448910" y="1429407"/>
              <a:ext cx="644856" cy="754031"/>
            </a:xfrm>
            <a:prstGeom prst="rect">
              <a:avLst/>
            </a:prstGeom>
            <a:noFill/>
          </p:spPr>
          <p:txBody>
            <a:bodyPr wrap="none" rtlCol="0">
              <a:spAutoFit/>
            </a:bodyPr>
            <a:lstStyle/>
            <a:p>
              <a:r>
                <a:rPr lang="en-US" sz="1400" dirty="0"/>
                <a:t>x</a:t>
              </a:r>
            </a:p>
          </p:txBody>
        </p:sp>
        <p:sp>
          <p:nvSpPr>
            <p:cNvPr id="127" name="TextBox 126">
              <a:extLst>
                <a:ext uri="{FF2B5EF4-FFF2-40B4-BE49-F238E27FC236}">
                  <a16:creationId xmlns:a16="http://schemas.microsoft.com/office/drawing/2014/main" id="{2A7F4ADB-A73C-0040-845A-9C919AE700C0}"/>
                </a:ext>
              </a:extLst>
            </p:cNvPr>
            <p:cNvSpPr txBox="1"/>
            <p:nvPr/>
          </p:nvSpPr>
          <p:spPr>
            <a:xfrm>
              <a:off x="2601310" y="1581807"/>
              <a:ext cx="644856" cy="754031"/>
            </a:xfrm>
            <a:prstGeom prst="rect">
              <a:avLst/>
            </a:prstGeom>
            <a:noFill/>
          </p:spPr>
          <p:txBody>
            <a:bodyPr wrap="none" rtlCol="0">
              <a:spAutoFit/>
            </a:bodyPr>
            <a:lstStyle/>
            <a:p>
              <a:r>
                <a:rPr lang="en-US" sz="1400" dirty="0"/>
                <a:t>x</a:t>
              </a:r>
            </a:p>
          </p:txBody>
        </p:sp>
        <p:sp>
          <p:nvSpPr>
            <p:cNvPr id="128" name="TextBox 127">
              <a:extLst>
                <a:ext uri="{FF2B5EF4-FFF2-40B4-BE49-F238E27FC236}">
                  <a16:creationId xmlns:a16="http://schemas.microsoft.com/office/drawing/2014/main" id="{65776B7D-91B4-4346-B2D9-6BC8BB59F712}"/>
                </a:ext>
              </a:extLst>
            </p:cNvPr>
            <p:cNvSpPr txBox="1"/>
            <p:nvPr/>
          </p:nvSpPr>
          <p:spPr>
            <a:xfrm>
              <a:off x="2753710" y="1734207"/>
              <a:ext cx="644856" cy="754031"/>
            </a:xfrm>
            <a:prstGeom prst="rect">
              <a:avLst/>
            </a:prstGeom>
            <a:noFill/>
          </p:spPr>
          <p:txBody>
            <a:bodyPr wrap="none" rtlCol="0">
              <a:spAutoFit/>
            </a:bodyPr>
            <a:lstStyle/>
            <a:p>
              <a:r>
                <a:rPr lang="en-US" sz="1400" dirty="0"/>
                <a:t>x</a:t>
              </a:r>
            </a:p>
          </p:txBody>
        </p:sp>
        <p:sp>
          <p:nvSpPr>
            <p:cNvPr id="129" name="TextBox 128">
              <a:extLst>
                <a:ext uri="{FF2B5EF4-FFF2-40B4-BE49-F238E27FC236}">
                  <a16:creationId xmlns:a16="http://schemas.microsoft.com/office/drawing/2014/main" id="{796A5D1C-C4D0-7041-BCA8-75FC98134685}"/>
                </a:ext>
              </a:extLst>
            </p:cNvPr>
            <p:cNvSpPr txBox="1"/>
            <p:nvPr/>
          </p:nvSpPr>
          <p:spPr>
            <a:xfrm>
              <a:off x="2948014" y="1822912"/>
              <a:ext cx="644856" cy="754031"/>
            </a:xfrm>
            <a:prstGeom prst="rect">
              <a:avLst/>
            </a:prstGeom>
            <a:noFill/>
          </p:spPr>
          <p:txBody>
            <a:bodyPr wrap="none" rtlCol="0">
              <a:spAutoFit/>
            </a:bodyPr>
            <a:lstStyle/>
            <a:p>
              <a:r>
                <a:rPr lang="en-US" sz="1400" dirty="0"/>
                <a:t>x</a:t>
              </a:r>
            </a:p>
          </p:txBody>
        </p:sp>
        <p:sp>
          <p:nvSpPr>
            <p:cNvPr id="130" name="TextBox 129">
              <a:extLst>
                <a:ext uri="{FF2B5EF4-FFF2-40B4-BE49-F238E27FC236}">
                  <a16:creationId xmlns:a16="http://schemas.microsoft.com/office/drawing/2014/main" id="{AA94C8DC-2EE0-8449-A975-B540E3A79023}"/>
                </a:ext>
              </a:extLst>
            </p:cNvPr>
            <p:cNvSpPr txBox="1"/>
            <p:nvPr/>
          </p:nvSpPr>
          <p:spPr>
            <a:xfrm>
              <a:off x="3058511" y="2039008"/>
              <a:ext cx="644856" cy="754031"/>
            </a:xfrm>
            <a:prstGeom prst="rect">
              <a:avLst/>
            </a:prstGeom>
            <a:noFill/>
          </p:spPr>
          <p:txBody>
            <a:bodyPr wrap="none" rtlCol="0">
              <a:spAutoFit/>
            </a:bodyPr>
            <a:lstStyle/>
            <a:p>
              <a:r>
                <a:rPr lang="en-US" sz="1400" dirty="0"/>
                <a:t>x</a:t>
              </a:r>
            </a:p>
          </p:txBody>
        </p:sp>
        <p:sp>
          <p:nvSpPr>
            <p:cNvPr id="131" name="TextBox 130">
              <a:extLst>
                <a:ext uri="{FF2B5EF4-FFF2-40B4-BE49-F238E27FC236}">
                  <a16:creationId xmlns:a16="http://schemas.microsoft.com/office/drawing/2014/main" id="{147B5D49-74F9-5749-9AA6-33C4C3E3B713}"/>
                </a:ext>
              </a:extLst>
            </p:cNvPr>
            <p:cNvSpPr txBox="1"/>
            <p:nvPr/>
          </p:nvSpPr>
          <p:spPr>
            <a:xfrm>
              <a:off x="3210909" y="2191408"/>
              <a:ext cx="644856" cy="754031"/>
            </a:xfrm>
            <a:prstGeom prst="rect">
              <a:avLst/>
            </a:prstGeom>
            <a:noFill/>
          </p:spPr>
          <p:txBody>
            <a:bodyPr wrap="none" rtlCol="0">
              <a:spAutoFit/>
            </a:bodyPr>
            <a:lstStyle/>
            <a:p>
              <a:r>
                <a:rPr lang="en-US" sz="1400" dirty="0"/>
                <a:t>x</a:t>
              </a:r>
            </a:p>
          </p:txBody>
        </p:sp>
        <p:sp>
          <p:nvSpPr>
            <p:cNvPr id="132" name="TextBox 131">
              <a:extLst>
                <a:ext uri="{FF2B5EF4-FFF2-40B4-BE49-F238E27FC236}">
                  <a16:creationId xmlns:a16="http://schemas.microsoft.com/office/drawing/2014/main" id="{F0BB970E-1545-B340-9B1F-D671677A33F0}"/>
                </a:ext>
              </a:extLst>
            </p:cNvPr>
            <p:cNvSpPr txBox="1"/>
            <p:nvPr/>
          </p:nvSpPr>
          <p:spPr>
            <a:xfrm>
              <a:off x="2543639" y="1930853"/>
              <a:ext cx="644856" cy="754031"/>
            </a:xfrm>
            <a:prstGeom prst="rect">
              <a:avLst/>
            </a:prstGeom>
            <a:noFill/>
          </p:spPr>
          <p:txBody>
            <a:bodyPr wrap="none" rtlCol="0">
              <a:spAutoFit/>
            </a:bodyPr>
            <a:lstStyle/>
            <a:p>
              <a:r>
                <a:rPr lang="en-US" sz="1400" dirty="0"/>
                <a:t>x</a:t>
              </a:r>
            </a:p>
          </p:txBody>
        </p:sp>
        <p:sp>
          <p:nvSpPr>
            <p:cNvPr id="133" name="TextBox 132">
              <a:extLst>
                <a:ext uri="{FF2B5EF4-FFF2-40B4-BE49-F238E27FC236}">
                  <a16:creationId xmlns:a16="http://schemas.microsoft.com/office/drawing/2014/main" id="{8C98C865-2E5D-7F4F-A3B8-A69C89389849}"/>
                </a:ext>
              </a:extLst>
            </p:cNvPr>
            <p:cNvSpPr txBox="1"/>
            <p:nvPr/>
          </p:nvSpPr>
          <p:spPr>
            <a:xfrm>
              <a:off x="2559676" y="2401193"/>
              <a:ext cx="644856" cy="754031"/>
            </a:xfrm>
            <a:prstGeom prst="rect">
              <a:avLst/>
            </a:prstGeom>
            <a:noFill/>
          </p:spPr>
          <p:txBody>
            <a:bodyPr wrap="none" rtlCol="0">
              <a:spAutoFit/>
            </a:bodyPr>
            <a:lstStyle/>
            <a:p>
              <a:r>
                <a:rPr lang="en-US" sz="1400" dirty="0"/>
                <a:t>x</a:t>
              </a:r>
            </a:p>
          </p:txBody>
        </p:sp>
        <p:sp>
          <p:nvSpPr>
            <p:cNvPr id="134" name="TextBox 133">
              <a:extLst>
                <a:ext uri="{FF2B5EF4-FFF2-40B4-BE49-F238E27FC236}">
                  <a16:creationId xmlns:a16="http://schemas.microsoft.com/office/drawing/2014/main" id="{4CF688E0-EEB9-E846-BFCB-DA643DFCE01F}"/>
                </a:ext>
              </a:extLst>
            </p:cNvPr>
            <p:cNvSpPr txBox="1"/>
            <p:nvPr/>
          </p:nvSpPr>
          <p:spPr>
            <a:xfrm>
              <a:off x="2133803" y="1558685"/>
              <a:ext cx="294290" cy="754031"/>
            </a:xfrm>
            <a:prstGeom prst="rect">
              <a:avLst/>
            </a:prstGeom>
            <a:noFill/>
          </p:spPr>
          <p:txBody>
            <a:bodyPr wrap="square" rtlCol="0">
              <a:spAutoFit/>
            </a:bodyPr>
            <a:lstStyle/>
            <a:p>
              <a:r>
                <a:rPr lang="en-US" sz="1400" dirty="0"/>
                <a:t>x</a:t>
              </a:r>
            </a:p>
          </p:txBody>
        </p:sp>
        <p:sp>
          <p:nvSpPr>
            <p:cNvPr id="135" name="TextBox 134">
              <a:extLst>
                <a:ext uri="{FF2B5EF4-FFF2-40B4-BE49-F238E27FC236}">
                  <a16:creationId xmlns:a16="http://schemas.microsoft.com/office/drawing/2014/main" id="{53823505-B16C-3F4F-AB5F-B9B0CF80DB05}"/>
                </a:ext>
              </a:extLst>
            </p:cNvPr>
            <p:cNvSpPr txBox="1"/>
            <p:nvPr/>
          </p:nvSpPr>
          <p:spPr>
            <a:xfrm>
              <a:off x="2244297" y="1794218"/>
              <a:ext cx="294290" cy="754031"/>
            </a:xfrm>
            <a:prstGeom prst="rect">
              <a:avLst/>
            </a:prstGeom>
            <a:noFill/>
          </p:spPr>
          <p:txBody>
            <a:bodyPr wrap="square" rtlCol="0">
              <a:spAutoFit/>
            </a:bodyPr>
            <a:lstStyle/>
            <a:p>
              <a:r>
                <a:rPr lang="en-US" sz="1400" dirty="0"/>
                <a:t>x</a:t>
              </a:r>
            </a:p>
          </p:txBody>
        </p:sp>
        <p:sp>
          <p:nvSpPr>
            <p:cNvPr id="136" name="TextBox 135">
              <a:extLst>
                <a:ext uri="{FF2B5EF4-FFF2-40B4-BE49-F238E27FC236}">
                  <a16:creationId xmlns:a16="http://schemas.microsoft.com/office/drawing/2014/main" id="{7F9C3704-068E-6342-8DA5-243C3B3AB0AA}"/>
                </a:ext>
              </a:extLst>
            </p:cNvPr>
            <p:cNvSpPr txBox="1"/>
            <p:nvPr/>
          </p:nvSpPr>
          <p:spPr>
            <a:xfrm>
              <a:off x="2428161" y="1798739"/>
              <a:ext cx="294290" cy="754031"/>
            </a:xfrm>
            <a:prstGeom prst="rect">
              <a:avLst/>
            </a:prstGeom>
            <a:noFill/>
          </p:spPr>
          <p:txBody>
            <a:bodyPr wrap="square" rtlCol="0">
              <a:spAutoFit/>
            </a:bodyPr>
            <a:lstStyle/>
            <a:p>
              <a:r>
                <a:rPr lang="en-US" sz="1400" dirty="0"/>
                <a:t>x</a:t>
              </a:r>
            </a:p>
          </p:txBody>
        </p:sp>
        <p:sp>
          <p:nvSpPr>
            <p:cNvPr id="137" name="TextBox 136">
              <a:extLst>
                <a:ext uri="{FF2B5EF4-FFF2-40B4-BE49-F238E27FC236}">
                  <a16:creationId xmlns:a16="http://schemas.microsoft.com/office/drawing/2014/main" id="{567E9654-D49F-F44B-BBC3-C75D58AFAC61}"/>
                </a:ext>
              </a:extLst>
            </p:cNvPr>
            <p:cNvSpPr txBox="1"/>
            <p:nvPr/>
          </p:nvSpPr>
          <p:spPr>
            <a:xfrm>
              <a:off x="2464675" y="2140327"/>
              <a:ext cx="294290" cy="754031"/>
            </a:xfrm>
            <a:prstGeom prst="rect">
              <a:avLst/>
            </a:prstGeom>
            <a:noFill/>
          </p:spPr>
          <p:txBody>
            <a:bodyPr wrap="square" rtlCol="0">
              <a:spAutoFit/>
            </a:bodyPr>
            <a:lstStyle/>
            <a:p>
              <a:r>
                <a:rPr lang="en-US" sz="1400" dirty="0"/>
                <a:t>x</a:t>
              </a:r>
            </a:p>
          </p:txBody>
        </p:sp>
        <p:sp>
          <p:nvSpPr>
            <p:cNvPr id="138" name="TextBox 137">
              <a:extLst>
                <a:ext uri="{FF2B5EF4-FFF2-40B4-BE49-F238E27FC236}">
                  <a16:creationId xmlns:a16="http://schemas.microsoft.com/office/drawing/2014/main" id="{02A4AC9C-9627-AB41-B7DF-2A079F400876}"/>
                </a:ext>
              </a:extLst>
            </p:cNvPr>
            <p:cNvSpPr txBox="1"/>
            <p:nvPr/>
          </p:nvSpPr>
          <p:spPr>
            <a:xfrm>
              <a:off x="2911366" y="2101437"/>
              <a:ext cx="294290" cy="754031"/>
            </a:xfrm>
            <a:prstGeom prst="rect">
              <a:avLst/>
            </a:prstGeom>
            <a:noFill/>
          </p:spPr>
          <p:txBody>
            <a:bodyPr wrap="square" rtlCol="0">
              <a:spAutoFit/>
            </a:bodyPr>
            <a:lstStyle/>
            <a:p>
              <a:r>
                <a:rPr lang="en-US" sz="1400" dirty="0"/>
                <a:t>x</a:t>
              </a:r>
            </a:p>
          </p:txBody>
        </p:sp>
        <p:sp>
          <p:nvSpPr>
            <p:cNvPr id="139" name="TextBox 138">
              <a:extLst>
                <a:ext uri="{FF2B5EF4-FFF2-40B4-BE49-F238E27FC236}">
                  <a16:creationId xmlns:a16="http://schemas.microsoft.com/office/drawing/2014/main" id="{5B97F41C-9F95-2544-B1B2-31245D490284}"/>
                </a:ext>
              </a:extLst>
            </p:cNvPr>
            <p:cNvSpPr txBox="1"/>
            <p:nvPr/>
          </p:nvSpPr>
          <p:spPr>
            <a:xfrm>
              <a:off x="2758319" y="2319946"/>
              <a:ext cx="294290" cy="754031"/>
            </a:xfrm>
            <a:prstGeom prst="rect">
              <a:avLst/>
            </a:prstGeom>
            <a:noFill/>
          </p:spPr>
          <p:txBody>
            <a:bodyPr wrap="square" rtlCol="0">
              <a:spAutoFit/>
            </a:bodyPr>
            <a:lstStyle/>
            <a:p>
              <a:r>
                <a:rPr lang="en-US" sz="1400" dirty="0"/>
                <a:t>x</a:t>
              </a:r>
            </a:p>
          </p:txBody>
        </p:sp>
        <p:sp>
          <p:nvSpPr>
            <p:cNvPr id="140" name="TextBox 139">
              <a:extLst>
                <a:ext uri="{FF2B5EF4-FFF2-40B4-BE49-F238E27FC236}">
                  <a16:creationId xmlns:a16="http://schemas.microsoft.com/office/drawing/2014/main" id="{A8B12433-401A-9441-BDEC-609914CED178}"/>
                </a:ext>
              </a:extLst>
            </p:cNvPr>
            <p:cNvSpPr txBox="1"/>
            <p:nvPr/>
          </p:nvSpPr>
          <p:spPr>
            <a:xfrm>
              <a:off x="3037763" y="2408339"/>
              <a:ext cx="294290" cy="754031"/>
            </a:xfrm>
            <a:prstGeom prst="rect">
              <a:avLst/>
            </a:prstGeom>
            <a:noFill/>
          </p:spPr>
          <p:txBody>
            <a:bodyPr wrap="square" rtlCol="0">
              <a:spAutoFit/>
            </a:bodyPr>
            <a:lstStyle/>
            <a:p>
              <a:r>
                <a:rPr lang="en-US" sz="1400" dirty="0"/>
                <a:t>x</a:t>
              </a:r>
            </a:p>
          </p:txBody>
        </p:sp>
        <p:sp>
          <p:nvSpPr>
            <p:cNvPr id="141" name="TextBox 140">
              <a:extLst>
                <a:ext uri="{FF2B5EF4-FFF2-40B4-BE49-F238E27FC236}">
                  <a16:creationId xmlns:a16="http://schemas.microsoft.com/office/drawing/2014/main" id="{9F85C028-0EEA-984C-A357-503EBC9B13AC}"/>
                </a:ext>
              </a:extLst>
            </p:cNvPr>
            <p:cNvSpPr txBox="1"/>
            <p:nvPr/>
          </p:nvSpPr>
          <p:spPr>
            <a:xfrm>
              <a:off x="2055045" y="1872523"/>
              <a:ext cx="294290" cy="754031"/>
            </a:xfrm>
            <a:prstGeom prst="rect">
              <a:avLst/>
            </a:prstGeom>
            <a:noFill/>
          </p:spPr>
          <p:txBody>
            <a:bodyPr wrap="square" rtlCol="0">
              <a:spAutoFit/>
            </a:bodyPr>
            <a:lstStyle/>
            <a:p>
              <a:r>
                <a:rPr lang="en-US" sz="1400" dirty="0"/>
                <a:t>x</a:t>
              </a:r>
            </a:p>
          </p:txBody>
        </p:sp>
        <p:sp>
          <p:nvSpPr>
            <p:cNvPr id="142" name="TextBox 141">
              <a:extLst>
                <a:ext uri="{FF2B5EF4-FFF2-40B4-BE49-F238E27FC236}">
                  <a16:creationId xmlns:a16="http://schemas.microsoft.com/office/drawing/2014/main" id="{09C1ABBE-63A4-C741-B6FA-176FA00537D4}"/>
                </a:ext>
              </a:extLst>
            </p:cNvPr>
            <p:cNvSpPr txBox="1"/>
            <p:nvPr/>
          </p:nvSpPr>
          <p:spPr>
            <a:xfrm>
              <a:off x="3232066" y="1918873"/>
              <a:ext cx="644856" cy="754031"/>
            </a:xfrm>
            <a:prstGeom prst="rect">
              <a:avLst/>
            </a:prstGeom>
            <a:noFill/>
          </p:spPr>
          <p:txBody>
            <a:bodyPr wrap="none" rtlCol="0">
              <a:spAutoFit/>
            </a:bodyPr>
            <a:lstStyle/>
            <a:p>
              <a:r>
                <a:rPr lang="en-US" sz="1400" dirty="0"/>
                <a:t>x</a:t>
              </a:r>
            </a:p>
          </p:txBody>
        </p:sp>
        <p:sp>
          <p:nvSpPr>
            <p:cNvPr id="143" name="TextBox 142">
              <a:extLst>
                <a:ext uri="{FF2B5EF4-FFF2-40B4-BE49-F238E27FC236}">
                  <a16:creationId xmlns:a16="http://schemas.microsoft.com/office/drawing/2014/main" id="{773B5E43-67A9-4941-835A-CD109FF52B4B}"/>
                </a:ext>
              </a:extLst>
            </p:cNvPr>
            <p:cNvSpPr txBox="1"/>
            <p:nvPr/>
          </p:nvSpPr>
          <p:spPr>
            <a:xfrm>
              <a:off x="2927266" y="1483428"/>
              <a:ext cx="284052" cy="754031"/>
            </a:xfrm>
            <a:prstGeom prst="rect">
              <a:avLst/>
            </a:prstGeom>
            <a:noFill/>
          </p:spPr>
          <p:txBody>
            <a:bodyPr wrap="square" rtlCol="0">
              <a:spAutoFit/>
            </a:bodyPr>
            <a:lstStyle/>
            <a:p>
              <a:r>
                <a:rPr lang="en-US" sz="1400" dirty="0"/>
                <a:t>x</a:t>
              </a:r>
            </a:p>
          </p:txBody>
        </p:sp>
        <p:sp>
          <p:nvSpPr>
            <p:cNvPr id="144" name="TextBox 143">
              <a:extLst>
                <a:ext uri="{FF2B5EF4-FFF2-40B4-BE49-F238E27FC236}">
                  <a16:creationId xmlns:a16="http://schemas.microsoft.com/office/drawing/2014/main" id="{1A263610-5685-5242-A39F-AF9B79190CF6}"/>
                </a:ext>
              </a:extLst>
            </p:cNvPr>
            <p:cNvSpPr txBox="1"/>
            <p:nvPr/>
          </p:nvSpPr>
          <p:spPr>
            <a:xfrm>
              <a:off x="3263597" y="1638246"/>
              <a:ext cx="644856" cy="754031"/>
            </a:xfrm>
            <a:prstGeom prst="rect">
              <a:avLst/>
            </a:prstGeom>
            <a:noFill/>
          </p:spPr>
          <p:txBody>
            <a:bodyPr wrap="none" rtlCol="0">
              <a:spAutoFit/>
            </a:bodyPr>
            <a:lstStyle/>
            <a:p>
              <a:r>
                <a:rPr lang="en-US" sz="1400" dirty="0"/>
                <a:t>x</a:t>
              </a:r>
            </a:p>
          </p:txBody>
        </p:sp>
        <p:sp>
          <p:nvSpPr>
            <p:cNvPr id="145" name="TextBox 144">
              <a:extLst>
                <a:ext uri="{FF2B5EF4-FFF2-40B4-BE49-F238E27FC236}">
                  <a16:creationId xmlns:a16="http://schemas.microsoft.com/office/drawing/2014/main" id="{FFD2FAEC-205A-ED40-B9B5-88D563C2A3BE}"/>
                </a:ext>
              </a:extLst>
            </p:cNvPr>
            <p:cNvSpPr txBox="1"/>
            <p:nvPr/>
          </p:nvSpPr>
          <p:spPr>
            <a:xfrm>
              <a:off x="2335515" y="2451850"/>
              <a:ext cx="644856" cy="754031"/>
            </a:xfrm>
            <a:prstGeom prst="rect">
              <a:avLst/>
            </a:prstGeom>
            <a:noFill/>
          </p:spPr>
          <p:txBody>
            <a:bodyPr wrap="none" rtlCol="0">
              <a:spAutoFit/>
            </a:bodyPr>
            <a:lstStyle/>
            <a:p>
              <a:r>
                <a:rPr lang="en-US" sz="1400" dirty="0"/>
                <a:t>x</a:t>
              </a:r>
            </a:p>
          </p:txBody>
        </p:sp>
        <p:sp>
          <p:nvSpPr>
            <p:cNvPr id="146" name="TextBox 145">
              <a:extLst>
                <a:ext uri="{FF2B5EF4-FFF2-40B4-BE49-F238E27FC236}">
                  <a16:creationId xmlns:a16="http://schemas.microsoft.com/office/drawing/2014/main" id="{9BB95929-3301-E44F-953C-19223D3E82CD}"/>
                </a:ext>
              </a:extLst>
            </p:cNvPr>
            <p:cNvSpPr txBox="1"/>
            <p:nvPr/>
          </p:nvSpPr>
          <p:spPr>
            <a:xfrm>
              <a:off x="2727435" y="2028287"/>
              <a:ext cx="644856" cy="754031"/>
            </a:xfrm>
            <a:prstGeom prst="rect">
              <a:avLst/>
            </a:prstGeom>
            <a:noFill/>
          </p:spPr>
          <p:txBody>
            <a:bodyPr wrap="none" rtlCol="0">
              <a:spAutoFit/>
            </a:bodyPr>
            <a:lstStyle/>
            <a:p>
              <a:r>
                <a:rPr lang="en-US" sz="1400" dirty="0"/>
                <a:t>x</a:t>
              </a:r>
            </a:p>
          </p:txBody>
        </p:sp>
        <p:sp>
          <p:nvSpPr>
            <p:cNvPr id="147" name="TextBox 146">
              <a:extLst>
                <a:ext uri="{FF2B5EF4-FFF2-40B4-BE49-F238E27FC236}">
                  <a16:creationId xmlns:a16="http://schemas.microsoft.com/office/drawing/2014/main" id="{2307AB6D-8B28-E64F-ADCE-13348E992C96}"/>
                </a:ext>
              </a:extLst>
            </p:cNvPr>
            <p:cNvSpPr txBox="1"/>
            <p:nvPr/>
          </p:nvSpPr>
          <p:spPr>
            <a:xfrm>
              <a:off x="2181270" y="2138012"/>
              <a:ext cx="644856" cy="754031"/>
            </a:xfrm>
            <a:prstGeom prst="rect">
              <a:avLst/>
            </a:prstGeom>
            <a:noFill/>
          </p:spPr>
          <p:txBody>
            <a:bodyPr wrap="none" rtlCol="0">
              <a:spAutoFit/>
            </a:bodyPr>
            <a:lstStyle/>
            <a:p>
              <a:r>
                <a:rPr lang="en-US" sz="1400" dirty="0"/>
                <a:t>x</a:t>
              </a:r>
            </a:p>
          </p:txBody>
        </p:sp>
        <p:sp>
          <p:nvSpPr>
            <p:cNvPr id="148" name="Oval 147">
              <a:extLst>
                <a:ext uri="{FF2B5EF4-FFF2-40B4-BE49-F238E27FC236}">
                  <a16:creationId xmlns:a16="http://schemas.microsoft.com/office/drawing/2014/main" id="{7472A903-63ED-FB41-B3E0-48D50E1277D2}"/>
                </a:ext>
              </a:extLst>
            </p:cNvPr>
            <p:cNvSpPr/>
            <p:nvPr/>
          </p:nvSpPr>
          <p:spPr>
            <a:xfrm>
              <a:off x="2031861" y="1522463"/>
              <a:ext cx="1665618" cy="1576553"/>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grpSp>
      <p:sp>
        <p:nvSpPr>
          <p:cNvPr id="149" name="Right Arrow 148">
            <a:extLst>
              <a:ext uri="{FF2B5EF4-FFF2-40B4-BE49-F238E27FC236}">
                <a16:creationId xmlns:a16="http://schemas.microsoft.com/office/drawing/2014/main" id="{B4A8F6D2-7142-9247-B1A9-B3ABF93D4A8E}"/>
              </a:ext>
            </a:extLst>
          </p:cNvPr>
          <p:cNvSpPr/>
          <p:nvPr/>
        </p:nvSpPr>
        <p:spPr>
          <a:xfrm>
            <a:off x="1157021" y="1650847"/>
            <a:ext cx="692435" cy="18759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TextBox 149">
            <a:extLst>
              <a:ext uri="{FF2B5EF4-FFF2-40B4-BE49-F238E27FC236}">
                <a16:creationId xmlns:a16="http://schemas.microsoft.com/office/drawing/2014/main" id="{E6E1BB1C-3818-F14C-9934-C730B3DD87A1}"/>
              </a:ext>
            </a:extLst>
          </p:cNvPr>
          <p:cNvSpPr txBox="1"/>
          <p:nvPr/>
        </p:nvSpPr>
        <p:spPr>
          <a:xfrm>
            <a:off x="1927849" y="1603195"/>
            <a:ext cx="678311" cy="278619"/>
          </a:xfrm>
          <a:prstGeom prst="rect">
            <a:avLst/>
          </a:prstGeom>
          <a:noFill/>
        </p:spPr>
        <p:txBody>
          <a:bodyPr wrap="none" rtlCol="0">
            <a:spAutoFit/>
          </a:bodyPr>
          <a:lstStyle/>
          <a:p>
            <a:r>
              <a:rPr lang="en-US" dirty="0"/>
              <a:t>statistic</a:t>
            </a:r>
          </a:p>
        </p:txBody>
      </p:sp>
      <p:cxnSp>
        <p:nvCxnSpPr>
          <p:cNvPr id="301" name="Straight Connector 300">
            <a:extLst>
              <a:ext uri="{FF2B5EF4-FFF2-40B4-BE49-F238E27FC236}">
                <a16:creationId xmlns:a16="http://schemas.microsoft.com/office/drawing/2014/main" id="{51BAF966-B625-5D48-A377-8EEB9F3C43CC}"/>
              </a:ext>
            </a:extLst>
          </p:cNvPr>
          <p:cNvCxnSpPr>
            <a:cxnSpLocks/>
          </p:cNvCxnSpPr>
          <p:nvPr/>
        </p:nvCxnSpPr>
        <p:spPr>
          <a:xfrm>
            <a:off x="3668270" y="4736547"/>
            <a:ext cx="4819346" cy="0"/>
          </a:xfrm>
          <a:prstGeom prst="line">
            <a:avLst/>
          </a:prstGeom>
          <a:ln w="1905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302" name="TextBox 301">
            <a:extLst>
              <a:ext uri="{FF2B5EF4-FFF2-40B4-BE49-F238E27FC236}">
                <a16:creationId xmlns:a16="http://schemas.microsoft.com/office/drawing/2014/main" id="{2A4BB864-D844-2144-8161-36B042713405}"/>
              </a:ext>
            </a:extLst>
          </p:cNvPr>
          <p:cNvSpPr txBox="1"/>
          <p:nvPr/>
        </p:nvSpPr>
        <p:spPr>
          <a:xfrm>
            <a:off x="8123128" y="4818031"/>
            <a:ext cx="943024" cy="369332"/>
          </a:xfrm>
          <a:prstGeom prst="rect">
            <a:avLst/>
          </a:prstGeom>
          <a:noFill/>
        </p:spPr>
        <p:txBody>
          <a:bodyPr wrap="square" rtlCol="0">
            <a:spAutoFit/>
          </a:bodyPr>
          <a:lstStyle/>
          <a:p>
            <a:r>
              <a:rPr lang="en-US" dirty="0"/>
              <a:t>statistic</a:t>
            </a:r>
          </a:p>
        </p:txBody>
      </p:sp>
      <p:sp>
        <p:nvSpPr>
          <p:cNvPr id="304" name="Oval 303">
            <a:extLst>
              <a:ext uri="{FF2B5EF4-FFF2-40B4-BE49-F238E27FC236}">
                <a16:creationId xmlns:a16="http://schemas.microsoft.com/office/drawing/2014/main" id="{079A3CB1-2CEA-CA41-9458-F68948818764}"/>
              </a:ext>
            </a:extLst>
          </p:cNvPr>
          <p:cNvSpPr/>
          <p:nvPr/>
        </p:nvSpPr>
        <p:spPr>
          <a:xfrm>
            <a:off x="5605684" y="4672604"/>
            <a:ext cx="137962" cy="13796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1" name="Straight Connector 310">
            <a:extLst>
              <a:ext uri="{FF2B5EF4-FFF2-40B4-BE49-F238E27FC236}">
                <a16:creationId xmlns:a16="http://schemas.microsoft.com/office/drawing/2014/main" id="{12F2B149-61AF-B44E-887B-991614767345}"/>
              </a:ext>
            </a:extLst>
          </p:cNvPr>
          <p:cNvCxnSpPr>
            <a:cxnSpLocks/>
          </p:cNvCxnSpPr>
          <p:nvPr/>
        </p:nvCxnSpPr>
        <p:spPr>
          <a:xfrm>
            <a:off x="5669468" y="1915377"/>
            <a:ext cx="1111" cy="3176002"/>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13" name="Straight Connector 312">
            <a:extLst>
              <a:ext uri="{FF2B5EF4-FFF2-40B4-BE49-F238E27FC236}">
                <a16:creationId xmlns:a16="http://schemas.microsoft.com/office/drawing/2014/main" id="{F9C69C59-EF65-7040-A088-89BB9CCC4BD5}"/>
              </a:ext>
            </a:extLst>
          </p:cNvPr>
          <p:cNvCxnSpPr>
            <a:cxnSpLocks/>
          </p:cNvCxnSpPr>
          <p:nvPr/>
        </p:nvCxnSpPr>
        <p:spPr>
          <a:xfrm>
            <a:off x="7217688" y="1915377"/>
            <a:ext cx="0" cy="3271986"/>
          </a:xfrm>
          <a:prstGeom prst="line">
            <a:avLst/>
          </a:prstGeom>
          <a:ln w="19050">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314" name="Straight Connector 313">
            <a:extLst>
              <a:ext uri="{FF2B5EF4-FFF2-40B4-BE49-F238E27FC236}">
                <a16:creationId xmlns:a16="http://schemas.microsoft.com/office/drawing/2014/main" id="{92A6DA51-598B-DA4A-B177-98DCB9EB1B0F}"/>
              </a:ext>
            </a:extLst>
          </p:cNvPr>
          <p:cNvCxnSpPr>
            <a:cxnSpLocks/>
          </p:cNvCxnSpPr>
          <p:nvPr/>
        </p:nvCxnSpPr>
        <p:spPr>
          <a:xfrm>
            <a:off x="4219244" y="1915377"/>
            <a:ext cx="0" cy="3257473"/>
          </a:xfrm>
          <a:prstGeom prst="line">
            <a:avLst/>
          </a:prstGeom>
          <a:ln w="19050">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315" name="Straight Arrow Connector 314">
            <a:extLst>
              <a:ext uri="{FF2B5EF4-FFF2-40B4-BE49-F238E27FC236}">
                <a16:creationId xmlns:a16="http://schemas.microsoft.com/office/drawing/2014/main" id="{3ABF1D0E-8777-114D-9E4D-88C25AB7B929}"/>
              </a:ext>
            </a:extLst>
          </p:cNvPr>
          <p:cNvCxnSpPr>
            <a:cxnSpLocks/>
          </p:cNvCxnSpPr>
          <p:nvPr/>
        </p:nvCxnSpPr>
        <p:spPr>
          <a:xfrm>
            <a:off x="4231647" y="1961896"/>
            <a:ext cx="2962267" cy="0"/>
          </a:xfrm>
          <a:prstGeom prst="straightConnector1">
            <a:avLst/>
          </a:prstGeom>
          <a:ln w="19050">
            <a:solidFill>
              <a:srgbClr val="C0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316" name="TextBox 315">
            <a:extLst>
              <a:ext uri="{FF2B5EF4-FFF2-40B4-BE49-F238E27FC236}">
                <a16:creationId xmlns:a16="http://schemas.microsoft.com/office/drawing/2014/main" id="{EE1EA716-DE7A-6E4D-AD0C-E0B4E82AA02B}"/>
              </a:ext>
            </a:extLst>
          </p:cNvPr>
          <p:cNvSpPr txBox="1"/>
          <p:nvPr/>
        </p:nvSpPr>
        <p:spPr>
          <a:xfrm>
            <a:off x="4024703" y="1416019"/>
            <a:ext cx="3289529" cy="369332"/>
          </a:xfrm>
          <a:prstGeom prst="rect">
            <a:avLst/>
          </a:prstGeom>
          <a:noFill/>
        </p:spPr>
        <p:txBody>
          <a:bodyPr wrap="square" rtlCol="0">
            <a:spAutoFit/>
          </a:bodyPr>
          <a:lstStyle/>
          <a:p>
            <a:pPr algn="ctr"/>
            <a:r>
              <a:rPr lang="en-US" dirty="0">
                <a:solidFill>
                  <a:srgbClr val="C00000"/>
                </a:solidFill>
              </a:rPr>
              <a:t>what’s your confidence interval?</a:t>
            </a:r>
          </a:p>
        </p:txBody>
      </p:sp>
      <p:sp>
        <p:nvSpPr>
          <p:cNvPr id="362" name="TextBox 361">
            <a:extLst>
              <a:ext uri="{FF2B5EF4-FFF2-40B4-BE49-F238E27FC236}">
                <a16:creationId xmlns:a16="http://schemas.microsoft.com/office/drawing/2014/main" id="{90E1BE05-3758-A448-A91A-E0E3C19D2F90}"/>
              </a:ext>
            </a:extLst>
          </p:cNvPr>
          <p:cNvSpPr txBox="1"/>
          <p:nvPr/>
        </p:nvSpPr>
        <p:spPr>
          <a:xfrm>
            <a:off x="4142898" y="5635249"/>
            <a:ext cx="3126289" cy="646331"/>
          </a:xfrm>
          <a:prstGeom prst="rect">
            <a:avLst/>
          </a:prstGeom>
          <a:noFill/>
        </p:spPr>
        <p:txBody>
          <a:bodyPr wrap="square" rtlCol="0">
            <a:spAutoFit/>
          </a:bodyPr>
          <a:lstStyle/>
          <a:p>
            <a:r>
              <a:rPr lang="en-US" dirty="0"/>
              <a:t>This is your </a:t>
            </a:r>
            <a:r>
              <a:rPr lang="en-US" b="1" dirty="0"/>
              <a:t>only</a:t>
            </a:r>
            <a:r>
              <a:rPr lang="en-US" dirty="0"/>
              <a:t>, and therefore </a:t>
            </a:r>
            <a:r>
              <a:rPr lang="en-US" b="1" dirty="0"/>
              <a:t>best</a:t>
            </a:r>
            <a:r>
              <a:rPr lang="en-US" dirty="0"/>
              <a:t> estimate of this statistic.</a:t>
            </a:r>
          </a:p>
        </p:txBody>
      </p:sp>
      <p:cxnSp>
        <p:nvCxnSpPr>
          <p:cNvPr id="363" name="Straight Connector 362">
            <a:extLst>
              <a:ext uri="{FF2B5EF4-FFF2-40B4-BE49-F238E27FC236}">
                <a16:creationId xmlns:a16="http://schemas.microsoft.com/office/drawing/2014/main" id="{CB959020-2093-F64A-84C1-BA99D77395DF}"/>
              </a:ext>
            </a:extLst>
          </p:cNvPr>
          <p:cNvCxnSpPr>
            <a:cxnSpLocks/>
          </p:cNvCxnSpPr>
          <p:nvPr/>
        </p:nvCxnSpPr>
        <p:spPr>
          <a:xfrm flipV="1">
            <a:off x="5670579" y="5172850"/>
            <a:ext cx="0" cy="483476"/>
          </a:xfrm>
          <a:prstGeom prst="line">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E8986E5F-513A-F644-B411-64A1F6F7EC3A}"/>
              </a:ext>
            </a:extLst>
          </p:cNvPr>
          <p:cNvSpPr txBox="1"/>
          <p:nvPr/>
        </p:nvSpPr>
        <p:spPr>
          <a:xfrm>
            <a:off x="446363" y="2469435"/>
            <a:ext cx="2057301" cy="646331"/>
          </a:xfrm>
          <a:prstGeom prst="rect">
            <a:avLst/>
          </a:prstGeom>
          <a:noFill/>
        </p:spPr>
        <p:txBody>
          <a:bodyPr wrap="square" rtlCol="0">
            <a:spAutoFit/>
          </a:bodyPr>
          <a:lstStyle/>
          <a:p>
            <a:r>
              <a:rPr lang="en-US" dirty="0">
                <a:solidFill>
                  <a:srgbClr val="FF0000"/>
                </a:solidFill>
              </a:rPr>
              <a:t>You often only have a single data set.</a:t>
            </a:r>
          </a:p>
        </p:txBody>
      </p:sp>
    </p:spTree>
    <p:extLst>
      <p:ext uri="{BB962C8B-B14F-4D97-AF65-F5344CB8AC3E}">
        <p14:creationId xmlns:p14="http://schemas.microsoft.com/office/powerpoint/2010/main" val="69875174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C33893-C1FD-CF4C-91EC-7A35879269DA}"/>
              </a:ext>
            </a:extLst>
          </p:cNvPr>
          <p:cNvSpPr>
            <a:spLocks noGrp="1"/>
          </p:cNvSpPr>
          <p:nvPr>
            <p:ph type="title"/>
          </p:nvPr>
        </p:nvSpPr>
        <p:spPr>
          <a:xfrm>
            <a:off x="274319" y="317481"/>
            <a:ext cx="8595360" cy="641871"/>
          </a:xfrm>
        </p:spPr>
        <p:txBody>
          <a:bodyPr>
            <a:normAutofit/>
          </a:bodyPr>
          <a:lstStyle/>
          <a:p>
            <a:r>
              <a:rPr lang="en-US" dirty="0"/>
              <a:t>Bootstrap</a:t>
            </a:r>
          </a:p>
        </p:txBody>
      </p:sp>
      <p:sp>
        <p:nvSpPr>
          <p:cNvPr id="4" name="Slide Number Placeholder 3">
            <a:extLst>
              <a:ext uri="{FF2B5EF4-FFF2-40B4-BE49-F238E27FC236}">
                <a16:creationId xmlns:a16="http://schemas.microsoft.com/office/drawing/2014/main" id="{02E00918-68B8-514A-891C-20F177A55ADD}"/>
              </a:ext>
            </a:extLst>
          </p:cNvPr>
          <p:cNvSpPr>
            <a:spLocks noGrp="1"/>
          </p:cNvSpPr>
          <p:nvPr>
            <p:ph type="sldNum" sz="quarter" idx="12"/>
          </p:nvPr>
        </p:nvSpPr>
        <p:spPr>
          <a:xfrm>
            <a:off x="6272888" y="6446520"/>
            <a:ext cx="2366010" cy="274320"/>
          </a:xfrm>
        </p:spPr>
        <p:txBody>
          <a:bodyPr/>
          <a:lstStyle/>
          <a:p>
            <a:fld id="{4F1611B7-9285-1F48-A026-12A07D3EB268}" type="slidenum">
              <a:rPr lang="en-US" smtClean="0"/>
              <a:t>60</a:t>
            </a:fld>
            <a:endParaRPr lang="en-US" dirty="0"/>
          </a:p>
        </p:txBody>
      </p:sp>
      <p:grpSp>
        <p:nvGrpSpPr>
          <p:cNvPr id="125" name="Group 124">
            <a:extLst>
              <a:ext uri="{FF2B5EF4-FFF2-40B4-BE49-F238E27FC236}">
                <a16:creationId xmlns:a16="http://schemas.microsoft.com/office/drawing/2014/main" id="{179E58BF-E674-3441-AEA4-BA7C6114D148}"/>
              </a:ext>
            </a:extLst>
          </p:cNvPr>
          <p:cNvGrpSpPr/>
          <p:nvPr/>
        </p:nvGrpSpPr>
        <p:grpSpPr>
          <a:xfrm>
            <a:off x="322419" y="1379813"/>
            <a:ext cx="765978" cy="725113"/>
            <a:chOff x="2031861" y="1429407"/>
            <a:chExt cx="1876592" cy="1776474"/>
          </a:xfrm>
        </p:grpSpPr>
        <p:sp>
          <p:nvSpPr>
            <p:cNvPr id="126" name="TextBox 125">
              <a:extLst>
                <a:ext uri="{FF2B5EF4-FFF2-40B4-BE49-F238E27FC236}">
                  <a16:creationId xmlns:a16="http://schemas.microsoft.com/office/drawing/2014/main" id="{8EAEF897-DD4D-024F-91CC-518CD7472EEC}"/>
                </a:ext>
              </a:extLst>
            </p:cNvPr>
            <p:cNvSpPr txBox="1"/>
            <p:nvPr/>
          </p:nvSpPr>
          <p:spPr>
            <a:xfrm>
              <a:off x="2448910" y="1429407"/>
              <a:ext cx="644856" cy="754031"/>
            </a:xfrm>
            <a:prstGeom prst="rect">
              <a:avLst/>
            </a:prstGeom>
            <a:noFill/>
          </p:spPr>
          <p:txBody>
            <a:bodyPr wrap="none" rtlCol="0">
              <a:spAutoFit/>
            </a:bodyPr>
            <a:lstStyle/>
            <a:p>
              <a:r>
                <a:rPr lang="en-US" sz="1400" dirty="0"/>
                <a:t>x</a:t>
              </a:r>
            </a:p>
          </p:txBody>
        </p:sp>
        <p:sp>
          <p:nvSpPr>
            <p:cNvPr id="127" name="TextBox 126">
              <a:extLst>
                <a:ext uri="{FF2B5EF4-FFF2-40B4-BE49-F238E27FC236}">
                  <a16:creationId xmlns:a16="http://schemas.microsoft.com/office/drawing/2014/main" id="{2A7F4ADB-A73C-0040-845A-9C919AE700C0}"/>
                </a:ext>
              </a:extLst>
            </p:cNvPr>
            <p:cNvSpPr txBox="1"/>
            <p:nvPr/>
          </p:nvSpPr>
          <p:spPr>
            <a:xfrm>
              <a:off x="2601310" y="1581807"/>
              <a:ext cx="644856" cy="754031"/>
            </a:xfrm>
            <a:prstGeom prst="rect">
              <a:avLst/>
            </a:prstGeom>
            <a:noFill/>
          </p:spPr>
          <p:txBody>
            <a:bodyPr wrap="none" rtlCol="0">
              <a:spAutoFit/>
            </a:bodyPr>
            <a:lstStyle/>
            <a:p>
              <a:r>
                <a:rPr lang="en-US" sz="1400" dirty="0"/>
                <a:t>x</a:t>
              </a:r>
            </a:p>
          </p:txBody>
        </p:sp>
        <p:sp>
          <p:nvSpPr>
            <p:cNvPr id="128" name="TextBox 127">
              <a:extLst>
                <a:ext uri="{FF2B5EF4-FFF2-40B4-BE49-F238E27FC236}">
                  <a16:creationId xmlns:a16="http://schemas.microsoft.com/office/drawing/2014/main" id="{65776B7D-91B4-4346-B2D9-6BC8BB59F712}"/>
                </a:ext>
              </a:extLst>
            </p:cNvPr>
            <p:cNvSpPr txBox="1"/>
            <p:nvPr/>
          </p:nvSpPr>
          <p:spPr>
            <a:xfrm>
              <a:off x="2753710" y="1734207"/>
              <a:ext cx="644856" cy="754031"/>
            </a:xfrm>
            <a:prstGeom prst="rect">
              <a:avLst/>
            </a:prstGeom>
            <a:noFill/>
          </p:spPr>
          <p:txBody>
            <a:bodyPr wrap="none" rtlCol="0">
              <a:spAutoFit/>
            </a:bodyPr>
            <a:lstStyle/>
            <a:p>
              <a:r>
                <a:rPr lang="en-US" sz="1400" dirty="0"/>
                <a:t>x</a:t>
              </a:r>
            </a:p>
          </p:txBody>
        </p:sp>
        <p:sp>
          <p:nvSpPr>
            <p:cNvPr id="129" name="TextBox 128">
              <a:extLst>
                <a:ext uri="{FF2B5EF4-FFF2-40B4-BE49-F238E27FC236}">
                  <a16:creationId xmlns:a16="http://schemas.microsoft.com/office/drawing/2014/main" id="{796A5D1C-C4D0-7041-BCA8-75FC98134685}"/>
                </a:ext>
              </a:extLst>
            </p:cNvPr>
            <p:cNvSpPr txBox="1"/>
            <p:nvPr/>
          </p:nvSpPr>
          <p:spPr>
            <a:xfrm>
              <a:off x="2948014" y="1822912"/>
              <a:ext cx="644856" cy="754031"/>
            </a:xfrm>
            <a:prstGeom prst="rect">
              <a:avLst/>
            </a:prstGeom>
            <a:noFill/>
          </p:spPr>
          <p:txBody>
            <a:bodyPr wrap="none" rtlCol="0">
              <a:spAutoFit/>
            </a:bodyPr>
            <a:lstStyle/>
            <a:p>
              <a:r>
                <a:rPr lang="en-US" sz="1400" dirty="0"/>
                <a:t>x</a:t>
              </a:r>
            </a:p>
          </p:txBody>
        </p:sp>
        <p:sp>
          <p:nvSpPr>
            <p:cNvPr id="130" name="TextBox 129">
              <a:extLst>
                <a:ext uri="{FF2B5EF4-FFF2-40B4-BE49-F238E27FC236}">
                  <a16:creationId xmlns:a16="http://schemas.microsoft.com/office/drawing/2014/main" id="{AA94C8DC-2EE0-8449-A975-B540E3A79023}"/>
                </a:ext>
              </a:extLst>
            </p:cNvPr>
            <p:cNvSpPr txBox="1"/>
            <p:nvPr/>
          </p:nvSpPr>
          <p:spPr>
            <a:xfrm>
              <a:off x="3058511" y="2039008"/>
              <a:ext cx="644856" cy="754031"/>
            </a:xfrm>
            <a:prstGeom prst="rect">
              <a:avLst/>
            </a:prstGeom>
            <a:noFill/>
          </p:spPr>
          <p:txBody>
            <a:bodyPr wrap="none" rtlCol="0">
              <a:spAutoFit/>
            </a:bodyPr>
            <a:lstStyle/>
            <a:p>
              <a:r>
                <a:rPr lang="en-US" sz="1400" dirty="0"/>
                <a:t>x</a:t>
              </a:r>
            </a:p>
          </p:txBody>
        </p:sp>
        <p:sp>
          <p:nvSpPr>
            <p:cNvPr id="131" name="TextBox 130">
              <a:extLst>
                <a:ext uri="{FF2B5EF4-FFF2-40B4-BE49-F238E27FC236}">
                  <a16:creationId xmlns:a16="http://schemas.microsoft.com/office/drawing/2014/main" id="{147B5D49-74F9-5749-9AA6-33C4C3E3B713}"/>
                </a:ext>
              </a:extLst>
            </p:cNvPr>
            <p:cNvSpPr txBox="1"/>
            <p:nvPr/>
          </p:nvSpPr>
          <p:spPr>
            <a:xfrm>
              <a:off x="3210909" y="2191408"/>
              <a:ext cx="644856" cy="754031"/>
            </a:xfrm>
            <a:prstGeom prst="rect">
              <a:avLst/>
            </a:prstGeom>
            <a:noFill/>
          </p:spPr>
          <p:txBody>
            <a:bodyPr wrap="none" rtlCol="0">
              <a:spAutoFit/>
            </a:bodyPr>
            <a:lstStyle/>
            <a:p>
              <a:r>
                <a:rPr lang="en-US" sz="1400" dirty="0"/>
                <a:t>x</a:t>
              </a:r>
            </a:p>
          </p:txBody>
        </p:sp>
        <p:sp>
          <p:nvSpPr>
            <p:cNvPr id="132" name="TextBox 131">
              <a:extLst>
                <a:ext uri="{FF2B5EF4-FFF2-40B4-BE49-F238E27FC236}">
                  <a16:creationId xmlns:a16="http://schemas.microsoft.com/office/drawing/2014/main" id="{F0BB970E-1545-B340-9B1F-D671677A33F0}"/>
                </a:ext>
              </a:extLst>
            </p:cNvPr>
            <p:cNvSpPr txBox="1"/>
            <p:nvPr/>
          </p:nvSpPr>
          <p:spPr>
            <a:xfrm>
              <a:off x="2543639" y="1930853"/>
              <a:ext cx="644856" cy="754031"/>
            </a:xfrm>
            <a:prstGeom prst="rect">
              <a:avLst/>
            </a:prstGeom>
            <a:noFill/>
          </p:spPr>
          <p:txBody>
            <a:bodyPr wrap="none" rtlCol="0">
              <a:spAutoFit/>
            </a:bodyPr>
            <a:lstStyle/>
            <a:p>
              <a:r>
                <a:rPr lang="en-US" sz="1400" dirty="0"/>
                <a:t>x</a:t>
              </a:r>
            </a:p>
          </p:txBody>
        </p:sp>
        <p:sp>
          <p:nvSpPr>
            <p:cNvPr id="133" name="TextBox 132">
              <a:extLst>
                <a:ext uri="{FF2B5EF4-FFF2-40B4-BE49-F238E27FC236}">
                  <a16:creationId xmlns:a16="http://schemas.microsoft.com/office/drawing/2014/main" id="{8C98C865-2E5D-7F4F-A3B8-A69C89389849}"/>
                </a:ext>
              </a:extLst>
            </p:cNvPr>
            <p:cNvSpPr txBox="1"/>
            <p:nvPr/>
          </p:nvSpPr>
          <p:spPr>
            <a:xfrm>
              <a:off x="2559676" y="2401193"/>
              <a:ext cx="644856" cy="754031"/>
            </a:xfrm>
            <a:prstGeom prst="rect">
              <a:avLst/>
            </a:prstGeom>
            <a:noFill/>
          </p:spPr>
          <p:txBody>
            <a:bodyPr wrap="none" rtlCol="0">
              <a:spAutoFit/>
            </a:bodyPr>
            <a:lstStyle/>
            <a:p>
              <a:r>
                <a:rPr lang="en-US" sz="1400" dirty="0"/>
                <a:t>x</a:t>
              </a:r>
            </a:p>
          </p:txBody>
        </p:sp>
        <p:sp>
          <p:nvSpPr>
            <p:cNvPr id="134" name="TextBox 133">
              <a:extLst>
                <a:ext uri="{FF2B5EF4-FFF2-40B4-BE49-F238E27FC236}">
                  <a16:creationId xmlns:a16="http://schemas.microsoft.com/office/drawing/2014/main" id="{4CF688E0-EEB9-E846-BFCB-DA643DFCE01F}"/>
                </a:ext>
              </a:extLst>
            </p:cNvPr>
            <p:cNvSpPr txBox="1"/>
            <p:nvPr/>
          </p:nvSpPr>
          <p:spPr>
            <a:xfrm>
              <a:off x="2133803" y="1558685"/>
              <a:ext cx="294290" cy="754031"/>
            </a:xfrm>
            <a:prstGeom prst="rect">
              <a:avLst/>
            </a:prstGeom>
            <a:noFill/>
          </p:spPr>
          <p:txBody>
            <a:bodyPr wrap="square" rtlCol="0">
              <a:spAutoFit/>
            </a:bodyPr>
            <a:lstStyle/>
            <a:p>
              <a:r>
                <a:rPr lang="en-US" sz="1400" dirty="0"/>
                <a:t>x</a:t>
              </a:r>
            </a:p>
          </p:txBody>
        </p:sp>
        <p:sp>
          <p:nvSpPr>
            <p:cNvPr id="135" name="TextBox 134">
              <a:extLst>
                <a:ext uri="{FF2B5EF4-FFF2-40B4-BE49-F238E27FC236}">
                  <a16:creationId xmlns:a16="http://schemas.microsoft.com/office/drawing/2014/main" id="{53823505-B16C-3F4F-AB5F-B9B0CF80DB05}"/>
                </a:ext>
              </a:extLst>
            </p:cNvPr>
            <p:cNvSpPr txBox="1"/>
            <p:nvPr/>
          </p:nvSpPr>
          <p:spPr>
            <a:xfrm>
              <a:off x="2244297" y="1794218"/>
              <a:ext cx="294290" cy="754031"/>
            </a:xfrm>
            <a:prstGeom prst="rect">
              <a:avLst/>
            </a:prstGeom>
            <a:noFill/>
          </p:spPr>
          <p:txBody>
            <a:bodyPr wrap="square" rtlCol="0">
              <a:spAutoFit/>
            </a:bodyPr>
            <a:lstStyle/>
            <a:p>
              <a:r>
                <a:rPr lang="en-US" sz="1400" dirty="0"/>
                <a:t>x</a:t>
              </a:r>
            </a:p>
          </p:txBody>
        </p:sp>
        <p:sp>
          <p:nvSpPr>
            <p:cNvPr id="136" name="TextBox 135">
              <a:extLst>
                <a:ext uri="{FF2B5EF4-FFF2-40B4-BE49-F238E27FC236}">
                  <a16:creationId xmlns:a16="http://schemas.microsoft.com/office/drawing/2014/main" id="{7F9C3704-068E-6342-8DA5-243C3B3AB0AA}"/>
                </a:ext>
              </a:extLst>
            </p:cNvPr>
            <p:cNvSpPr txBox="1"/>
            <p:nvPr/>
          </p:nvSpPr>
          <p:spPr>
            <a:xfrm>
              <a:off x="2428161" y="1798739"/>
              <a:ext cx="294290" cy="754031"/>
            </a:xfrm>
            <a:prstGeom prst="rect">
              <a:avLst/>
            </a:prstGeom>
            <a:noFill/>
          </p:spPr>
          <p:txBody>
            <a:bodyPr wrap="square" rtlCol="0">
              <a:spAutoFit/>
            </a:bodyPr>
            <a:lstStyle/>
            <a:p>
              <a:r>
                <a:rPr lang="en-US" sz="1400" dirty="0"/>
                <a:t>x</a:t>
              </a:r>
            </a:p>
          </p:txBody>
        </p:sp>
        <p:sp>
          <p:nvSpPr>
            <p:cNvPr id="137" name="TextBox 136">
              <a:extLst>
                <a:ext uri="{FF2B5EF4-FFF2-40B4-BE49-F238E27FC236}">
                  <a16:creationId xmlns:a16="http://schemas.microsoft.com/office/drawing/2014/main" id="{567E9654-D49F-F44B-BBC3-C75D58AFAC61}"/>
                </a:ext>
              </a:extLst>
            </p:cNvPr>
            <p:cNvSpPr txBox="1"/>
            <p:nvPr/>
          </p:nvSpPr>
          <p:spPr>
            <a:xfrm>
              <a:off x="2464675" y="2140327"/>
              <a:ext cx="294290" cy="754031"/>
            </a:xfrm>
            <a:prstGeom prst="rect">
              <a:avLst/>
            </a:prstGeom>
            <a:noFill/>
          </p:spPr>
          <p:txBody>
            <a:bodyPr wrap="square" rtlCol="0">
              <a:spAutoFit/>
            </a:bodyPr>
            <a:lstStyle/>
            <a:p>
              <a:r>
                <a:rPr lang="en-US" sz="1400" dirty="0"/>
                <a:t>x</a:t>
              </a:r>
            </a:p>
          </p:txBody>
        </p:sp>
        <p:sp>
          <p:nvSpPr>
            <p:cNvPr id="138" name="TextBox 137">
              <a:extLst>
                <a:ext uri="{FF2B5EF4-FFF2-40B4-BE49-F238E27FC236}">
                  <a16:creationId xmlns:a16="http://schemas.microsoft.com/office/drawing/2014/main" id="{02A4AC9C-9627-AB41-B7DF-2A079F400876}"/>
                </a:ext>
              </a:extLst>
            </p:cNvPr>
            <p:cNvSpPr txBox="1"/>
            <p:nvPr/>
          </p:nvSpPr>
          <p:spPr>
            <a:xfrm>
              <a:off x="2911366" y="2101437"/>
              <a:ext cx="294290" cy="754031"/>
            </a:xfrm>
            <a:prstGeom prst="rect">
              <a:avLst/>
            </a:prstGeom>
            <a:noFill/>
          </p:spPr>
          <p:txBody>
            <a:bodyPr wrap="square" rtlCol="0">
              <a:spAutoFit/>
            </a:bodyPr>
            <a:lstStyle/>
            <a:p>
              <a:r>
                <a:rPr lang="en-US" sz="1400" dirty="0"/>
                <a:t>x</a:t>
              </a:r>
            </a:p>
          </p:txBody>
        </p:sp>
        <p:sp>
          <p:nvSpPr>
            <p:cNvPr id="139" name="TextBox 138">
              <a:extLst>
                <a:ext uri="{FF2B5EF4-FFF2-40B4-BE49-F238E27FC236}">
                  <a16:creationId xmlns:a16="http://schemas.microsoft.com/office/drawing/2014/main" id="{5B97F41C-9F95-2544-B1B2-31245D490284}"/>
                </a:ext>
              </a:extLst>
            </p:cNvPr>
            <p:cNvSpPr txBox="1"/>
            <p:nvPr/>
          </p:nvSpPr>
          <p:spPr>
            <a:xfrm>
              <a:off x="2758319" y="2319946"/>
              <a:ext cx="294290" cy="754031"/>
            </a:xfrm>
            <a:prstGeom prst="rect">
              <a:avLst/>
            </a:prstGeom>
            <a:noFill/>
          </p:spPr>
          <p:txBody>
            <a:bodyPr wrap="square" rtlCol="0">
              <a:spAutoFit/>
            </a:bodyPr>
            <a:lstStyle/>
            <a:p>
              <a:r>
                <a:rPr lang="en-US" sz="1400" dirty="0"/>
                <a:t>x</a:t>
              </a:r>
            </a:p>
          </p:txBody>
        </p:sp>
        <p:sp>
          <p:nvSpPr>
            <p:cNvPr id="140" name="TextBox 139">
              <a:extLst>
                <a:ext uri="{FF2B5EF4-FFF2-40B4-BE49-F238E27FC236}">
                  <a16:creationId xmlns:a16="http://schemas.microsoft.com/office/drawing/2014/main" id="{A8B12433-401A-9441-BDEC-609914CED178}"/>
                </a:ext>
              </a:extLst>
            </p:cNvPr>
            <p:cNvSpPr txBox="1"/>
            <p:nvPr/>
          </p:nvSpPr>
          <p:spPr>
            <a:xfrm>
              <a:off x="3037763" y="2408339"/>
              <a:ext cx="294290" cy="754031"/>
            </a:xfrm>
            <a:prstGeom prst="rect">
              <a:avLst/>
            </a:prstGeom>
            <a:noFill/>
          </p:spPr>
          <p:txBody>
            <a:bodyPr wrap="square" rtlCol="0">
              <a:spAutoFit/>
            </a:bodyPr>
            <a:lstStyle/>
            <a:p>
              <a:r>
                <a:rPr lang="en-US" sz="1400" dirty="0"/>
                <a:t>x</a:t>
              </a:r>
            </a:p>
          </p:txBody>
        </p:sp>
        <p:sp>
          <p:nvSpPr>
            <p:cNvPr id="141" name="TextBox 140">
              <a:extLst>
                <a:ext uri="{FF2B5EF4-FFF2-40B4-BE49-F238E27FC236}">
                  <a16:creationId xmlns:a16="http://schemas.microsoft.com/office/drawing/2014/main" id="{9F85C028-0EEA-984C-A357-503EBC9B13AC}"/>
                </a:ext>
              </a:extLst>
            </p:cNvPr>
            <p:cNvSpPr txBox="1"/>
            <p:nvPr/>
          </p:nvSpPr>
          <p:spPr>
            <a:xfrm>
              <a:off x="2055045" y="1872523"/>
              <a:ext cx="294290" cy="754031"/>
            </a:xfrm>
            <a:prstGeom prst="rect">
              <a:avLst/>
            </a:prstGeom>
            <a:noFill/>
          </p:spPr>
          <p:txBody>
            <a:bodyPr wrap="square" rtlCol="0">
              <a:spAutoFit/>
            </a:bodyPr>
            <a:lstStyle/>
            <a:p>
              <a:r>
                <a:rPr lang="en-US" sz="1400" dirty="0"/>
                <a:t>x</a:t>
              </a:r>
            </a:p>
          </p:txBody>
        </p:sp>
        <p:sp>
          <p:nvSpPr>
            <p:cNvPr id="142" name="TextBox 141">
              <a:extLst>
                <a:ext uri="{FF2B5EF4-FFF2-40B4-BE49-F238E27FC236}">
                  <a16:creationId xmlns:a16="http://schemas.microsoft.com/office/drawing/2014/main" id="{09C1ABBE-63A4-C741-B6FA-176FA00537D4}"/>
                </a:ext>
              </a:extLst>
            </p:cNvPr>
            <p:cNvSpPr txBox="1"/>
            <p:nvPr/>
          </p:nvSpPr>
          <p:spPr>
            <a:xfrm>
              <a:off x="3232066" y="1918873"/>
              <a:ext cx="644856" cy="754031"/>
            </a:xfrm>
            <a:prstGeom prst="rect">
              <a:avLst/>
            </a:prstGeom>
            <a:noFill/>
          </p:spPr>
          <p:txBody>
            <a:bodyPr wrap="none" rtlCol="0">
              <a:spAutoFit/>
            </a:bodyPr>
            <a:lstStyle/>
            <a:p>
              <a:r>
                <a:rPr lang="en-US" sz="1400" dirty="0"/>
                <a:t>x</a:t>
              </a:r>
            </a:p>
          </p:txBody>
        </p:sp>
        <p:sp>
          <p:nvSpPr>
            <p:cNvPr id="143" name="TextBox 142">
              <a:extLst>
                <a:ext uri="{FF2B5EF4-FFF2-40B4-BE49-F238E27FC236}">
                  <a16:creationId xmlns:a16="http://schemas.microsoft.com/office/drawing/2014/main" id="{773B5E43-67A9-4941-835A-CD109FF52B4B}"/>
                </a:ext>
              </a:extLst>
            </p:cNvPr>
            <p:cNvSpPr txBox="1"/>
            <p:nvPr/>
          </p:nvSpPr>
          <p:spPr>
            <a:xfrm>
              <a:off x="2927266" y="1483428"/>
              <a:ext cx="284052" cy="754031"/>
            </a:xfrm>
            <a:prstGeom prst="rect">
              <a:avLst/>
            </a:prstGeom>
            <a:noFill/>
          </p:spPr>
          <p:txBody>
            <a:bodyPr wrap="square" rtlCol="0">
              <a:spAutoFit/>
            </a:bodyPr>
            <a:lstStyle/>
            <a:p>
              <a:r>
                <a:rPr lang="en-US" sz="1400" dirty="0"/>
                <a:t>x</a:t>
              </a:r>
            </a:p>
          </p:txBody>
        </p:sp>
        <p:sp>
          <p:nvSpPr>
            <p:cNvPr id="144" name="TextBox 143">
              <a:extLst>
                <a:ext uri="{FF2B5EF4-FFF2-40B4-BE49-F238E27FC236}">
                  <a16:creationId xmlns:a16="http://schemas.microsoft.com/office/drawing/2014/main" id="{1A263610-5685-5242-A39F-AF9B79190CF6}"/>
                </a:ext>
              </a:extLst>
            </p:cNvPr>
            <p:cNvSpPr txBox="1"/>
            <p:nvPr/>
          </p:nvSpPr>
          <p:spPr>
            <a:xfrm>
              <a:off x="3263597" y="1638246"/>
              <a:ext cx="644856" cy="754031"/>
            </a:xfrm>
            <a:prstGeom prst="rect">
              <a:avLst/>
            </a:prstGeom>
            <a:noFill/>
          </p:spPr>
          <p:txBody>
            <a:bodyPr wrap="none" rtlCol="0">
              <a:spAutoFit/>
            </a:bodyPr>
            <a:lstStyle/>
            <a:p>
              <a:r>
                <a:rPr lang="en-US" sz="1400" dirty="0"/>
                <a:t>x</a:t>
              </a:r>
            </a:p>
          </p:txBody>
        </p:sp>
        <p:sp>
          <p:nvSpPr>
            <p:cNvPr id="145" name="TextBox 144">
              <a:extLst>
                <a:ext uri="{FF2B5EF4-FFF2-40B4-BE49-F238E27FC236}">
                  <a16:creationId xmlns:a16="http://schemas.microsoft.com/office/drawing/2014/main" id="{FFD2FAEC-205A-ED40-B9B5-88D563C2A3BE}"/>
                </a:ext>
              </a:extLst>
            </p:cNvPr>
            <p:cNvSpPr txBox="1"/>
            <p:nvPr/>
          </p:nvSpPr>
          <p:spPr>
            <a:xfrm>
              <a:off x="2335515" y="2451850"/>
              <a:ext cx="644856" cy="754031"/>
            </a:xfrm>
            <a:prstGeom prst="rect">
              <a:avLst/>
            </a:prstGeom>
            <a:noFill/>
          </p:spPr>
          <p:txBody>
            <a:bodyPr wrap="none" rtlCol="0">
              <a:spAutoFit/>
            </a:bodyPr>
            <a:lstStyle/>
            <a:p>
              <a:r>
                <a:rPr lang="en-US" sz="1400" dirty="0"/>
                <a:t>x</a:t>
              </a:r>
            </a:p>
          </p:txBody>
        </p:sp>
        <p:sp>
          <p:nvSpPr>
            <p:cNvPr id="146" name="TextBox 145">
              <a:extLst>
                <a:ext uri="{FF2B5EF4-FFF2-40B4-BE49-F238E27FC236}">
                  <a16:creationId xmlns:a16="http://schemas.microsoft.com/office/drawing/2014/main" id="{9BB95929-3301-E44F-953C-19223D3E82CD}"/>
                </a:ext>
              </a:extLst>
            </p:cNvPr>
            <p:cNvSpPr txBox="1"/>
            <p:nvPr/>
          </p:nvSpPr>
          <p:spPr>
            <a:xfrm>
              <a:off x="2727435" y="2028287"/>
              <a:ext cx="644856" cy="754031"/>
            </a:xfrm>
            <a:prstGeom prst="rect">
              <a:avLst/>
            </a:prstGeom>
            <a:noFill/>
          </p:spPr>
          <p:txBody>
            <a:bodyPr wrap="none" rtlCol="0">
              <a:spAutoFit/>
            </a:bodyPr>
            <a:lstStyle/>
            <a:p>
              <a:r>
                <a:rPr lang="en-US" sz="1400" dirty="0"/>
                <a:t>x</a:t>
              </a:r>
            </a:p>
          </p:txBody>
        </p:sp>
        <p:sp>
          <p:nvSpPr>
            <p:cNvPr id="147" name="TextBox 146">
              <a:extLst>
                <a:ext uri="{FF2B5EF4-FFF2-40B4-BE49-F238E27FC236}">
                  <a16:creationId xmlns:a16="http://schemas.microsoft.com/office/drawing/2014/main" id="{2307AB6D-8B28-E64F-ADCE-13348E992C96}"/>
                </a:ext>
              </a:extLst>
            </p:cNvPr>
            <p:cNvSpPr txBox="1"/>
            <p:nvPr/>
          </p:nvSpPr>
          <p:spPr>
            <a:xfrm>
              <a:off x="2181270" y="2138012"/>
              <a:ext cx="644856" cy="754031"/>
            </a:xfrm>
            <a:prstGeom prst="rect">
              <a:avLst/>
            </a:prstGeom>
            <a:noFill/>
          </p:spPr>
          <p:txBody>
            <a:bodyPr wrap="none" rtlCol="0">
              <a:spAutoFit/>
            </a:bodyPr>
            <a:lstStyle/>
            <a:p>
              <a:r>
                <a:rPr lang="en-US" sz="1400" dirty="0"/>
                <a:t>x</a:t>
              </a:r>
            </a:p>
          </p:txBody>
        </p:sp>
        <p:sp>
          <p:nvSpPr>
            <p:cNvPr id="148" name="Oval 147">
              <a:extLst>
                <a:ext uri="{FF2B5EF4-FFF2-40B4-BE49-F238E27FC236}">
                  <a16:creationId xmlns:a16="http://schemas.microsoft.com/office/drawing/2014/main" id="{7472A903-63ED-FB41-B3E0-48D50E1277D2}"/>
                </a:ext>
              </a:extLst>
            </p:cNvPr>
            <p:cNvSpPr/>
            <p:nvPr/>
          </p:nvSpPr>
          <p:spPr>
            <a:xfrm>
              <a:off x="2031861" y="1522463"/>
              <a:ext cx="1665618" cy="1576553"/>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grpSp>
      <p:sp>
        <p:nvSpPr>
          <p:cNvPr id="149" name="Right Arrow 148">
            <a:extLst>
              <a:ext uri="{FF2B5EF4-FFF2-40B4-BE49-F238E27FC236}">
                <a16:creationId xmlns:a16="http://schemas.microsoft.com/office/drawing/2014/main" id="{B4A8F6D2-7142-9247-B1A9-B3ABF93D4A8E}"/>
              </a:ext>
            </a:extLst>
          </p:cNvPr>
          <p:cNvSpPr/>
          <p:nvPr/>
        </p:nvSpPr>
        <p:spPr>
          <a:xfrm>
            <a:off x="1157021" y="1650847"/>
            <a:ext cx="692435" cy="18759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TextBox 149">
            <a:extLst>
              <a:ext uri="{FF2B5EF4-FFF2-40B4-BE49-F238E27FC236}">
                <a16:creationId xmlns:a16="http://schemas.microsoft.com/office/drawing/2014/main" id="{E6E1BB1C-3818-F14C-9934-C730B3DD87A1}"/>
              </a:ext>
            </a:extLst>
          </p:cNvPr>
          <p:cNvSpPr txBox="1"/>
          <p:nvPr/>
        </p:nvSpPr>
        <p:spPr>
          <a:xfrm>
            <a:off x="1927849" y="1603195"/>
            <a:ext cx="678311" cy="278619"/>
          </a:xfrm>
          <a:prstGeom prst="rect">
            <a:avLst/>
          </a:prstGeom>
          <a:noFill/>
        </p:spPr>
        <p:txBody>
          <a:bodyPr wrap="none" rtlCol="0">
            <a:spAutoFit/>
          </a:bodyPr>
          <a:lstStyle/>
          <a:p>
            <a:r>
              <a:rPr lang="en-US" dirty="0"/>
              <a:t>statistic</a:t>
            </a:r>
          </a:p>
        </p:txBody>
      </p:sp>
      <p:cxnSp>
        <p:nvCxnSpPr>
          <p:cNvPr id="301" name="Straight Connector 300">
            <a:extLst>
              <a:ext uri="{FF2B5EF4-FFF2-40B4-BE49-F238E27FC236}">
                <a16:creationId xmlns:a16="http://schemas.microsoft.com/office/drawing/2014/main" id="{51BAF966-B625-5D48-A377-8EEB9F3C43CC}"/>
              </a:ext>
            </a:extLst>
          </p:cNvPr>
          <p:cNvCxnSpPr>
            <a:cxnSpLocks/>
          </p:cNvCxnSpPr>
          <p:nvPr/>
        </p:nvCxnSpPr>
        <p:spPr>
          <a:xfrm>
            <a:off x="3668270" y="4736547"/>
            <a:ext cx="4819346" cy="0"/>
          </a:xfrm>
          <a:prstGeom prst="line">
            <a:avLst/>
          </a:prstGeom>
          <a:ln w="1905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302" name="TextBox 301">
            <a:extLst>
              <a:ext uri="{FF2B5EF4-FFF2-40B4-BE49-F238E27FC236}">
                <a16:creationId xmlns:a16="http://schemas.microsoft.com/office/drawing/2014/main" id="{2A4BB864-D844-2144-8161-36B042713405}"/>
              </a:ext>
            </a:extLst>
          </p:cNvPr>
          <p:cNvSpPr txBox="1"/>
          <p:nvPr/>
        </p:nvSpPr>
        <p:spPr>
          <a:xfrm>
            <a:off x="8123128" y="4818031"/>
            <a:ext cx="943024" cy="369332"/>
          </a:xfrm>
          <a:prstGeom prst="rect">
            <a:avLst/>
          </a:prstGeom>
          <a:noFill/>
        </p:spPr>
        <p:txBody>
          <a:bodyPr wrap="square" rtlCol="0">
            <a:spAutoFit/>
          </a:bodyPr>
          <a:lstStyle/>
          <a:p>
            <a:r>
              <a:rPr lang="en-US" dirty="0"/>
              <a:t>statistic</a:t>
            </a:r>
          </a:p>
        </p:txBody>
      </p:sp>
      <p:sp>
        <p:nvSpPr>
          <p:cNvPr id="304" name="Oval 303">
            <a:extLst>
              <a:ext uri="{FF2B5EF4-FFF2-40B4-BE49-F238E27FC236}">
                <a16:creationId xmlns:a16="http://schemas.microsoft.com/office/drawing/2014/main" id="{079A3CB1-2CEA-CA41-9458-F68948818764}"/>
              </a:ext>
            </a:extLst>
          </p:cNvPr>
          <p:cNvSpPr/>
          <p:nvPr/>
        </p:nvSpPr>
        <p:spPr>
          <a:xfrm>
            <a:off x="5605684" y="4672604"/>
            <a:ext cx="137962" cy="13796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1" name="Straight Connector 310">
            <a:extLst>
              <a:ext uri="{FF2B5EF4-FFF2-40B4-BE49-F238E27FC236}">
                <a16:creationId xmlns:a16="http://schemas.microsoft.com/office/drawing/2014/main" id="{12F2B149-61AF-B44E-887B-991614767345}"/>
              </a:ext>
            </a:extLst>
          </p:cNvPr>
          <p:cNvCxnSpPr>
            <a:cxnSpLocks/>
          </p:cNvCxnSpPr>
          <p:nvPr/>
        </p:nvCxnSpPr>
        <p:spPr>
          <a:xfrm>
            <a:off x="5669468" y="1915377"/>
            <a:ext cx="1111" cy="3176002"/>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13" name="Straight Connector 312">
            <a:extLst>
              <a:ext uri="{FF2B5EF4-FFF2-40B4-BE49-F238E27FC236}">
                <a16:creationId xmlns:a16="http://schemas.microsoft.com/office/drawing/2014/main" id="{F9C69C59-EF65-7040-A088-89BB9CCC4BD5}"/>
              </a:ext>
            </a:extLst>
          </p:cNvPr>
          <p:cNvCxnSpPr>
            <a:cxnSpLocks/>
          </p:cNvCxnSpPr>
          <p:nvPr/>
        </p:nvCxnSpPr>
        <p:spPr>
          <a:xfrm>
            <a:off x="7217688" y="1915377"/>
            <a:ext cx="0" cy="3271986"/>
          </a:xfrm>
          <a:prstGeom prst="line">
            <a:avLst/>
          </a:prstGeom>
          <a:ln w="19050">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314" name="Straight Connector 313">
            <a:extLst>
              <a:ext uri="{FF2B5EF4-FFF2-40B4-BE49-F238E27FC236}">
                <a16:creationId xmlns:a16="http://schemas.microsoft.com/office/drawing/2014/main" id="{92A6DA51-598B-DA4A-B177-98DCB9EB1B0F}"/>
              </a:ext>
            </a:extLst>
          </p:cNvPr>
          <p:cNvCxnSpPr>
            <a:cxnSpLocks/>
          </p:cNvCxnSpPr>
          <p:nvPr/>
        </p:nvCxnSpPr>
        <p:spPr>
          <a:xfrm>
            <a:off x="4219244" y="1915377"/>
            <a:ext cx="0" cy="3257473"/>
          </a:xfrm>
          <a:prstGeom prst="line">
            <a:avLst/>
          </a:prstGeom>
          <a:ln w="19050">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315" name="Straight Arrow Connector 314">
            <a:extLst>
              <a:ext uri="{FF2B5EF4-FFF2-40B4-BE49-F238E27FC236}">
                <a16:creationId xmlns:a16="http://schemas.microsoft.com/office/drawing/2014/main" id="{3ABF1D0E-8777-114D-9E4D-88C25AB7B929}"/>
              </a:ext>
            </a:extLst>
          </p:cNvPr>
          <p:cNvCxnSpPr>
            <a:cxnSpLocks/>
          </p:cNvCxnSpPr>
          <p:nvPr/>
        </p:nvCxnSpPr>
        <p:spPr>
          <a:xfrm>
            <a:off x="4231647" y="1961896"/>
            <a:ext cx="2962267" cy="0"/>
          </a:xfrm>
          <a:prstGeom prst="straightConnector1">
            <a:avLst/>
          </a:prstGeom>
          <a:ln w="19050">
            <a:solidFill>
              <a:srgbClr val="C0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316" name="TextBox 315">
            <a:extLst>
              <a:ext uri="{FF2B5EF4-FFF2-40B4-BE49-F238E27FC236}">
                <a16:creationId xmlns:a16="http://schemas.microsoft.com/office/drawing/2014/main" id="{EE1EA716-DE7A-6E4D-AD0C-E0B4E82AA02B}"/>
              </a:ext>
            </a:extLst>
          </p:cNvPr>
          <p:cNvSpPr txBox="1"/>
          <p:nvPr/>
        </p:nvSpPr>
        <p:spPr>
          <a:xfrm>
            <a:off x="4024703" y="1416019"/>
            <a:ext cx="3289529" cy="369332"/>
          </a:xfrm>
          <a:prstGeom prst="rect">
            <a:avLst/>
          </a:prstGeom>
          <a:noFill/>
        </p:spPr>
        <p:txBody>
          <a:bodyPr wrap="square" rtlCol="0">
            <a:spAutoFit/>
          </a:bodyPr>
          <a:lstStyle/>
          <a:p>
            <a:pPr algn="ctr"/>
            <a:r>
              <a:rPr lang="en-US" dirty="0">
                <a:solidFill>
                  <a:srgbClr val="C00000"/>
                </a:solidFill>
              </a:rPr>
              <a:t>what’s your confidence interval?</a:t>
            </a:r>
          </a:p>
        </p:txBody>
      </p:sp>
      <p:sp>
        <p:nvSpPr>
          <p:cNvPr id="362" name="TextBox 361">
            <a:extLst>
              <a:ext uri="{FF2B5EF4-FFF2-40B4-BE49-F238E27FC236}">
                <a16:creationId xmlns:a16="http://schemas.microsoft.com/office/drawing/2014/main" id="{90E1BE05-3758-A448-A91A-E0E3C19D2F90}"/>
              </a:ext>
            </a:extLst>
          </p:cNvPr>
          <p:cNvSpPr txBox="1"/>
          <p:nvPr/>
        </p:nvSpPr>
        <p:spPr>
          <a:xfrm>
            <a:off x="4142898" y="5635249"/>
            <a:ext cx="3126289" cy="646331"/>
          </a:xfrm>
          <a:prstGeom prst="rect">
            <a:avLst/>
          </a:prstGeom>
          <a:noFill/>
        </p:spPr>
        <p:txBody>
          <a:bodyPr wrap="square" rtlCol="0">
            <a:spAutoFit/>
          </a:bodyPr>
          <a:lstStyle/>
          <a:p>
            <a:r>
              <a:rPr lang="en-US" dirty="0"/>
              <a:t>This is your </a:t>
            </a:r>
            <a:r>
              <a:rPr lang="en-US" b="1" dirty="0"/>
              <a:t>only</a:t>
            </a:r>
            <a:r>
              <a:rPr lang="en-US" dirty="0"/>
              <a:t>, and therefore </a:t>
            </a:r>
            <a:r>
              <a:rPr lang="en-US" b="1" dirty="0"/>
              <a:t>best</a:t>
            </a:r>
            <a:r>
              <a:rPr lang="en-US" dirty="0"/>
              <a:t> estimate of this statistic.</a:t>
            </a:r>
          </a:p>
        </p:txBody>
      </p:sp>
      <p:cxnSp>
        <p:nvCxnSpPr>
          <p:cNvPr id="363" name="Straight Connector 362">
            <a:extLst>
              <a:ext uri="{FF2B5EF4-FFF2-40B4-BE49-F238E27FC236}">
                <a16:creationId xmlns:a16="http://schemas.microsoft.com/office/drawing/2014/main" id="{CB959020-2093-F64A-84C1-BA99D77395DF}"/>
              </a:ext>
            </a:extLst>
          </p:cNvPr>
          <p:cNvCxnSpPr>
            <a:cxnSpLocks/>
          </p:cNvCxnSpPr>
          <p:nvPr/>
        </p:nvCxnSpPr>
        <p:spPr>
          <a:xfrm flipV="1">
            <a:off x="5670579" y="5172850"/>
            <a:ext cx="0" cy="483476"/>
          </a:xfrm>
          <a:prstGeom prst="line">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42" name="Group 41">
            <a:extLst>
              <a:ext uri="{FF2B5EF4-FFF2-40B4-BE49-F238E27FC236}">
                <a16:creationId xmlns:a16="http://schemas.microsoft.com/office/drawing/2014/main" id="{2D17EECE-12F4-F141-B0B0-9F0962FBBDD2}"/>
              </a:ext>
            </a:extLst>
          </p:cNvPr>
          <p:cNvGrpSpPr/>
          <p:nvPr/>
        </p:nvGrpSpPr>
        <p:grpSpPr>
          <a:xfrm>
            <a:off x="317227" y="2132951"/>
            <a:ext cx="764732" cy="725704"/>
            <a:chOff x="2036652" y="1429407"/>
            <a:chExt cx="1870888" cy="1775412"/>
          </a:xfrm>
        </p:grpSpPr>
        <p:sp>
          <p:nvSpPr>
            <p:cNvPr id="43" name="TextBox 42">
              <a:extLst>
                <a:ext uri="{FF2B5EF4-FFF2-40B4-BE49-F238E27FC236}">
                  <a16:creationId xmlns:a16="http://schemas.microsoft.com/office/drawing/2014/main" id="{762FA094-FFDF-7E4A-951F-D96D019558AA}"/>
                </a:ext>
              </a:extLst>
            </p:cNvPr>
            <p:cNvSpPr txBox="1"/>
            <p:nvPr/>
          </p:nvSpPr>
          <p:spPr>
            <a:xfrm>
              <a:off x="2448910" y="1429407"/>
              <a:ext cx="643943" cy="752967"/>
            </a:xfrm>
            <a:prstGeom prst="rect">
              <a:avLst/>
            </a:prstGeom>
            <a:noFill/>
          </p:spPr>
          <p:txBody>
            <a:bodyPr wrap="none" rtlCol="0">
              <a:spAutoFit/>
            </a:bodyPr>
            <a:lstStyle/>
            <a:p>
              <a:r>
                <a:rPr lang="en-US" sz="1400" dirty="0">
                  <a:solidFill>
                    <a:srgbClr val="FF0000"/>
                  </a:solidFill>
                </a:rPr>
                <a:t>x</a:t>
              </a:r>
            </a:p>
          </p:txBody>
        </p:sp>
        <p:sp>
          <p:nvSpPr>
            <p:cNvPr id="44" name="TextBox 43">
              <a:extLst>
                <a:ext uri="{FF2B5EF4-FFF2-40B4-BE49-F238E27FC236}">
                  <a16:creationId xmlns:a16="http://schemas.microsoft.com/office/drawing/2014/main" id="{177792B7-E493-F34C-B690-62EF52E0431F}"/>
                </a:ext>
              </a:extLst>
            </p:cNvPr>
            <p:cNvSpPr txBox="1"/>
            <p:nvPr/>
          </p:nvSpPr>
          <p:spPr>
            <a:xfrm>
              <a:off x="2601310" y="1581807"/>
              <a:ext cx="643943" cy="752967"/>
            </a:xfrm>
            <a:prstGeom prst="rect">
              <a:avLst/>
            </a:prstGeom>
            <a:noFill/>
          </p:spPr>
          <p:txBody>
            <a:bodyPr wrap="none" rtlCol="0">
              <a:spAutoFit/>
            </a:bodyPr>
            <a:lstStyle/>
            <a:p>
              <a:r>
                <a:rPr lang="en-US" sz="1400" dirty="0">
                  <a:solidFill>
                    <a:srgbClr val="FF0000"/>
                  </a:solidFill>
                </a:rPr>
                <a:t>x</a:t>
              </a:r>
            </a:p>
          </p:txBody>
        </p:sp>
        <p:sp>
          <p:nvSpPr>
            <p:cNvPr id="45" name="TextBox 44">
              <a:extLst>
                <a:ext uri="{FF2B5EF4-FFF2-40B4-BE49-F238E27FC236}">
                  <a16:creationId xmlns:a16="http://schemas.microsoft.com/office/drawing/2014/main" id="{F629A41C-F06F-5C4E-90A7-082A92223CEC}"/>
                </a:ext>
              </a:extLst>
            </p:cNvPr>
            <p:cNvSpPr txBox="1"/>
            <p:nvPr/>
          </p:nvSpPr>
          <p:spPr>
            <a:xfrm>
              <a:off x="2753710" y="1734208"/>
              <a:ext cx="643943" cy="752967"/>
            </a:xfrm>
            <a:prstGeom prst="rect">
              <a:avLst/>
            </a:prstGeom>
            <a:noFill/>
          </p:spPr>
          <p:txBody>
            <a:bodyPr wrap="none" rtlCol="0">
              <a:spAutoFit/>
            </a:bodyPr>
            <a:lstStyle/>
            <a:p>
              <a:r>
                <a:rPr lang="en-US" sz="1400" dirty="0">
                  <a:solidFill>
                    <a:srgbClr val="FF0000"/>
                  </a:solidFill>
                </a:rPr>
                <a:t>x</a:t>
              </a:r>
            </a:p>
          </p:txBody>
        </p:sp>
        <p:sp>
          <p:nvSpPr>
            <p:cNvPr id="46" name="TextBox 45">
              <a:extLst>
                <a:ext uri="{FF2B5EF4-FFF2-40B4-BE49-F238E27FC236}">
                  <a16:creationId xmlns:a16="http://schemas.microsoft.com/office/drawing/2014/main" id="{60FAD4BD-269A-634A-BB25-3F1C363BEA32}"/>
                </a:ext>
              </a:extLst>
            </p:cNvPr>
            <p:cNvSpPr txBox="1"/>
            <p:nvPr/>
          </p:nvSpPr>
          <p:spPr>
            <a:xfrm>
              <a:off x="2948015" y="1822914"/>
              <a:ext cx="643943" cy="752967"/>
            </a:xfrm>
            <a:prstGeom prst="rect">
              <a:avLst/>
            </a:prstGeom>
            <a:noFill/>
          </p:spPr>
          <p:txBody>
            <a:bodyPr wrap="none" rtlCol="0">
              <a:spAutoFit/>
            </a:bodyPr>
            <a:lstStyle/>
            <a:p>
              <a:r>
                <a:rPr lang="en-US" sz="1400" dirty="0">
                  <a:solidFill>
                    <a:srgbClr val="FF0000"/>
                  </a:solidFill>
                </a:rPr>
                <a:t>x</a:t>
              </a:r>
            </a:p>
          </p:txBody>
        </p:sp>
        <p:sp>
          <p:nvSpPr>
            <p:cNvPr id="47" name="TextBox 46">
              <a:extLst>
                <a:ext uri="{FF2B5EF4-FFF2-40B4-BE49-F238E27FC236}">
                  <a16:creationId xmlns:a16="http://schemas.microsoft.com/office/drawing/2014/main" id="{5D44BAC5-B5FF-204D-B430-5A6F8245D925}"/>
                </a:ext>
              </a:extLst>
            </p:cNvPr>
            <p:cNvSpPr txBox="1"/>
            <p:nvPr/>
          </p:nvSpPr>
          <p:spPr>
            <a:xfrm>
              <a:off x="3058510" y="2039008"/>
              <a:ext cx="643943" cy="752967"/>
            </a:xfrm>
            <a:prstGeom prst="rect">
              <a:avLst/>
            </a:prstGeom>
            <a:noFill/>
          </p:spPr>
          <p:txBody>
            <a:bodyPr wrap="none" rtlCol="0">
              <a:spAutoFit/>
            </a:bodyPr>
            <a:lstStyle/>
            <a:p>
              <a:r>
                <a:rPr lang="en-US" sz="1400" dirty="0">
                  <a:solidFill>
                    <a:srgbClr val="FF0000"/>
                  </a:solidFill>
                </a:rPr>
                <a:t>x</a:t>
              </a:r>
            </a:p>
          </p:txBody>
        </p:sp>
        <p:sp>
          <p:nvSpPr>
            <p:cNvPr id="48" name="TextBox 47">
              <a:extLst>
                <a:ext uri="{FF2B5EF4-FFF2-40B4-BE49-F238E27FC236}">
                  <a16:creationId xmlns:a16="http://schemas.microsoft.com/office/drawing/2014/main" id="{9949003E-2B14-7343-B769-055267704408}"/>
                </a:ext>
              </a:extLst>
            </p:cNvPr>
            <p:cNvSpPr txBox="1"/>
            <p:nvPr/>
          </p:nvSpPr>
          <p:spPr>
            <a:xfrm>
              <a:off x="3210910" y="2191406"/>
              <a:ext cx="643943" cy="752967"/>
            </a:xfrm>
            <a:prstGeom prst="rect">
              <a:avLst/>
            </a:prstGeom>
            <a:noFill/>
          </p:spPr>
          <p:txBody>
            <a:bodyPr wrap="none" rtlCol="0">
              <a:spAutoFit/>
            </a:bodyPr>
            <a:lstStyle/>
            <a:p>
              <a:r>
                <a:rPr lang="en-US" sz="1400" dirty="0">
                  <a:solidFill>
                    <a:srgbClr val="FF0000"/>
                  </a:solidFill>
                </a:rPr>
                <a:t>x</a:t>
              </a:r>
            </a:p>
          </p:txBody>
        </p:sp>
        <p:sp>
          <p:nvSpPr>
            <p:cNvPr id="49" name="TextBox 48">
              <a:extLst>
                <a:ext uri="{FF2B5EF4-FFF2-40B4-BE49-F238E27FC236}">
                  <a16:creationId xmlns:a16="http://schemas.microsoft.com/office/drawing/2014/main" id="{4DE267FE-3E1A-DB42-BE0B-3B85BC7E3AC6}"/>
                </a:ext>
              </a:extLst>
            </p:cNvPr>
            <p:cNvSpPr txBox="1"/>
            <p:nvPr/>
          </p:nvSpPr>
          <p:spPr>
            <a:xfrm>
              <a:off x="2543640" y="1930855"/>
              <a:ext cx="643943" cy="752967"/>
            </a:xfrm>
            <a:prstGeom prst="rect">
              <a:avLst/>
            </a:prstGeom>
            <a:noFill/>
          </p:spPr>
          <p:txBody>
            <a:bodyPr wrap="none" rtlCol="0">
              <a:spAutoFit/>
            </a:bodyPr>
            <a:lstStyle/>
            <a:p>
              <a:r>
                <a:rPr lang="en-US" sz="1400" dirty="0">
                  <a:solidFill>
                    <a:srgbClr val="FF0000"/>
                  </a:solidFill>
                </a:rPr>
                <a:t>x</a:t>
              </a:r>
            </a:p>
          </p:txBody>
        </p:sp>
        <p:sp>
          <p:nvSpPr>
            <p:cNvPr id="50" name="TextBox 49">
              <a:extLst>
                <a:ext uri="{FF2B5EF4-FFF2-40B4-BE49-F238E27FC236}">
                  <a16:creationId xmlns:a16="http://schemas.microsoft.com/office/drawing/2014/main" id="{DCB8854D-6ED1-8143-935E-03D84F515F64}"/>
                </a:ext>
              </a:extLst>
            </p:cNvPr>
            <p:cNvSpPr txBox="1"/>
            <p:nvPr/>
          </p:nvSpPr>
          <p:spPr>
            <a:xfrm>
              <a:off x="2559676" y="2401193"/>
              <a:ext cx="643943" cy="752967"/>
            </a:xfrm>
            <a:prstGeom prst="rect">
              <a:avLst/>
            </a:prstGeom>
            <a:noFill/>
          </p:spPr>
          <p:txBody>
            <a:bodyPr wrap="none" rtlCol="0">
              <a:spAutoFit/>
            </a:bodyPr>
            <a:lstStyle/>
            <a:p>
              <a:r>
                <a:rPr lang="en-US" sz="1400" dirty="0">
                  <a:solidFill>
                    <a:srgbClr val="FF0000"/>
                  </a:solidFill>
                </a:rPr>
                <a:t>x</a:t>
              </a:r>
            </a:p>
          </p:txBody>
        </p:sp>
        <p:sp>
          <p:nvSpPr>
            <p:cNvPr id="51" name="TextBox 50">
              <a:extLst>
                <a:ext uri="{FF2B5EF4-FFF2-40B4-BE49-F238E27FC236}">
                  <a16:creationId xmlns:a16="http://schemas.microsoft.com/office/drawing/2014/main" id="{D71EC36D-64A1-0540-9501-C6C8689113D6}"/>
                </a:ext>
              </a:extLst>
            </p:cNvPr>
            <p:cNvSpPr txBox="1"/>
            <p:nvPr/>
          </p:nvSpPr>
          <p:spPr>
            <a:xfrm>
              <a:off x="2133803" y="1558683"/>
              <a:ext cx="294290" cy="752967"/>
            </a:xfrm>
            <a:prstGeom prst="rect">
              <a:avLst/>
            </a:prstGeom>
            <a:noFill/>
          </p:spPr>
          <p:txBody>
            <a:bodyPr wrap="square" rtlCol="0">
              <a:spAutoFit/>
            </a:bodyPr>
            <a:lstStyle/>
            <a:p>
              <a:r>
                <a:rPr lang="en-US" sz="1400" dirty="0">
                  <a:solidFill>
                    <a:srgbClr val="FF0000"/>
                  </a:solidFill>
                </a:rPr>
                <a:t>x</a:t>
              </a:r>
            </a:p>
          </p:txBody>
        </p:sp>
        <p:sp>
          <p:nvSpPr>
            <p:cNvPr id="52" name="TextBox 51">
              <a:extLst>
                <a:ext uri="{FF2B5EF4-FFF2-40B4-BE49-F238E27FC236}">
                  <a16:creationId xmlns:a16="http://schemas.microsoft.com/office/drawing/2014/main" id="{8688816F-6D94-E54A-B500-C45D694E514F}"/>
                </a:ext>
              </a:extLst>
            </p:cNvPr>
            <p:cNvSpPr txBox="1"/>
            <p:nvPr/>
          </p:nvSpPr>
          <p:spPr>
            <a:xfrm>
              <a:off x="2244298" y="1794220"/>
              <a:ext cx="294290" cy="752967"/>
            </a:xfrm>
            <a:prstGeom prst="rect">
              <a:avLst/>
            </a:prstGeom>
            <a:noFill/>
          </p:spPr>
          <p:txBody>
            <a:bodyPr wrap="square" rtlCol="0">
              <a:spAutoFit/>
            </a:bodyPr>
            <a:lstStyle/>
            <a:p>
              <a:r>
                <a:rPr lang="en-US" sz="1400" dirty="0">
                  <a:solidFill>
                    <a:srgbClr val="FF0000"/>
                  </a:solidFill>
                </a:rPr>
                <a:t>x</a:t>
              </a:r>
            </a:p>
          </p:txBody>
        </p:sp>
        <p:sp>
          <p:nvSpPr>
            <p:cNvPr id="53" name="TextBox 52">
              <a:extLst>
                <a:ext uri="{FF2B5EF4-FFF2-40B4-BE49-F238E27FC236}">
                  <a16:creationId xmlns:a16="http://schemas.microsoft.com/office/drawing/2014/main" id="{4B220C46-3813-644B-9B12-9009CB26431E}"/>
                </a:ext>
              </a:extLst>
            </p:cNvPr>
            <p:cNvSpPr txBox="1"/>
            <p:nvPr/>
          </p:nvSpPr>
          <p:spPr>
            <a:xfrm>
              <a:off x="2428162" y="1798738"/>
              <a:ext cx="294290" cy="752967"/>
            </a:xfrm>
            <a:prstGeom prst="rect">
              <a:avLst/>
            </a:prstGeom>
            <a:noFill/>
          </p:spPr>
          <p:txBody>
            <a:bodyPr wrap="square" rtlCol="0">
              <a:spAutoFit/>
            </a:bodyPr>
            <a:lstStyle/>
            <a:p>
              <a:r>
                <a:rPr lang="en-US" sz="1400" dirty="0">
                  <a:solidFill>
                    <a:srgbClr val="FF0000"/>
                  </a:solidFill>
                </a:rPr>
                <a:t>x</a:t>
              </a:r>
            </a:p>
          </p:txBody>
        </p:sp>
        <p:sp>
          <p:nvSpPr>
            <p:cNvPr id="54" name="TextBox 53">
              <a:extLst>
                <a:ext uri="{FF2B5EF4-FFF2-40B4-BE49-F238E27FC236}">
                  <a16:creationId xmlns:a16="http://schemas.microsoft.com/office/drawing/2014/main" id="{C1AA5E0F-A21A-6A40-8789-B0C4D5B7C9BA}"/>
                </a:ext>
              </a:extLst>
            </p:cNvPr>
            <p:cNvSpPr txBox="1"/>
            <p:nvPr/>
          </p:nvSpPr>
          <p:spPr>
            <a:xfrm>
              <a:off x="2464675" y="2140326"/>
              <a:ext cx="294290" cy="752967"/>
            </a:xfrm>
            <a:prstGeom prst="rect">
              <a:avLst/>
            </a:prstGeom>
            <a:noFill/>
          </p:spPr>
          <p:txBody>
            <a:bodyPr wrap="square" rtlCol="0">
              <a:spAutoFit/>
            </a:bodyPr>
            <a:lstStyle/>
            <a:p>
              <a:r>
                <a:rPr lang="en-US" sz="1400" dirty="0">
                  <a:solidFill>
                    <a:srgbClr val="FF0000"/>
                  </a:solidFill>
                </a:rPr>
                <a:t>x</a:t>
              </a:r>
            </a:p>
          </p:txBody>
        </p:sp>
        <p:sp>
          <p:nvSpPr>
            <p:cNvPr id="55" name="TextBox 54">
              <a:extLst>
                <a:ext uri="{FF2B5EF4-FFF2-40B4-BE49-F238E27FC236}">
                  <a16:creationId xmlns:a16="http://schemas.microsoft.com/office/drawing/2014/main" id="{9E5ED500-822F-CF44-8C7B-2CA64F250C90}"/>
                </a:ext>
              </a:extLst>
            </p:cNvPr>
            <p:cNvSpPr txBox="1"/>
            <p:nvPr/>
          </p:nvSpPr>
          <p:spPr>
            <a:xfrm>
              <a:off x="2911365" y="2101437"/>
              <a:ext cx="294290" cy="752967"/>
            </a:xfrm>
            <a:prstGeom prst="rect">
              <a:avLst/>
            </a:prstGeom>
            <a:noFill/>
          </p:spPr>
          <p:txBody>
            <a:bodyPr wrap="square" rtlCol="0">
              <a:spAutoFit/>
            </a:bodyPr>
            <a:lstStyle/>
            <a:p>
              <a:r>
                <a:rPr lang="en-US" sz="1400" dirty="0">
                  <a:solidFill>
                    <a:srgbClr val="FF0000"/>
                  </a:solidFill>
                </a:rPr>
                <a:t>x</a:t>
              </a:r>
            </a:p>
          </p:txBody>
        </p:sp>
        <p:sp>
          <p:nvSpPr>
            <p:cNvPr id="56" name="TextBox 55">
              <a:extLst>
                <a:ext uri="{FF2B5EF4-FFF2-40B4-BE49-F238E27FC236}">
                  <a16:creationId xmlns:a16="http://schemas.microsoft.com/office/drawing/2014/main" id="{379FB688-22AF-7747-9388-65098EC5A3D9}"/>
                </a:ext>
              </a:extLst>
            </p:cNvPr>
            <p:cNvSpPr txBox="1"/>
            <p:nvPr/>
          </p:nvSpPr>
          <p:spPr>
            <a:xfrm>
              <a:off x="2758319" y="2319946"/>
              <a:ext cx="294290" cy="752967"/>
            </a:xfrm>
            <a:prstGeom prst="rect">
              <a:avLst/>
            </a:prstGeom>
            <a:noFill/>
          </p:spPr>
          <p:txBody>
            <a:bodyPr wrap="square" rtlCol="0">
              <a:spAutoFit/>
            </a:bodyPr>
            <a:lstStyle/>
            <a:p>
              <a:r>
                <a:rPr lang="en-US" sz="1400" dirty="0">
                  <a:solidFill>
                    <a:srgbClr val="FF0000"/>
                  </a:solidFill>
                </a:rPr>
                <a:t>x</a:t>
              </a:r>
            </a:p>
          </p:txBody>
        </p:sp>
        <p:sp>
          <p:nvSpPr>
            <p:cNvPr id="57" name="TextBox 56">
              <a:extLst>
                <a:ext uri="{FF2B5EF4-FFF2-40B4-BE49-F238E27FC236}">
                  <a16:creationId xmlns:a16="http://schemas.microsoft.com/office/drawing/2014/main" id="{4FDF1D0B-507B-3241-93C8-D1DE12347191}"/>
                </a:ext>
              </a:extLst>
            </p:cNvPr>
            <p:cNvSpPr txBox="1"/>
            <p:nvPr/>
          </p:nvSpPr>
          <p:spPr>
            <a:xfrm>
              <a:off x="3037761" y="2408339"/>
              <a:ext cx="294290" cy="752967"/>
            </a:xfrm>
            <a:prstGeom prst="rect">
              <a:avLst/>
            </a:prstGeom>
            <a:noFill/>
          </p:spPr>
          <p:txBody>
            <a:bodyPr wrap="square" rtlCol="0">
              <a:spAutoFit/>
            </a:bodyPr>
            <a:lstStyle/>
            <a:p>
              <a:r>
                <a:rPr lang="en-US" sz="1400" dirty="0">
                  <a:solidFill>
                    <a:srgbClr val="FF0000"/>
                  </a:solidFill>
                </a:rPr>
                <a:t>x</a:t>
              </a:r>
            </a:p>
          </p:txBody>
        </p:sp>
        <p:sp>
          <p:nvSpPr>
            <p:cNvPr id="58" name="TextBox 57">
              <a:extLst>
                <a:ext uri="{FF2B5EF4-FFF2-40B4-BE49-F238E27FC236}">
                  <a16:creationId xmlns:a16="http://schemas.microsoft.com/office/drawing/2014/main" id="{C65B5B37-F4E1-B349-AFE6-EC286ED05C3B}"/>
                </a:ext>
              </a:extLst>
            </p:cNvPr>
            <p:cNvSpPr txBox="1"/>
            <p:nvPr/>
          </p:nvSpPr>
          <p:spPr>
            <a:xfrm>
              <a:off x="2055045" y="1872524"/>
              <a:ext cx="294290" cy="752967"/>
            </a:xfrm>
            <a:prstGeom prst="rect">
              <a:avLst/>
            </a:prstGeom>
            <a:noFill/>
          </p:spPr>
          <p:txBody>
            <a:bodyPr wrap="square" rtlCol="0">
              <a:spAutoFit/>
            </a:bodyPr>
            <a:lstStyle/>
            <a:p>
              <a:r>
                <a:rPr lang="en-US" sz="1400" dirty="0">
                  <a:solidFill>
                    <a:srgbClr val="FF0000"/>
                  </a:solidFill>
                </a:rPr>
                <a:t>x</a:t>
              </a:r>
            </a:p>
          </p:txBody>
        </p:sp>
        <p:sp>
          <p:nvSpPr>
            <p:cNvPr id="59" name="TextBox 58">
              <a:extLst>
                <a:ext uri="{FF2B5EF4-FFF2-40B4-BE49-F238E27FC236}">
                  <a16:creationId xmlns:a16="http://schemas.microsoft.com/office/drawing/2014/main" id="{2D0974BE-1D0C-D64A-B9A8-712A83E23402}"/>
                </a:ext>
              </a:extLst>
            </p:cNvPr>
            <p:cNvSpPr txBox="1"/>
            <p:nvPr/>
          </p:nvSpPr>
          <p:spPr>
            <a:xfrm>
              <a:off x="3232067" y="1918872"/>
              <a:ext cx="643943" cy="752967"/>
            </a:xfrm>
            <a:prstGeom prst="rect">
              <a:avLst/>
            </a:prstGeom>
            <a:noFill/>
          </p:spPr>
          <p:txBody>
            <a:bodyPr wrap="none" rtlCol="0">
              <a:spAutoFit/>
            </a:bodyPr>
            <a:lstStyle/>
            <a:p>
              <a:r>
                <a:rPr lang="en-US" sz="1400" dirty="0">
                  <a:solidFill>
                    <a:srgbClr val="FF0000"/>
                  </a:solidFill>
                </a:rPr>
                <a:t>x</a:t>
              </a:r>
            </a:p>
          </p:txBody>
        </p:sp>
        <p:sp>
          <p:nvSpPr>
            <p:cNvPr id="60" name="TextBox 59">
              <a:extLst>
                <a:ext uri="{FF2B5EF4-FFF2-40B4-BE49-F238E27FC236}">
                  <a16:creationId xmlns:a16="http://schemas.microsoft.com/office/drawing/2014/main" id="{0F8E1231-AAC6-D64C-AAA5-49D50A6BC6E5}"/>
                </a:ext>
              </a:extLst>
            </p:cNvPr>
            <p:cNvSpPr txBox="1"/>
            <p:nvPr/>
          </p:nvSpPr>
          <p:spPr>
            <a:xfrm>
              <a:off x="2927267" y="1483430"/>
              <a:ext cx="284051" cy="752967"/>
            </a:xfrm>
            <a:prstGeom prst="rect">
              <a:avLst/>
            </a:prstGeom>
            <a:noFill/>
          </p:spPr>
          <p:txBody>
            <a:bodyPr wrap="square" rtlCol="0">
              <a:spAutoFit/>
            </a:bodyPr>
            <a:lstStyle/>
            <a:p>
              <a:r>
                <a:rPr lang="en-US" sz="1400" dirty="0">
                  <a:solidFill>
                    <a:srgbClr val="FF0000"/>
                  </a:solidFill>
                </a:rPr>
                <a:t>x</a:t>
              </a:r>
            </a:p>
          </p:txBody>
        </p:sp>
        <p:sp>
          <p:nvSpPr>
            <p:cNvPr id="61" name="TextBox 60">
              <a:extLst>
                <a:ext uri="{FF2B5EF4-FFF2-40B4-BE49-F238E27FC236}">
                  <a16:creationId xmlns:a16="http://schemas.microsoft.com/office/drawing/2014/main" id="{4220EFB0-8F7E-C843-9A13-F23BEC7A1F8E}"/>
                </a:ext>
              </a:extLst>
            </p:cNvPr>
            <p:cNvSpPr txBox="1"/>
            <p:nvPr/>
          </p:nvSpPr>
          <p:spPr>
            <a:xfrm>
              <a:off x="3263597" y="1638247"/>
              <a:ext cx="643943" cy="752967"/>
            </a:xfrm>
            <a:prstGeom prst="rect">
              <a:avLst/>
            </a:prstGeom>
            <a:noFill/>
          </p:spPr>
          <p:txBody>
            <a:bodyPr wrap="none" rtlCol="0">
              <a:spAutoFit/>
            </a:bodyPr>
            <a:lstStyle/>
            <a:p>
              <a:r>
                <a:rPr lang="en-US" sz="1400" dirty="0">
                  <a:solidFill>
                    <a:srgbClr val="FF0000"/>
                  </a:solidFill>
                </a:rPr>
                <a:t>x</a:t>
              </a:r>
            </a:p>
          </p:txBody>
        </p:sp>
        <p:sp>
          <p:nvSpPr>
            <p:cNvPr id="62" name="TextBox 61">
              <a:extLst>
                <a:ext uri="{FF2B5EF4-FFF2-40B4-BE49-F238E27FC236}">
                  <a16:creationId xmlns:a16="http://schemas.microsoft.com/office/drawing/2014/main" id="{37D6543D-BCDC-0C4F-82D5-CAD668297BFB}"/>
                </a:ext>
              </a:extLst>
            </p:cNvPr>
            <p:cNvSpPr txBox="1"/>
            <p:nvPr/>
          </p:nvSpPr>
          <p:spPr>
            <a:xfrm>
              <a:off x="2335514" y="2451852"/>
              <a:ext cx="643943" cy="752967"/>
            </a:xfrm>
            <a:prstGeom prst="rect">
              <a:avLst/>
            </a:prstGeom>
            <a:noFill/>
          </p:spPr>
          <p:txBody>
            <a:bodyPr wrap="none" rtlCol="0">
              <a:spAutoFit/>
            </a:bodyPr>
            <a:lstStyle/>
            <a:p>
              <a:r>
                <a:rPr lang="en-US" sz="1400" dirty="0">
                  <a:solidFill>
                    <a:srgbClr val="FF0000"/>
                  </a:solidFill>
                </a:rPr>
                <a:t>x</a:t>
              </a:r>
            </a:p>
          </p:txBody>
        </p:sp>
        <p:sp>
          <p:nvSpPr>
            <p:cNvPr id="63" name="TextBox 62">
              <a:extLst>
                <a:ext uri="{FF2B5EF4-FFF2-40B4-BE49-F238E27FC236}">
                  <a16:creationId xmlns:a16="http://schemas.microsoft.com/office/drawing/2014/main" id="{D3C8A24A-BEF7-BD48-8617-6595275A2B26}"/>
                </a:ext>
              </a:extLst>
            </p:cNvPr>
            <p:cNvSpPr txBox="1"/>
            <p:nvPr/>
          </p:nvSpPr>
          <p:spPr>
            <a:xfrm>
              <a:off x="2727435" y="2028285"/>
              <a:ext cx="643943" cy="752967"/>
            </a:xfrm>
            <a:prstGeom prst="rect">
              <a:avLst/>
            </a:prstGeom>
            <a:noFill/>
          </p:spPr>
          <p:txBody>
            <a:bodyPr wrap="none" rtlCol="0">
              <a:spAutoFit/>
            </a:bodyPr>
            <a:lstStyle/>
            <a:p>
              <a:r>
                <a:rPr lang="en-US" sz="1400" dirty="0">
                  <a:solidFill>
                    <a:srgbClr val="FF0000"/>
                  </a:solidFill>
                </a:rPr>
                <a:t>x</a:t>
              </a:r>
            </a:p>
          </p:txBody>
        </p:sp>
        <p:sp>
          <p:nvSpPr>
            <p:cNvPr id="64" name="TextBox 63">
              <a:extLst>
                <a:ext uri="{FF2B5EF4-FFF2-40B4-BE49-F238E27FC236}">
                  <a16:creationId xmlns:a16="http://schemas.microsoft.com/office/drawing/2014/main" id="{06F2DA2C-4C55-8E4A-A9FF-D1195AE5687C}"/>
                </a:ext>
              </a:extLst>
            </p:cNvPr>
            <p:cNvSpPr txBox="1"/>
            <p:nvPr/>
          </p:nvSpPr>
          <p:spPr>
            <a:xfrm>
              <a:off x="2181270" y="2138012"/>
              <a:ext cx="643943" cy="752967"/>
            </a:xfrm>
            <a:prstGeom prst="rect">
              <a:avLst/>
            </a:prstGeom>
            <a:noFill/>
          </p:spPr>
          <p:txBody>
            <a:bodyPr wrap="none" rtlCol="0">
              <a:spAutoFit/>
            </a:bodyPr>
            <a:lstStyle/>
            <a:p>
              <a:r>
                <a:rPr lang="en-US" sz="1400" dirty="0">
                  <a:solidFill>
                    <a:srgbClr val="FF0000"/>
                  </a:solidFill>
                </a:rPr>
                <a:t>x</a:t>
              </a:r>
            </a:p>
          </p:txBody>
        </p:sp>
        <p:sp>
          <p:nvSpPr>
            <p:cNvPr id="65" name="Oval 64">
              <a:extLst>
                <a:ext uri="{FF2B5EF4-FFF2-40B4-BE49-F238E27FC236}">
                  <a16:creationId xmlns:a16="http://schemas.microsoft.com/office/drawing/2014/main" id="{FD6C3C4D-2078-454D-AB3A-A3A37FCE2280}"/>
                </a:ext>
              </a:extLst>
            </p:cNvPr>
            <p:cNvSpPr/>
            <p:nvPr/>
          </p:nvSpPr>
          <p:spPr>
            <a:xfrm>
              <a:off x="2036652" y="1497826"/>
              <a:ext cx="1665617" cy="1576552"/>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FF0000"/>
                </a:solidFill>
              </a:endParaRPr>
            </a:p>
          </p:txBody>
        </p:sp>
      </p:grpSp>
      <p:sp>
        <p:nvSpPr>
          <p:cNvPr id="66" name="Right Arrow 65">
            <a:extLst>
              <a:ext uri="{FF2B5EF4-FFF2-40B4-BE49-F238E27FC236}">
                <a16:creationId xmlns:a16="http://schemas.microsoft.com/office/drawing/2014/main" id="{F5F5FF27-3C0C-C642-B879-2E6F81718E95}"/>
              </a:ext>
            </a:extLst>
          </p:cNvPr>
          <p:cNvSpPr/>
          <p:nvPr/>
        </p:nvSpPr>
        <p:spPr>
          <a:xfrm>
            <a:off x="1157021" y="2399533"/>
            <a:ext cx="692435" cy="18759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TextBox 66">
            <a:extLst>
              <a:ext uri="{FF2B5EF4-FFF2-40B4-BE49-F238E27FC236}">
                <a16:creationId xmlns:a16="http://schemas.microsoft.com/office/drawing/2014/main" id="{F232FB33-F218-1B41-9AE4-6DA61529A520}"/>
              </a:ext>
            </a:extLst>
          </p:cNvPr>
          <p:cNvSpPr txBox="1"/>
          <p:nvPr/>
        </p:nvSpPr>
        <p:spPr>
          <a:xfrm>
            <a:off x="1927849" y="2351882"/>
            <a:ext cx="678311" cy="278619"/>
          </a:xfrm>
          <a:prstGeom prst="rect">
            <a:avLst/>
          </a:prstGeom>
          <a:noFill/>
        </p:spPr>
        <p:txBody>
          <a:bodyPr wrap="none" rtlCol="0">
            <a:spAutoFit/>
          </a:bodyPr>
          <a:lstStyle/>
          <a:p>
            <a:r>
              <a:rPr lang="en-US" dirty="0">
                <a:solidFill>
                  <a:srgbClr val="FF0000"/>
                </a:solidFill>
              </a:rPr>
              <a:t>statistic</a:t>
            </a:r>
          </a:p>
        </p:txBody>
      </p:sp>
      <p:sp>
        <p:nvSpPr>
          <p:cNvPr id="68" name="Oval 67">
            <a:extLst>
              <a:ext uri="{FF2B5EF4-FFF2-40B4-BE49-F238E27FC236}">
                <a16:creationId xmlns:a16="http://schemas.microsoft.com/office/drawing/2014/main" id="{8B3FC34A-A342-004C-8487-0F3D0B13B780}"/>
              </a:ext>
            </a:extLst>
          </p:cNvPr>
          <p:cNvSpPr/>
          <p:nvPr/>
        </p:nvSpPr>
        <p:spPr>
          <a:xfrm>
            <a:off x="6587994" y="4667566"/>
            <a:ext cx="137962" cy="13796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TextBox 68">
            <a:extLst>
              <a:ext uri="{FF2B5EF4-FFF2-40B4-BE49-F238E27FC236}">
                <a16:creationId xmlns:a16="http://schemas.microsoft.com/office/drawing/2014/main" id="{347125FC-EF06-3345-9ED7-F74D117B6AC9}"/>
              </a:ext>
            </a:extLst>
          </p:cNvPr>
          <p:cNvSpPr txBox="1"/>
          <p:nvPr/>
        </p:nvSpPr>
        <p:spPr>
          <a:xfrm>
            <a:off x="265871" y="3191450"/>
            <a:ext cx="3320879" cy="3046988"/>
          </a:xfrm>
          <a:prstGeom prst="rect">
            <a:avLst/>
          </a:prstGeom>
          <a:noFill/>
        </p:spPr>
        <p:txBody>
          <a:bodyPr wrap="square" rtlCol="0">
            <a:spAutoFit/>
          </a:bodyPr>
          <a:lstStyle/>
          <a:p>
            <a:r>
              <a:rPr lang="en-US" sz="1600" dirty="0">
                <a:solidFill>
                  <a:srgbClr val="00B0F0"/>
                </a:solidFill>
              </a:rPr>
              <a:t>If you collected a new data set under different conditions and got this statistic, should you conclude that the new conditions affected the statistic, or that the difference from your previously measured statistic was simply due to random fluctuations and not an effect of changing conditions?</a:t>
            </a:r>
          </a:p>
          <a:p>
            <a:endParaRPr lang="en-US" sz="1600" dirty="0">
              <a:solidFill>
                <a:srgbClr val="00B0F0"/>
              </a:solidFill>
            </a:endParaRPr>
          </a:p>
          <a:p>
            <a:r>
              <a:rPr lang="en-US" sz="1600" dirty="0">
                <a:solidFill>
                  <a:srgbClr val="00B0F0"/>
                </a:solidFill>
              </a:rPr>
              <a:t>Without knowing a confidence interval, you cannot tell.</a:t>
            </a:r>
          </a:p>
        </p:txBody>
      </p:sp>
      <p:cxnSp>
        <p:nvCxnSpPr>
          <p:cNvPr id="70" name="Straight Connector 69">
            <a:extLst>
              <a:ext uri="{FF2B5EF4-FFF2-40B4-BE49-F238E27FC236}">
                <a16:creationId xmlns:a16="http://schemas.microsoft.com/office/drawing/2014/main" id="{FFFBC627-2BAD-3D4A-B2D3-3C160070F6C9}"/>
              </a:ext>
            </a:extLst>
          </p:cNvPr>
          <p:cNvCxnSpPr>
            <a:cxnSpLocks/>
          </p:cNvCxnSpPr>
          <p:nvPr/>
        </p:nvCxnSpPr>
        <p:spPr>
          <a:xfrm>
            <a:off x="3541475" y="3565131"/>
            <a:ext cx="3046519" cy="1102435"/>
          </a:xfrm>
          <a:prstGeom prst="line">
            <a:avLst/>
          </a:prstGeom>
          <a:ln w="19050">
            <a:solidFill>
              <a:srgbClr val="00B0F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530024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C33893-C1FD-CF4C-91EC-7A35879269DA}"/>
              </a:ext>
            </a:extLst>
          </p:cNvPr>
          <p:cNvSpPr>
            <a:spLocks noGrp="1"/>
          </p:cNvSpPr>
          <p:nvPr>
            <p:ph type="title"/>
          </p:nvPr>
        </p:nvSpPr>
        <p:spPr>
          <a:xfrm>
            <a:off x="274319" y="317481"/>
            <a:ext cx="8595360" cy="641871"/>
          </a:xfrm>
        </p:spPr>
        <p:txBody>
          <a:bodyPr>
            <a:normAutofit/>
          </a:bodyPr>
          <a:lstStyle/>
          <a:p>
            <a:r>
              <a:rPr lang="en-US" dirty="0"/>
              <a:t>Bootstrap</a:t>
            </a:r>
          </a:p>
        </p:txBody>
      </p:sp>
      <p:sp>
        <p:nvSpPr>
          <p:cNvPr id="4" name="Slide Number Placeholder 3">
            <a:extLst>
              <a:ext uri="{FF2B5EF4-FFF2-40B4-BE49-F238E27FC236}">
                <a16:creationId xmlns:a16="http://schemas.microsoft.com/office/drawing/2014/main" id="{02E00918-68B8-514A-891C-20F177A55ADD}"/>
              </a:ext>
            </a:extLst>
          </p:cNvPr>
          <p:cNvSpPr>
            <a:spLocks noGrp="1"/>
          </p:cNvSpPr>
          <p:nvPr>
            <p:ph type="sldNum" sz="quarter" idx="12"/>
          </p:nvPr>
        </p:nvSpPr>
        <p:spPr>
          <a:xfrm>
            <a:off x="6272888" y="6446520"/>
            <a:ext cx="2366010" cy="274320"/>
          </a:xfrm>
        </p:spPr>
        <p:txBody>
          <a:bodyPr/>
          <a:lstStyle/>
          <a:p>
            <a:fld id="{4F1611B7-9285-1F48-A026-12A07D3EB268}" type="slidenum">
              <a:rPr lang="en-US" smtClean="0"/>
              <a:t>61</a:t>
            </a:fld>
            <a:endParaRPr lang="en-US" dirty="0"/>
          </a:p>
        </p:txBody>
      </p:sp>
      <p:sp>
        <p:nvSpPr>
          <p:cNvPr id="71" name="TextBox 70">
            <a:extLst>
              <a:ext uri="{FF2B5EF4-FFF2-40B4-BE49-F238E27FC236}">
                <a16:creationId xmlns:a16="http://schemas.microsoft.com/office/drawing/2014/main" id="{0589D184-E040-EA4B-9FA8-428DF42BCFBA}"/>
              </a:ext>
            </a:extLst>
          </p:cNvPr>
          <p:cNvSpPr txBox="1"/>
          <p:nvPr/>
        </p:nvSpPr>
        <p:spPr>
          <a:xfrm>
            <a:off x="381618" y="1502333"/>
            <a:ext cx="8380762" cy="4401205"/>
          </a:xfrm>
          <a:prstGeom prst="rect">
            <a:avLst/>
          </a:prstGeom>
          <a:noFill/>
        </p:spPr>
        <p:txBody>
          <a:bodyPr wrap="square" rtlCol="0">
            <a:spAutoFit/>
          </a:bodyPr>
          <a:lstStyle/>
          <a:p>
            <a:pPr algn="ctr"/>
            <a:r>
              <a:rPr lang="en-US" sz="2800" dirty="0"/>
              <a:t>Bootstrap is a method for estimating the distribution of a statistic from a single data set.</a:t>
            </a:r>
          </a:p>
          <a:p>
            <a:pPr algn="ctr"/>
            <a:endParaRPr lang="en-US" sz="2800" dirty="0"/>
          </a:p>
          <a:p>
            <a:pPr algn="ctr"/>
            <a:endParaRPr lang="en-US" sz="2800" dirty="0"/>
          </a:p>
          <a:p>
            <a:pPr algn="ctr"/>
            <a:r>
              <a:rPr lang="en-US" sz="2800" dirty="0"/>
              <a:t>It is a </a:t>
            </a:r>
            <a:r>
              <a:rPr lang="en-US" sz="2800" b="1" i="1" dirty="0"/>
              <a:t>nonparametric</a:t>
            </a:r>
            <a:r>
              <a:rPr lang="en-US" sz="2800" dirty="0"/>
              <a:t> method. i.e. you don’t need to assume any type of model distribution.</a:t>
            </a:r>
          </a:p>
          <a:p>
            <a:pPr algn="ctr"/>
            <a:endParaRPr lang="en-US" sz="2800" dirty="0"/>
          </a:p>
          <a:p>
            <a:pPr algn="ctr"/>
            <a:endParaRPr lang="en-US" sz="2800" dirty="0"/>
          </a:p>
          <a:p>
            <a:pPr algn="ctr"/>
            <a:r>
              <a:rPr lang="en-US" sz="2800" dirty="0">
                <a:solidFill>
                  <a:srgbClr val="C00000"/>
                </a:solidFill>
              </a:rPr>
              <a:t>It’s </a:t>
            </a:r>
            <a:r>
              <a:rPr lang="en-US" sz="2800" b="1" dirty="0">
                <a:solidFill>
                  <a:srgbClr val="C00000"/>
                </a:solidFill>
              </a:rPr>
              <a:t>ONLY</a:t>
            </a:r>
            <a:r>
              <a:rPr lang="en-US" sz="2800" dirty="0">
                <a:solidFill>
                  <a:srgbClr val="C00000"/>
                </a:solidFill>
              </a:rPr>
              <a:t> valid when the single data set in question is representative of the larger population.</a:t>
            </a:r>
          </a:p>
        </p:txBody>
      </p:sp>
    </p:spTree>
    <p:extLst>
      <p:ext uri="{BB962C8B-B14F-4D97-AF65-F5344CB8AC3E}">
        <p14:creationId xmlns:p14="http://schemas.microsoft.com/office/powerpoint/2010/main" val="298938286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C33893-C1FD-CF4C-91EC-7A35879269DA}"/>
              </a:ext>
            </a:extLst>
          </p:cNvPr>
          <p:cNvSpPr>
            <a:spLocks noGrp="1"/>
          </p:cNvSpPr>
          <p:nvPr>
            <p:ph type="title"/>
          </p:nvPr>
        </p:nvSpPr>
        <p:spPr>
          <a:xfrm>
            <a:off x="274319" y="317481"/>
            <a:ext cx="8595360" cy="641871"/>
          </a:xfrm>
        </p:spPr>
        <p:txBody>
          <a:bodyPr>
            <a:normAutofit/>
          </a:bodyPr>
          <a:lstStyle/>
          <a:p>
            <a:r>
              <a:rPr lang="en-US" dirty="0"/>
              <a:t>Bootstrap</a:t>
            </a:r>
          </a:p>
        </p:txBody>
      </p:sp>
      <p:sp>
        <p:nvSpPr>
          <p:cNvPr id="4" name="Slide Number Placeholder 3">
            <a:extLst>
              <a:ext uri="{FF2B5EF4-FFF2-40B4-BE49-F238E27FC236}">
                <a16:creationId xmlns:a16="http://schemas.microsoft.com/office/drawing/2014/main" id="{02E00918-68B8-514A-891C-20F177A55ADD}"/>
              </a:ext>
            </a:extLst>
          </p:cNvPr>
          <p:cNvSpPr>
            <a:spLocks noGrp="1"/>
          </p:cNvSpPr>
          <p:nvPr>
            <p:ph type="sldNum" sz="quarter" idx="12"/>
          </p:nvPr>
        </p:nvSpPr>
        <p:spPr>
          <a:xfrm>
            <a:off x="6272888" y="6446520"/>
            <a:ext cx="2366010" cy="274320"/>
          </a:xfrm>
        </p:spPr>
        <p:txBody>
          <a:bodyPr/>
          <a:lstStyle/>
          <a:p>
            <a:fld id="{4F1611B7-9285-1F48-A026-12A07D3EB268}" type="slidenum">
              <a:rPr lang="en-US" smtClean="0"/>
              <a:t>62</a:t>
            </a:fld>
            <a:endParaRPr lang="en-US" dirty="0"/>
          </a:p>
        </p:txBody>
      </p:sp>
      <p:grpSp>
        <p:nvGrpSpPr>
          <p:cNvPr id="125" name="Group 124">
            <a:extLst>
              <a:ext uri="{FF2B5EF4-FFF2-40B4-BE49-F238E27FC236}">
                <a16:creationId xmlns:a16="http://schemas.microsoft.com/office/drawing/2014/main" id="{179E58BF-E674-3441-AEA4-BA7C6114D148}"/>
              </a:ext>
            </a:extLst>
          </p:cNvPr>
          <p:cNvGrpSpPr/>
          <p:nvPr/>
        </p:nvGrpSpPr>
        <p:grpSpPr>
          <a:xfrm>
            <a:off x="322419" y="1379813"/>
            <a:ext cx="765978" cy="725113"/>
            <a:chOff x="2031861" y="1429407"/>
            <a:chExt cx="1876592" cy="1776474"/>
          </a:xfrm>
        </p:grpSpPr>
        <p:sp>
          <p:nvSpPr>
            <p:cNvPr id="126" name="TextBox 125">
              <a:extLst>
                <a:ext uri="{FF2B5EF4-FFF2-40B4-BE49-F238E27FC236}">
                  <a16:creationId xmlns:a16="http://schemas.microsoft.com/office/drawing/2014/main" id="{8EAEF897-DD4D-024F-91CC-518CD7472EEC}"/>
                </a:ext>
              </a:extLst>
            </p:cNvPr>
            <p:cNvSpPr txBox="1"/>
            <p:nvPr/>
          </p:nvSpPr>
          <p:spPr>
            <a:xfrm>
              <a:off x="2448910" y="1429407"/>
              <a:ext cx="644856" cy="754031"/>
            </a:xfrm>
            <a:prstGeom prst="rect">
              <a:avLst/>
            </a:prstGeom>
            <a:noFill/>
          </p:spPr>
          <p:txBody>
            <a:bodyPr wrap="none" rtlCol="0">
              <a:spAutoFit/>
            </a:bodyPr>
            <a:lstStyle/>
            <a:p>
              <a:r>
                <a:rPr lang="en-US" sz="1400" dirty="0"/>
                <a:t>x</a:t>
              </a:r>
            </a:p>
          </p:txBody>
        </p:sp>
        <p:sp>
          <p:nvSpPr>
            <p:cNvPr id="127" name="TextBox 126">
              <a:extLst>
                <a:ext uri="{FF2B5EF4-FFF2-40B4-BE49-F238E27FC236}">
                  <a16:creationId xmlns:a16="http://schemas.microsoft.com/office/drawing/2014/main" id="{2A7F4ADB-A73C-0040-845A-9C919AE700C0}"/>
                </a:ext>
              </a:extLst>
            </p:cNvPr>
            <p:cNvSpPr txBox="1"/>
            <p:nvPr/>
          </p:nvSpPr>
          <p:spPr>
            <a:xfrm>
              <a:off x="2601310" y="1581807"/>
              <a:ext cx="644856" cy="754031"/>
            </a:xfrm>
            <a:prstGeom prst="rect">
              <a:avLst/>
            </a:prstGeom>
            <a:noFill/>
          </p:spPr>
          <p:txBody>
            <a:bodyPr wrap="none" rtlCol="0">
              <a:spAutoFit/>
            </a:bodyPr>
            <a:lstStyle/>
            <a:p>
              <a:r>
                <a:rPr lang="en-US" sz="1400" dirty="0"/>
                <a:t>x</a:t>
              </a:r>
            </a:p>
          </p:txBody>
        </p:sp>
        <p:sp>
          <p:nvSpPr>
            <p:cNvPr id="128" name="TextBox 127">
              <a:extLst>
                <a:ext uri="{FF2B5EF4-FFF2-40B4-BE49-F238E27FC236}">
                  <a16:creationId xmlns:a16="http://schemas.microsoft.com/office/drawing/2014/main" id="{65776B7D-91B4-4346-B2D9-6BC8BB59F712}"/>
                </a:ext>
              </a:extLst>
            </p:cNvPr>
            <p:cNvSpPr txBox="1"/>
            <p:nvPr/>
          </p:nvSpPr>
          <p:spPr>
            <a:xfrm>
              <a:off x="2753710" y="1734207"/>
              <a:ext cx="644856" cy="754031"/>
            </a:xfrm>
            <a:prstGeom prst="rect">
              <a:avLst/>
            </a:prstGeom>
            <a:noFill/>
          </p:spPr>
          <p:txBody>
            <a:bodyPr wrap="none" rtlCol="0">
              <a:spAutoFit/>
            </a:bodyPr>
            <a:lstStyle/>
            <a:p>
              <a:r>
                <a:rPr lang="en-US" sz="1400" dirty="0"/>
                <a:t>x</a:t>
              </a:r>
            </a:p>
          </p:txBody>
        </p:sp>
        <p:sp>
          <p:nvSpPr>
            <p:cNvPr id="129" name="TextBox 128">
              <a:extLst>
                <a:ext uri="{FF2B5EF4-FFF2-40B4-BE49-F238E27FC236}">
                  <a16:creationId xmlns:a16="http://schemas.microsoft.com/office/drawing/2014/main" id="{796A5D1C-C4D0-7041-BCA8-75FC98134685}"/>
                </a:ext>
              </a:extLst>
            </p:cNvPr>
            <p:cNvSpPr txBox="1"/>
            <p:nvPr/>
          </p:nvSpPr>
          <p:spPr>
            <a:xfrm>
              <a:off x="2948014" y="1822912"/>
              <a:ext cx="644856" cy="754031"/>
            </a:xfrm>
            <a:prstGeom prst="rect">
              <a:avLst/>
            </a:prstGeom>
            <a:noFill/>
          </p:spPr>
          <p:txBody>
            <a:bodyPr wrap="none" rtlCol="0">
              <a:spAutoFit/>
            </a:bodyPr>
            <a:lstStyle/>
            <a:p>
              <a:r>
                <a:rPr lang="en-US" sz="1400" dirty="0"/>
                <a:t>x</a:t>
              </a:r>
            </a:p>
          </p:txBody>
        </p:sp>
        <p:sp>
          <p:nvSpPr>
            <p:cNvPr id="130" name="TextBox 129">
              <a:extLst>
                <a:ext uri="{FF2B5EF4-FFF2-40B4-BE49-F238E27FC236}">
                  <a16:creationId xmlns:a16="http://schemas.microsoft.com/office/drawing/2014/main" id="{AA94C8DC-2EE0-8449-A975-B540E3A79023}"/>
                </a:ext>
              </a:extLst>
            </p:cNvPr>
            <p:cNvSpPr txBox="1"/>
            <p:nvPr/>
          </p:nvSpPr>
          <p:spPr>
            <a:xfrm>
              <a:off x="3058511" y="2039008"/>
              <a:ext cx="644856" cy="754031"/>
            </a:xfrm>
            <a:prstGeom prst="rect">
              <a:avLst/>
            </a:prstGeom>
            <a:noFill/>
          </p:spPr>
          <p:txBody>
            <a:bodyPr wrap="none" rtlCol="0">
              <a:spAutoFit/>
            </a:bodyPr>
            <a:lstStyle/>
            <a:p>
              <a:r>
                <a:rPr lang="en-US" sz="1400" dirty="0"/>
                <a:t>x</a:t>
              </a:r>
            </a:p>
          </p:txBody>
        </p:sp>
        <p:sp>
          <p:nvSpPr>
            <p:cNvPr id="131" name="TextBox 130">
              <a:extLst>
                <a:ext uri="{FF2B5EF4-FFF2-40B4-BE49-F238E27FC236}">
                  <a16:creationId xmlns:a16="http://schemas.microsoft.com/office/drawing/2014/main" id="{147B5D49-74F9-5749-9AA6-33C4C3E3B713}"/>
                </a:ext>
              </a:extLst>
            </p:cNvPr>
            <p:cNvSpPr txBox="1"/>
            <p:nvPr/>
          </p:nvSpPr>
          <p:spPr>
            <a:xfrm>
              <a:off x="3210909" y="2191408"/>
              <a:ext cx="644856" cy="754031"/>
            </a:xfrm>
            <a:prstGeom prst="rect">
              <a:avLst/>
            </a:prstGeom>
            <a:noFill/>
          </p:spPr>
          <p:txBody>
            <a:bodyPr wrap="none" rtlCol="0">
              <a:spAutoFit/>
            </a:bodyPr>
            <a:lstStyle/>
            <a:p>
              <a:r>
                <a:rPr lang="en-US" sz="1400" dirty="0"/>
                <a:t>x</a:t>
              </a:r>
            </a:p>
          </p:txBody>
        </p:sp>
        <p:sp>
          <p:nvSpPr>
            <p:cNvPr id="132" name="TextBox 131">
              <a:extLst>
                <a:ext uri="{FF2B5EF4-FFF2-40B4-BE49-F238E27FC236}">
                  <a16:creationId xmlns:a16="http://schemas.microsoft.com/office/drawing/2014/main" id="{F0BB970E-1545-B340-9B1F-D671677A33F0}"/>
                </a:ext>
              </a:extLst>
            </p:cNvPr>
            <p:cNvSpPr txBox="1"/>
            <p:nvPr/>
          </p:nvSpPr>
          <p:spPr>
            <a:xfrm>
              <a:off x="2543639" y="1930853"/>
              <a:ext cx="644856" cy="754031"/>
            </a:xfrm>
            <a:prstGeom prst="rect">
              <a:avLst/>
            </a:prstGeom>
            <a:noFill/>
          </p:spPr>
          <p:txBody>
            <a:bodyPr wrap="none" rtlCol="0">
              <a:spAutoFit/>
            </a:bodyPr>
            <a:lstStyle/>
            <a:p>
              <a:r>
                <a:rPr lang="en-US" sz="1400" dirty="0"/>
                <a:t>x</a:t>
              </a:r>
            </a:p>
          </p:txBody>
        </p:sp>
        <p:sp>
          <p:nvSpPr>
            <p:cNvPr id="133" name="TextBox 132">
              <a:extLst>
                <a:ext uri="{FF2B5EF4-FFF2-40B4-BE49-F238E27FC236}">
                  <a16:creationId xmlns:a16="http://schemas.microsoft.com/office/drawing/2014/main" id="{8C98C865-2E5D-7F4F-A3B8-A69C89389849}"/>
                </a:ext>
              </a:extLst>
            </p:cNvPr>
            <p:cNvSpPr txBox="1"/>
            <p:nvPr/>
          </p:nvSpPr>
          <p:spPr>
            <a:xfrm>
              <a:off x="2559676" y="2401193"/>
              <a:ext cx="644856" cy="754031"/>
            </a:xfrm>
            <a:prstGeom prst="rect">
              <a:avLst/>
            </a:prstGeom>
            <a:noFill/>
          </p:spPr>
          <p:txBody>
            <a:bodyPr wrap="none" rtlCol="0">
              <a:spAutoFit/>
            </a:bodyPr>
            <a:lstStyle/>
            <a:p>
              <a:r>
                <a:rPr lang="en-US" sz="1400" dirty="0"/>
                <a:t>x</a:t>
              </a:r>
            </a:p>
          </p:txBody>
        </p:sp>
        <p:sp>
          <p:nvSpPr>
            <p:cNvPr id="134" name="TextBox 133">
              <a:extLst>
                <a:ext uri="{FF2B5EF4-FFF2-40B4-BE49-F238E27FC236}">
                  <a16:creationId xmlns:a16="http://schemas.microsoft.com/office/drawing/2014/main" id="{4CF688E0-EEB9-E846-BFCB-DA643DFCE01F}"/>
                </a:ext>
              </a:extLst>
            </p:cNvPr>
            <p:cNvSpPr txBox="1"/>
            <p:nvPr/>
          </p:nvSpPr>
          <p:spPr>
            <a:xfrm>
              <a:off x="2133803" y="1558685"/>
              <a:ext cx="294290" cy="754031"/>
            </a:xfrm>
            <a:prstGeom prst="rect">
              <a:avLst/>
            </a:prstGeom>
            <a:noFill/>
          </p:spPr>
          <p:txBody>
            <a:bodyPr wrap="square" rtlCol="0">
              <a:spAutoFit/>
            </a:bodyPr>
            <a:lstStyle/>
            <a:p>
              <a:r>
                <a:rPr lang="en-US" sz="1400" dirty="0"/>
                <a:t>x</a:t>
              </a:r>
            </a:p>
          </p:txBody>
        </p:sp>
        <p:sp>
          <p:nvSpPr>
            <p:cNvPr id="135" name="TextBox 134">
              <a:extLst>
                <a:ext uri="{FF2B5EF4-FFF2-40B4-BE49-F238E27FC236}">
                  <a16:creationId xmlns:a16="http://schemas.microsoft.com/office/drawing/2014/main" id="{53823505-B16C-3F4F-AB5F-B9B0CF80DB05}"/>
                </a:ext>
              </a:extLst>
            </p:cNvPr>
            <p:cNvSpPr txBox="1"/>
            <p:nvPr/>
          </p:nvSpPr>
          <p:spPr>
            <a:xfrm>
              <a:off x="2244297" y="1794218"/>
              <a:ext cx="294290" cy="754031"/>
            </a:xfrm>
            <a:prstGeom prst="rect">
              <a:avLst/>
            </a:prstGeom>
            <a:noFill/>
          </p:spPr>
          <p:txBody>
            <a:bodyPr wrap="square" rtlCol="0">
              <a:spAutoFit/>
            </a:bodyPr>
            <a:lstStyle/>
            <a:p>
              <a:r>
                <a:rPr lang="en-US" sz="1400" dirty="0"/>
                <a:t>x</a:t>
              </a:r>
            </a:p>
          </p:txBody>
        </p:sp>
        <p:sp>
          <p:nvSpPr>
            <p:cNvPr id="136" name="TextBox 135">
              <a:extLst>
                <a:ext uri="{FF2B5EF4-FFF2-40B4-BE49-F238E27FC236}">
                  <a16:creationId xmlns:a16="http://schemas.microsoft.com/office/drawing/2014/main" id="{7F9C3704-068E-6342-8DA5-243C3B3AB0AA}"/>
                </a:ext>
              </a:extLst>
            </p:cNvPr>
            <p:cNvSpPr txBox="1"/>
            <p:nvPr/>
          </p:nvSpPr>
          <p:spPr>
            <a:xfrm>
              <a:off x="2428161" y="1798739"/>
              <a:ext cx="294290" cy="754031"/>
            </a:xfrm>
            <a:prstGeom prst="rect">
              <a:avLst/>
            </a:prstGeom>
            <a:noFill/>
          </p:spPr>
          <p:txBody>
            <a:bodyPr wrap="square" rtlCol="0">
              <a:spAutoFit/>
            </a:bodyPr>
            <a:lstStyle/>
            <a:p>
              <a:r>
                <a:rPr lang="en-US" sz="1400" dirty="0"/>
                <a:t>x</a:t>
              </a:r>
            </a:p>
          </p:txBody>
        </p:sp>
        <p:sp>
          <p:nvSpPr>
            <p:cNvPr id="137" name="TextBox 136">
              <a:extLst>
                <a:ext uri="{FF2B5EF4-FFF2-40B4-BE49-F238E27FC236}">
                  <a16:creationId xmlns:a16="http://schemas.microsoft.com/office/drawing/2014/main" id="{567E9654-D49F-F44B-BBC3-C75D58AFAC61}"/>
                </a:ext>
              </a:extLst>
            </p:cNvPr>
            <p:cNvSpPr txBox="1"/>
            <p:nvPr/>
          </p:nvSpPr>
          <p:spPr>
            <a:xfrm>
              <a:off x="2464675" y="2140327"/>
              <a:ext cx="294290" cy="754031"/>
            </a:xfrm>
            <a:prstGeom prst="rect">
              <a:avLst/>
            </a:prstGeom>
            <a:noFill/>
          </p:spPr>
          <p:txBody>
            <a:bodyPr wrap="square" rtlCol="0">
              <a:spAutoFit/>
            </a:bodyPr>
            <a:lstStyle/>
            <a:p>
              <a:r>
                <a:rPr lang="en-US" sz="1400" dirty="0"/>
                <a:t>x</a:t>
              </a:r>
            </a:p>
          </p:txBody>
        </p:sp>
        <p:sp>
          <p:nvSpPr>
            <p:cNvPr id="138" name="TextBox 137">
              <a:extLst>
                <a:ext uri="{FF2B5EF4-FFF2-40B4-BE49-F238E27FC236}">
                  <a16:creationId xmlns:a16="http://schemas.microsoft.com/office/drawing/2014/main" id="{02A4AC9C-9627-AB41-B7DF-2A079F400876}"/>
                </a:ext>
              </a:extLst>
            </p:cNvPr>
            <p:cNvSpPr txBox="1"/>
            <p:nvPr/>
          </p:nvSpPr>
          <p:spPr>
            <a:xfrm>
              <a:off x="2911366" y="2101437"/>
              <a:ext cx="294290" cy="754031"/>
            </a:xfrm>
            <a:prstGeom prst="rect">
              <a:avLst/>
            </a:prstGeom>
            <a:noFill/>
          </p:spPr>
          <p:txBody>
            <a:bodyPr wrap="square" rtlCol="0">
              <a:spAutoFit/>
            </a:bodyPr>
            <a:lstStyle/>
            <a:p>
              <a:r>
                <a:rPr lang="en-US" sz="1400" dirty="0"/>
                <a:t>x</a:t>
              </a:r>
            </a:p>
          </p:txBody>
        </p:sp>
        <p:sp>
          <p:nvSpPr>
            <p:cNvPr id="139" name="TextBox 138">
              <a:extLst>
                <a:ext uri="{FF2B5EF4-FFF2-40B4-BE49-F238E27FC236}">
                  <a16:creationId xmlns:a16="http://schemas.microsoft.com/office/drawing/2014/main" id="{5B97F41C-9F95-2544-B1B2-31245D490284}"/>
                </a:ext>
              </a:extLst>
            </p:cNvPr>
            <p:cNvSpPr txBox="1"/>
            <p:nvPr/>
          </p:nvSpPr>
          <p:spPr>
            <a:xfrm>
              <a:off x="2758319" y="2319946"/>
              <a:ext cx="294290" cy="754031"/>
            </a:xfrm>
            <a:prstGeom prst="rect">
              <a:avLst/>
            </a:prstGeom>
            <a:noFill/>
          </p:spPr>
          <p:txBody>
            <a:bodyPr wrap="square" rtlCol="0">
              <a:spAutoFit/>
            </a:bodyPr>
            <a:lstStyle/>
            <a:p>
              <a:r>
                <a:rPr lang="en-US" sz="1400" dirty="0"/>
                <a:t>x</a:t>
              </a:r>
            </a:p>
          </p:txBody>
        </p:sp>
        <p:sp>
          <p:nvSpPr>
            <p:cNvPr id="140" name="TextBox 139">
              <a:extLst>
                <a:ext uri="{FF2B5EF4-FFF2-40B4-BE49-F238E27FC236}">
                  <a16:creationId xmlns:a16="http://schemas.microsoft.com/office/drawing/2014/main" id="{A8B12433-401A-9441-BDEC-609914CED178}"/>
                </a:ext>
              </a:extLst>
            </p:cNvPr>
            <p:cNvSpPr txBox="1"/>
            <p:nvPr/>
          </p:nvSpPr>
          <p:spPr>
            <a:xfrm>
              <a:off x="3037763" y="2408339"/>
              <a:ext cx="294290" cy="754031"/>
            </a:xfrm>
            <a:prstGeom prst="rect">
              <a:avLst/>
            </a:prstGeom>
            <a:noFill/>
          </p:spPr>
          <p:txBody>
            <a:bodyPr wrap="square" rtlCol="0">
              <a:spAutoFit/>
            </a:bodyPr>
            <a:lstStyle/>
            <a:p>
              <a:r>
                <a:rPr lang="en-US" sz="1400" dirty="0"/>
                <a:t>x</a:t>
              </a:r>
            </a:p>
          </p:txBody>
        </p:sp>
        <p:sp>
          <p:nvSpPr>
            <p:cNvPr id="141" name="TextBox 140">
              <a:extLst>
                <a:ext uri="{FF2B5EF4-FFF2-40B4-BE49-F238E27FC236}">
                  <a16:creationId xmlns:a16="http://schemas.microsoft.com/office/drawing/2014/main" id="{9F85C028-0EEA-984C-A357-503EBC9B13AC}"/>
                </a:ext>
              </a:extLst>
            </p:cNvPr>
            <p:cNvSpPr txBox="1"/>
            <p:nvPr/>
          </p:nvSpPr>
          <p:spPr>
            <a:xfrm>
              <a:off x="2055045" y="1872523"/>
              <a:ext cx="294290" cy="754031"/>
            </a:xfrm>
            <a:prstGeom prst="rect">
              <a:avLst/>
            </a:prstGeom>
            <a:noFill/>
          </p:spPr>
          <p:txBody>
            <a:bodyPr wrap="square" rtlCol="0">
              <a:spAutoFit/>
            </a:bodyPr>
            <a:lstStyle/>
            <a:p>
              <a:r>
                <a:rPr lang="en-US" sz="1400" dirty="0"/>
                <a:t>x</a:t>
              </a:r>
            </a:p>
          </p:txBody>
        </p:sp>
        <p:sp>
          <p:nvSpPr>
            <p:cNvPr id="142" name="TextBox 141">
              <a:extLst>
                <a:ext uri="{FF2B5EF4-FFF2-40B4-BE49-F238E27FC236}">
                  <a16:creationId xmlns:a16="http://schemas.microsoft.com/office/drawing/2014/main" id="{09C1ABBE-63A4-C741-B6FA-176FA00537D4}"/>
                </a:ext>
              </a:extLst>
            </p:cNvPr>
            <p:cNvSpPr txBox="1"/>
            <p:nvPr/>
          </p:nvSpPr>
          <p:spPr>
            <a:xfrm>
              <a:off x="3232066" y="1918873"/>
              <a:ext cx="644856" cy="754031"/>
            </a:xfrm>
            <a:prstGeom prst="rect">
              <a:avLst/>
            </a:prstGeom>
            <a:noFill/>
          </p:spPr>
          <p:txBody>
            <a:bodyPr wrap="none" rtlCol="0">
              <a:spAutoFit/>
            </a:bodyPr>
            <a:lstStyle/>
            <a:p>
              <a:r>
                <a:rPr lang="en-US" sz="1400" dirty="0"/>
                <a:t>x</a:t>
              </a:r>
            </a:p>
          </p:txBody>
        </p:sp>
        <p:sp>
          <p:nvSpPr>
            <p:cNvPr id="143" name="TextBox 142">
              <a:extLst>
                <a:ext uri="{FF2B5EF4-FFF2-40B4-BE49-F238E27FC236}">
                  <a16:creationId xmlns:a16="http://schemas.microsoft.com/office/drawing/2014/main" id="{773B5E43-67A9-4941-835A-CD109FF52B4B}"/>
                </a:ext>
              </a:extLst>
            </p:cNvPr>
            <p:cNvSpPr txBox="1"/>
            <p:nvPr/>
          </p:nvSpPr>
          <p:spPr>
            <a:xfrm>
              <a:off x="2927266" y="1483428"/>
              <a:ext cx="284052" cy="754031"/>
            </a:xfrm>
            <a:prstGeom prst="rect">
              <a:avLst/>
            </a:prstGeom>
            <a:noFill/>
          </p:spPr>
          <p:txBody>
            <a:bodyPr wrap="square" rtlCol="0">
              <a:spAutoFit/>
            </a:bodyPr>
            <a:lstStyle/>
            <a:p>
              <a:r>
                <a:rPr lang="en-US" sz="1400" dirty="0"/>
                <a:t>x</a:t>
              </a:r>
            </a:p>
          </p:txBody>
        </p:sp>
        <p:sp>
          <p:nvSpPr>
            <p:cNvPr id="144" name="TextBox 143">
              <a:extLst>
                <a:ext uri="{FF2B5EF4-FFF2-40B4-BE49-F238E27FC236}">
                  <a16:creationId xmlns:a16="http://schemas.microsoft.com/office/drawing/2014/main" id="{1A263610-5685-5242-A39F-AF9B79190CF6}"/>
                </a:ext>
              </a:extLst>
            </p:cNvPr>
            <p:cNvSpPr txBox="1"/>
            <p:nvPr/>
          </p:nvSpPr>
          <p:spPr>
            <a:xfrm>
              <a:off x="3263597" y="1638246"/>
              <a:ext cx="644856" cy="754031"/>
            </a:xfrm>
            <a:prstGeom prst="rect">
              <a:avLst/>
            </a:prstGeom>
            <a:noFill/>
          </p:spPr>
          <p:txBody>
            <a:bodyPr wrap="none" rtlCol="0">
              <a:spAutoFit/>
            </a:bodyPr>
            <a:lstStyle/>
            <a:p>
              <a:r>
                <a:rPr lang="en-US" sz="1400" dirty="0"/>
                <a:t>x</a:t>
              </a:r>
            </a:p>
          </p:txBody>
        </p:sp>
        <p:sp>
          <p:nvSpPr>
            <p:cNvPr id="145" name="TextBox 144">
              <a:extLst>
                <a:ext uri="{FF2B5EF4-FFF2-40B4-BE49-F238E27FC236}">
                  <a16:creationId xmlns:a16="http://schemas.microsoft.com/office/drawing/2014/main" id="{FFD2FAEC-205A-ED40-B9B5-88D563C2A3BE}"/>
                </a:ext>
              </a:extLst>
            </p:cNvPr>
            <p:cNvSpPr txBox="1"/>
            <p:nvPr/>
          </p:nvSpPr>
          <p:spPr>
            <a:xfrm>
              <a:off x="2335515" y="2451850"/>
              <a:ext cx="644856" cy="754031"/>
            </a:xfrm>
            <a:prstGeom prst="rect">
              <a:avLst/>
            </a:prstGeom>
            <a:noFill/>
          </p:spPr>
          <p:txBody>
            <a:bodyPr wrap="none" rtlCol="0">
              <a:spAutoFit/>
            </a:bodyPr>
            <a:lstStyle/>
            <a:p>
              <a:r>
                <a:rPr lang="en-US" sz="1400" dirty="0"/>
                <a:t>x</a:t>
              </a:r>
            </a:p>
          </p:txBody>
        </p:sp>
        <p:sp>
          <p:nvSpPr>
            <p:cNvPr id="146" name="TextBox 145">
              <a:extLst>
                <a:ext uri="{FF2B5EF4-FFF2-40B4-BE49-F238E27FC236}">
                  <a16:creationId xmlns:a16="http://schemas.microsoft.com/office/drawing/2014/main" id="{9BB95929-3301-E44F-953C-19223D3E82CD}"/>
                </a:ext>
              </a:extLst>
            </p:cNvPr>
            <p:cNvSpPr txBox="1"/>
            <p:nvPr/>
          </p:nvSpPr>
          <p:spPr>
            <a:xfrm>
              <a:off x="2727435" y="2028287"/>
              <a:ext cx="644856" cy="754031"/>
            </a:xfrm>
            <a:prstGeom prst="rect">
              <a:avLst/>
            </a:prstGeom>
            <a:noFill/>
          </p:spPr>
          <p:txBody>
            <a:bodyPr wrap="none" rtlCol="0">
              <a:spAutoFit/>
            </a:bodyPr>
            <a:lstStyle/>
            <a:p>
              <a:r>
                <a:rPr lang="en-US" sz="1400" dirty="0"/>
                <a:t>x</a:t>
              </a:r>
            </a:p>
          </p:txBody>
        </p:sp>
        <p:sp>
          <p:nvSpPr>
            <p:cNvPr id="147" name="TextBox 146">
              <a:extLst>
                <a:ext uri="{FF2B5EF4-FFF2-40B4-BE49-F238E27FC236}">
                  <a16:creationId xmlns:a16="http://schemas.microsoft.com/office/drawing/2014/main" id="{2307AB6D-8B28-E64F-ADCE-13348E992C96}"/>
                </a:ext>
              </a:extLst>
            </p:cNvPr>
            <p:cNvSpPr txBox="1"/>
            <p:nvPr/>
          </p:nvSpPr>
          <p:spPr>
            <a:xfrm>
              <a:off x="2181270" y="2138012"/>
              <a:ext cx="644856" cy="754031"/>
            </a:xfrm>
            <a:prstGeom prst="rect">
              <a:avLst/>
            </a:prstGeom>
            <a:noFill/>
          </p:spPr>
          <p:txBody>
            <a:bodyPr wrap="none" rtlCol="0">
              <a:spAutoFit/>
            </a:bodyPr>
            <a:lstStyle/>
            <a:p>
              <a:r>
                <a:rPr lang="en-US" sz="1400" dirty="0"/>
                <a:t>x</a:t>
              </a:r>
            </a:p>
          </p:txBody>
        </p:sp>
        <p:sp>
          <p:nvSpPr>
            <p:cNvPr id="148" name="Oval 147">
              <a:extLst>
                <a:ext uri="{FF2B5EF4-FFF2-40B4-BE49-F238E27FC236}">
                  <a16:creationId xmlns:a16="http://schemas.microsoft.com/office/drawing/2014/main" id="{7472A903-63ED-FB41-B3E0-48D50E1277D2}"/>
                </a:ext>
              </a:extLst>
            </p:cNvPr>
            <p:cNvSpPr/>
            <p:nvPr/>
          </p:nvSpPr>
          <p:spPr>
            <a:xfrm>
              <a:off x="2031861" y="1522463"/>
              <a:ext cx="1665618" cy="1576553"/>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grpSp>
      <p:sp>
        <p:nvSpPr>
          <p:cNvPr id="149" name="Right Arrow 148">
            <a:extLst>
              <a:ext uri="{FF2B5EF4-FFF2-40B4-BE49-F238E27FC236}">
                <a16:creationId xmlns:a16="http://schemas.microsoft.com/office/drawing/2014/main" id="{B4A8F6D2-7142-9247-B1A9-B3ABF93D4A8E}"/>
              </a:ext>
            </a:extLst>
          </p:cNvPr>
          <p:cNvSpPr/>
          <p:nvPr/>
        </p:nvSpPr>
        <p:spPr>
          <a:xfrm>
            <a:off x="1157021" y="1650847"/>
            <a:ext cx="692435" cy="18759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TextBox 149">
            <a:extLst>
              <a:ext uri="{FF2B5EF4-FFF2-40B4-BE49-F238E27FC236}">
                <a16:creationId xmlns:a16="http://schemas.microsoft.com/office/drawing/2014/main" id="{E6E1BB1C-3818-F14C-9934-C730B3DD87A1}"/>
              </a:ext>
            </a:extLst>
          </p:cNvPr>
          <p:cNvSpPr txBox="1"/>
          <p:nvPr/>
        </p:nvSpPr>
        <p:spPr>
          <a:xfrm>
            <a:off x="1927849" y="1603195"/>
            <a:ext cx="678311" cy="278619"/>
          </a:xfrm>
          <a:prstGeom prst="rect">
            <a:avLst/>
          </a:prstGeom>
          <a:noFill/>
        </p:spPr>
        <p:txBody>
          <a:bodyPr wrap="none" rtlCol="0">
            <a:spAutoFit/>
          </a:bodyPr>
          <a:lstStyle/>
          <a:p>
            <a:r>
              <a:rPr lang="en-US" dirty="0"/>
              <a:t>statistic</a:t>
            </a:r>
          </a:p>
        </p:txBody>
      </p:sp>
      <p:cxnSp>
        <p:nvCxnSpPr>
          <p:cNvPr id="301" name="Straight Connector 300">
            <a:extLst>
              <a:ext uri="{FF2B5EF4-FFF2-40B4-BE49-F238E27FC236}">
                <a16:creationId xmlns:a16="http://schemas.microsoft.com/office/drawing/2014/main" id="{51BAF966-B625-5D48-A377-8EEB9F3C43CC}"/>
              </a:ext>
            </a:extLst>
          </p:cNvPr>
          <p:cNvCxnSpPr>
            <a:cxnSpLocks/>
          </p:cNvCxnSpPr>
          <p:nvPr/>
        </p:nvCxnSpPr>
        <p:spPr>
          <a:xfrm>
            <a:off x="3668270" y="4736547"/>
            <a:ext cx="4819346" cy="0"/>
          </a:xfrm>
          <a:prstGeom prst="line">
            <a:avLst/>
          </a:prstGeom>
          <a:ln w="1905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302" name="TextBox 301">
            <a:extLst>
              <a:ext uri="{FF2B5EF4-FFF2-40B4-BE49-F238E27FC236}">
                <a16:creationId xmlns:a16="http://schemas.microsoft.com/office/drawing/2014/main" id="{2A4BB864-D844-2144-8161-36B042713405}"/>
              </a:ext>
            </a:extLst>
          </p:cNvPr>
          <p:cNvSpPr txBox="1"/>
          <p:nvPr/>
        </p:nvSpPr>
        <p:spPr>
          <a:xfrm>
            <a:off x="8123128" y="4818031"/>
            <a:ext cx="943024" cy="369332"/>
          </a:xfrm>
          <a:prstGeom prst="rect">
            <a:avLst/>
          </a:prstGeom>
          <a:noFill/>
        </p:spPr>
        <p:txBody>
          <a:bodyPr wrap="square" rtlCol="0">
            <a:spAutoFit/>
          </a:bodyPr>
          <a:lstStyle/>
          <a:p>
            <a:r>
              <a:rPr lang="en-US" dirty="0"/>
              <a:t>statistic</a:t>
            </a:r>
          </a:p>
        </p:txBody>
      </p:sp>
      <p:sp>
        <p:nvSpPr>
          <p:cNvPr id="304" name="Oval 303">
            <a:extLst>
              <a:ext uri="{FF2B5EF4-FFF2-40B4-BE49-F238E27FC236}">
                <a16:creationId xmlns:a16="http://schemas.microsoft.com/office/drawing/2014/main" id="{079A3CB1-2CEA-CA41-9458-F68948818764}"/>
              </a:ext>
            </a:extLst>
          </p:cNvPr>
          <p:cNvSpPr/>
          <p:nvPr/>
        </p:nvSpPr>
        <p:spPr>
          <a:xfrm>
            <a:off x="5605684" y="4672604"/>
            <a:ext cx="137962" cy="13796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6807014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C33893-C1FD-CF4C-91EC-7A35879269DA}"/>
              </a:ext>
            </a:extLst>
          </p:cNvPr>
          <p:cNvSpPr>
            <a:spLocks noGrp="1"/>
          </p:cNvSpPr>
          <p:nvPr>
            <p:ph type="title"/>
          </p:nvPr>
        </p:nvSpPr>
        <p:spPr>
          <a:xfrm>
            <a:off x="274319" y="317481"/>
            <a:ext cx="8595360" cy="641871"/>
          </a:xfrm>
        </p:spPr>
        <p:txBody>
          <a:bodyPr>
            <a:normAutofit/>
          </a:bodyPr>
          <a:lstStyle/>
          <a:p>
            <a:r>
              <a:rPr lang="en-US" dirty="0"/>
              <a:t>Bootstrap</a:t>
            </a:r>
          </a:p>
        </p:txBody>
      </p:sp>
      <p:sp>
        <p:nvSpPr>
          <p:cNvPr id="4" name="Slide Number Placeholder 3">
            <a:extLst>
              <a:ext uri="{FF2B5EF4-FFF2-40B4-BE49-F238E27FC236}">
                <a16:creationId xmlns:a16="http://schemas.microsoft.com/office/drawing/2014/main" id="{02E00918-68B8-514A-891C-20F177A55ADD}"/>
              </a:ext>
            </a:extLst>
          </p:cNvPr>
          <p:cNvSpPr>
            <a:spLocks noGrp="1"/>
          </p:cNvSpPr>
          <p:nvPr>
            <p:ph type="sldNum" sz="quarter" idx="12"/>
          </p:nvPr>
        </p:nvSpPr>
        <p:spPr>
          <a:xfrm>
            <a:off x="6272888" y="6446520"/>
            <a:ext cx="2366010" cy="274320"/>
          </a:xfrm>
        </p:spPr>
        <p:txBody>
          <a:bodyPr/>
          <a:lstStyle/>
          <a:p>
            <a:fld id="{4F1611B7-9285-1F48-A026-12A07D3EB268}" type="slidenum">
              <a:rPr lang="en-US" smtClean="0"/>
              <a:t>63</a:t>
            </a:fld>
            <a:endParaRPr lang="en-US" dirty="0"/>
          </a:p>
        </p:txBody>
      </p:sp>
      <p:sp>
        <p:nvSpPr>
          <p:cNvPr id="61" name="Rectangle 60">
            <a:extLst>
              <a:ext uri="{FF2B5EF4-FFF2-40B4-BE49-F238E27FC236}">
                <a16:creationId xmlns:a16="http://schemas.microsoft.com/office/drawing/2014/main" id="{F033F1DA-0779-E546-B7EC-73512C40A7A0}"/>
              </a:ext>
            </a:extLst>
          </p:cNvPr>
          <p:cNvSpPr/>
          <p:nvPr/>
        </p:nvSpPr>
        <p:spPr>
          <a:xfrm>
            <a:off x="5548308" y="2111259"/>
            <a:ext cx="411371" cy="2600151"/>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8A1DE67A-8321-634B-AE0A-BA69BACDA101}"/>
              </a:ext>
            </a:extLst>
          </p:cNvPr>
          <p:cNvSpPr/>
          <p:nvPr/>
        </p:nvSpPr>
        <p:spPr>
          <a:xfrm>
            <a:off x="5997472" y="2182387"/>
            <a:ext cx="411371" cy="2529022"/>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BBF7E0E1-AE70-C046-80B1-EDFDAA9FCE1C}"/>
              </a:ext>
            </a:extLst>
          </p:cNvPr>
          <p:cNvSpPr/>
          <p:nvPr/>
        </p:nvSpPr>
        <p:spPr>
          <a:xfrm>
            <a:off x="6446637" y="2713726"/>
            <a:ext cx="411371" cy="1997683"/>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B871679B-9040-5F4F-9355-5FEA43ACE720}"/>
              </a:ext>
            </a:extLst>
          </p:cNvPr>
          <p:cNvSpPr/>
          <p:nvPr/>
        </p:nvSpPr>
        <p:spPr>
          <a:xfrm>
            <a:off x="6895802" y="3627257"/>
            <a:ext cx="411371" cy="1084152"/>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00E4256A-8C45-034B-8500-EF9A8C5B681E}"/>
              </a:ext>
            </a:extLst>
          </p:cNvPr>
          <p:cNvSpPr/>
          <p:nvPr/>
        </p:nvSpPr>
        <p:spPr>
          <a:xfrm>
            <a:off x="7344966" y="4346129"/>
            <a:ext cx="411371" cy="365280"/>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81CA9BA8-F208-704A-B9D4-7746F2D60BBB}"/>
              </a:ext>
            </a:extLst>
          </p:cNvPr>
          <p:cNvSpPr/>
          <p:nvPr/>
        </p:nvSpPr>
        <p:spPr>
          <a:xfrm>
            <a:off x="7794132" y="4661492"/>
            <a:ext cx="411371" cy="49917"/>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E2AC419C-92A5-E64C-9AEE-BD487C5A932F}"/>
              </a:ext>
            </a:extLst>
          </p:cNvPr>
          <p:cNvSpPr/>
          <p:nvPr/>
        </p:nvSpPr>
        <p:spPr>
          <a:xfrm>
            <a:off x="5099143" y="2713727"/>
            <a:ext cx="411371" cy="1997683"/>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1DD40C21-14A4-D043-AF83-FBD218F73FD4}"/>
              </a:ext>
            </a:extLst>
          </p:cNvPr>
          <p:cNvSpPr/>
          <p:nvPr/>
        </p:nvSpPr>
        <p:spPr>
          <a:xfrm>
            <a:off x="4200814" y="4270458"/>
            <a:ext cx="411371" cy="440951"/>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09787FFD-9560-EE4D-B86E-FDCD129BB87B}"/>
              </a:ext>
            </a:extLst>
          </p:cNvPr>
          <p:cNvSpPr/>
          <p:nvPr/>
        </p:nvSpPr>
        <p:spPr>
          <a:xfrm>
            <a:off x="4649978" y="3562006"/>
            <a:ext cx="411371" cy="1149403"/>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C0325880-AD9A-D645-A8DF-3C0B0950DE97}"/>
              </a:ext>
            </a:extLst>
          </p:cNvPr>
          <p:cNvSpPr/>
          <p:nvPr/>
        </p:nvSpPr>
        <p:spPr>
          <a:xfrm>
            <a:off x="3751649" y="4615789"/>
            <a:ext cx="411371" cy="95621"/>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EED84B22-6F81-F74B-B4FE-DB50CFFADDDB}"/>
              </a:ext>
            </a:extLst>
          </p:cNvPr>
          <p:cNvSpPr/>
          <p:nvPr/>
        </p:nvSpPr>
        <p:spPr>
          <a:xfrm>
            <a:off x="4717605" y="4661493"/>
            <a:ext cx="137962" cy="137962"/>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A434E22E-744A-7D4D-AB8E-0C416E298C60}"/>
              </a:ext>
            </a:extLst>
          </p:cNvPr>
          <p:cNvSpPr/>
          <p:nvPr/>
        </p:nvSpPr>
        <p:spPr>
          <a:xfrm>
            <a:off x="4901739" y="4661493"/>
            <a:ext cx="137962" cy="137962"/>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655F0113-1E51-234F-BF9F-2E07677418B6}"/>
              </a:ext>
            </a:extLst>
          </p:cNvPr>
          <p:cNvSpPr/>
          <p:nvPr/>
        </p:nvSpPr>
        <p:spPr>
          <a:xfrm>
            <a:off x="5280043" y="4661493"/>
            <a:ext cx="137962" cy="137962"/>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3890EF97-E147-5144-9192-F1B8C2E5FA92}"/>
              </a:ext>
            </a:extLst>
          </p:cNvPr>
          <p:cNvSpPr/>
          <p:nvPr/>
        </p:nvSpPr>
        <p:spPr>
          <a:xfrm>
            <a:off x="5544940" y="4661493"/>
            <a:ext cx="137962" cy="137962"/>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7505E8C5-F3A9-D547-AE7B-7BFA57D7F409}"/>
              </a:ext>
            </a:extLst>
          </p:cNvPr>
          <p:cNvSpPr/>
          <p:nvPr/>
        </p:nvSpPr>
        <p:spPr>
          <a:xfrm>
            <a:off x="5420650" y="4661493"/>
            <a:ext cx="137962" cy="137962"/>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BB395E86-6EA9-7243-9C1C-DAF46BF7A7B9}"/>
              </a:ext>
            </a:extLst>
          </p:cNvPr>
          <p:cNvSpPr/>
          <p:nvPr/>
        </p:nvSpPr>
        <p:spPr>
          <a:xfrm>
            <a:off x="5743646" y="4661493"/>
            <a:ext cx="137962" cy="137962"/>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2286C72F-3CC4-B944-B1B6-4B7542786F2F}"/>
              </a:ext>
            </a:extLst>
          </p:cNvPr>
          <p:cNvSpPr/>
          <p:nvPr/>
        </p:nvSpPr>
        <p:spPr>
          <a:xfrm>
            <a:off x="5644293" y="4661493"/>
            <a:ext cx="137962" cy="137962"/>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2161ACB0-5D41-6C4E-9A33-E7338CF0780C}"/>
              </a:ext>
            </a:extLst>
          </p:cNvPr>
          <p:cNvSpPr/>
          <p:nvPr/>
        </p:nvSpPr>
        <p:spPr>
          <a:xfrm>
            <a:off x="5870581" y="4661493"/>
            <a:ext cx="137962" cy="137962"/>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BF7D5EE9-C87C-2B4B-87A0-D48433B627CA}"/>
              </a:ext>
            </a:extLst>
          </p:cNvPr>
          <p:cNvSpPr/>
          <p:nvPr/>
        </p:nvSpPr>
        <p:spPr>
          <a:xfrm>
            <a:off x="5956312" y="4661493"/>
            <a:ext cx="137962" cy="137962"/>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1D3F8C0F-657D-2D41-AD16-E50000AF6D48}"/>
              </a:ext>
            </a:extLst>
          </p:cNvPr>
          <p:cNvSpPr/>
          <p:nvPr/>
        </p:nvSpPr>
        <p:spPr>
          <a:xfrm>
            <a:off x="6066642" y="4661493"/>
            <a:ext cx="137962" cy="137962"/>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FD18E1CB-4772-944E-9077-BD4594BF92ED}"/>
              </a:ext>
            </a:extLst>
          </p:cNvPr>
          <p:cNvSpPr/>
          <p:nvPr/>
        </p:nvSpPr>
        <p:spPr>
          <a:xfrm>
            <a:off x="6159600" y="4661493"/>
            <a:ext cx="137962" cy="137962"/>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72ABE287-322F-3F47-9BC5-0FBA721A01A3}"/>
              </a:ext>
            </a:extLst>
          </p:cNvPr>
          <p:cNvSpPr/>
          <p:nvPr/>
        </p:nvSpPr>
        <p:spPr>
          <a:xfrm>
            <a:off x="6449150" y="4661493"/>
            <a:ext cx="137962" cy="137962"/>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004B8EB9-EC33-EF47-9DF8-DCC8061C7BC4}"/>
              </a:ext>
            </a:extLst>
          </p:cNvPr>
          <p:cNvSpPr/>
          <p:nvPr/>
        </p:nvSpPr>
        <p:spPr>
          <a:xfrm>
            <a:off x="6652438" y="4661493"/>
            <a:ext cx="137962" cy="137962"/>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46E81FB5-A082-1448-A366-6248EAF3D7D5}"/>
              </a:ext>
            </a:extLst>
          </p:cNvPr>
          <p:cNvSpPr/>
          <p:nvPr/>
        </p:nvSpPr>
        <p:spPr>
          <a:xfrm>
            <a:off x="7098763" y="4661493"/>
            <a:ext cx="137962" cy="137962"/>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6EC6AD11-09AA-774B-AEA7-39ED127C18AC}"/>
              </a:ext>
            </a:extLst>
          </p:cNvPr>
          <p:cNvSpPr/>
          <p:nvPr/>
        </p:nvSpPr>
        <p:spPr>
          <a:xfrm>
            <a:off x="8096179" y="4661493"/>
            <a:ext cx="137962" cy="137962"/>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a:extLst>
              <a:ext uri="{FF2B5EF4-FFF2-40B4-BE49-F238E27FC236}">
                <a16:creationId xmlns:a16="http://schemas.microsoft.com/office/drawing/2014/main" id="{038AB183-4B14-7D4F-B930-BC1CB8B88E8D}"/>
              </a:ext>
            </a:extLst>
          </p:cNvPr>
          <p:cNvSpPr/>
          <p:nvPr/>
        </p:nvSpPr>
        <p:spPr>
          <a:xfrm>
            <a:off x="3913543" y="4661493"/>
            <a:ext cx="137962" cy="137962"/>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7" name="Group 86">
            <a:extLst>
              <a:ext uri="{FF2B5EF4-FFF2-40B4-BE49-F238E27FC236}">
                <a16:creationId xmlns:a16="http://schemas.microsoft.com/office/drawing/2014/main" id="{00C733FB-41E1-744D-AAF3-263A011CC99C}"/>
              </a:ext>
            </a:extLst>
          </p:cNvPr>
          <p:cNvGrpSpPr/>
          <p:nvPr/>
        </p:nvGrpSpPr>
        <p:grpSpPr>
          <a:xfrm>
            <a:off x="317227" y="2986863"/>
            <a:ext cx="764732" cy="725704"/>
            <a:chOff x="2036652" y="1429407"/>
            <a:chExt cx="1870888" cy="1775412"/>
          </a:xfrm>
        </p:grpSpPr>
        <p:sp>
          <p:nvSpPr>
            <p:cNvPr id="88" name="TextBox 87">
              <a:extLst>
                <a:ext uri="{FF2B5EF4-FFF2-40B4-BE49-F238E27FC236}">
                  <a16:creationId xmlns:a16="http://schemas.microsoft.com/office/drawing/2014/main" id="{A1BA713E-D6D4-8445-8078-C32F38AC868F}"/>
                </a:ext>
              </a:extLst>
            </p:cNvPr>
            <p:cNvSpPr txBox="1"/>
            <p:nvPr/>
          </p:nvSpPr>
          <p:spPr>
            <a:xfrm>
              <a:off x="2448910" y="1429407"/>
              <a:ext cx="643943" cy="752967"/>
            </a:xfrm>
            <a:prstGeom prst="rect">
              <a:avLst/>
            </a:prstGeom>
            <a:noFill/>
          </p:spPr>
          <p:txBody>
            <a:bodyPr wrap="none" rtlCol="0">
              <a:spAutoFit/>
            </a:bodyPr>
            <a:lstStyle/>
            <a:p>
              <a:r>
                <a:rPr lang="en-US" sz="1400" dirty="0">
                  <a:solidFill>
                    <a:srgbClr val="FF0000"/>
                  </a:solidFill>
                </a:rPr>
                <a:t>x</a:t>
              </a:r>
            </a:p>
          </p:txBody>
        </p:sp>
        <p:sp>
          <p:nvSpPr>
            <p:cNvPr id="89" name="TextBox 88">
              <a:extLst>
                <a:ext uri="{FF2B5EF4-FFF2-40B4-BE49-F238E27FC236}">
                  <a16:creationId xmlns:a16="http://schemas.microsoft.com/office/drawing/2014/main" id="{DD33A3B8-722A-354E-ACDE-D01CFD2FA8E3}"/>
                </a:ext>
              </a:extLst>
            </p:cNvPr>
            <p:cNvSpPr txBox="1"/>
            <p:nvPr/>
          </p:nvSpPr>
          <p:spPr>
            <a:xfrm>
              <a:off x="2601310" y="1581807"/>
              <a:ext cx="643943" cy="752967"/>
            </a:xfrm>
            <a:prstGeom prst="rect">
              <a:avLst/>
            </a:prstGeom>
            <a:noFill/>
          </p:spPr>
          <p:txBody>
            <a:bodyPr wrap="none" rtlCol="0">
              <a:spAutoFit/>
            </a:bodyPr>
            <a:lstStyle/>
            <a:p>
              <a:r>
                <a:rPr lang="en-US" sz="1400" dirty="0">
                  <a:solidFill>
                    <a:srgbClr val="FF0000"/>
                  </a:solidFill>
                </a:rPr>
                <a:t>x</a:t>
              </a:r>
            </a:p>
          </p:txBody>
        </p:sp>
        <p:sp>
          <p:nvSpPr>
            <p:cNvPr id="90" name="TextBox 89">
              <a:extLst>
                <a:ext uri="{FF2B5EF4-FFF2-40B4-BE49-F238E27FC236}">
                  <a16:creationId xmlns:a16="http://schemas.microsoft.com/office/drawing/2014/main" id="{73897401-A57F-9A47-9736-9D70DAB866B6}"/>
                </a:ext>
              </a:extLst>
            </p:cNvPr>
            <p:cNvSpPr txBox="1"/>
            <p:nvPr/>
          </p:nvSpPr>
          <p:spPr>
            <a:xfrm>
              <a:off x="2753710" y="1734208"/>
              <a:ext cx="643943" cy="752967"/>
            </a:xfrm>
            <a:prstGeom prst="rect">
              <a:avLst/>
            </a:prstGeom>
            <a:noFill/>
          </p:spPr>
          <p:txBody>
            <a:bodyPr wrap="none" rtlCol="0">
              <a:spAutoFit/>
            </a:bodyPr>
            <a:lstStyle/>
            <a:p>
              <a:r>
                <a:rPr lang="en-US" sz="1400" dirty="0">
                  <a:solidFill>
                    <a:srgbClr val="FF0000"/>
                  </a:solidFill>
                </a:rPr>
                <a:t>x</a:t>
              </a:r>
            </a:p>
          </p:txBody>
        </p:sp>
        <p:sp>
          <p:nvSpPr>
            <p:cNvPr id="91" name="TextBox 90">
              <a:extLst>
                <a:ext uri="{FF2B5EF4-FFF2-40B4-BE49-F238E27FC236}">
                  <a16:creationId xmlns:a16="http://schemas.microsoft.com/office/drawing/2014/main" id="{EE9DB232-EBFA-434D-A311-BE3A31751BD1}"/>
                </a:ext>
              </a:extLst>
            </p:cNvPr>
            <p:cNvSpPr txBox="1"/>
            <p:nvPr/>
          </p:nvSpPr>
          <p:spPr>
            <a:xfrm>
              <a:off x="2948015" y="1822914"/>
              <a:ext cx="643943" cy="752967"/>
            </a:xfrm>
            <a:prstGeom prst="rect">
              <a:avLst/>
            </a:prstGeom>
            <a:noFill/>
          </p:spPr>
          <p:txBody>
            <a:bodyPr wrap="none" rtlCol="0">
              <a:spAutoFit/>
            </a:bodyPr>
            <a:lstStyle/>
            <a:p>
              <a:r>
                <a:rPr lang="en-US" sz="1400" dirty="0">
                  <a:solidFill>
                    <a:srgbClr val="FF0000"/>
                  </a:solidFill>
                </a:rPr>
                <a:t>x</a:t>
              </a:r>
            </a:p>
          </p:txBody>
        </p:sp>
        <p:sp>
          <p:nvSpPr>
            <p:cNvPr id="92" name="TextBox 91">
              <a:extLst>
                <a:ext uri="{FF2B5EF4-FFF2-40B4-BE49-F238E27FC236}">
                  <a16:creationId xmlns:a16="http://schemas.microsoft.com/office/drawing/2014/main" id="{AA9C1A6C-28CC-5649-B8D8-7B7BFB4E601C}"/>
                </a:ext>
              </a:extLst>
            </p:cNvPr>
            <p:cNvSpPr txBox="1"/>
            <p:nvPr/>
          </p:nvSpPr>
          <p:spPr>
            <a:xfrm>
              <a:off x="3058510" y="2039008"/>
              <a:ext cx="643943" cy="752967"/>
            </a:xfrm>
            <a:prstGeom prst="rect">
              <a:avLst/>
            </a:prstGeom>
            <a:noFill/>
          </p:spPr>
          <p:txBody>
            <a:bodyPr wrap="none" rtlCol="0">
              <a:spAutoFit/>
            </a:bodyPr>
            <a:lstStyle/>
            <a:p>
              <a:r>
                <a:rPr lang="en-US" sz="1400" dirty="0">
                  <a:solidFill>
                    <a:srgbClr val="FF0000"/>
                  </a:solidFill>
                </a:rPr>
                <a:t>x</a:t>
              </a:r>
            </a:p>
          </p:txBody>
        </p:sp>
        <p:sp>
          <p:nvSpPr>
            <p:cNvPr id="93" name="TextBox 92">
              <a:extLst>
                <a:ext uri="{FF2B5EF4-FFF2-40B4-BE49-F238E27FC236}">
                  <a16:creationId xmlns:a16="http://schemas.microsoft.com/office/drawing/2014/main" id="{D947F730-C207-9047-B2C8-CD53F09095C9}"/>
                </a:ext>
              </a:extLst>
            </p:cNvPr>
            <p:cNvSpPr txBox="1"/>
            <p:nvPr/>
          </p:nvSpPr>
          <p:spPr>
            <a:xfrm>
              <a:off x="3210910" y="2191406"/>
              <a:ext cx="643943" cy="752967"/>
            </a:xfrm>
            <a:prstGeom prst="rect">
              <a:avLst/>
            </a:prstGeom>
            <a:noFill/>
          </p:spPr>
          <p:txBody>
            <a:bodyPr wrap="none" rtlCol="0">
              <a:spAutoFit/>
            </a:bodyPr>
            <a:lstStyle/>
            <a:p>
              <a:r>
                <a:rPr lang="en-US" sz="1400" dirty="0">
                  <a:solidFill>
                    <a:srgbClr val="FF0000"/>
                  </a:solidFill>
                </a:rPr>
                <a:t>x</a:t>
              </a:r>
            </a:p>
          </p:txBody>
        </p:sp>
        <p:sp>
          <p:nvSpPr>
            <p:cNvPr id="94" name="TextBox 93">
              <a:extLst>
                <a:ext uri="{FF2B5EF4-FFF2-40B4-BE49-F238E27FC236}">
                  <a16:creationId xmlns:a16="http://schemas.microsoft.com/office/drawing/2014/main" id="{AEF4C02C-C518-E741-AAC6-9C10A1886782}"/>
                </a:ext>
              </a:extLst>
            </p:cNvPr>
            <p:cNvSpPr txBox="1"/>
            <p:nvPr/>
          </p:nvSpPr>
          <p:spPr>
            <a:xfrm>
              <a:off x="2543640" y="1930855"/>
              <a:ext cx="643943" cy="752967"/>
            </a:xfrm>
            <a:prstGeom prst="rect">
              <a:avLst/>
            </a:prstGeom>
            <a:noFill/>
          </p:spPr>
          <p:txBody>
            <a:bodyPr wrap="none" rtlCol="0">
              <a:spAutoFit/>
            </a:bodyPr>
            <a:lstStyle/>
            <a:p>
              <a:r>
                <a:rPr lang="en-US" sz="1400" dirty="0">
                  <a:solidFill>
                    <a:srgbClr val="FF0000"/>
                  </a:solidFill>
                </a:rPr>
                <a:t>x</a:t>
              </a:r>
            </a:p>
          </p:txBody>
        </p:sp>
        <p:sp>
          <p:nvSpPr>
            <p:cNvPr id="95" name="TextBox 94">
              <a:extLst>
                <a:ext uri="{FF2B5EF4-FFF2-40B4-BE49-F238E27FC236}">
                  <a16:creationId xmlns:a16="http://schemas.microsoft.com/office/drawing/2014/main" id="{BECF484D-314B-974D-AA22-885E85B5C868}"/>
                </a:ext>
              </a:extLst>
            </p:cNvPr>
            <p:cNvSpPr txBox="1"/>
            <p:nvPr/>
          </p:nvSpPr>
          <p:spPr>
            <a:xfrm>
              <a:off x="2559676" y="2401193"/>
              <a:ext cx="643943" cy="752967"/>
            </a:xfrm>
            <a:prstGeom prst="rect">
              <a:avLst/>
            </a:prstGeom>
            <a:noFill/>
          </p:spPr>
          <p:txBody>
            <a:bodyPr wrap="none" rtlCol="0">
              <a:spAutoFit/>
            </a:bodyPr>
            <a:lstStyle/>
            <a:p>
              <a:r>
                <a:rPr lang="en-US" sz="1400" dirty="0">
                  <a:solidFill>
                    <a:srgbClr val="FF0000"/>
                  </a:solidFill>
                </a:rPr>
                <a:t>x</a:t>
              </a:r>
            </a:p>
          </p:txBody>
        </p:sp>
        <p:sp>
          <p:nvSpPr>
            <p:cNvPr id="108" name="TextBox 107">
              <a:extLst>
                <a:ext uri="{FF2B5EF4-FFF2-40B4-BE49-F238E27FC236}">
                  <a16:creationId xmlns:a16="http://schemas.microsoft.com/office/drawing/2014/main" id="{115332C9-6E7D-B641-B671-4849B610F09F}"/>
                </a:ext>
              </a:extLst>
            </p:cNvPr>
            <p:cNvSpPr txBox="1"/>
            <p:nvPr/>
          </p:nvSpPr>
          <p:spPr>
            <a:xfrm>
              <a:off x="2133803" y="1558683"/>
              <a:ext cx="294290" cy="752967"/>
            </a:xfrm>
            <a:prstGeom prst="rect">
              <a:avLst/>
            </a:prstGeom>
            <a:noFill/>
          </p:spPr>
          <p:txBody>
            <a:bodyPr wrap="square" rtlCol="0">
              <a:spAutoFit/>
            </a:bodyPr>
            <a:lstStyle/>
            <a:p>
              <a:r>
                <a:rPr lang="en-US" sz="1400" dirty="0">
                  <a:solidFill>
                    <a:srgbClr val="FF0000"/>
                  </a:solidFill>
                </a:rPr>
                <a:t>x</a:t>
              </a:r>
            </a:p>
          </p:txBody>
        </p:sp>
        <p:sp>
          <p:nvSpPr>
            <p:cNvPr id="109" name="TextBox 108">
              <a:extLst>
                <a:ext uri="{FF2B5EF4-FFF2-40B4-BE49-F238E27FC236}">
                  <a16:creationId xmlns:a16="http://schemas.microsoft.com/office/drawing/2014/main" id="{12B5BAB2-BC4A-CF4E-8059-0CEA5EECD127}"/>
                </a:ext>
              </a:extLst>
            </p:cNvPr>
            <p:cNvSpPr txBox="1"/>
            <p:nvPr/>
          </p:nvSpPr>
          <p:spPr>
            <a:xfrm>
              <a:off x="2244298" y="1794220"/>
              <a:ext cx="294290" cy="752967"/>
            </a:xfrm>
            <a:prstGeom prst="rect">
              <a:avLst/>
            </a:prstGeom>
            <a:noFill/>
          </p:spPr>
          <p:txBody>
            <a:bodyPr wrap="square" rtlCol="0">
              <a:spAutoFit/>
            </a:bodyPr>
            <a:lstStyle/>
            <a:p>
              <a:r>
                <a:rPr lang="en-US" sz="1400" dirty="0">
                  <a:solidFill>
                    <a:srgbClr val="FF0000"/>
                  </a:solidFill>
                </a:rPr>
                <a:t>x</a:t>
              </a:r>
            </a:p>
          </p:txBody>
        </p:sp>
        <p:sp>
          <p:nvSpPr>
            <p:cNvPr id="110" name="TextBox 109">
              <a:extLst>
                <a:ext uri="{FF2B5EF4-FFF2-40B4-BE49-F238E27FC236}">
                  <a16:creationId xmlns:a16="http://schemas.microsoft.com/office/drawing/2014/main" id="{D9ADC250-C784-204A-9094-3707E386F8AA}"/>
                </a:ext>
              </a:extLst>
            </p:cNvPr>
            <p:cNvSpPr txBox="1"/>
            <p:nvPr/>
          </p:nvSpPr>
          <p:spPr>
            <a:xfrm>
              <a:off x="2428162" y="1798738"/>
              <a:ext cx="294290" cy="752967"/>
            </a:xfrm>
            <a:prstGeom prst="rect">
              <a:avLst/>
            </a:prstGeom>
            <a:noFill/>
          </p:spPr>
          <p:txBody>
            <a:bodyPr wrap="square" rtlCol="0">
              <a:spAutoFit/>
            </a:bodyPr>
            <a:lstStyle/>
            <a:p>
              <a:r>
                <a:rPr lang="en-US" sz="1400" dirty="0">
                  <a:solidFill>
                    <a:srgbClr val="FF0000"/>
                  </a:solidFill>
                </a:rPr>
                <a:t>x</a:t>
              </a:r>
            </a:p>
          </p:txBody>
        </p:sp>
        <p:sp>
          <p:nvSpPr>
            <p:cNvPr id="111" name="TextBox 110">
              <a:extLst>
                <a:ext uri="{FF2B5EF4-FFF2-40B4-BE49-F238E27FC236}">
                  <a16:creationId xmlns:a16="http://schemas.microsoft.com/office/drawing/2014/main" id="{A761C066-8D28-9444-A06C-1C01BBDE837F}"/>
                </a:ext>
              </a:extLst>
            </p:cNvPr>
            <p:cNvSpPr txBox="1"/>
            <p:nvPr/>
          </p:nvSpPr>
          <p:spPr>
            <a:xfrm>
              <a:off x="2464675" y="2140326"/>
              <a:ext cx="294290" cy="752967"/>
            </a:xfrm>
            <a:prstGeom prst="rect">
              <a:avLst/>
            </a:prstGeom>
            <a:noFill/>
          </p:spPr>
          <p:txBody>
            <a:bodyPr wrap="square" rtlCol="0">
              <a:spAutoFit/>
            </a:bodyPr>
            <a:lstStyle/>
            <a:p>
              <a:r>
                <a:rPr lang="en-US" sz="1400" dirty="0">
                  <a:solidFill>
                    <a:srgbClr val="FF0000"/>
                  </a:solidFill>
                </a:rPr>
                <a:t>x</a:t>
              </a:r>
            </a:p>
          </p:txBody>
        </p:sp>
        <p:sp>
          <p:nvSpPr>
            <p:cNvPr id="112" name="TextBox 111">
              <a:extLst>
                <a:ext uri="{FF2B5EF4-FFF2-40B4-BE49-F238E27FC236}">
                  <a16:creationId xmlns:a16="http://schemas.microsoft.com/office/drawing/2014/main" id="{860C6D30-1F22-2042-A4F1-61473E49FBC5}"/>
                </a:ext>
              </a:extLst>
            </p:cNvPr>
            <p:cNvSpPr txBox="1"/>
            <p:nvPr/>
          </p:nvSpPr>
          <p:spPr>
            <a:xfrm>
              <a:off x="2911365" y="2101437"/>
              <a:ext cx="294290" cy="752967"/>
            </a:xfrm>
            <a:prstGeom prst="rect">
              <a:avLst/>
            </a:prstGeom>
            <a:noFill/>
          </p:spPr>
          <p:txBody>
            <a:bodyPr wrap="square" rtlCol="0">
              <a:spAutoFit/>
            </a:bodyPr>
            <a:lstStyle/>
            <a:p>
              <a:r>
                <a:rPr lang="en-US" sz="1400" dirty="0">
                  <a:solidFill>
                    <a:srgbClr val="FF0000"/>
                  </a:solidFill>
                </a:rPr>
                <a:t>x</a:t>
              </a:r>
            </a:p>
          </p:txBody>
        </p:sp>
        <p:sp>
          <p:nvSpPr>
            <p:cNvPr id="113" name="TextBox 112">
              <a:extLst>
                <a:ext uri="{FF2B5EF4-FFF2-40B4-BE49-F238E27FC236}">
                  <a16:creationId xmlns:a16="http://schemas.microsoft.com/office/drawing/2014/main" id="{354130D2-0CC7-9F43-96BE-7F40E29289B6}"/>
                </a:ext>
              </a:extLst>
            </p:cNvPr>
            <p:cNvSpPr txBox="1"/>
            <p:nvPr/>
          </p:nvSpPr>
          <p:spPr>
            <a:xfrm>
              <a:off x="2758319" y="2319946"/>
              <a:ext cx="294290" cy="752967"/>
            </a:xfrm>
            <a:prstGeom prst="rect">
              <a:avLst/>
            </a:prstGeom>
            <a:noFill/>
          </p:spPr>
          <p:txBody>
            <a:bodyPr wrap="square" rtlCol="0">
              <a:spAutoFit/>
            </a:bodyPr>
            <a:lstStyle/>
            <a:p>
              <a:r>
                <a:rPr lang="en-US" sz="1400" dirty="0">
                  <a:solidFill>
                    <a:srgbClr val="FF0000"/>
                  </a:solidFill>
                </a:rPr>
                <a:t>x</a:t>
              </a:r>
            </a:p>
          </p:txBody>
        </p:sp>
        <p:sp>
          <p:nvSpPr>
            <p:cNvPr id="114" name="TextBox 113">
              <a:extLst>
                <a:ext uri="{FF2B5EF4-FFF2-40B4-BE49-F238E27FC236}">
                  <a16:creationId xmlns:a16="http://schemas.microsoft.com/office/drawing/2014/main" id="{A96648A7-28B9-E543-8EEC-AAFC561F4526}"/>
                </a:ext>
              </a:extLst>
            </p:cNvPr>
            <p:cNvSpPr txBox="1"/>
            <p:nvPr/>
          </p:nvSpPr>
          <p:spPr>
            <a:xfrm>
              <a:off x="3037761" y="2408339"/>
              <a:ext cx="294290" cy="752967"/>
            </a:xfrm>
            <a:prstGeom prst="rect">
              <a:avLst/>
            </a:prstGeom>
            <a:noFill/>
          </p:spPr>
          <p:txBody>
            <a:bodyPr wrap="square" rtlCol="0">
              <a:spAutoFit/>
            </a:bodyPr>
            <a:lstStyle/>
            <a:p>
              <a:r>
                <a:rPr lang="en-US" sz="1400" dirty="0">
                  <a:solidFill>
                    <a:srgbClr val="FF0000"/>
                  </a:solidFill>
                </a:rPr>
                <a:t>x</a:t>
              </a:r>
            </a:p>
          </p:txBody>
        </p:sp>
        <p:sp>
          <p:nvSpPr>
            <p:cNvPr id="115" name="TextBox 114">
              <a:extLst>
                <a:ext uri="{FF2B5EF4-FFF2-40B4-BE49-F238E27FC236}">
                  <a16:creationId xmlns:a16="http://schemas.microsoft.com/office/drawing/2014/main" id="{DE3E16E7-23B0-5340-8A8A-8D01D6F03C58}"/>
                </a:ext>
              </a:extLst>
            </p:cNvPr>
            <p:cNvSpPr txBox="1"/>
            <p:nvPr/>
          </p:nvSpPr>
          <p:spPr>
            <a:xfrm>
              <a:off x="2055045" y="1872524"/>
              <a:ext cx="294290" cy="752967"/>
            </a:xfrm>
            <a:prstGeom prst="rect">
              <a:avLst/>
            </a:prstGeom>
            <a:noFill/>
          </p:spPr>
          <p:txBody>
            <a:bodyPr wrap="square" rtlCol="0">
              <a:spAutoFit/>
            </a:bodyPr>
            <a:lstStyle/>
            <a:p>
              <a:r>
                <a:rPr lang="en-US" sz="1400" dirty="0">
                  <a:solidFill>
                    <a:srgbClr val="FF0000"/>
                  </a:solidFill>
                </a:rPr>
                <a:t>x</a:t>
              </a:r>
            </a:p>
          </p:txBody>
        </p:sp>
        <p:sp>
          <p:nvSpPr>
            <p:cNvPr id="116" name="TextBox 115">
              <a:extLst>
                <a:ext uri="{FF2B5EF4-FFF2-40B4-BE49-F238E27FC236}">
                  <a16:creationId xmlns:a16="http://schemas.microsoft.com/office/drawing/2014/main" id="{1DA6CE1D-8F2B-CE42-A0C1-26F3CD8B3A31}"/>
                </a:ext>
              </a:extLst>
            </p:cNvPr>
            <p:cNvSpPr txBox="1"/>
            <p:nvPr/>
          </p:nvSpPr>
          <p:spPr>
            <a:xfrm>
              <a:off x="3232067" y="1918872"/>
              <a:ext cx="643943" cy="752967"/>
            </a:xfrm>
            <a:prstGeom prst="rect">
              <a:avLst/>
            </a:prstGeom>
            <a:noFill/>
          </p:spPr>
          <p:txBody>
            <a:bodyPr wrap="none" rtlCol="0">
              <a:spAutoFit/>
            </a:bodyPr>
            <a:lstStyle/>
            <a:p>
              <a:r>
                <a:rPr lang="en-US" sz="1400" dirty="0">
                  <a:solidFill>
                    <a:srgbClr val="FF0000"/>
                  </a:solidFill>
                </a:rPr>
                <a:t>x</a:t>
              </a:r>
            </a:p>
          </p:txBody>
        </p:sp>
        <p:sp>
          <p:nvSpPr>
            <p:cNvPr id="117" name="TextBox 116">
              <a:extLst>
                <a:ext uri="{FF2B5EF4-FFF2-40B4-BE49-F238E27FC236}">
                  <a16:creationId xmlns:a16="http://schemas.microsoft.com/office/drawing/2014/main" id="{52E742AB-6931-A54C-9A34-25185AB287DB}"/>
                </a:ext>
              </a:extLst>
            </p:cNvPr>
            <p:cNvSpPr txBox="1"/>
            <p:nvPr/>
          </p:nvSpPr>
          <p:spPr>
            <a:xfrm>
              <a:off x="2927267" y="1483430"/>
              <a:ext cx="284051" cy="752967"/>
            </a:xfrm>
            <a:prstGeom prst="rect">
              <a:avLst/>
            </a:prstGeom>
            <a:noFill/>
          </p:spPr>
          <p:txBody>
            <a:bodyPr wrap="square" rtlCol="0">
              <a:spAutoFit/>
            </a:bodyPr>
            <a:lstStyle/>
            <a:p>
              <a:r>
                <a:rPr lang="en-US" sz="1400" dirty="0">
                  <a:solidFill>
                    <a:srgbClr val="FF0000"/>
                  </a:solidFill>
                </a:rPr>
                <a:t>x</a:t>
              </a:r>
            </a:p>
          </p:txBody>
        </p:sp>
        <p:sp>
          <p:nvSpPr>
            <p:cNvPr id="118" name="TextBox 117">
              <a:extLst>
                <a:ext uri="{FF2B5EF4-FFF2-40B4-BE49-F238E27FC236}">
                  <a16:creationId xmlns:a16="http://schemas.microsoft.com/office/drawing/2014/main" id="{5396B806-5D17-8C40-A41F-C5C35CE0C2F8}"/>
                </a:ext>
              </a:extLst>
            </p:cNvPr>
            <p:cNvSpPr txBox="1"/>
            <p:nvPr/>
          </p:nvSpPr>
          <p:spPr>
            <a:xfrm>
              <a:off x="3263597" y="1638247"/>
              <a:ext cx="643943" cy="752967"/>
            </a:xfrm>
            <a:prstGeom prst="rect">
              <a:avLst/>
            </a:prstGeom>
            <a:noFill/>
          </p:spPr>
          <p:txBody>
            <a:bodyPr wrap="none" rtlCol="0">
              <a:spAutoFit/>
            </a:bodyPr>
            <a:lstStyle/>
            <a:p>
              <a:r>
                <a:rPr lang="en-US" sz="1400" dirty="0">
                  <a:solidFill>
                    <a:srgbClr val="FF0000"/>
                  </a:solidFill>
                </a:rPr>
                <a:t>x</a:t>
              </a:r>
            </a:p>
          </p:txBody>
        </p:sp>
        <p:sp>
          <p:nvSpPr>
            <p:cNvPr id="119" name="TextBox 118">
              <a:extLst>
                <a:ext uri="{FF2B5EF4-FFF2-40B4-BE49-F238E27FC236}">
                  <a16:creationId xmlns:a16="http://schemas.microsoft.com/office/drawing/2014/main" id="{537B8A14-B4E1-B34D-9E28-3E1C6C8BDDD4}"/>
                </a:ext>
              </a:extLst>
            </p:cNvPr>
            <p:cNvSpPr txBox="1"/>
            <p:nvPr/>
          </p:nvSpPr>
          <p:spPr>
            <a:xfrm>
              <a:off x="2335514" y="2451852"/>
              <a:ext cx="643943" cy="752967"/>
            </a:xfrm>
            <a:prstGeom prst="rect">
              <a:avLst/>
            </a:prstGeom>
            <a:noFill/>
          </p:spPr>
          <p:txBody>
            <a:bodyPr wrap="none" rtlCol="0">
              <a:spAutoFit/>
            </a:bodyPr>
            <a:lstStyle/>
            <a:p>
              <a:r>
                <a:rPr lang="en-US" sz="1400" dirty="0">
                  <a:solidFill>
                    <a:srgbClr val="FF0000"/>
                  </a:solidFill>
                </a:rPr>
                <a:t>x</a:t>
              </a:r>
            </a:p>
          </p:txBody>
        </p:sp>
        <p:sp>
          <p:nvSpPr>
            <p:cNvPr id="120" name="TextBox 119">
              <a:extLst>
                <a:ext uri="{FF2B5EF4-FFF2-40B4-BE49-F238E27FC236}">
                  <a16:creationId xmlns:a16="http://schemas.microsoft.com/office/drawing/2014/main" id="{7E59B64C-F80A-AB4C-B94A-7632C55520BD}"/>
                </a:ext>
              </a:extLst>
            </p:cNvPr>
            <p:cNvSpPr txBox="1"/>
            <p:nvPr/>
          </p:nvSpPr>
          <p:spPr>
            <a:xfrm>
              <a:off x="2727435" y="2028285"/>
              <a:ext cx="643943" cy="752967"/>
            </a:xfrm>
            <a:prstGeom prst="rect">
              <a:avLst/>
            </a:prstGeom>
            <a:noFill/>
          </p:spPr>
          <p:txBody>
            <a:bodyPr wrap="none" rtlCol="0">
              <a:spAutoFit/>
            </a:bodyPr>
            <a:lstStyle/>
            <a:p>
              <a:r>
                <a:rPr lang="en-US" sz="1400" dirty="0">
                  <a:solidFill>
                    <a:srgbClr val="FF0000"/>
                  </a:solidFill>
                </a:rPr>
                <a:t>x</a:t>
              </a:r>
            </a:p>
          </p:txBody>
        </p:sp>
        <p:sp>
          <p:nvSpPr>
            <p:cNvPr id="121" name="TextBox 120">
              <a:extLst>
                <a:ext uri="{FF2B5EF4-FFF2-40B4-BE49-F238E27FC236}">
                  <a16:creationId xmlns:a16="http://schemas.microsoft.com/office/drawing/2014/main" id="{0A4CA2BC-B800-B14A-ABC4-67F7FAC418C7}"/>
                </a:ext>
              </a:extLst>
            </p:cNvPr>
            <p:cNvSpPr txBox="1"/>
            <p:nvPr/>
          </p:nvSpPr>
          <p:spPr>
            <a:xfrm>
              <a:off x="2181270" y="2138012"/>
              <a:ext cx="643943" cy="752967"/>
            </a:xfrm>
            <a:prstGeom prst="rect">
              <a:avLst/>
            </a:prstGeom>
            <a:noFill/>
          </p:spPr>
          <p:txBody>
            <a:bodyPr wrap="none" rtlCol="0">
              <a:spAutoFit/>
            </a:bodyPr>
            <a:lstStyle/>
            <a:p>
              <a:r>
                <a:rPr lang="en-US" sz="1400" dirty="0">
                  <a:solidFill>
                    <a:srgbClr val="FF0000"/>
                  </a:solidFill>
                </a:rPr>
                <a:t>x</a:t>
              </a:r>
            </a:p>
          </p:txBody>
        </p:sp>
        <p:sp>
          <p:nvSpPr>
            <p:cNvPr id="122" name="Oval 121">
              <a:extLst>
                <a:ext uri="{FF2B5EF4-FFF2-40B4-BE49-F238E27FC236}">
                  <a16:creationId xmlns:a16="http://schemas.microsoft.com/office/drawing/2014/main" id="{159C0DC0-EC8F-0041-A9BA-DF020BA056FE}"/>
                </a:ext>
              </a:extLst>
            </p:cNvPr>
            <p:cNvSpPr/>
            <p:nvPr/>
          </p:nvSpPr>
          <p:spPr>
            <a:xfrm>
              <a:off x="2036652" y="1497826"/>
              <a:ext cx="1665617" cy="1576552"/>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FF0000"/>
                </a:solidFill>
              </a:endParaRPr>
            </a:p>
          </p:txBody>
        </p:sp>
      </p:grpSp>
      <p:sp>
        <p:nvSpPr>
          <p:cNvPr id="123" name="Right Arrow 122">
            <a:extLst>
              <a:ext uri="{FF2B5EF4-FFF2-40B4-BE49-F238E27FC236}">
                <a16:creationId xmlns:a16="http://schemas.microsoft.com/office/drawing/2014/main" id="{4BAB9F23-F13B-4341-989A-3C74B882FB3A}"/>
              </a:ext>
            </a:extLst>
          </p:cNvPr>
          <p:cNvSpPr/>
          <p:nvPr/>
        </p:nvSpPr>
        <p:spPr>
          <a:xfrm>
            <a:off x="1157021" y="3253445"/>
            <a:ext cx="692435" cy="18759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TextBox 123">
            <a:extLst>
              <a:ext uri="{FF2B5EF4-FFF2-40B4-BE49-F238E27FC236}">
                <a16:creationId xmlns:a16="http://schemas.microsoft.com/office/drawing/2014/main" id="{607AC3D7-35CA-FC43-B459-9784B94C8F8E}"/>
              </a:ext>
            </a:extLst>
          </p:cNvPr>
          <p:cNvSpPr txBox="1"/>
          <p:nvPr/>
        </p:nvSpPr>
        <p:spPr>
          <a:xfrm>
            <a:off x="1927849" y="3205794"/>
            <a:ext cx="678311" cy="278619"/>
          </a:xfrm>
          <a:prstGeom prst="rect">
            <a:avLst/>
          </a:prstGeom>
          <a:noFill/>
        </p:spPr>
        <p:txBody>
          <a:bodyPr wrap="none" rtlCol="0">
            <a:spAutoFit/>
          </a:bodyPr>
          <a:lstStyle/>
          <a:p>
            <a:r>
              <a:rPr lang="en-US" dirty="0">
                <a:solidFill>
                  <a:srgbClr val="FF0000"/>
                </a:solidFill>
              </a:rPr>
              <a:t>statistic</a:t>
            </a:r>
          </a:p>
        </p:txBody>
      </p:sp>
      <p:grpSp>
        <p:nvGrpSpPr>
          <p:cNvPr id="125" name="Group 124">
            <a:extLst>
              <a:ext uri="{FF2B5EF4-FFF2-40B4-BE49-F238E27FC236}">
                <a16:creationId xmlns:a16="http://schemas.microsoft.com/office/drawing/2014/main" id="{179E58BF-E674-3441-AEA4-BA7C6114D148}"/>
              </a:ext>
            </a:extLst>
          </p:cNvPr>
          <p:cNvGrpSpPr/>
          <p:nvPr/>
        </p:nvGrpSpPr>
        <p:grpSpPr>
          <a:xfrm>
            <a:off x="322419" y="1379813"/>
            <a:ext cx="765978" cy="725113"/>
            <a:chOff x="2031861" y="1429407"/>
            <a:chExt cx="1876592" cy="1776474"/>
          </a:xfrm>
        </p:grpSpPr>
        <p:sp>
          <p:nvSpPr>
            <p:cNvPr id="126" name="TextBox 125">
              <a:extLst>
                <a:ext uri="{FF2B5EF4-FFF2-40B4-BE49-F238E27FC236}">
                  <a16:creationId xmlns:a16="http://schemas.microsoft.com/office/drawing/2014/main" id="{8EAEF897-DD4D-024F-91CC-518CD7472EEC}"/>
                </a:ext>
              </a:extLst>
            </p:cNvPr>
            <p:cNvSpPr txBox="1"/>
            <p:nvPr/>
          </p:nvSpPr>
          <p:spPr>
            <a:xfrm>
              <a:off x="2448910" y="1429407"/>
              <a:ext cx="644856" cy="754031"/>
            </a:xfrm>
            <a:prstGeom prst="rect">
              <a:avLst/>
            </a:prstGeom>
            <a:noFill/>
          </p:spPr>
          <p:txBody>
            <a:bodyPr wrap="none" rtlCol="0">
              <a:spAutoFit/>
            </a:bodyPr>
            <a:lstStyle/>
            <a:p>
              <a:r>
                <a:rPr lang="en-US" sz="1400" dirty="0"/>
                <a:t>x</a:t>
              </a:r>
            </a:p>
          </p:txBody>
        </p:sp>
        <p:sp>
          <p:nvSpPr>
            <p:cNvPr id="127" name="TextBox 126">
              <a:extLst>
                <a:ext uri="{FF2B5EF4-FFF2-40B4-BE49-F238E27FC236}">
                  <a16:creationId xmlns:a16="http://schemas.microsoft.com/office/drawing/2014/main" id="{2A7F4ADB-A73C-0040-845A-9C919AE700C0}"/>
                </a:ext>
              </a:extLst>
            </p:cNvPr>
            <p:cNvSpPr txBox="1"/>
            <p:nvPr/>
          </p:nvSpPr>
          <p:spPr>
            <a:xfrm>
              <a:off x="2601310" y="1581807"/>
              <a:ext cx="644856" cy="754031"/>
            </a:xfrm>
            <a:prstGeom prst="rect">
              <a:avLst/>
            </a:prstGeom>
            <a:noFill/>
          </p:spPr>
          <p:txBody>
            <a:bodyPr wrap="none" rtlCol="0">
              <a:spAutoFit/>
            </a:bodyPr>
            <a:lstStyle/>
            <a:p>
              <a:r>
                <a:rPr lang="en-US" sz="1400" dirty="0"/>
                <a:t>x</a:t>
              </a:r>
            </a:p>
          </p:txBody>
        </p:sp>
        <p:sp>
          <p:nvSpPr>
            <p:cNvPr id="128" name="TextBox 127">
              <a:extLst>
                <a:ext uri="{FF2B5EF4-FFF2-40B4-BE49-F238E27FC236}">
                  <a16:creationId xmlns:a16="http://schemas.microsoft.com/office/drawing/2014/main" id="{65776B7D-91B4-4346-B2D9-6BC8BB59F712}"/>
                </a:ext>
              </a:extLst>
            </p:cNvPr>
            <p:cNvSpPr txBox="1"/>
            <p:nvPr/>
          </p:nvSpPr>
          <p:spPr>
            <a:xfrm>
              <a:off x="2753710" y="1734207"/>
              <a:ext cx="644856" cy="754031"/>
            </a:xfrm>
            <a:prstGeom prst="rect">
              <a:avLst/>
            </a:prstGeom>
            <a:noFill/>
          </p:spPr>
          <p:txBody>
            <a:bodyPr wrap="none" rtlCol="0">
              <a:spAutoFit/>
            </a:bodyPr>
            <a:lstStyle/>
            <a:p>
              <a:r>
                <a:rPr lang="en-US" sz="1400" dirty="0"/>
                <a:t>x</a:t>
              </a:r>
            </a:p>
          </p:txBody>
        </p:sp>
        <p:sp>
          <p:nvSpPr>
            <p:cNvPr id="129" name="TextBox 128">
              <a:extLst>
                <a:ext uri="{FF2B5EF4-FFF2-40B4-BE49-F238E27FC236}">
                  <a16:creationId xmlns:a16="http://schemas.microsoft.com/office/drawing/2014/main" id="{796A5D1C-C4D0-7041-BCA8-75FC98134685}"/>
                </a:ext>
              </a:extLst>
            </p:cNvPr>
            <p:cNvSpPr txBox="1"/>
            <p:nvPr/>
          </p:nvSpPr>
          <p:spPr>
            <a:xfrm>
              <a:off x="2948014" y="1822912"/>
              <a:ext cx="644856" cy="754031"/>
            </a:xfrm>
            <a:prstGeom prst="rect">
              <a:avLst/>
            </a:prstGeom>
            <a:noFill/>
          </p:spPr>
          <p:txBody>
            <a:bodyPr wrap="none" rtlCol="0">
              <a:spAutoFit/>
            </a:bodyPr>
            <a:lstStyle/>
            <a:p>
              <a:r>
                <a:rPr lang="en-US" sz="1400" dirty="0"/>
                <a:t>x</a:t>
              </a:r>
            </a:p>
          </p:txBody>
        </p:sp>
        <p:sp>
          <p:nvSpPr>
            <p:cNvPr id="130" name="TextBox 129">
              <a:extLst>
                <a:ext uri="{FF2B5EF4-FFF2-40B4-BE49-F238E27FC236}">
                  <a16:creationId xmlns:a16="http://schemas.microsoft.com/office/drawing/2014/main" id="{AA94C8DC-2EE0-8449-A975-B540E3A79023}"/>
                </a:ext>
              </a:extLst>
            </p:cNvPr>
            <p:cNvSpPr txBox="1"/>
            <p:nvPr/>
          </p:nvSpPr>
          <p:spPr>
            <a:xfrm>
              <a:off x="3058511" y="2039008"/>
              <a:ext cx="644856" cy="754031"/>
            </a:xfrm>
            <a:prstGeom prst="rect">
              <a:avLst/>
            </a:prstGeom>
            <a:noFill/>
          </p:spPr>
          <p:txBody>
            <a:bodyPr wrap="none" rtlCol="0">
              <a:spAutoFit/>
            </a:bodyPr>
            <a:lstStyle/>
            <a:p>
              <a:r>
                <a:rPr lang="en-US" sz="1400" dirty="0"/>
                <a:t>x</a:t>
              </a:r>
            </a:p>
          </p:txBody>
        </p:sp>
        <p:sp>
          <p:nvSpPr>
            <p:cNvPr id="131" name="TextBox 130">
              <a:extLst>
                <a:ext uri="{FF2B5EF4-FFF2-40B4-BE49-F238E27FC236}">
                  <a16:creationId xmlns:a16="http://schemas.microsoft.com/office/drawing/2014/main" id="{147B5D49-74F9-5749-9AA6-33C4C3E3B713}"/>
                </a:ext>
              </a:extLst>
            </p:cNvPr>
            <p:cNvSpPr txBox="1"/>
            <p:nvPr/>
          </p:nvSpPr>
          <p:spPr>
            <a:xfrm>
              <a:off x="3210909" y="2191408"/>
              <a:ext cx="644856" cy="754031"/>
            </a:xfrm>
            <a:prstGeom prst="rect">
              <a:avLst/>
            </a:prstGeom>
            <a:noFill/>
          </p:spPr>
          <p:txBody>
            <a:bodyPr wrap="none" rtlCol="0">
              <a:spAutoFit/>
            </a:bodyPr>
            <a:lstStyle/>
            <a:p>
              <a:r>
                <a:rPr lang="en-US" sz="1400" dirty="0"/>
                <a:t>x</a:t>
              </a:r>
            </a:p>
          </p:txBody>
        </p:sp>
        <p:sp>
          <p:nvSpPr>
            <p:cNvPr id="132" name="TextBox 131">
              <a:extLst>
                <a:ext uri="{FF2B5EF4-FFF2-40B4-BE49-F238E27FC236}">
                  <a16:creationId xmlns:a16="http://schemas.microsoft.com/office/drawing/2014/main" id="{F0BB970E-1545-B340-9B1F-D671677A33F0}"/>
                </a:ext>
              </a:extLst>
            </p:cNvPr>
            <p:cNvSpPr txBox="1"/>
            <p:nvPr/>
          </p:nvSpPr>
          <p:spPr>
            <a:xfrm>
              <a:off x="2543639" y="1930853"/>
              <a:ext cx="644856" cy="754031"/>
            </a:xfrm>
            <a:prstGeom prst="rect">
              <a:avLst/>
            </a:prstGeom>
            <a:noFill/>
          </p:spPr>
          <p:txBody>
            <a:bodyPr wrap="none" rtlCol="0">
              <a:spAutoFit/>
            </a:bodyPr>
            <a:lstStyle/>
            <a:p>
              <a:r>
                <a:rPr lang="en-US" sz="1400" dirty="0"/>
                <a:t>x</a:t>
              </a:r>
            </a:p>
          </p:txBody>
        </p:sp>
        <p:sp>
          <p:nvSpPr>
            <p:cNvPr id="133" name="TextBox 132">
              <a:extLst>
                <a:ext uri="{FF2B5EF4-FFF2-40B4-BE49-F238E27FC236}">
                  <a16:creationId xmlns:a16="http://schemas.microsoft.com/office/drawing/2014/main" id="{8C98C865-2E5D-7F4F-A3B8-A69C89389849}"/>
                </a:ext>
              </a:extLst>
            </p:cNvPr>
            <p:cNvSpPr txBox="1"/>
            <p:nvPr/>
          </p:nvSpPr>
          <p:spPr>
            <a:xfrm>
              <a:off x="2559676" y="2401193"/>
              <a:ext cx="644856" cy="754031"/>
            </a:xfrm>
            <a:prstGeom prst="rect">
              <a:avLst/>
            </a:prstGeom>
            <a:noFill/>
          </p:spPr>
          <p:txBody>
            <a:bodyPr wrap="none" rtlCol="0">
              <a:spAutoFit/>
            </a:bodyPr>
            <a:lstStyle/>
            <a:p>
              <a:r>
                <a:rPr lang="en-US" sz="1400" dirty="0"/>
                <a:t>x</a:t>
              </a:r>
            </a:p>
          </p:txBody>
        </p:sp>
        <p:sp>
          <p:nvSpPr>
            <p:cNvPr id="134" name="TextBox 133">
              <a:extLst>
                <a:ext uri="{FF2B5EF4-FFF2-40B4-BE49-F238E27FC236}">
                  <a16:creationId xmlns:a16="http://schemas.microsoft.com/office/drawing/2014/main" id="{4CF688E0-EEB9-E846-BFCB-DA643DFCE01F}"/>
                </a:ext>
              </a:extLst>
            </p:cNvPr>
            <p:cNvSpPr txBox="1"/>
            <p:nvPr/>
          </p:nvSpPr>
          <p:spPr>
            <a:xfrm>
              <a:off x="2133803" y="1558685"/>
              <a:ext cx="294290" cy="754031"/>
            </a:xfrm>
            <a:prstGeom prst="rect">
              <a:avLst/>
            </a:prstGeom>
            <a:noFill/>
          </p:spPr>
          <p:txBody>
            <a:bodyPr wrap="square" rtlCol="0">
              <a:spAutoFit/>
            </a:bodyPr>
            <a:lstStyle/>
            <a:p>
              <a:r>
                <a:rPr lang="en-US" sz="1400" dirty="0"/>
                <a:t>x</a:t>
              </a:r>
            </a:p>
          </p:txBody>
        </p:sp>
        <p:sp>
          <p:nvSpPr>
            <p:cNvPr id="135" name="TextBox 134">
              <a:extLst>
                <a:ext uri="{FF2B5EF4-FFF2-40B4-BE49-F238E27FC236}">
                  <a16:creationId xmlns:a16="http://schemas.microsoft.com/office/drawing/2014/main" id="{53823505-B16C-3F4F-AB5F-B9B0CF80DB05}"/>
                </a:ext>
              </a:extLst>
            </p:cNvPr>
            <p:cNvSpPr txBox="1"/>
            <p:nvPr/>
          </p:nvSpPr>
          <p:spPr>
            <a:xfrm>
              <a:off x="2244297" y="1794218"/>
              <a:ext cx="294290" cy="754031"/>
            </a:xfrm>
            <a:prstGeom prst="rect">
              <a:avLst/>
            </a:prstGeom>
            <a:noFill/>
          </p:spPr>
          <p:txBody>
            <a:bodyPr wrap="square" rtlCol="0">
              <a:spAutoFit/>
            </a:bodyPr>
            <a:lstStyle/>
            <a:p>
              <a:r>
                <a:rPr lang="en-US" sz="1400" dirty="0"/>
                <a:t>x</a:t>
              </a:r>
            </a:p>
          </p:txBody>
        </p:sp>
        <p:sp>
          <p:nvSpPr>
            <p:cNvPr id="136" name="TextBox 135">
              <a:extLst>
                <a:ext uri="{FF2B5EF4-FFF2-40B4-BE49-F238E27FC236}">
                  <a16:creationId xmlns:a16="http://schemas.microsoft.com/office/drawing/2014/main" id="{7F9C3704-068E-6342-8DA5-243C3B3AB0AA}"/>
                </a:ext>
              </a:extLst>
            </p:cNvPr>
            <p:cNvSpPr txBox="1"/>
            <p:nvPr/>
          </p:nvSpPr>
          <p:spPr>
            <a:xfrm>
              <a:off x="2428161" y="1798739"/>
              <a:ext cx="294290" cy="754031"/>
            </a:xfrm>
            <a:prstGeom prst="rect">
              <a:avLst/>
            </a:prstGeom>
            <a:noFill/>
          </p:spPr>
          <p:txBody>
            <a:bodyPr wrap="square" rtlCol="0">
              <a:spAutoFit/>
            </a:bodyPr>
            <a:lstStyle/>
            <a:p>
              <a:r>
                <a:rPr lang="en-US" sz="1400" dirty="0"/>
                <a:t>x</a:t>
              </a:r>
            </a:p>
          </p:txBody>
        </p:sp>
        <p:sp>
          <p:nvSpPr>
            <p:cNvPr id="137" name="TextBox 136">
              <a:extLst>
                <a:ext uri="{FF2B5EF4-FFF2-40B4-BE49-F238E27FC236}">
                  <a16:creationId xmlns:a16="http://schemas.microsoft.com/office/drawing/2014/main" id="{567E9654-D49F-F44B-BBC3-C75D58AFAC61}"/>
                </a:ext>
              </a:extLst>
            </p:cNvPr>
            <p:cNvSpPr txBox="1"/>
            <p:nvPr/>
          </p:nvSpPr>
          <p:spPr>
            <a:xfrm>
              <a:off x="2464675" y="2140327"/>
              <a:ext cx="294290" cy="754031"/>
            </a:xfrm>
            <a:prstGeom prst="rect">
              <a:avLst/>
            </a:prstGeom>
            <a:noFill/>
          </p:spPr>
          <p:txBody>
            <a:bodyPr wrap="square" rtlCol="0">
              <a:spAutoFit/>
            </a:bodyPr>
            <a:lstStyle/>
            <a:p>
              <a:r>
                <a:rPr lang="en-US" sz="1400" dirty="0"/>
                <a:t>x</a:t>
              </a:r>
            </a:p>
          </p:txBody>
        </p:sp>
        <p:sp>
          <p:nvSpPr>
            <p:cNvPr id="138" name="TextBox 137">
              <a:extLst>
                <a:ext uri="{FF2B5EF4-FFF2-40B4-BE49-F238E27FC236}">
                  <a16:creationId xmlns:a16="http://schemas.microsoft.com/office/drawing/2014/main" id="{02A4AC9C-9627-AB41-B7DF-2A079F400876}"/>
                </a:ext>
              </a:extLst>
            </p:cNvPr>
            <p:cNvSpPr txBox="1"/>
            <p:nvPr/>
          </p:nvSpPr>
          <p:spPr>
            <a:xfrm>
              <a:off x="2911366" y="2101437"/>
              <a:ext cx="294290" cy="754031"/>
            </a:xfrm>
            <a:prstGeom prst="rect">
              <a:avLst/>
            </a:prstGeom>
            <a:noFill/>
          </p:spPr>
          <p:txBody>
            <a:bodyPr wrap="square" rtlCol="0">
              <a:spAutoFit/>
            </a:bodyPr>
            <a:lstStyle/>
            <a:p>
              <a:r>
                <a:rPr lang="en-US" sz="1400" dirty="0"/>
                <a:t>x</a:t>
              </a:r>
            </a:p>
          </p:txBody>
        </p:sp>
        <p:sp>
          <p:nvSpPr>
            <p:cNvPr id="139" name="TextBox 138">
              <a:extLst>
                <a:ext uri="{FF2B5EF4-FFF2-40B4-BE49-F238E27FC236}">
                  <a16:creationId xmlns:a16="http://schemas.microsoft.com/office/drawing/2014/main" id="{5B97F41C-9F95-2544-B1B2-31245D490284}"/>
                </a:ext>
              </a:extLst>
            </p:cNvPr>
            <p:cNvSpPr txBox="1"/>
            <p:nvPr/>
          </p:nvSpPr>
          <p:spPr>
            <a:xfrm>
              <a:off x="2758319" y="2319946"/>
              <a:ext cx="294290" cy="754031"/>
            </a:xfrm>
            <a:prstGeom prst="rect">
              <a:avLst/>
            </a:prstGeom>
            <a:noFill/>
          </p:spPr>
          <p:txBody>
            <a:bodyPr wrap="square" rtlCol="0">
              <a:spAutoFit/>
            </a:bodyPr>
            <a:lstStyle/>
            <a:p>
              <a:r>
                <a:rPr lang="en-US" sz="1400" dirty="0"/>
                <a:t>x</a:t>
              </a:r>
            </a:p>
          </p:txBody>
        </p:sp>
        <p:sp>
          <p:nvSpPr>
            <p:cNvPr id="140" name="TextBox 139">
              <a:extLst>
                <a:ext uri="{FF2B5EF4-FFF2-40B4-BE49-F238E27FC236}">
                  <a16:creationId xmlns:a16="http://schemas.microsoft.com/office/drawing/2014/main" id="{A8B12433-401A-9441-BDEC-609914CED178}"/>
                </a:ext>
              </a:extLst>
            </p:cNvPr>
            <p:cNvSpPr txBox="1"/>
            <p:nvPr/>
          </p:nvSpPr>
          <p:spPr>
            <a:xfrm>
              <a:off x="3037763" y="2408339"/>
              <a:ext cx="294290" cy="754031"/>
            </a:xfrm>
            <a:prstGeom prst="rect">
              <a:avLst/>
            </a:prstGeom>
            <a:noFill/>
          </p:spPr>
          <p:txBody>
            <a:bodyPr wrap="square" rtlCol="0">
              <a:spAutoFit/>
            </a:bodyPr>
            <a:lstStyle/>
            <a:p>
              <a:r>
                <a:rPr lang="en-US" sz="1400" dirty="0"/>
                <a:t>x</a:t>
              </a:r>
            </a:p>
          </p:txBody>
        </p:sp>
        <p:sp>
          <p:nvSpPr>
            <p:cNvPr id="141" name="TextBox 140">
              <a:extLst>
                <a:ext uri="{FF2B5EF4-FFF2-40B4-BE49-F238E27FC236}">
                  <a16:creationId xmlns:a16="http://schemas.microsoft.com/office/drawing/2014/main" id="{9F85C028-0EEA-984C-A357-503EBC9B13AC}"/>
                </a:ext>
              </a:extLst>
            </p:cNvPr>
            <p:cNvSpPr txBox="1"/>
            <p:nvPr/>
          </p:nvSpPr>
          <p:spPr>
            <a:xfrm>
              <a:off x="2055045" y="1872523"/>
              <a:ext cx="294290" cy="754031"/>
            </a:xfrm>
            <a:prstGeom prst="rect">
              <a:avLst/>
            </a:prstGeom>
            <a:noFill/>
          </p:spPr>
          <p:txBody>
            <a:bodyPr wrap="square" rtlCol="0">
              <a:spAutoFit/>
            </a:bodyPr>
            <a:lstStyle/>
            <a:p>
              <a:r>
                <a:rPr lang="en-US" sz="1400" dirty="0"/>
                <a:t>x</a:t>
              </a:r>
            </a:p>
          </p:txBody>
        </p:sp>
        <p:sp>
          <p:nvSpPr>
            <p:cNvPr id="142" name="TextBox 141">
              <a:extLst>
                <a:ext uri="{FF2B5EF4-FFF2-40B4-BE49-F238E27FC236}">
                  <a16:creationId xmlns:a16="http://schemas.microsoft.com/office/drawing/2014/main" id="{09C1ABBE-63A4-C741-B6FA-176FA00537D4}"/>
                </a:ext>
              </a:extLst>
            </p:cNvPr>
            <p:cNvSpPr txBox="1"/>
            <p:nvPr/>
          </p:nvSpPr>
          <p:spPr>
            <a:xfrm>
              <a:off x="3232066" y="1918873"/>
              <a:ext cx="644856" cy="754031"/>
            </a:xfrm>
            <a:prstGeom prst="rect">
              <a:avLst/>
            </a:prstGeom>
            <a:noFill/>
          </p:spPr>
          <p:txBody>
            <a:bodyPr wrap="none" rtlCol="0">
              <a:spAutoFit/>
            </a:bodyPr>
            <a:lstStyle/>
            <a:p>
              <a:r>
                <a:rPr lang="en-US" sz="1400" dirty="0"/>
                <a:t>x</a:t>
              </a:r>
            </a:p>
          </p:txBody>
        </p:sp>
        <p:sp>
          <p:nvSpPr>
            <p:cNvPr id="143" name="TextBox 142">
              <a:extLst>
                <a:ext uri="{FF2B5EF4-FFF2-40B4-BE49-F238E27FC236}">
                  <a16:creationId xmlns:a16="http://schemas.microsoft.com/office/drawing/2014/main" id="{773B5E43-67A9-4941-835A-CD109FF52B4B}"/>
                </a:ext>
              </a:extLst>
            </p:cNvPr>
            <p:cNvSpPr txBox="1"/>
            <p:nvPr/>
          </p:nvSpPr>
          <p:spPr>
            <a:xfrm>
              <a:off x="2927266" y="1483428"/>
              <a:ext cx="284052" cy="754031"/>
            </a:xfrm>
            <a:prstGeom prst="rect">
              <a:avLst/>
            </a:prstGeom>
            <a:noFill/>
          </p:spPr>
          <p:txBody>
            <a:bodyPr wrap="square" rtlCol="0">
              <a:spAutoFit/>
            </a:bodyPr>
            <a:lstStyle/>
            <a:p>
              <a:r>
                <a:rPr lang="en-US" sz="1400" dirty="0"/>
                <a:t>x</a:t>
              </a:r>
            </a:p>
          </p:txBody>
        </p:sp>
        <p:sp>
          <p:nvSpPr>
            <p:cNvPr id="144" name="TextBox 143">
              <a:extLst>
                <a:ext uri="{FF2B5EF4-FFF2-40B4-BE49-F238E27FC236}">
                  <a16:creationId xmlns:a16="http://schemas.microsoft.com/office/drawing/2014/main" id="{1A263610-5685-5242-A39F-AF9B79190CF6}"/>
                </a:ext>
              </a:extLst>
            </p:cNvPr>
            <p:cNvSpPr txBox="1"/>
            <p:nvPr/>
          </p:nvSpPr>
          <p:spPr>
            <a:xfrm>
              <a:off x="3263597" y="1638246"/>
              <a:ext cx="644856" cy="754031"/>
            </a:xfrm>
            <a:prstGeom prst="rect">
              <a:avLst/>
            </a:prstGeom>
            <a:noFill/>
          </p:spPr>
          <p:txBody>
            <a:bodyPr wrap="none" rtlCol="0">
              <a:spAutoFit/>
            </a:bodyPr>
            <a:lstStyle/>
            <a:p>
              <a:r>
                <a:rPr lang="en-US" sz="1400" dirty="0"/>
                <a:t>x</a:t>
              </a:r>
            </a:p>
          </p:txBody>
        </p:sp>
        <p:sp>
          <p:nvSpPr>
            <p:cNvPr id="145" name="TextBox 144">
              <a:extLst>
                <a:ext uri="{FF2B5EF4-FFF2-40B4-BE49-F238E27FC236}">
                  <a16:creationId xmlns:a16="http://schemas.microsoft.com/office/drawing/2014/main" id="{FFD2FAEC-205A-ED40-B9B5-88D563C2A3BE}"/>
                </a:ext>
              </a:extLst>
            </p:cNvPr>
            <p:cNvSpPr txBox="1"/>
            <p:nvPr/>
          </p:nvSpPr>
          <p:spPr>
            <a:xfrm>
              <a:off x="2335515" y="2451850"/>
              <a:ext cx="644856" cy="754031"/>
            </a:xfrm>
            <a:prstGeom prst="rect">
              <a:avLst/>
            </a:prstGeom>
            <a:noFill/>
          </p:spPr>
          <p:txBody>
            <a:bodyPr wrap="none" rtlCol="0">
              <a:spAutoFit/>
            </a:bodyPr>
            <a:lstStyle/>
            <a:p>
              <a:r>
                <a:rPr lang="en-US" sz="1400" dirty="0"/>
                <a:t>x</a:t>
              </a:r>
            </a:p>
          </p:txBody>
        </p:sp>
        <p:sp>
          <p:nvSpPr>
            <p:cNvPr id="146" name="TextBox 145">
              <a:extLst>
                <a:ext uri="{FF2B5EF4-FFF2-40B4-BE49-F238E27FC236}">
                  <a16:creationId xmlns:a16="http://schemas.microsoft.com/office/drawing/2014/main" id="{9BB95929-3301-E44F-953C-19223D3E82CD}"/>
                </a:ext>
              </a:extLst>
            </p:cNvPr>
            <p:cNvSpPr txBox="1"/>
            <p:nvPr/>
          </p:nvSpPr>
          <p:spPr>
            <a:xfrm>
              <a:off x="2727435" y="2028287"/>
              <a:ext cx="644856" cy="754031"/>
            </a:xfrm>
            <a:prstGeom prst="rect">
              <a:avLst/>
            </a:prstGeom>
            <a:noFill/>
          </p:spPr>
          <p:txBody>
            <a:bodyPr wrap="none" rtlCol="0">
              <a:spAutoFit/>
            </a:bodyPr>
            <a:lstStyle/>
            <a:p>
              <a:r>
                <a:rPr lang="en-US" sz="1400" dirty="0"/>
                <a:t>x</a:t>
              </a:r>
            </a:p>
          </p:txBody>
        </p:sp>
        <p:sp>
          <p:nvSpPr>
            <p:cNvPr id="147" name="TextBox 146">
              <a:extLst>
                <a:ext uri="{FF2B5EF4-FFF2-40B4-BE49-F238E27FC236}">
                  <a16:creationId xmlns:a16="http://schemas.microsoft.com/office/drawing/2014/main" id="{2307AB6D-8B28-E64F-ADCE-13348E992C96}"/>
                </a:ext>
              </a:extLst>
            </p:cNvPr>
            <p:cNvSpPr txBox="1"/>
            <p:nvPr/>
          </p:nvSpPr>
          <p:spPr>
            <a:xfrm>
              <a:off x="2181270" y="2138012"/>
              <a:ext cx="644856" cy="754031"/>
            </a:xfrm>
            <a:prstGeom prst="rect">
              <a:avLst/>
            </a:prstGeom>
            <a:noFill/>
          </p:spPr>
          <p:txBody>
            <a:bodyPr wrap="none" rtlCol="0">
              <a:spAutoFit/>
            </a:bodyPr>
            <a:lstStyle/>
            <a:p>
              <a:r>
                <a:rPr lang="en-US" sz="1400" dirty="0"/>
                <a:t>x</a:t>
              </a:r>
            </a:p>
          </p:txBody>
        </p:sp>
        <p:sp>
          <p:nvSpPr>
            <p:cNvPr id="148" name="Oval 147">
              <a:extLst>
                <a:ext uri="{FF2B5EF4-FFF2-40B4-BE49-F238E27FC236}">
                  <a16:creationId xmlns:a16="http://schemas.microsoft.com/office/drawing/2014/main" id="{7472A903-63ED-FB41-B3E0-48D50E1277D2}"/>
                </a:ext>
              </a:extLst>
            </p:cNvPr>
            <p:cNvSpPr/>
            <p:nvPr/>
          </p:nvSpPr>
          <p:spPr>
            <a:xfrm>
              <a:off x="2031861" y="1522463"/>
              <a:ext cx="1665618" cy="1576553"/>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grpSp>
      <p:sp>
        <p:nvSpPr>
          <p:cNvPr id="149" name="Right Arrow 148">
            <a:extLst>
              <a:ext uri="{FF2B5EF4-FFF2-40B4-BE49-F238E27FC236}">
                <a16:creationId xmlns:a16="http://schemas.microsoft.com/office/drawing/2014/main" id="{B4A8F6D2-7142-9247-B1A9-B3ABF93D4A8E}"/>
              </a:ext>
            </a:extLst>
          </p:cNvPr>
          <p:cNvSpPr/>
          <p:nvPr/>
        </p:nvSpPr>
        <p:spPr>
          <a:xfrm>
            <a:off x="1157021" y="1650847"/>
            <a:ext cx="692435" cy="18759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TextBox 149">
            <a:extLst>
              <a:ext uri="{FF2B5EF4-FFF2-40B4-BE49-F238E27FC236}">
                <a16:creationId xmlns:a16="http://schemas.microsoft.com/office/drawing/2014/main" id="{E6E1BB1C-3818-F14C-9934-C730B3DD87A1}"/>
              </a:ext>
            </a:extLst>
          </p:cNvPr>
          <p:cNvSpPr txBox="1"/>
          <p:nvPr/>
        </p:nvSpPr>
        <p:spPr>
          <a:xfrm>
            <a:off x="1927849" y="1603195"/>
            <a:ext cx="678311" cy="278619"/>
          </a:xfrm>
          <a:prstGeom prst="rect">
            <a:avLst/>
          </a:prstGeom>
          <a:noFill/>
        </p:spPr>
        <p:txBody>
          <a:bodyPr wrap="none" rtlCol="0">
            <a:spAutoFit/>
          </a:bodyPr>
          <a:lstStyle/>
          <a:p>
            <a:r>
              <a:rPr lang="en-US" dirty="0"/>
              <a:t>statistic</a:t>
            </a:r>
          </a:p>
        </p:txBody>
      </p:sp>
      <p:grpSp>
        <p:nvGrpSpPr>
          <p:cNvPr id="163" name="Group 162">
            <a:extLst>
              <a:ext uri="{FF2B5EF4-FFF2-40B4-BE49-F238E27FC236}">
                <a16:creationId xmlns:a16="http://schemas.microsoft.com/office/drawing/2014/main" id="{0E68E079-6167-8E4A-975D-E4B396627BF2}"/>
              </a:ext>
            </a:extLst>
          </p:cNvPr>
          <p:cNvGrpSpPr/>
          <p:nvPr/>
        </p:nvGrpSpPr>
        <p:grpSpPr>
          <a:xfrm>
            <a:off x="317228" y="3727526"/>
            <a:ext cx="764732" cy="725704"/>
            <a:chOff x="2036652" y="1429407"/>
            <a:chExt cx="1870888" cy="1775410"/>
          </a:xfrm>
        </p:grpSpPr>
        <p:sp>
          <p:nvSpPr>
            <p:cNvPr id="195" name="TextBox 194">
              <a:extLst>
                <a:ext uri="{FF2B5EF4-FFF2-40B4-BE49-F238E27FC236}">
                  <a16:creationId xmlns:a16="http://schemas.microsoft.com/office/drawing/2014/main" id="{6F5AA8AA-8603-9241-B6B2-65E7F660063A}"/>
                </a:ext>
              </a:extLst>
            </p:cNvPr>
            <p:cNvSpPr txBox="1"/>
            <p:nvPr/>
          </p:nvSpPr>
          <p:spPr>
            <a:xfrm>
              <a:off x="2448908" y="1429407"/>
              <a:ext cx="643943" cy="752966"/>
            </a:xfrm>
            <a:prstGeom prst="rect">
              <a:avLst/>
            </a:prstGeom>
            <a:noFill/>
          </p:spPr>
          <p:txBody>
            <a:bodyPr wrap="none" rtlCol="0">
              <a:spAutoFit/>
            </a:bodyPr>
            <a:lstStyle/>
            <a:p>
              <a:r>
                <a:rPr lang="en-US" sz="1400" dirty="0">
                  <a:solidFill>
                    <a:schemeClr val="accent1"/>
                  </a:solidFill>
                </a:rPr>
                <a:t>x</a:t>
              </a:r>
            </a:p>
          </p:txBody>
        </p:sp>
        <p:sp>
          <p:nvSpPr>
            <p:cNvPr id="196" name="TextBox 195">
              <a:extLst>
                <a:ext uri="{FF2B5EF4-FFF2-40B4-BE49-F238E27FC236}">
                  <a16:creationId xmlns:a16="http://schemas.microsoft.com/office/drawing/2014/main" id="{3B6E0525-49C7-1245-BB4B-274D32967CD0}"/>
                </a:ext>
              </a:extLst>
            </p:cNvPr>
            <p:cNvSpPr txBox="1"/>
            <p:nvPr/>
          </p:nvSpPr>
          <p:spPr>
            <a:xfrm>
              <a:off x="2601310" y="1581807"/>
              <a:ext cx="643943" cy="752966"/>
            </a:xfrm>
            <a:prstGeom prst="rect">
              <a:avLst/>
            </a:prstGeom>
            <a:noFill/>
          </p:spPr>
          <p:txBody>
            <a:bodyPr wrap="none" rtlCol="0">
              <a:spAutoFit/>
            </a:bodyPr>
            <a:lstStyle/>
            <a:p>
              <a:r>
                <a:rPr lang="en-US" sz="1400" dirty="0">
                  <a:solidFill>
                    <a:schemeClr val="accent1"/>
                  </a:solidFill>
                </a:rPr>
                <a:t>x</a:t>
              </a:r>
            </a:p>
          </p:txBody>
        </p:sp>
        <p:sp>
          <p:nvSpPr>
            <p:cNvPr id="197" name="TextBox 196">
              <a:extLst>
                <a:ext uri="{FF2B5EF4-FFF2-40B4-BE49-F238E27FC236}">
                  <a16:creationId xmlns:a16="http://schemas.microsoft.com/office/drawing/2014/main" id="{86BB89E0-2F3F-9C44-9172-3973E8A96B95}"/>
                </a:ext>
              </a:extLst>
            </p:cNvPr>
            <p:cNvSpPr txBox="1"/>
            <p:nvPr/>
          </p:nvSpPr>
          <p:spPr>
            <a:xfrm>
              <a:off x="2753710" y="1734207"/>
              <a:ext cx="643943" cy="752966"/>
            </a:xfrm>
            <a:prstGeom prst="rect">
              <a:avLst/>
            </a:prstGeom>
            <a:noFill/>
          </p:spPr>
          <p:txBody>
            <a:bodyPr wrap="none" rtlCol="0">
              <a:spAutoFit/>
            </a:bodyPr>
            <a:lstStyle/>
            <a:p>
              <a:r>
                <a:rPr lang="en-US" sz="1400" dirty="0">
                  <a:solidFill>
                    <a:schemeClr val="accent1"/>
                  </a:solidFill>
                </a:rPr>
                <a:t>x</a:t>
              </a:r>
            </a:p>
          </p:txBody>
        </p:sp>
        <p:sp>
          <p:nvSpPr>
            <p:cNvPr id="198" name="TextBox 197">
              <a:extLst>
                <a:ext uri="{FF2B5EF4-FFF2-40B4-BE49-F238E27FC236}">
                  <a16:creationId xmlns:a16="http://schemas.microsoft.com/office/drawing/2014/main" id="{6A77E302-0BD0-8844-9FE5-E208BB06FCDE}"/>
                </a:ext>
              </a:extLst>
            </p:cNvPr>
            <p:cNvSpPr txBox="1"/>
            <p:nvPr/>
          </p:nvSpPr>
          <p:spPr>
            <a:xfrm>
              <a:off x="2948015" y="1822913"/>
              <a:ext cx="643943" cy="752966"/>
            </a:xfrm>
            <a:prstGeom prst="rect">
              <a:avLst/>
            </a:prstGeom>
            <a:noFill/>
          </p:spPr>
          <p:txBody>
            <a:bodyPr wrap="none" rtlCol="0">
              <a:spAutoFit/>
            </a:bodyPr>
            <a:lstStyle/>
            <a:p>
              <a:r>
                <a:rPr lang="en-US" sz="1400" dirty="0">
                  <a:solidFill>
                    <a:schemeClr val="accent1"/>
                  </a:solidFill>
                </a:rPr>
                <a:t>x</a:t>
              </a:r>
            </a:p>
          </p:txBody>
        </p:sp>
        <p:sp>
          <p:nvSpPr>
            <p:cNvPr id="199" name="TextBox 198">
              <a:extLst>
                <a:ext uri="{FF2B5EF4-FFF2-40B4-BE49-F238E27FC236}">
                  <a16:creationId xmlns:a16="http://schemas.microsoft.com/office/drawing/2014/main" id="{31EC0FD4-834D-2546-8D03-838D7F3DF33C}"/>
                </a:ext>
              </a:extLst>
            </p:cNvPr>
            <p:cNvSpPr txBox="1"/>
            <p:nvPr/>
          </p:nvSpPr>
          <p:spPr>
            <a:xfrm>
              <a:off x="3058510" y="2039007"/>
              <a:ext cx="643943" cy="752966"/>
            </a:xfrm>
            <a:prstGeom prst="rect">
              <a:avLst/>
            </a:prstGeom>
            <a:noFill/>
          </p:spPr>
          <p:txBody>
            <a:bodyPr wrap="none" rtlCol="0">
              <a:spAutoFit/>
            </a:bodyPr>
            <a:lstStyle/>
            <a:p>
              <a:r>
                <a:rPr lang="en-US" sz="1400" dirty="0">
                  <a:solidFill>
                    <a:schemeClr val="accent1"/>
                  </a:solidFill>
                </a:rPr>
                <a:t>x</a:t>
              </a:r>
            </a:p>
          </p:txBody>
        </p:sp>
        <p:sp>
          <p:nvSpPr>
            <p:cNvPr id="200" name="TextBox 199">
              <a:extLst>
                <a:ext uri="{FF2B5EF4-FFF2-40B4-BE49-F238E27FC236}">
                  <a16:creationId xmlns:a16="http://schemas.microsoft.com/office/drawing/2014/main" id="{AC9E0042-6661-B64C-9F4B-4C17E1583771}"/>
                </a:ext>
              </a:extLst>
            </p:cNvPr>
            <p:cNvSpPr txBox="1"/>
            <p:nvPr/>
          </p:nvSpPr>
          <p:spPr>
            <a:xfrm>
              <a:off x="3210910" y="2191407"/>
              <a:ext cx="643943" cy="752966"/>
            </a:xfrm>
            <a:prstGeom prst="rect">
              <a:avLst/>
            </a:prstGeom>
            <a:noFill/>
          </p:spPr>
          <p:txBody>
            <a:bodyPr wrap="none" rtlCol="0">
              <a:spAutoFit/>
            </a:bodyPr>
            <a:lstStyle/>
            <a:p>
              <a:r>
                <a:rPr lang="en-US" sz="1400" dirty="0">
                  <a:solidFill>
                    <a:schemeClr val="accent1"/>
                  </a:solidFill>
                </a:rPr>
                <a:t>x</a:t>
              </a:r>
            </a:p>
          </p:txBody>
        </p:sp>
        <p:sp>
          <p:nvSpPr>
            <p:cNvPr id="201" name="TextBox 200">
              <a:extLst>
                <a:ext uri="{FF2B5EF4-FFF2-40B4-BE49-F238E27FC236}">
                  <a16:creationId xmlns:a16="http://schemas.microsoft.com/office/drawing/2014/main" id="{C57EB14E-3285-EF4E-8BD4-8249EFE57CD1}"/>
                </a:ext>
              </a:extLst>
            </p:cNvPr>
            <p:cNvSpPr txBox="1"/>
            <p:nvPr/>
          </p:nvSpPr>
          <p:spPr>
            <a:xfrm>
              <a:off x="2543642" y="1930854"/>
              <a:ext cx="643943" cy="752966"/>
            </a:xfrm>
            <a:prstGeom prst="rect">
              <a:avLst/>
            </a:prstGeom>
            <a:noFill/>
          </p:spPr>
          <p:txBody>
            <a:bodyPr wrap="none" rtlCol="0">
              <a:spAutoFit/>
            </a:bodyPr>
            <a:lstStyle/>
            <a:p>
              <a:r>
                <a:rPr lang="en-US" sz="1400" dirty="0">
                  <a:solidFill>
                    <a:schemeClr val="accent1"/>
                  </a:solidFill>
                </a:rPr>
                <a:t>x</a:t>
              </a:r>
            </a:p>
          </p:txBody>
        </p:sp>
        <p:sp>
          <p:nvSpPr>
            <p:cNvPr id="202" name="TextBox 201">
              <a:extLst>
                <a:ext uri="{FF2B5EF4-FFF2-40B4-BE49-F238E27FC236}">
                  <a16:creationId xmlns:a16="http://schemas.microsoft.com/office/drawing/2014/main" id="{61F84945-2EE3-D447-97A2-A13F830ADD04}"/>
                </a:ext>
              </a:extLst>
            </p:cNvPr>
            <p:cNvSpPr txBox="1"/>
            <p:nvPr/>
          </p:nvSpPr>
          <p:spPr>
            <a:xfrm>
              <a:off x="2559676" y="2401192"/>
              <a:ext cx="643943" cy="752966"/>
            </a:xfrm>
            <a:prstGeom prst="rect">
              <a:avLst/>
            </a:prstGeom>
            <a:noFill/>
          </p:spPr>
          <p:txBody>
            <a:bodyPr wrap="none" rtlCol="0">
              <a:spAutoFit/>
            </a:bodyPr>
            <a:lstStyle/>
            <a:p>
              <a:r>
                <a:rPr lang="en-US" sz="1400" dirty="0">
                  <a:solidFill>
                    <a:schemeClr val="accent1"/>
                  </a:solidFill>
                </a:rPr>
                <a:t>x</a:t>
              </a:r>
            </a:p>
          </p:txBody>
        </p:sp>
        <p:sp>
          <p:nvSpPr>
            <p:cNvPr id="203" name="TextBox 202">
              <a:extLst>
                <a:ext uri="{FF2B5EF4-FFF2-40B4-BE49-F238E27FC236}">
                  <a16:creationId xmlns:a16="http://schemas.microsoft.com/office/drawing/2014/main" id="{7CEC26C7-3A76-F646-906D-E1950AE29573}"/>
                </a:ext>
              </a:extLst>
            </p:cNvPr>
            <p:cNvSpPr txBox="1"/>
            <p:nvPr/>
          </p:nvSpPr>
          <p:spPr>
            <a:xfrm>
              <a:off x="2133803" y="1558683"/>
              <a:ext cx="294290" cy="752966"/>
            </a:xfrm>
            <a:prstGeom prst="rect">
              <a:avLst/>
            </a:prstGeom>
            <a:noFill/>
          </p:spPr>
          <p:txBody>
            <a:bodyPr wrap="square" rtlCol="0">
              <a:spAutoFit/>
            </a:bodyPr>
            <a:lstStyle/>
            <a:p>
              <a:r>
                <a:rPr lang="en-US" sz="1400" dirty="0">
                  <a:solidFill>
                    <a:schemeClr val="accent1"/>
                  </a:solidFill>
                </a:rPr>
                <a:t>x</a:t>
              </a:r>
            </a:p>
          </p:txBody>
        </p:sp>
        <p:sp>
          <p:nvSpPr>
            <p:cNvPr id="204" name="TextBox 203">
              <a:extLst>
                <a:ext uri="{FF2B5EF4-FFF2-40B4-BE49-F238E27FC236}">
                  <a16:creationId xmlns:a16="http://schemas.microsoft.com/office/drawing/2014/main" id="{F82D0666-6BD2-4542-875C-D09693D3218B}"/>
                </a:ext>
              </a:extLst>
            </p:cNvPr>
            <p:cNvSpPr txBox="1"/>
            <p:nvPr/>
          </p:nvSpPr>
          <p:spPr>
            <a:xfrm>
              <a:off x="2244298" y="1794219"/>
              <a:ext cx="294290" cy="752966"/>
            </a:xfrm>
            <a:prstGeom prst="rect">
              <a:avLst/>
            </a:prstGeom>
            <a:noFill/>
          </p:spPr>
          <p:txBody>
            <a:bodyPr wrap="square" rtlCol="0">
              <a:spAutoFit/>
            </a:bodyPr>
            <a:lstStyle/>
            <a:p>
              <a:r>
                <a:rPr lang="en-US" sz="1400" dirty="0">
                  <a:solidFill>
                    <a:schemeClr val="accent1"/>
                  </a:solidFill>
                </a:rPr>
                <a:t>x</a:t>
              </a:r>
            </a:p>
          </p:txBody>
        </p:sp>
        <p:sp>
          <p:nvSpPr>
            <p:cNvPr id="205" name="TextBox 204">
              <a:extLst>
                <a:ext uri="{FF2B5EF4-FFF2-40B4-BE49-F238E27FC236}">
                  <a16:creationId xmlns:a16="http://schemas.microsoft.com/office/drawing/2014/main" id="{19F651CA-9115-3440-87F2-51827A1D8827}"/>
                </a:ext>
              </a:extLst>
            </p:cNvPr>
            <p:cNvSpPr txBox="1"/>
            <p:nvPr/>
          </p:nvSpPr>
          <p:spPr>
            <a:xfrm>
              <a:off x="2428162" y="1798738"/>
              <a:ext cx="294290" cy="752966"/>
            </a:xfrm>
            <a:prstGeom prst="rect">
              <a:avLst/>
            </a:prstGeom>
            <a:noFill/>
          </p:spPr>
          <p:txBody>
            <a:bodyPr wrap="square" rtlCol="0">
              <a:spAutoFit/>
            </a:bodyPr>
            <a:lstStyle/>
            <a:p>
              <a:r>
                <a:rPr lang="en-US" sz="1400" dirty="0">
                  <a:solidFill>
                    <a:schemeClr val="accent1"/>
                  </a:solidFill>
                </a:rPr>
                <a:t>x</a:t>
              </a:r>
            </a:p>
          </p:txBody>
        </p:sp>
        <p:sp>
          <p:nvSpPr>
            <p:cNvPr id="206" name="TextBox 205">
              <a:extLst>
                <a:ext uri="{FF2B5EF4-FFF2-40B4-BE49-F238E27FC236}">
                  <a16:creationId xmlns:a16="http://schemas.microsoft.com/office/drawing/2014/main" id="{90BA9A87-7CF0-AD4F-8BB6-8F1D32FCBD4C}"/>
                </a:ext>
              </a:extLst>
            </p:cNvPr>
            <p:cNvSpPr txBox="1"/>
            <p:nvPr/>
          </p:nvSpPr>
          <p:spPr>
            <a:xfrm>
              <a:off x="2464675" y="2140325"/>
              <a:ext cx="294290" cy="752966"/>
            </a:xfrm>
            <a:prstGeom prst="rect">
              <a:avLst/>
            </a:prstGeom>
            <a:noFill/>
          </p:spPr>
          <p:txBody>
            <a:bodyPr wrap="square" rtlCol="0">
              <a:spAutoFit/>
            </a:bodyPr>
            <a:lstStyle/>
            <a:p>
              <a:r>
                <a:rPr lang="en-US" sz="1400" dirty="0">
                  <a:solidFill>
                    <a:schemeClr val="accent1"/>
                  </a:solidFill>
                </a:rPr>
                <a:t>x</a:t>
              </a:r>
            </a:p>
          </p:txBody>
        </p:sp>
        <p:sp>
          <p:nvSpPr>
            <p:cNvPr id="207" name="TextBox 206">
              <a:extLst>
                <a:ext uri="{FF2B5EF4-FFF2-40B4-BE49-F238E27FC236}">
                  <a16:creationId xmlns:a16="http://schemas.microsoft.com/office/drawing/2014/main" id="{8D59C92D-BB51-0E40-B9B5-7B00B4AA0572}"/>
                </a:ext>
              </a:extLst>
            </p:cNvPr>
            <p:cNvSpPr txBox="1"/>
            <p:nvPr/>
          </p:nvSpPr>
          <p:spPr>
            <a:xfrm>
              <a:off x="2911365" y="2101436"/>
              <a:ext cx="294290" cy="752966"/>
            </a:xfrm>
            <a:prstGeom prst="rect">
              <a:avLst/>
            </a:prstGeom>
            <a:noFill/>
          </p:spPr>
          <p:txBody>
            <a:bodyPr wrap="square" rtlCol="0">
              <a:spAutoFit/>
            </a:bodyPr>
            <a:lstStyle/>
            <a:p>
              <a:r>
                <a:rPr lang="en-US" sz="1400" dirty="0">
                  <a:solidFill>
                    <a:schemeClr val="accent1"/>
                  </a:solidFill>
                </a:rPr>
                <a:t>x</a:t>
              </a:r>
            </a:p>
          </p:txBody>
        </p:sp>
        <p:sp>
          <p:nvSpPr>
            <p:cNvPr id="208" name="TextBox 207">
              <a:extLst>
                <a:ext uri="{FF2B5EF4-FFF2-40B4-BE49-F238E27FC236}">
                  <a16:creationId xmlns:a16="http://schemas.microsoft.com/office/drawing/2014/main" id="{50F079D2-FA5D-FA4C-98B3-1D7452C2DB0E}"/>
                </a:ext>
              </a:extLst>
            </p:cNvPr>
            <p:cNvSpPr txBox="1"/>
            <p:nvPr/>
          </p:nvSpPr>
          <p:spPr>
            <a:xfrm>
              <a:off x="2758319" y="2319947"/>
              <a:ext cx="294290" cy="752966"/>
            </a:xfrm>
            <a:prstGeom prst="rect">
              <a:avLst/>
            </a:prstGeom>
            <a:noFill/>
          </p:spPr>
          <p:txBody>
            <a:bodyPr wrap="square" rtlCol="0">
              <a:spAutoFit/>
            </a:bodyPr>
            <a:lstStyle/>
            <a:p>
              <a:r>
                <a:rPr lang="en-US" sz="1400" dirty="0">
                  <a:solidFill>
                    <a:schemeClr val="accent1"/>
                  </a:solidFill>
                </a:rPr>
                <a:t>x</a:t>
              </a:r>
            </a:p>
          </p:txBody>
        </p:sp>
        <p:sp>
          <p:nvSpPr>
            <p:cNvPr id="209" name="TextBox 208">
              <a:extLst>
                <a:ext uri="{FF2B5EF4-FFF2-40B4-BE49-F238E27FC236}">
                  <a16:creationId xmlns:a16="http://schemas.microsoft.com/office/drawing/2014/main" id="{F00A7FEE-3C5A-A444-91E3-D0B969504CDB}"/>
                </a:ext>
              </a:extLst>
            </p:cNvPr>
            <p:cNvSpPr txBox="1"/>
            <p:nvPr/>
          </p:nvSpPr>
          <p:spPr>
            <a:xfrm>
              <a:off x="3037761" y="2408338"/>
              <a:ext cx="294290" cy="752966"/>
            </a:xfrm>
            <a:prstGeom prst="rect">
              <a:avLst/>
            </a:prstGeom>
            <a:noFill/>
          </p:spPr>
          <p:txBody>
            <a:bodyPr wrap="square" rtlCol="0">
              <a:spAutoFit/>
            </a:bodyPr>
            <a:lstStyle/>
            <a:p>
              <a:r>
                <a:rPr lang="en-US" sz="1400" dirty="0">
                  <a:solidFill>
                    <a:schemeClr val="accent1"/>
                  </a:solidFill>
                </a:rPr>
                <a:t>x</a:t>
              </a:r>
            </a:p>
          </p:txBody>
        </p:sp>
        <p:sp>
          <p:nvSpPr>
            <p:cNvPr id="210" name="TextBox 209">
              <a:extLst>
                <a:ext uri="{FF2B5EF4-FFF2-40B4-BE49-F238E27FC236}">
                  <a16:creationId xmlns:a16="http://schemas.microsoft.com/office/drawing/2014/main" id="{A78805F4-3F6A-CF4E-A293-434C1958A558}"/>
                </a:ext>
              </a:extLst>
            </p:cNvPr>
            <p:cNvSpPr txBox="1"/>
            <p:nvPr/>
          </p:nvSpPr>
          <p:spPr>
            <a:xfrm>
              <a:off x="2055045" y="1872525"/>
              <a:ext cx="294290" cy="752966"/>
            </a:xfrm>
            <a:prstGeom prst="rect">
              <a:avLst/>
            </a:prstGeom>
            <a:noFill/>
          </p:spPr>
          <p:txBody>
            <a:bodyPr wrap="square" rtlCol="0">
              <a:spAutoFit/>
            </a:bodyPr>
            <a:lstStyle/>
            <a:p>
              <a:r>
                <a:rPr lang="en-US" sz="1400" dirty="0">
                  <a:solidFill>
                    <a:schemeClr val="accent1"/>
                  </a:solidFill>
                </a:rPr>
                <a:t>x</a:t>
              </a:r>
            </a:p>
          </p:txBody>
        </p:sp>
        <p:sp>
          <p:nvSpPr>
            <p:cNvPr id="211" name="TextBox 210">
              <a:extLst>
                <a:ext uri="{FF2B5EF4-FFF2-40B4-BE49-F238E27FC236}">
                  <a16:creationId xmlns:a16="http://schemas.microsoft.com/office/drawing/2014/main" id="{1C721A46-C43D-EC40-9CD5-10B546BBEFFC}"/>
                </a:ext>
              </a:extLst>
            </p:cNvPr>
            <p:cNvSpPr txBox="1"/>
            <p:nvPr/>
          </p:nvSpPr>
          <p:spPr>
            <a:xfrm>
              <a:off x="3232067" y="1918874"/>
              <a:ext cx="643943" cy="752966"/>
            </a:xfrm>
            <a:prstGeom prst="rect">
              <a:avLst/>
            </a:prstGeom>
            <a:noFill/>
          </p:spPr>
          <p:txBody>
            <a:bodyPr wrap="none" rtlCol="0">
              <a:spAutoFit/>
            </a:bodyPr>
            <a:lstStyle/>
            <a:p>
              <a:r>
                <a:rPr lang="en-US" sz="1400" dirty="0">
                  <a:solidFill>
                    <a:schemeClr val="accent1"/>
                  </a:solidFill>
                </a:rPr>
                <a:t>x</a:t>
              </a:r>
            </a:p>
          </p:txBody>
        </p:sp>
        <p:sp>
          <p:nvSpPr>
            <p:cNvPr id="212" name="TextBox 211">
              <a:extLst>
                <a:ext uri="{FF2B5EF4-FFF2-40B4-BE49-F238E27FC236}">
                  <a16:creationId xmlns:a16="http://schemas.microsoft.com/office/drawing/2014/main" id="{71AA411B-6381-B743-A4D7-43E2C265C323}"/>
                </a:ext>
              </a:extLst>
            </p:cNvPr>
            <p:cNvSpPr txBox="1"/>
            <p:nvPr/>
          </p:nvSpPr>
          <p:spPr>
            <a:xfrm>
              <a:off x="2927267" y="1483430"/>
              <a:ext cx="284051" cy="752966"/>
            </a:xfrm>
            <a:prstGeom prst="rect">
              <a:avLst/>
            </a:prstGeom>
            <a:noFill/>
          </p:spPr>
          <p:txBody>
            <a:bodyPr wrap="square" rtlCol="0">
              <a:spAutoFit/>
            </a:bodyPr>
            <a:lstStyle/>
            <a:p>
              <a:r>
                <a:rPr lang="en-US" sz="1400" dirty="0">
                  <a:solidFill>
                    <a:schemeClr val="accent1"/>
                  </a:solidFill>
                </a:rPr>
                <a:t>x</a:t>
              </a:r>
            </a:p>
          </p:txBody>
        </p:sp>
        <p:sp>
          <p:nvSpPr>
            <p:cNvPr id="213" name="TextBox 212">
              <a:extLst>
                <a:ext uri="{FF2B5EF4-FFF2-40B4-BE49-F238E27FC236}">
                  <a16:creationId xmlns:a16="http://schemas.microsoft.com/office/drawing/2014/main" id="{0958F45B-1D55-444C-893C-D2DBE749DFF6}"/>
                </a:ext>
              </a:extLst>
            </p:cNvPr>
            <p:cNvSpPr txBox="1"/>
            <p:nvPr/>
          </p:nvSpPr>
          <p:spPr>
            <a:xfrm>
              <a:off x="3263597" y="1638247"/>
              <a:ext cx="643943" cy="752966"/>
            </a:xfrm>
            <a:prstGeom prst="rect">
              <a:avLst/>
            </a:prstGeom>
            <a:noFill/>
          </p:spPr>
          <p:txBody>
            <a:bodyPr wrap="none" rtlCol="0">
              <a:spAutoFit/>
            </a:bodyPr>
            <a:lstStyle/>
            <a:p>
              <a:r>
                <a:rPr lang="en-US" sz="1400" dirty="0">
                  <a:solidFill>
                    <a:schemeClr val="accent1"/>
                  </a:solidFill>
                </a:rPr>
                <a:t>x</a:t>
              </a:r>
            </a:p>
          </p:txBody>
        </p:sp>
        <p:sp>
          <p:nvSpPr>
            <p:cNvPr id="214" name="TextBox 213">
              <a:extLst>
                <a:ext uri="{FF2B5EF4-FFF2-40B4-BE49-F238E27FC236}">
                  <a16:creationId xmlns:a16="http://schemas.microsoft.com/office/drawing/2014/main" id="{EC0DA48F-DDB2-0D47-BE74-B3F9F5EAE70C}"/>
                </a:ext>
              </a:extLst>
            </p:cNvPr>
            <p:cNvSpPr txBox="1"/>
            <p:nvPr/>
          </p:nvSpPr>
          <p:spPr>
            <a:xfrm>
              <a:off x="2335514" y="2451851"/>
              <a:ext cx="643943" cy="752966"/>
            </a:xfrm>
            <a:prstGeom prst="rect">
              <a:avLst/>
            </a:prstGeom>
            <a:noFill/>
          </p:spPr>
          <p:txBody>
            <a:bodyPr wrap="none" rtlCol="0">
              <a:spAutoFit/>
            </a:bodyPr>
            <a:lstStyle/>
            <a:p>
              <a:r>
                <a:rPr lang="en-US" sz="1400" dirty="0">
                  <a:solidFill>
                    <a:schemeClr val="accent1"/>
                  </a:solidFill>
                </a:rPr>
                <a:t>x</a:t>
              </a:r>
            </a:p>
          </p:txBody>
        </p:sp>
        <p:sp>
          <p:nvSpPr>
            <p:cNvPr id="215" name="TextBox 214">
              <a:extLst>
                <a:ext uri="{FF2B5EF4-FFF2-40B4-BE49-F238E27FC236}">
                  <a16:creationId xmlns:a16="http://schemas.microsoft.com/office/drawing/2014/main" id="{B6CC97A9-4B30-4847-A427-8C990BF7B370}"/>
                </a:ext>
              </a:extLst>
            </p:cNvPr>
            <p:cNvSpPr txBox="1"/>
            <p:nvPr/>
          </p:nvSpPr>
          <p:spPr>
            <a:xfrm>
              <a:off x="2727435" y="2028287"/>
              <a:ext cx="643943" cy="752966"/>
            </a:xfrm>
            <a:prstGeom prst="rect">
              <a:avLst/>
            </a:prstGeom>
            <a:noFill/>
          </p:spPr>
          <p:txBody>
            <a:bodyPr wrap="none" rtlCol="0">
              <a:spAutoFit/>
            </a:bodyPr>
            <a:lstStyle/>
            <a:p>
              <a:r>
                <a:rPr lang="en-US" sz="1400" dirty="0">
                  <a:solidFill>
                    <a:schemeClr val="accent1"/>
                  </a:solidFill>
                </a:rPr>
                <a:t>x</a:t>
              </a:r>
            </a:p>
          </p:txBody>
        </p:sp>
        <p:sp>
          <p:nvSpPr>
            <p:cNvPr id="216" name="TextBox 215">
              <a:extLst>
                <a:ext uri="{FF2B5EF4-FFF2-40B4-BE49-F238E27FC236}">
                  <a16:creationId xmlns:a16="http://schemas.microsoft.com/office/drawing/2014/main" id="{DDEB6467-C684-3448-8EB8-2F49557D55B0}"/>
                </a:ext>
              </a:extLst>
            </p:cNvPr>
            <p:cNvSpPr txBox="1"/>
            <p:nvPr/>
          </p:nvSpPr>
          <p:spPr>
            <a:xfrm>
              <a:off x="2181270" y="2138011"/>
              <a:ext cx="643943" cy="752966"/>
            </a:xfrm>
            <a:prstGeom prst="rect">
              <a:avLst/>
            </a:prstGeom>
            <a:noFill/>
          </p:spPr>
          <p:txBody>
            <a:bodyPr wrap="none" rtlCol="0">
              <a:spAutoFit/>
            </a:bodyPr>
            <a:lstStyle/>
            <a:p>
              <a:r>
                <a:rPr lang="en-US" sz="1400" dirty="0">
                  <a:solidFill>
                    <a:schemeClr val="accent1"/>
                  </a:solidFill>
                </a:rPr>
                <a:t>x</a:t>
              </a:r>
            </a:p>
          </p:txBody>
        </p:sp>
        <p:sp>
          <p:nvSpPr>
            <p:cNvPr id="217" name="Oval 216">
              <a:extLst>
                <a:ext uri="{FF2B5EF4-FFF2-40B4-BE49-F238E27FC236}">
                  <a16:creationId xmlns:a16="http://schemas.microsoft.com/office/drawing/2014/main" id="{DAE8CF79-C181-8946-888E-45734DF532D5}"/>
                </a:ext>
              </a:extLst>
            </p:cNvPr>
            <p:cNvSpPr/>
            <p:nvPr/>
          </p:nvSpPr>
          <p:spPr>
            <a:xfrm>
              <a:off x="2036652" y="1497826"/>
              <a:ext cx="1665617" cy="1576552"/>
            </a:xfrm>
            <a:prstGeom prst="ellipse">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accent1"/>
                </a:solidFill>
              </a:endParaRPr>
            </a:p>
          </p:txBody>
        </p:sp>
      </p:grpSp>
      <p:sp>
        <p:nvSpPr>
          <p:cNvPr id="218" name="Right Arrow 217">
            <a:extLst>
              <a:ext uri="{FF2B5EF4-FFF2-40B4-BE49-F238E27FC236}">
                <a16:creationId xmlns:a16="http://schemas.microsoft.com/office/drawing/2014/main" id="{15A0D740-FB9E-234D-A84F-F037C2542D2C}"/>
              </a:ext>
            </a:extLst>
          </p:cNvPr>
          <p:cNvSpPr/>
          <p:nvPr/>
        </p:nvSpPr>
        <p:spPr>
          <a:xfrm>
            <a:off x="1157021" y="3994108"/>
            <a:ext cx="692435" cy="18759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219" name="TextBox 218">
            <a:extLst>
              <a:ext uri="{FF2B5EF4-FFF2-40B4-BE49-F238E27FC236}">
                <a16:creationId xmlns:a16="http://schemas.microsoft.com/office/drawing/2014/main" id="{B06B40E4-C848-CF4B-9ECD-D03C9D3D6023}"/>
              </a:ext>
            </a:extLst>
          </p:cNvPr>
          <p:cNvSpPr txBox="1"/>
          <p:nvPr/>
        </p:nvSpPr>
        <p:spPr>
          <a:xfrm>
            <a:off x="1927849" y="3946457"/>
            <a:ext cx="678311" cy="278619"/>
          </a:xfrm>
          <a:prstGeom prst="rect">
            <a:avLst/>
          </a:prstGeom>
          <a:noFill/>
        </p:spPr>
        <p:txBody>
          <a:bodyPr wrap="none" rtlCol="0">
            <a:spAutoFit/>
          </a:bodyPr>
          <a:lstStyle/>
          <a:p>
            <a:r>
              <a:rPr lang="en-US" dirty="0">
                <a:solidFill>
                  <a:schemeClr val="accent1"/>
                </a:solidFill>
              </a:rPr>
              <a:t>statistic</a:t>
            </a:r>
          </a:p>
        </p:txBody>
      </p:sp>
      <p:grpSp>
        <p:nvGrpSpPr>
          <p:cNvPr id="220" name="Group 219">
            <a:extLst>
              <a:ext uri="{FF2B5EF4-FFF2-40B4-BE49-F238E27FC236}">
                <a16:creationId xmlns:a16="http://schemas.microsoft.com/office/drawing/2014/main" id="{F7DE10FF-48D7-FD4C-9370-F0CF99527E39}"/>
              </a:ext>
            </a:extLst>
          </p:cNvPr>
          <p:cNvGrpSpPr/>
          <p:nvPr/>
        </p:nvGrpSpPr>
        <p:grpSpPr>
          <a:xfrm>
            <a:off x="328973" y="4474857"/>
            <a:ext cx="764732" cy="725704"/>
            <a:chOff x="2036652" y="1429407"/>
            <a:chExt cx="1870888" cy="1775410"/>
          </a:xfrm>
        </p:grpSpPr>
        <p:sp>
          <p:nvSpPr>
            <p:cNvPr id="221" name="TextBox 220">
              <a:extLst>
                <a:ext uri="{FF2B5EF4-FFF2-40B4-BE49-F238E27FC236}">
                  <a16:creationId xmlns:a16="http://schemas.microsoft.com/office/drawing/2014/main" id="{60C4804D-F44F-5B42-9FD4-82766F9F26DE}"/>
                </a:ext>
              </a:extLst>
            </p:cNvPr>
            <p:cNvSpPr txBox="1"/>
            <p:nvPr/>
          </p:nvSpPr>
          <p:spPr>
            <a:xfrm>
              <a:off x="2448908" y="1429407"/>
              <a:ext cx="643943" cy="752966"/>
            </a:xfrm>
            <a:prstGeom prst="rect">
              <a:avLst/>
            </a:prstGeom>
            <a:noFill/>
          </p:spPr>
          <p:txBody>
            <a:bodyPr wrap="none" rtlCol="0">
              <a:spAutoFit/>
            </a:bodyPr>
            <a:lstStyle/>
            <a:p>
              <a:r>
                <a:rPr lang="en-US" sz="1400" dirty="0">
                  <a:solidFill>
                    <a:srgbClr val="00B050"/>
                  </a:solidFill>
                </a:rPr>
                <a:t>x</a:t>
              </a:r>
            </a:p>
          </p:txBody>
        </p:sp>
        <p:sp>
          <p:nvSpPr>
            <p:cNvPr id="222" name="TextBox 221">
              <a:extLst>
                <a:ext uri="{FF2B5EF4-FFF2-40B4-BE49-F238E27FC236}">
                  <a16:creationId xmlns:a16="http://schemas.microsoft.com/office/drawing/2014/main" id="{8F79E962-B9B0-794F-AFB8-603A472E03E6}"/>
                </a:ext>
              </a:extLst>
            </p:cNvPr>
            <p:cNvSpPr txBox="1"/>
            <p:nvPr/>
          </p:nvSpPr>
          <p:spPr>
            <a:xfrm>
              <a:off x="2601310" y="1581807"/>
              <a:ext cx="643943" cy="752966"/>
            </a:xfrm>
            <a:prstGeom prst="rect">
              <a:avLst/>
            </a:prstGeom>
            <a:noFill/>
          </p:spPr>
          <p:txBody>
            <a:bodyPr wrap="none" rtlCol="0">
              <a:spAutoFit/>
            </a:bodyPr>
            <a:lstStyle/>
            <a:p>
              <a:r>
                <a:rPr lang="en-US" sz="1400" dirty="0">
                  <a:solidFill>
                    <a:srgbClr val="00B050"/>
                  </a:solidFill>
                </a:rPr>
                <a:t>x</a:t>
              </a:r>
            </a:p>
          </p:txBody>
        </p:sp>
        <p:sp>
          <p:nvSpPr>
            <p:cNvPr id="223" name="TextBox 222">
              <a:extLst>
                <a:ext uri="{FF2B5EF4-FFF2-40B4-BE49-F238E27FC236}">
                  <a16:creationId xmlns:a16="http://schemas.microsoft.com/office/drawing/2014/main" id="{A268A320-4846-F345-9B11-B75819B79AC1}"/>
                </a:ext>
              </a:extLst>
            </p:cNvPr>
            <p:cNvSpPr txBox="1"/>
            <p:nvPr/>
          </p:nvSpPr>
          <p:spPr>
            <a:xfrm>
              <a:off x="2753710" y="1734207"/>
              <a:ext cx="643943" cy="752966"/>
            </a:xfrm>
            <a:prstGeom prst="rect">
              <a:avLst/>
            </a:prstGeom>
            <a:noFill/>
          </p:spPr>
          <p:txBody>
            <a:bodyPr wrap="none" rtlCol="0">
              <a:spAutoFit/>
            </a:bodyPr>
            <a:lstStyle/>
            <a:p>
              <a:r>
                <a:rPr lang="en-US" sz="1400" dirty="0">
                  <a:solidFill>
                    <a:srgbClr val="00B050"/>
                  </a:solidFill>
                </a:rPr>
                <a:t>x</a:t>
              </a:r>
            </a:p>
          </p:txBody>
        </p:sp>
        <p:sp>
          <p:nvSpPr>
            <p:cNvPr id="224" name="TextBox 223">
              <a:extLst>
                <a:ext uri="{FF2B5EF4-FFF2-40B4-BE49-F238E27FC236}">
                  <a16:creationId xmlns:a16="http://schemas.microsoft.com/office/drawing/2014/main" id="{B7E2C92D-6DB5-BC48-B967-A118350718C1}"/>
                </a:ext>
              </a:extLst>
            </p:cNvPr>
            <p:cNvSpPr txBox="1"/>
            <p:nvPr/>
          </p:nvSpPr>
          <p:spPr>
            <a:xfrm>
              <a:off x="2948015" y="1822913"/>
              <a:ext cx="643943" cy="752966"/>
            </a:xfrm>
            <a:prstGeom prst="rect">
              <a:avLst/>
            </a:prstGeom>
            <a:noFill/>
          </p:spPr>
          <p:txBody>
            <a:bodyPr wrap="none" rtlCol="0">
              <a:spAutoFit/>
            </a:bodyPr>
            <a:lstStyle/>
            <a:p>
              <a:r>
                <a:rPr lang="en-US" sz="1400" dirty="0">
                  <a:solidFill>
                    <a:srgbClr val="00B050"/>
                  </a:solidFill>
                </a:rPr>
                <a:t>x</a:t>
              </a:r>
            </a:p>
          </p:txBody>
        </p:sp>
        <p:sp>
          <p:nvSpPr>
            <p:cNvPr id="225" name="TextBox 224">
              <a:extLst>
                <a:ext uri="{FF2B5EF4-FFF2-40B4-BE49-F238E27FC236}">
                  <a16:creationId xmlns:a16="http://schemas.microsoft.com/office/drawing/2014/main" id="{A48B3C74-A9AE-F04E-BD37-7D06519B0B5B}"/>
                </a:ext>
              </a:extLst>
            </p:cNvPr>
            <p:cNvSpPr txBox="1"/>
            <p:nvPr/>
          </p:nvSpPr>
          <p:spPr>
            <a:xfrm>
              <a:off x="3058510" y="2039007"/>
              <a:ext cx="643943" cy="752966"/>
            </a:xfrm>
            <a:prstGeom prst="rect">
              <a:avLst/>
            </a:prstGeom>
            <a:noFill/>
          </p:spPr>
          <p:txBody>
            <a:bodyPr wrap="none" rtlCol="0">
              <a:spAutoFit/>
            </a:bodyPr>
            <a:lstStyle/>
            <a:p>
              <a:r>
                <a:rPr lang="en-US" sz="1400" dirty="0">
                  <a:solidFill>
                    <a:srgbClr val="00B050"/>
                  </a:solidFill>
                </a:rPr>
                <a:t>x</a:t>
              </a:r>
            </a:p>
          </p:txBody>
        </p:sp>
        <p:sp>
          <p:nvSpPr>
            <p:cNvPr id="226" name="TextBox 225">
              <a:extLst>
                <a:ext uri="{FF2B5EF4-FFF2-40B4-BE49-F238E27FC236}">
                  <a16:creationId xmlns:a16="http://schemas.microsoft.com/office/drawing/2014/main" id="{0F1D8EF4-2EF2-1149-94C7-215E04FDB30E}"/>
                </a:ext>
              </a:extLst>
            </p:cNvPr>
            <p:cNvSpPr txBox="1"/>
            <p:nvPr/>
          </p:nvSpPr>
          <p:spPr>
            <a:xfrm>
              <a:off x="3210910" y="2191407"/>
              <a:ext cx="643943" cy="752966"/>
            </a:xfrm>
            <a:prstGeom prst="rect">
              <a:avLst/>
            </a:prstGeom>
            <a:noFill/>
          </p:spPr>
          <p:txBody>
            <a:bodyPr wrap="none" rtlCol="0">
              <a:spAutoFit/>
            </a:bodyPr>
            <a:lstStyle/>
            <a:p>
              <a:r>
                <a:rPr lang="en-US" sz="1400" dirty="0">
                  <a:solidFill>
                    <a:srgbClr val="00B050"/>
                  </a:solidFill>
                </a:rPr>
                <a:t>x</a:t>
              </a:r>
            </a:p>
          </p:txBody>
        </p:sp>
        <p:sp>
          <p:nvSpPr>
            <p:cNvPr id="227" name="TextBox 226">
              <a:extLst>
                <a:ext uri="{FF2B5EF4-FFF2-40B4-BE49-F238E27FC236}">
                  <a16:creationId xmlns:a16="http://schemas.microsoft.com/office/drawing/2014/main" id="{31E5FB14-D72C-B04E-896C-5CF45FD93FEF}"/>
                </a:ext>
              </a:extLst>
            </p:cNvPr>
            <p:cNvSpPr txBox="1"/>
            <p:nvPr/>
          </p:nvSpPr>
          <p:spPr>
            <a:xfrm>
              <a:off x="2543642" y="1930854"/>
              <a:ext cx="643943" cy="752966"/>
            </a:xfrm>
            <a:prstGeom prst="rect">
              <a:avLst/>
            </a:prstGeom>
            <a:noFill/>
          </p:spPr>
          <p:txBody>
            <a:bodyPr wrap="none" rtlCol="0">
              <a:spAutoFit/>
            </a:bodyPr>
            <a:lstStyle/>
            <a:p>
              <a:r>
                <a:rPr lang="en-US" sz="1400" dirty="0">
                  <a:solidFill>
                    <a:srgbClr val="00B050"/>
                  </a:solidFill>
                </a:rPr>
                <a:t>x</a:t>
              </a:r>
            </a:p>
          </p:txBody>
        </p:sp>
        <p:sp>
          <p:nvSpPr>
            <p:cNvPr id="228" name="TextBox 227">
              <a:extLst>
                <a:ext uri="{FF2B5EF4-FFF2-40B4-BE49-F238E27FC236}">
                  <a16:creationId xmlns:a16="http://schemas.microsoft.com/office/drawing/2014/main" id="{F36A60AD-4B4F-3849-A220-4C6FA879F4C0}"/>
                </a:ext>
              </a:extLst>
            </p:cNvPr>
            <p:cNvSpPr txBox="1"/>
            <p:nvPr/>
          </p:nvSpPr>
          <p:spPr>
            <a:xfrm>
              <a:off x="2559676" y="2401192"/>
              <a:ext cx="643943" cy="752966"/>
            </a:xfrm>
            <a:prstGeom prst="rect">
              <a:avLst/>
            </a:prstGeom>
            <a:noFill/>
          </p:spPr>
          <p:txBody>
            <a:bodyPr wrap="none" rtlCol="0">
              <a:spAutoFit/>
            </a:bodyPr>
            <a:lstStyle/>
            <a:p>
              <a:r>
                <a:rPr lang="en-US" sz="1400" dirty="0">
                  <a:solidFill>
                    <a:srgbClr val="00B050"/>
                  </a:solidFill>
                </a:rPr>
                <a:t>x</a:t>
              </a:r>
            </a:p>
          </p:txBody>
        </p:sp>
        <p:sp>
          <p:nvSpPr>
            <p:cNvPr id="229" name="TextBox 228">
              <a:extLst>
                <a:ext uri="{FF2B5EF4-FFF2-40B4-BE49-F238E27FC236}">
                  <a16:creationId xmlns:a16="http://schemas.microsoft.com/office/drawing/2014/main" id="{02D47D52-F21A-C04C-889A-0AD29A2D7BB7}"/>
                </a:ext>
              </a:extLst>
            </p:cNvPr>
            <p:cNvSpPr txBox="1"/>
            <p:nvPr/>
          </p:nvSpPr>
          <p:spPr>
            <a:xfrm>
              <a:off x="2133803" y="1558683"/>
              <a:ext cx="294290" cy="752966"/>
            </a:xfrm>
            <a:prstGeom prst="rect">
              <a:avLst/>
            </a:prstGeom>
            <a:noFill/>
          </p:spPr>
          <p:txBody>
            <a:bodyPr wrap="square" rtlCol="0">
              <a:spAutoFit/>
            </a:bodyPr>
            <a:lstStyle/>
            <a:p>
              <a:r>
                <a:rPr lang="en-US" sz="1400" dirty="0">
                  <a:solidFill>
                    <a:srgbClr val="00B050"/>
                  </a:solidFill>
                </a:rPr>
                <a:t>x</a:t>
              </a:r>
            </a:p>
          </p:txBody>
        </p:sp>
        <p:sp>
          <p:nvSpPr>
            <p:cNvPr id="230" name="TextBox 229">
              <a:extLst>
                <a:ext uri="{FF2B5EF4-FFF2-40B4-BE49-F238E27FC236}">
                  <a16:creationId xmlns:a16="http://schemas.microsoft.com/office/drawing/2014/main" id="{F81D46FF-0DB5-E54C-A6A7-8504AAF7D4AB}"/>
                </a:ext>
              </a:extLst>
            </p:cNvPr>
            <p:cNvSpPr txBox="1"/>
            <p:nvPr/>
          </p:nvSpPr>
          <p:spPr>
            <a:xfrm>
              <a:off x="2244298" y="1794219"/>
              <a:ext cx="294290" cy="752966"/>
            </a:xfrm>
            <a:prstGeom prst="rect">
              <a:avLst/>
            </a:prstGeom>
            <a:noFill/>
          </p:spPr>
          <p:txBody>
            <a:bodyPr wrap="square" rtlCol="0">
              <a:spAutoFit/>
            </a:bodyPr>
            <a:lstStyle/>
            <a:p>
              <a:r>
                <a:rPr lang="en-US" sz="1400" dirty="0">
                  <a:solidFill>
                    <a:srgbClr val="00B050"/>
                  </a:solidFill>
                </a:rPr>
                <a:t>x</a:t>
              </a:r>
            </a:p>
          </p:txBody>
        </p:sp>
        <p:sp>
          <p:nvSpPr>
            <p:cNvPr id="231" name="TextBox 230">
              <a:extLst>
                <a:ext uri="{FF2B5EF4-FFF2-40B4-BE49-F238E27FC236}">
                  <a16:creationId xmlns:a16="http://schemas.microsoft.com/office/drawing/2014/main" id="{6AC8DA38-C623-3146-BFBD-C066B6D3FB13}"/>
                </a:ext>
              </a:extLst>
            </p:cNvPr>
            <p:cNvSpPr txBox="1"/>
            <p:nvPr/>
          </p:nvSpPr>
          <p:spPr>
            <a:xfrm>
              <a:off x="2428162" y="1798738"/>
              <a:ext cx="294290" cy="752966"/>
            </a:xfrm>
            <a:prstGeom prst="rect">
              <a:avLst/>
            </a:prstGeom>
            <a:noFill/>
          </p:spPr>
          <p:txBody>
            <a:bodyPr wrap="square" rtlCol="0">
              <a:spAutoFit/>
            </a:bodyPr>
            <a:lstStyle/>
            <a:p>
              <a:r>
                <a:rPr lang="en-US" sz="1400" dirty="0">
                  <a:solidFill>
                    <a:srgbClr val="00B050"/>
                  </a:solidFill>
                </a:rPr>
                <a:t>x</a:t>
              </a:r>
            </a:p>
          </p:txBody>
        </p:sp>
        <p:sp>
          <p:nvSpPr>
            <p:cNvPr id="232" name="TextBox 231">
              <a:extLst>
                <a:ext uri="{FF2B5EF4-FFF2-40B4-BE49-F238E27FC236}">
                  <a16:creationId xmlns:a16="http://schemas.microsoft.com/office/drawing/2014/main" id="{84669C5D-2D72-6846-803F-2CDBD955813E}"/>
                </a:ext>
              </a:extLst>
            </p:cNvPr>
            <p:cNvSpPr txBox="1"/>
            <p:nvPr/>
          </p:nvSpPr>
          <p:spPr>
            <a:xfrm>
              <a:off x="2464675" y="2140325"/>
              <a:ext cx="294290" cy="752966"/>
            </a:xfrm>
            <a:prstGeom prst="rect">
              <a:avLst/>
            </a:prstGeom>
            <a:noFill/>
          </p:spPr>
          <p:txBody>
            <a:bodyPr wrap="square" rtlCol="0">
              <a:spAutoFit/>
            </a:bodyPr>
            <a:lstStyle/>
            <a:p>
              <a:r>
                <a:rPr lang="en-US" sz="1400" dirty="0">
                  <a:solidFill>
                    <a:srgbClr val="00B050"/>
                  </a:solidFill>
                </a:rPr>
                <a:t>x</a:t>
              </a:r>
            </a:p>
          </p:txBody>
        </p:sp>
        <p:sp>
          <p:nvSpPr>
            <p:cNvPr id="233" name="TextBox 232">
              <a:extLst>
                <a:ext uri="{FF2B5EF4-FFF2-40B4-BE49-F238E27FC236}">
                  <a16:creationId xmlns:a16="http://schemas.microsoft.com/office/drawing/2014/main" id="{B645CF32-DEC6-9A42-8609-F89134D399D3}"/>
                </a:ext>
              </a:extLst>
            </p:cNvPr>
            <p:cNvSpPr txBox="1"/>
            <p:nvPr/>
          </p:nvSpPr>
          <p:spPr>
            <a:xfrm>
              <a:off x="2911365" y="2101436"/>
              <a:ext cx="294290" cy="752966"/>
            </a:xfrm>
            <a:prstGeom prst="rect">
              <a:avLst/>
            </a:prstGeom>
            <a:noFill/>
          </p:spPr>
          <p:txBody>
            <a:bodyPr wrap="square" rtlCol="0">
              <a:spAutoFit/>
            </a:bodyPr>
            <a:lstStyle/>
            <a:p>
              <a:r>
                <a:rPr lang="en-US" sz="1400" dirty="0">
                  <a:solidFill>
                    <a:srgbClr val="00B050"/>
                  </a:solidFill>
                </a:rPr>
                <a:t>x</a:t>
              </a:r>
            </a:p>
          </p:txBody>
        </p:sp>
        <p:sp>
          <p:nvSpPr>
            <p:cNvPr id="234" name="TextBox 233">
              <a:extLst>
                <a:ext uri="{FF2B5EF4-FFF2-40B4-BE49-F238E27FC236}">
                  <a16:creationId xmlns:a16="http://schemas.microsoft.com/office/drawing/2014/main" id="{732C97DB-091A-984D-8B73-E57DFFB84E60}"/>
                </a:ext>
              </a:extLst>
            </p:cNvPr>
            <p:cNvSpPr txBox="1"/>
            <p:nvPr/>
          </p:nvSpPr>
          <p:spPr>
            <a:xfrm>
              <a:off x="2758319" y="2319947"/>
              <a:ext cx="294290" cy="752966"/>
            </a:xfrm>
            <a:prstGeom prst="rect">
              <a:avLst/>
            </a:prstGeom>
            <a:noFill/>
          </p:spPr>
          <p:txBody>
            <a:bodyPr wrap="square" rtlCol="0">
              <a:spAutoFit/>
            </a:bodyPr>
            <a:lstStyle/>
            <a:p>
              <a:r>
                <a:rPr lang="en-US" sz="1400" dirty="0">
                  <a:solidFill>
                    <a:srgbClr val="00B050"/>
                  </a:solidFill>
                </a:rPr>
                <a:t>x</a:t>
              </a:r>
            </a:p>
          </p:txBody>
        </p:sp>
        <p:sp>
          <p:nvSpPr>
            <p:cNvPr id="235" name="TextBox 234">
              <a:extLst>
                <a:ext uri="{FF2B5EF4-FFF2-40B4-BE49-F238E27FC236}">
                  <a16:creationId xmlns:a16="http://schemas.microsoft.com/office/drawing/2014/main" id="{EC2BD45A-FD56-3D43-AE1F-A9E52FA6352F}"/>
                </a:ext>
              </a:extLst>
            </p:cNvPr>
            <p:cNvSpPr txBox="1"/>
            <p:nvPr/>
          </p:nvSpPr>
          <p:spPr>
            <a:xfrm>
              <a:off x="3037761" y="2408338"/>
              <a:ext cx="294290" cy="752966"/>
            </a:xfrm>
            <a:prstGeom prst="rect">
              <a:avLst/>
            </a:prstGeom>
            <a:noFill/>
          </p:spPr>
          <p:txBody>
            <a:bodyPr wrap="square" rtlCol="0">
              <a:spAutoFit/>
            </a:bodyPr>
            <a:lstStyle/>
            <a:p>
              <a:r>
                <a:rPr lang="en-US" sz="1400" dirty="0">
                  <a:solidFill>
                    <a:srgbClr val="00B050"/>
                  </a:solidFill>
                </a:rPr>
                <a:t>x</a:t>
              </a:r>
            </a:p>
          </p:txBody>
        </p:sp>
        <p:sp>
          <p:nvSpPr>
            <p:cNvPr id="236" name="TextBox 235">
              <a:extLst>
                <a:ext uri="{FF2B5EF4-FFF2-40B4-BE49-F238E27FC236}">
                  <a16:creationId xmlns:a16="http://schemas.microsoft.com/office/drawing/2014/main" id="{E6BBC05F-385C-D64B-AE83-1ED0B8E3AABD}"/>
                </a:ext>
              </a:extLst>
            </p:cNvPr>
            <p:cNvSpPr txBox="1"/>
            <p:nvPr/>
          </p:nvSpPr>
          <p:spPr>
            <a:xfrm>
              <a:off x="2055045" y="1872525"/>
              <a:ext cx="294290" cy="752966"/>
            </a:xfrm>
            <a:prstGeom prst="rect">
              <a:avLst/>
            </a:prstGeom>
            <a:noFill/>
          </p:spPr>
          <p:txBody>
            <a:bodyPr wrap="square" rtlCol="0">
              <a:spAutoFit/>
            </a:bodyPr>
            <a:lstStyle/>
            <a:p>
              <a:r>
                <a:rPr lang="en-US" sz="1400" dirty="0">
                  <a:solidFill>
                    <a:srgbClr val="00B050"/>
                  </a:solidFill>
                </a:rPr>
                <a:t>x</a:t>
              </a:r>
            </a:p>
          </p:txBody>
        </p:sp>
        <p:sp>
          <p:nvSpPr>
            <p:cNvPr id="237" name="TextBox 236">
              <a:extLst>
                <a:ext uri="{FF2B5EF4-FFF2-40B4-BE49-F238E27FC236}">
                  <a16:creationId xmlns:a16="http://schemas.microsoft.com/office/drawing/2014/main" id="{EBFA1F80-9F41-DA4C-ADEF-F03B921565FA}"/>
                </a:ext>
              </a:extLst>
            </p:cNvPr>
            <p:cNvSpPr txBox="1"/>
            <p:nvPr/>
          </p:nvSpPr>
          <p:spPr>
            <a:xfrm>
              <a:off x="3232067" y="1918874"/>
              <a:ext cx="643943" cy="752966"/>
            </a:xfrm>
            <a:prstGeom prst="rect">
              <a:avLst/>
            </a:prstGeom>
            <a:noFill/>
          </p:spPr>
          <p:txBody>
            <a:bodyPr wrap="none" rtlCol="0">
              <a:spAutoFit/>
            </a:bodyPr>
            <a:lstStyle/>
            <a:p>
              <a:r>
                <a:rPr lang="en-US" sz="1400" dirty="0">
                  <a:solidFill>
                    <a:srgbClr val="00B050"/>
                  </a:solidFill>
                </a:rPr>
                <a:t>x</a:t>
              </a:r>
            </a:p>
          </p:txBody>
        </p:sp>
        <p:sp>
          <p:nvSpPr>
            <p:cNvPr id="238" name="TextBox 237">
              <a:extLst>
                <a:ext uri="{FF2B5EF4-FFF2-40B4-BE49-F238E27FC236}">
                  <a16:creationId xmlns:a16="http://schemas.microsoft.com/office/drawing/2014/main" id="{63E2D17B-F678-DC47-947F-5EC8A91839B3}"/>
                </a:ext>
              </a:extLst>
            </p:cNvPr>
            <p:cNvSpPr txBox="1"/>
            <p:nvPr/>
          </p:nvSpPr>
          <p:spPr>
            <a:xfrm>
              <a:off x="2927267" y="1483430"/>
              <a:ext cx="284051" cy="752966"/>
            </a:xfrm>
            <a:prstGeom prst="rect">
              <a:avLst/>
            </a:prstGeom>
            <a:noFill/>
          </p:spPr>
          <p:txBody>
            <a:bodyPr wrap="square" rtlCol="0">
              <a:spAutoFit/>
            </a:bodyPr>
            <a:lstStyle/>
            <a:p>
              <a:r>
                <a:rPr lang="en-US" sz="1400" dirty="0">
                  <a:solidFill>
                    <a:srgbClr val="00B050"/>
                  </a:solidFill>
                </a:rPr>
                <a:t>x</a:t>
              </a:r>
            </a:p>
          </p:txBody>
        </p:sp>
        <p:sp>
          <p:nvSpPr>
            <p:cNvPr id="239" name="TextBox 238">
              <a:extLst>
                <a:ext uri="{FF2B5EF4-FFF2-40B4-BE49-F238E27FC236}">
                  <a16:creationId xmlns:a16="http://schemas.microsoft.com/office/drawing/2014/main" id="{AD71515B-8D46-EF41-A2AD-552892F39C29}"/>
                </a:ext>
              </a:extLst>
            </p:cNvPr>
            <p:cNvSpPr txBox="1"/>
            <p:nvPr/>
          </p:nvSpPr>
          <p:spPr>
            <a:xfrm>
              <a:off x="3263597" y="1638247"/>
              <a:ext cx="643943" cy="752966"/>
            </a:xfrm>
            <a:prstGeom prst="rect">
              <a:avLst/>
            </a:prstGeom>
            <a:noFill/>
          </p:spPr>
          <p:txBody>
            <a:bodyPr wrap="none" rtlCol="0">
              <a:spAutoFit/>
            </a:bodyPr>
            <a:lstStyle/>
            <a:p>
              <a:r>
                <a:rPr lang="en-US" sz="1400" dirty="0">
                  <a:solidFill>
                    <a:srgbClr val="00B050"/>
                  </a:solidFill>
                </a:rPr>
                <a:t>x</a:t>
              </a:r>
            </a:p>
          </p:txBody>
        </p:sp>
        <p:sp>
          <p:nvSpPr>
            <p:cNvPr id="240" name="TextBox 239">
              <a:extLst>
                <a:ext uri="{FF2B5EF4-FFF2-40B4-BE49-F238E27FC236}">
                  <a16:creationId xmlns:a16="http://schemas.microsoft.com/office/drawing/2014/main" id="{250A250E-B755-AF4D-9F65-818507C05387}"/>
                </a:ext>
              </a:extLst>
            </p:cNvPr>
            <p:cNvSpPr txBox="1"/>
            <p:nvPr/>
          </p:nvSpPr>
          <p:spPr>
            <a:xfrm>
              <a:off x="2335514" y="2451851"/>
              <a:ext cx="643943" cy="752966"/>
            </a:xfrm>
            <a:prstGeom prst="rect">
              <a:avLst/>
            </a:prstGeom>
            <a:noFill/>
          </p:spPr>
          <p:txBody>
            <a:bodyPr wrap="none" rtlCol="0">
              <a:spAutoFit/>
            </a:bodyPr>
            <a:lstStyle/>
            <a:p>
              <a:r>
                <a:rPr lang="en-US" sz="1400" dirty="0">
                  <a:solidFill>
                    <a:srgbClr val="00B050"/>
                  </a:solidFill>
                </a:rPr>
                <a:t>x</a:t>
              </a:r>
            </a:p>
          </p:txBody>
        </p:sp>
        <p:sp>
          <p:nvSpPr>
            <p:cNvPr id="241" name="TextBox 240">
              <a:extLst>
                <a:ext uri="{FF2B5EF4-FFF2-40B4-BE49-F238E27FC236}">
                  <a16:creationId xmlns:a16="http://schemas.microsoft.com/office/drawing/2014/main" id="{743ACECB-1D70-F840-B834-7F16A85BD767}"/>
                </a:ext>
              </a:extLst>
            </p:cNvPr>
            <p:cNvSpPr txBox="1"/>
            <p:nvPr/>
          </p:nvSpPr>
          <p:spPr>
            <a:xfrm>
              <a:off x="2727435" y="2028287"/>
              <a:ext cx="643943" cy="752966"/>
            </a:xfrm>
            <a:prstGeom prst="rect">
              <a:avLst/>
            </a:prstGeom>
            <a:noFill/>
          </p:spPr>
          <p:txBody>
            <a:bodyPr wrap="none" rtlCol="0">
              <a:spAutoFit/>
            </a:bodyPr>
            <a:lstStyle/>
            <a:p>
              <a:r>
                <a:rPr lang="en-US" sz="1400" dirty="0">
                  <a:solidFill>
                    <a:srgbClr val="00B050"/>
                  </a:solidFill>
                </a:rPr>
                <a:t>x</a:t>
              </a:r>
            </a:p>
          </p:txBody>
        </p:sp>
        <p:sp>
          <p:nvSpPr>
            <p:cNvPr id="242" name="TextBox 241">
              <a:extLst>
                <a:ext uri="{FF2B5EF4-FFF2-40B4-BE49-F238E27FC236}">
                  <a16:creationId xmlns:a16="http://schemas.microsoft.com/office/drawing/2014/main" id="{8A029F23-B1ED-4143-94A9-45FB0029D2CD}"/>
                </a:ext>
              </a:extLst>
            </p:cNvPr>
            <p:cNvSpPr txBox="1"/>
            <p:nvPr/>
          </p:nvSpPr>
          <p:spPr>
            <a:xfrm>
              <a:off x="2181270" y="2138011"/>
              <a:ext cx="643943" cy="752966"/>
            </a:xfrm>
            <a:prstGeom prst="rect">
              <a:avLst/>
            </a:prstGeom>
            <a:noFill/>
          </p:spPr>
          <p:txBody>
            <a:bodyPr wrap="none" rtlCol="0">
              <a:spAutoFit/>
            </a:bodyPr>
            <a:lstStyle/>
            <a:p>
              <a:r>
                <a:rPr lang="en-US" sz="1400" dirty="0">
                  <a:solidFill>
                    <a:srgbClr val="00B050"/>
                  </a:solidFill>
                </a:rPr>
                <a:t>x</a:t>
              </a:r>
            </a:p>
          </p:txBody>
        </p:sp>
        <p:sp>
          <p:nvSpPr>
            <p:cNvPr id="243" name="Oval 242">
              <a:extLst>
                <a:ext uri="{FF2B5EF4-FFF2-40B4-BE49-F238E27FC236}">
                  <a16:creationId xmlns:a16="http://schemas.microsoft.com/office/drawing/2014/main" id="{F37C2646-BA4E-1A44-B0E4-6E465A14894D}"/>
                </a:ext>
              </a:extLst>
            </p:cNvPr>
            <p:cNvSpPr/>
            <p:nvPr/>
          </p:nvSpPr>
          <p:spPr>
            <a:xfrm>
              <a:off x="2036652" y="1497826"/>
              <a:ext cx="1665617" cy="1576552"/>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00B050"/>
                </a:solidFill>
              </a:endParaRPr>
            </a:p>
          </p:txBody>
        </p:sp>
      </p:grpSp>
      <p:sp>
        <p:nvSpPr>
          <p:cNvPr id="244" name="Right Arrow 243">
            <a:extLst>
              <a:ext uri="{FF2B5EF4-FFF2-40B4-BE49-F238E27FC236}">
                <a16:creationId xmlns:a16="http://schemas.microsoft.com/office/drawing/2014/main" id="{4FBFC675-11E0-FA4C-9105-A8D9ADA59E5A}"/>
              </a:ext>
            </a:extLst>
          </p:cNvPr>
          <p:cNvSpPr/>
          <p:nvPr/>
        </p:nvSpPr>
        <p:spPr>
          <a:xfrm>
            <a:off x="1168766" y="4741439"/>
            <a:ext cx="692435" cy="18759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245" name="TextBox 244">
            <a:extLst>
              <a:ext uri="{FF2B5EF4-FFF2-40B4-BE49-F238E27FC236}">
                <a16:creationId xmlns:a16="http://schemas.microsoft.com/office/drawing/2014/main" id="{523CB418-AF26-4543-93EA-D780AA52BAF1}"/>
              </a:ext>
            </a:extLst>
          </p:cNvPr>
          <p:cNvSpPr txBox="1"/>
          <p:nvPr/>
        </p:nvSpPr>
        <p:spPr>
          <a:xfrm>
            <a:off x="1939594" y="4693788"/>
            <a:ext cx="678311" cy="278619"/>
          </a:xfrm>
          <a:prstGeom prst="rect">
            <a:avLst/>
          </a:prstGeom>
          <a:noFill/>
        </p:spPr>
        <p:txBody>
          <a:bodyPr wrap="none" rtlCol="0">
            <a:spAutoFit/>
          </a:bodyPr>
          <a:lstStyle/>
          <a:p>
            <a:r>
              <a:rPr lang="en-US" dirty="0">
                <a:solidFill>
                  <a:srgbClr val="00B050"/>
                </a:solidFill>
              </a:rPr>
              <a:t>statistic</a:t>
            </a:r>
          </a:p>
        </p:txBody>
      </p:sp>
      <p:grpSp>
        <p:nvGrpSpPr>
          <p:cNvPr id="246" name="Group 245">
            <a:extLst>
              <a:ext uri="{FF2B5EF4-FFF2-40B4-BE49-F238E27FC236}">
                <a16:creationId xmlns:a16="http://schemas.microsoft.com/office/drawing/2014/main" id="{4F744719-133D-B543-9D02-EF33BA95D514}"/>
              </a:ext>
            </a:extLst>
          </p:cNvPr>
          <p:cNvGrpSpPr/>
          <p:nvPr/>
        </p:nvGrpSpPr>
        <p:grpSpPr>
          <a:xfrm>
            <a:off x="356939" y="5225063"/>
            <a:ext cx="764732" cy="725704"/>
            <a:chOff x="2036652" y="1429407"/>
            <a:chExt cx="1870888" cy="1775410"/>
          </a:xfrm>
        </p:grpSpPr>
        <p:sp>
          <p:nvSpPr>
            <p:cNvPr id="247" name="TextBox 246">
              <a:extLst>
                <a:ext uri="{FF2B5EF4-FFF2-40B4-BE49-F238E27FC236}">
                  <a16:creationId xmlns:a16="http://schemas.microsoft.com/office/drawing/2014/main" id="{E9E80918-D951-824A-8A70-9AA4E8E2969F}"/>
                </a:ext>
              </a:extLst>
            </p:cNvPr>
            <p:cNvSpPr txBox="1"/>
            <p:nvPr/>
          </p:nvSpPr>
          <p:spPr>
            <a:xfrm>
              <a:off x="2448908" y="1429407"/>
              <a:ext cx="643943" cy="752966"/>
            </a:xfrm>
            <a:prstGeom prst="rect">
              <a:avLst/>
            </a:prstGeom>
            <a:noFill/>
          </p:spPr>
          <p:txBody>
            <a:bodyPr wrap="none" rtlCol="0">
              <a:spAutoFit/>
            </a:bodyPr>
            <a:lstStyle/>
            <a:p>
              <a:r>
                <a:rPr lang="en-US" sz="1400" dirty="0">
                  <a:solidFill>
                    <a:schemeClr val="accent2"/>
                  </a:solidFill>
                </a:rPr>
                <a:t>x</a:t>
              </a:r>
            </a:p>
          </p:txBody>
        </p:sp>
        <p:sp>
          <p:nvSpPr>
            <p:cNvPr id="248" name="TextBox 247">
              <a:extLst>
                <a:ext uri="{FF2B5EF4-FFF2-40B4-BE49-F238E27FC236}">
                  <a16:creationId xmlns:a16="http://schemas.microsoft.com/office/drawing/2014/main" id="{2DDFCE40-2705-D344-80C5-E2CE2ED7F1BF}"/>
                </a:ext>
              </a:extLst>
            </p:cNvPr>
            <p:cNvSpPr txBox="1"/>
            <p:nvPr/>
          </p:nvSpPr>
          <p:spPr>
            <a:xfrm>
              <a:off x="2601310" y="1581807"/>
              <a:ext cx="643943" cy="752966"/>
            </a:xfrm>
            <a:prstGeom prst="rect">
              <a:avLst/>
            </a:prstGeom>
            <a:noFill/>
          </p:spPr>
          <p:txBody>
            <a:bodyPr wrap="none" rtlCol="0">
              <a:spAutoFit/>
            </a:bodyPr>
            <a:lstStyle/>
            <a:p>
              <a:r>
                <a:rPr lang="en-US" sz="1400" dirty="0">
                  <a:solidFill>
                    <a:schemeClr val="accent2"/>
                  </a:solidFill>
                </a:rPr>
                <a:t>x</a:t>
              </a:r>
            </a:p>
          </p:txBody>
        </p:sp>
        <p:sp>
          <p:nvSpPr>
            <p:cNvPr id="249" name="TextBox 248">
              <a:extLst>
                <a:ext uri="{FF2B5EF4-FFF2-40B4-BE49-F238E27FC236}">
                  <a16:creationId xmlns:a16="http://schemas.microsoft.com/office/drawing/2014/main" id="{BAA425CC-7380-5043-830C-F4BD26A1882B}"/>
                </a:ext>
              </a:extLst>
            </p:cNvPr>
            <p:cNvSpPr txBox="1"/>
            <p:nvPr/>
          </p:nvSpPr>
          <p:spPr>
            <a:xfrm>
              <a:off x="2753710" y="1734207"/>
              <a:ext cx="643943" cy="752966"/>
            </a:xfrm>
            <a:prstGeom prst="rect">
              <a:avLst/>
            </a:prstGeom>
            <a:noFill/>
          </p:spPr>
          <p:txBody>
            <a:bodyPr wrap="none" rtlCol="0">
              <a:spAutoFit/>
            </a:bodyPr>
            <a:lstStyle/>
            <a:p>
              <a:r>
                <a:rPr lang="en-US" sz="1400" dirty="0">
                  <a:solidFill>
                    <a:schemeClr val="accent2"/>
                  </a:solidFill>
                </a:rPr>
                <a:t>x</a:t>
              </a:r>
            </a:p>
          </p:txBody>
        </p:sp>
        <p:sp>
          <p:nvSpPr>
            <p:cNvPr id="250" name="TextBox 249">
              <a:extLst>
                <a:ext uri="{FF2B5EF4-FFF2-40B4-BE49-F238E27FC236}">
                  <a16:creationId xmlns:a16="http://schemas.microsoft.com/office/drawing/2014/main" id="{B65C1EFB-BCC0-B446-BEB4-DBA3D2EAA08D}"/>
                </a:ext>
              </a:extLst>
            </p:cNvPr>
            <p:cNvSpPr txBox="1"/>
            <p:nvPr/>
          </p:nvSpPr>
          <p:spPr>
            <a:xfrm>
              <a:off x="2948015" y="1822913"/>
              <a:ext cx="643943" cy="752966"/>
            </a:xfrm>
            <a:prstGeom prst="rect">
              <a:avLst/>
            </a:prstGeom>
            <a:noFill/>
          </p:spPr>
          <p:txBody>
            <a:bodyPr wrap="none" rtlCol="0">
              <a:spAutoFit/>
            </a:bodyPr>
            <a:lstStyle/>
            <a:p>
              <a:r>
                <a:rPr lang="en-US" sz="1400" dirty="0">
                  <a:solidFill>
                    <a:schemeClr val="accent2"/>
                  </a:solidFill>
                </a:rPr>
                <a:t>x</a:t>
              </a:r>
            </a:p>
          </p:txBody>
        </p:sp>
        <p:sp>
          <p:nvSpPr>
            <p:cNvPr id="251" name="TextBox 250">
              <a:extLst>
                <a:ext uri="{FF2B5EF4-FFF2-40B4-BE49-F238E27FC236}">
                  <a16:creationId xmlns:a16="http://schemas.microsoft.com/office/drawing/2014/main" id="{EF276728-8304-6F4A-A099-A35FAD682D4C}"/>
                </a:ext>
              </a:extLst>
            </p:cNvPr>
            <p:cNvSpPr txBox="1"/>
            <p:nvPr/>
          </p:nvSpPr>
          <p:spPr>
            <a:xfrm>
              <a:off x="3058510" y="2039007"/>
              <a:ext cx="643943" cy="752966"/>
            </a:xfrm>
            <a:prstGeom prst="rect">
              <a:avLst/>
            </a:prstGeom>
            <a:noFill/>
          </p:spPr>
          <p:txBody>
            <a:bodyPr wrap="none" rtlCol="0">
              <a:spAutoFit/>
            </a:bodyPr>
            <a:lstStyle/>
            <a:p>
              <a:r>
                <a:rPr lang="en-US" sz="1400" dirty="0">
                  <a:solidFill>
                    <a:schemeClr val="accent2"/>
                  </a:solidFill>
                </a:rPr>
                <a:t>x</a:t>
              </a:r>
            </a:p>
          </p:txBody>
        </p:sp>
        <p:sp>
          <p:nvSpPr>
            <p:cNvPr id="252" name="TextBox 251">
              <a:extLst>
                <a:ext uri="{FF2B5EF4-FFF2-40B4-BE49-F238E27FC236}">
                  <a16:creationId xmlns:a16="http://schemas.microsoft.com/office/drawing/2014/main" id="{F402F459-8D0A-0342-8E7F-DCA153B6DAC3}"/>
                </a:ext>
              </a:extLst>
            </p:cNvPr>
            <p:cNvSpPr txBox="1"/>
            <p:nvPr/>
          </p:nvSpPr>
          <p:spPr>
            <a:xfrm>
              <a:off x="3210910" y="2191407"/>
              <a:ext cx="643943" cy="752966"/>
            </a:xfrm>
            <a:prstGeom prst="rect">
              <a:avLst/>
            </a:prstGeom>
            <a:noFill/>
          </p:spPr>
          <p:txBody>
            <a:bodyPr wrap="none" rtlCol="0">
              <a:spAutoFit/>
            </a:bodyPr>
            <a:lstStyle/>
            <a:p>
              <a:r>
                <a:rPr lang="en-US" sz="1400" dirty="0">
                  <a:solidFill>
                    <a:schemeClr val="accent2"/>
                  </a:solidFill>
                </a:rPr>
                <a:t>x</a:t>
              </a:r>
            </a:p>
          </p:txBody>
        </p:sp>
        <p:sp>
          <p:nvSpPr>
            <p:cNvPr id="253" name="TextBox 252">
              <a:extLst>
                <a:ext uri="{FF2B5EF4-FFF2-40B4-BE49-F238E27FC236}">
                  <a16:creationId xmlns:a16="http://schemas.microsoft.com/office/drawing/2014/main" id="{8BCDE306-A50F-7E45-936F-574F44DC4E20}"/>
                </a:ext>
              </a:extLst>
            </p:cNvPr>
            <p:cNvSpPr txBox="1"/>
            <p:nvPr/>
          </p:nvSpPr>
          <p:spPr>
            <a:xfrm>
              <a:off x="2543642" y="1930854"/>
              <a:ext cx="643943" cy="752966"/>
            </a:xfrm>
            <a:prstGeom prst="rect">
              <a:avLst/>
            </a:prstGeom>
            <a:noFill/>
          </p:spPr>
          <p:txBody>
            <a:bodyPr wrap="none" rtlCol="0">
              <a:spAutoFit/>
            </a:bodyPr>
            <a:lstStyle/>
            <a:p>
              <a:r>
                <a:rPr lang="en-US" sz="1400" dirty="0">
                  <a:solidFill>
                    <a:schemeClr val="accent2"/>
                  </a:solidFill>
                </a:rPr>
                <a:t>x</a:t>
              </a:r>
            </a:p>
          </p:txBody>
        </p:sp>
        <p:sp>
          <p:nvSpPr>
            <p:cNvPr id="254" name="TextBox 253">
              <a:extLst>
                <a:ext uri="{FF2B5EF4-FFF2-40B4-BE49-F238E27FC236}">
                  <a16:creationId xmlns:a16="http://schemas.microsoft.com/office/drawing/2014/main" id="{3845C593-3F42-C344-8BF0-AC5D24E2AB41}"/>
                </a:ext>
              </a:extLst>
            </p:cNvPr>
            <p:cNvSpPr txBox="1"/>
            <p:nvPr/>
          </p:nvSpPr>
          <p:spPr>
            <a:xfrm>
              <a:off x="2559676" y="2401192"/>
              <a:ext cx="643943" cy="752966"/>
            </a:xfrm>
            <a:prstGeom prst="rect">
              <a:avLst/>
            </a:prstGeom>
            <a:noFill/>
          </p:spPr>
          <p:txBody>
            <a:bodyPr wrap="none" rtlCol="0">
              <a:spAutoFit/>
            </a:bodyPr>
            <a:lstStyle/>
            <a:p>
              <a:r>
                <a:rPr lang="en-US" sz="1400" dirty="0">
                  <a:solidFill>
                    <a:schemeClr val="accent2"/>
                  </a:solidFill>
                </a:rPr>
                <a:t>x</a:t>
              </a:r>
            </a:p>
          </p:txBody>
        </p:sp>
        <p:sp>
          <p:nvSpPr>
            <p:cNvPr id="255" name="TextBox 254">
              <a:extLst>
                <a:ext uri="{FF2B5EF4-FFF2-40B4-BE49-F238E27FC236}">
                  <a16:creationId xmlns:a16="http://schemas.microsoft.com/office/drawing/2014/main" id="{22A054C5-53E5-0E4A-A3C0-71575FE0011A}"/>
                </a:ext>
              </a:extLst>
            </p:cNvPr>
            <p:cNvSpPr txBox="1"/>
            <p:nvPr/>
          </p:nvSpPr>
          <p:spPr>
            <a:xfrm>
              <a:off x="2133803" y="1558683"/>
              <a:ext cx="294290" cy="752966"/>
            </a:xfrm>
            <a:prstGeom prst="rect">
              <a:avLst/>
            </a:prstGeom>
            <a:noFill/>
          </p:spPr>
          <p:txBody>
            <a:bodyPr wrap="square" rtlCol="0">
              <a:spAutoFit/>
            </a:bodyPr>
            <a:lstStyle/>
            <a:p>
              <a:r>
                <a:rPr lang="en-US" sz="1400" dirty="0">
                  <a:solidFill>
                    <a:schemeClr val="accent2"/>
                  </a:solidFill>
                </a:rPr>
                <a:t>x</a:t>
              </a:r>
            </a:p>
          </p:txBody>
        </p:sp>
        <p:sp>
          <p:nvSpPr>
            <p:cNvPr id="256" name="TextBox 255">
              <a:extLst>
                <a:ext uri="{FF2B5EF4-FFF2-40B4-BE49-F238E27FC236}">
                  <a16:creationId xmlns:a16="http://schemas.microsoft.com/office/drawing/2014/main" id="{B939E3F2-FA79-E94A-BED6-2BE2E925C5A1}"/>
                </a:ext>
              </a:extLst>
            </p:cNvPr>
            <p:cNvSpPr txBox="1"/>
            <p:nvPr/>
          </p:nvSpPr>
          <p:spPr>
            <a:xfrm>
              <a:off x="2244298" y="1794219"/>
              <a:ext cx="294290" cy="752966"/>
            </a:xfrm>
            <a:prstGeom prst="rect">
              <a:avLst/>
            </a:prstGeom>
            <a:noFill/>
          </p:spPr>
          <p:txBody>
            <a:bodyPr wrap="square" rtlCol="0">
              <a:spAutoFit/>
            </a:bodyPr>
            <a:lstStyle/>
            <a:p>
              <a:r>
                <a:rPr lang="en-US" sz="1400" dirty="0">
                  <a:solidFill>
                    <a:schemeClr val="accent2"/>
                  </a:solidFill>
                </a:rPr>
                <a:t>x</a:t>
              </a:r>
            </a:p>
          </p:txBody>
        </p:sp>
        <p:sp>
          <p:nvSpPr>
            <p:cNvPr id="257" name="TextBox 256">
              <a:extLst>
                <a:ext uri="{FF2B5EF4-FFF2-40B4-BE49-F238E27FC236}">
                  <a16:creationId xmlns:a16="http://schemas.microsoft.com/office/drawing/2014/main" id="{66979C2F-8DC6-4B4B-A958-77CFD6E7B864}"/>
                </a:ext>
              </a:extLst>
            </p:cNvPr>
            <p:cNvSpPr txBox="1"/>
            <p:nvPr/>
          </p:nvSpPr>
          <p:spPr>
            <a:xfrm>
              <a:off x="2428162" y="1798738"/>
              <a:ext cx="294290" cy="752966"/>
            </a:xfrm>
            <a:prstGeom prst="rect">
              <a:avLst/>
            </a:prstGeom>
            <a:noFill/>
          </p:spPr>
          <p:txBody>
            <a:bodyPr wrap="square" rtlCol="0">
              <a:spAutoFit/>
            </a:bodyPr>
            <a:lstStyle/>
            <a:p>
              <a:r>
                <a:rPr lang="en-US" sz="1400" dirty="0">
                  <a:solidFill>
                    <a:schemeClr val="accent2"/>
                  </a:solidFill>
                </a:rPr>
                <a:t>x</a:t>
              </a:r>
            </a:p>
          </p:txBody>
        </p:sp>
        <p:sp>
          <p:nvSpPr>
            <p:cNvPr id="258" name="TextBox 257">
              <a:extLst>
                <a:ext uri="{FF2B5EF4-FFF2-40B4-BE49-F238E27FC236}">
                  <a16:creationId xmlns:a16="http://schemas.microsoft.com/office/drawing/2014/main" id="{08947989-B0EA-8544-81FF-D38767DD00DA}"/>
                </a:ext>
              </a:extLst>
            </p:cNvPr>
            <p:cNvSpPr txBox="1"/>
            <p:nvPr/>
          </p:nvSpPr>
          <p:spPr>
            <a:xfrm>
              <a:off x="2464675" y="2140325"/>
              <a:ext cx="294290" cy="752966"/>
            </a:xfrm>
            <a:prstGeom prst="rect">
              <a:avLst/>
            </a:prstGeom>
            <a:noFill/>
          </p:spPr>
          <p:txBody>
            <a:bodyPr wrap="square" rtlCol="0">
              <a:spAutoFit/>
            </a:bodyPr>
            <a:lstStyle/>
            <a:p>
              <a:r>
                <a:rPr lang="en-US" sz="1400" dirty="0">
                  <a:solidFill>
                    <a:schemeClr val="accent2"/>
                  </a:solidFill>
                </a:rPr>
                <a:t>x</a:t>
              </a:r>
            </a:p>
          </p:txBody>
        </p:sp>
        <p:sp>
          <p:nvSpPr>
            <p:cNvPr id="259" name="TextBox 258">
              <a:extLst>
                <a:ext uri="{FF2B5EF4-FFF2-40B4-BE49-F238E27FC236}">
                  <a16:creationId xmlns:a16="http://schemas.microsoft.com/office/drawing/2014/main" id="{DD84AC07-7552-784E-9581-FCC958EB6474}"/>
                </a:ext>
              </a:extLst>
            </p:cNvPr>
            <p:cNvSpPr txBox="1"/>
            <p:nvPr/>
          </p:nvSpPr>
          <p:spPr>
            <a:xfrm>
              <a:off x="2911365" y="2101436"/>
              <a:ext cx="294290" cy="752966"/>
            </a:xfrm>
            <a:prstGeom prst="rect">
              <a:avLst/>
            </a:prstGeom>
            <a:noFill/>
          </p:spPr>
          <p:txBody>
            <a:bodyPr wrap="square" rtlCol="0">
              <a:spAutoFit/>
            </a:bodyPr>
            <a:lstStyle/>
            <a:p>
              <a:r>
                <a:rPr lang="en-US" sz="1400" dirty="0">
                  <a:solidFill>
                    <a:schemeClr val="accent2"/>
                  </a:solidFill>
                </a:rPr>
                <a:t>x</a:t>
              </a:r>
            </a:p>
          </p:txBody>
        </p:sp>
        <p:sp>
          <p:nvSpPr>
            <p:cNvPr id="260" name="TextBox 259">
              <a:extLst>
                <a:ext uri="{FF2B5EF4-FFF2-40B4-BE49-F238E27FC236}">
                  <a16:creationId xmlns:a16="http://schemas.microsoft.com/office/drawing/2014/main" id="{EFC36AF1-D353-3146-8F6D-F0BDFC96A021}"/>
                </a:ext>
              </a:extLst>
            </p:cNvPr>
            <p:cNvSpPr txBox="1"/>
            <p:nvPr/>
          </p:nvSpPr>
          <p:spPr>
            <a:xfrm>
              <a:off x="2758319" y="2319947"/>
              <a:ext cx="294290" cy="752966"/>
            </a:xfrm>
            <a:prstGeom prst="rect">
              <a:avLst/>
            </a:prstGeom>
            <a:noFill/>
          </p:spPr>
          <p:txBody>
            <a:bodyPr wrap="square" rtlCol="0">
              <a:spAutoFit/>
            </a:bodyPr>
            <a:lstStyle/>
            <a:p>
              <a:r>
                <a:rPr lang="en-US" sz="1400" dirty="0">
                  <a:solidFill>
                    <a:schemeClr val="accent2"/>
                  </a:solidFill>
                </a:rPr>
                <a:t>x</a:t>
              </a:r>
            </a:p>
          </p:txBody>
        </p:sp>
        <p:sp>
          <p:nvSpPr>
            <p:cNvPr id="261" name="TextBox 260">
              <a:extLst>
                <a:ext uri="{FF2B5EF4-FFF2-40B4-BE49-F238E27FC236}">
                  <a16:creationId xmlns:a16="http://schemas.microsoft.com/office/drawing/2014/main" id="{7247A10F-88BD-6941-9B1D-7506736C5C1F}"/>
                </a:ext>
              </a:extLst>
            </p:cNvPr>
            <p:cNvSpPr txBox="1"/>
            <p:nvPr/>
          </p:nvSpPr>
          <p:spPr>
            <a:xfrm>
              <a:off x="3037761" y="2408338"/>
              <a:ext cx="294290" cy="752966"/>
            </a:xfrm>
            <a:prstGeom prst="rect">
              <a:avLst/>
            </a:prstGeom>
            <a:noFill/>
          </p:spPr>
          <p:txBody>
            <a:bodyPr wrap="square" rtlCol="0">
              <a:spAutoFit/>
            </a:bodyPr>
            <a:lstStyle/>
            <a:p>
              <a:r>
                <a:rPr lang="en-US" sz="1400" dirty="0">
                  <a:solidFill>
                    <a:schemeClr val="accent2"/>
                  </a:solidFill>
                </a:rPr>
                <a:t>x</a:t>
              </a:r>
            </a:p>
          </p:txBody>
        </p:sp>
        <p:sp>
          <p:nvSpPr>
            <p:cNvPr id="262" name="TextBox 261">
              <a:extLst>
                <a:ext uri="{FF2B5EF4-FFF2-40B4-BE49-F238E27FC236}">
                  <a16:creationId xmlns:a16="http://schemas.microsoft.com/office/drawing/2014/main" id="{6909A309-40D7-8C4E-B8E7-9D796BB487BC}"/>
                </a:ext>
              </a:extLst>
            </p:cNvPr>
            <p:cNvSpPr txBox="1"/>
            <p:nvPr/>
          </p:nvSpPr>
          <p:spPr>
            <a:xfrm>
              <a:off x="2055045" y="1872525"/>
              <a:ext cx="294290" cy="752966"/>
            </a:xfrm>
            <a:prstGeom prst="rect">
              <a:avLst/>
            </a:prstGeom>
            <a:noFill/>
          </p:spPr>
          <p:txBody>
            <a:bodyPr wrap="square" rtlCol="0">
              <a:spAutoFit/>
            </a:bodyPr>
            <a:lstStyle/>
            <a:p>
              <a:r>
                <a:rPr lang="en-US" sz="1400" dirty="0">
                  <a:solidFill>
                    <a:schemeClr val="accent2"/>
                  </a:solidFill>
                </a:rPr>
                <a:t>x</a:t>
              </a:r>
            </a:p>
          </p:txBody>
        </p:sp>
        <p:sp>
          <p:nvSpPr>
            <p:cNvPr id="263" name="TextBox 262">
              <a:extLst>
                <a:ext uri="{FF2B5EF4-FFF2-40B4-BE49-F238E27FC236}">
                  <a16:creationId xmlns:a16="http://schemas.microsoft.com/office/drawing/2014/main" id="{A1933D5A-4ABE-1542-97EE-1DC3A096FFAA}"/>
                </a:ext>
              </a:extLst>
            </p:cNvPr>
            <p:cNvSpPr txBox="1"/>
            <p:nvPr/>
          </p:nvSpPr>
          <p:spPr>
            <a:xfrm>
              <a:off x="3232067" y="1918874"/>
              <a:ext cx="643943" cy="752966"/>
            </a:xfrm>
            <a:prstGeom prst="rect">
              <a:avLst/>
            </a:prstGeom>
            <a:noFill/>
          </p:spPr>
          <p:txBody>
            <a:bodyPr wrap="none" rtlCol="0">
              <a:spAutoFit/>
            </a:bodyPr>
            <a:lstStyle/>
            <a:p>
              <a:r>
                <a:rPr lang="en-US" sz="1400" dirty="0">
                  <a:solidFill>
                    <a:schemeClr val="accent2"/>
                  </a:solidFill>
                </a:rPr>
                <a:t>x</a:t>
              </a:r>
            </a:p>
          </p:txBody>
        </p:sp>
        <p:sp>
          <p:nvSpPr>
            <p:cNvPr id="264" name="TextBox 263">
              <a:extLst>
                <a:ext uri="{FF2B5EF4-FFF2-40B4-BE49-F238E27FC236}">
                  <a16:creationId xmlns:a16="http://schemas.microsoft.com/office/drawing/2014/main" id="{08DCA914-F54C-F845-B7BF-2D1562065989}"/>
                </a:ext>
              </a:extLst>
            </p:cNvPr>
            <p:cNvSpPr txBox="1"/>
            <p:nvPr/>
          </p:nvSpPr>
          <p:spPr>
            <a:xfrm>
              <a:off x="2927267" y="1483430"/>
              <a:ext cx="284051" cy="752966"/>
            </a:xfrm>
            <a:prstGeom prst="rect">
              <a:avLst/>
            </a:prstGeom>
            <a:noFill/>
          </p:spPr>
          <p:txBody>
            <a:bodyPr wrap="square" rtlCol="0">
              <a:spAutoFit/>
            </a:bodyPr>
            <a:lstStyle/>
            <a:p>
              <a:r>
                <a:rPr lang="en-US" sz="1400" dirty="0">
                  <a:solidFill>
                    <a:schemeClr val="accent2"/>
                  </a:solidFill>
                </a:rPr>
                <a:t>x</a:t>
              </a:r>
            </a:p>
          </p:txBody>
        </p:sp>
        <p:sp>
          <p:nvSpPr>
            <p:cNvPr id="265" name="TextBox 264">
              <a:extLst>
                <a:ext uri="{FF2B5EF4-FFF2-40B4-BE49-F238E27FC236}">
                  <a16:creationId xmlns:a16="http://schemas.microsoft.com/office/drawing/2014/main" id="{83B2869B-E2DD-BF45-8367-9E76DC856EB2}"/>
                </a:ext>
              </a:extLst>
            </p:cNvPr>
            <p:cNvSpPr txBox="1"/>
            <p:nvPr/>
          </p:nvSpPr>
          <p:spPr>
            <a:xfrm>
              <a:off x="3263597" y="1638247"/>
              <a:ext cx="643943" cy="752966"/>
            </a:xfrm>
            <a:prstGeom prst="rect">
              <a:avLst/>
            </a:prstGeom>
            <a:noFill/>
          </p:spPr>
          <p:txBody>
            <a:bodyPr wrap="none" rtlCol="0">
              <a:spAutoFit/>
            </a:bodyPr>
            <a:lstStyle/>
            <a:p>
              <a:r>
                <a:rPr lang="en-US" sz="1400" dirty="0">
                  <a:solidFill>
                    <a:schemeClr val="accent2"/>
                  </a:solidFill>
                </a:rPr>
                <a:t>x</a:t>
              </a:r>
            </a:p>
          </p:txBody>
        </p:sp>
        <p:sp>
          <p:nvSpPr>
            <p:cNvPr id="266" name="TextBox 265">
              <a:extLst>
                <a:ext uri="{FF2B5EF4-FFF2-40B4-BE49-F238E27FC236}">
                  <a16:creationId xmlns:a16="http://schemas.microsoft.com/office/drawing/2014/main" id="{8CD2CBFC-8394-0945-BE28-52C8BB9C103B}"/>
                </a:ext>
              </a:extLst>
            </p:cNvPr>
            <p:cNvSpPr txBox="1"/>
            <p:nvPr/>
          </p:nvSpPr>
          <p:spPr>
            <a:xfrm>
              <a:off x="2335514" y="2451851"/>
              <a:ext cx="643943" cy="752966"/>
            </a:xfrm>
            <a:prstGeom prst="rect">
              <a:avLst/>
            </a:prstGeom>
            <a:noFill/>
          </p:spPr>
          <p:txBody>
            <a:bodyPr wrap="none" rtlCol="0">
              <a:spAutoFit/>
            </a:bodyPr>
            <a:lstStyle/>
            <a:p>
              <a:r>
                <a:rPr lang="en-US" sz="1400" dirty="0">
                  <a:solidFill>
                    <a:schemeClr val="accent2"/>
                  </a:solidFill>
                </a:rPr>
                <a:t>x</a:t>
              </a:r>
            </a:p>
          </p:txBody>
        </p:sp>
        <p:sp>
          <p:nvSpPr>
            <p:cNvPr id="267" name="TextBox 266">
              <a:extLst>
                <a:ext uri="{FF2B5EF4-FFF2-40B4-BE49-F238E27FC236}">
                  <a16:creationId xmlns:a16="http://schemas.microsoft.com/office/drawing/2014/main" id="{1C974E14-F703-E44E-9394-6E75D47B96D1}"/>
                </a:ext>
              </a:extLst>
            </p:cNvPr>
            <p:cNvSpPr txBox="1"/>
            <p:nvPr/>
          </p:nvSpPr>
          <p:spPr>
            <a:xfrm>
              <a:off x="2727435" y="2028287"/>
              <a:ext cx="643943" cy="752966"/>
            </a:xfrm>
            <a:prstGeom prst="rect">
              <a:avLst/>
            </a:prstGeom>
            <a:noFill/>
          </p:spPr>
          <p:txBody>
            <a:bodyPr wrap="none" rtlCol="0">
              <a:spAutoFit/>
            </a:bodyPr>
            <a:lstStyle/>
            <a:p>
              <a:r>
                <a:rPr lang="en-US" sz="1400" dirty="0">
                  <a:solidFill>
                    <a:schemeClr val="accent2"/>
                  </a:solidFill>
                </a:rPr>
                <a:t>x</a:t>
              </a:r>
            </a:p>
          </p:txBody>
        </p:sp>
        <p:sp>
          <p:nvSpPr>
            <p:cNvPr id="268" name="TextBox 267">
              <a:extLst>
                <a:ext uri="{FF2B5EF4-FFF2-40B4-BE49-F238E27FC236}">
                  <a16:creationId xmlns:a16="http://schemas.microsoft.com/office/drawing/2014/main" id="{7EC0122F-F9F3-F64A-8551-E3A31ED955C8}"/>
                </a:ext>
              </a:extLst>
            </p:cNvPr>
            <p:cNvSpPr txBox="1"/>
            <p:nvPr/>
          </p:nvSpPr>
          <p:spPr>
            <a:xfrm>
              <a:off x="2181270" y="2138011"/>
              <a:ext cx="643943" cy="752966"/>
            </a:xfrm>
            <a:prstGeom prst="rect">
              <a:avLst/>
            </a:prstGeom>
            <a:noFill/>
          </p:spPr>
          <p:txBody>
            <a:bodyPr wrap="none" rtlCol="0">
              <a:spAutoFit/>
            </a:bodyPr>
            <a:lstStyle/>
            <a:p>
              <a:r>
                <a:rPr lang="en-US" sz="1400" dirty="0">
                  <a:solidFill>
                    <a:schemeClr val="accent2"/>
                  </a:solidFill>
                </a:rPr>
                <a:t>x</a:t>
              </a:r>
            </a:p>
          </p:txBody>
        </p:sp>
        <p:sp>
          <p:nvSpPr>
            <p:cNvPr id="269" name="Oval 268">
              <a:extLst>
                <a:ext uri="{FF2B5EF4-FFF2-40B4-BE49-F238E27FC236}">
                  <a16:creationId xmlns:a16="http://schemas.microsoft.com/office/drawing/2014/main" id="{E943A9FE-1CB3-7248-9A48-656514093E98}"/>
                </a:ext>
              </a:extLst>
            </p:cNvPr>
            <p:cNvSpPr/>
            <p:nvPr/>
          </p:nvSpPr>
          <p:spPr>
            <a:xfrm>
              <a:off x="2036652" y="1497826"/>
              <a:ext cx="1665617" cy="1576552"/>
            </a:xfrm>
            <a:prstGeom prst="ellipse">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accent2"/>
                </a:solidFill>
              </a:endParaRPr>
            </a:p>
          </p:txBody>
        </p:sp>
      </p:grpSp>
      <p:sp>
        <p:nvSpPr>
          <p:cNvPr id="270" name="Right Arrow 269">
            <a:extLst>
              <a:ext uri="{FF2B5EF4-FFF2-40B4-BE49-F238E27FC236}">
                <a16:creationId xmlns:a16="http://schemas.microsoft.com/office/drawing/2014/main" id="{AD7DA4F8-CCE8-9247-9685-0562CC175891}"/>
              </a:ext>
            </a:extLst>
          </p:cNvPr>
          <p:cNvSpPr/>
          <p:nvPr/>
        </p:nvSpPr>
        <p:spPr>
          <a:xfrm>
            <a:off x="1196732" y="5491646"/>
            <a:ext cx="692435" cy="18759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271" name="TextBox 270">
            <a:extLst>
              <a:ext uri="{FF2B5EF4-FFF2-40B4-BE49-F238E27FC236}">
                <a16:creationId xmlns:a16="http://schemas.microsoft.com/office/drawing/2014/main" id="{C39E32EF-3A5A-6649-A13D-E76B20D26AD1}"/>
              </a:ext>
            </a:extLst>
          </p:cNvPr>
          <p:cNvSpPr txBox="1"/>
          <p:nvPr/>
        </p:nvSpPr>
        <p:spPr>
          <a:xfrm>
            <a:off x="1967560" y="5443994"/>
            <a:ext cx="678311" cy="278619"/>
          </a:xfrm>
          <a:prstGeom prst="rect">
            <a:avLst/>
          </a:prstGeom>
          <a:noFill/>
        </p:spPr>
        <p:txBody>
          <a:bodyPr wrap="none" rtlCol="0">
            <a:spAutoFit/>
          </a:bodyPr>
          <a:lstStyle/>
          <a:p>
            <a:r>
              <a:rPr lang="en-US" dirty="0">
                <a:solidFill>
                  <a:schemeClr val="accent2"/>
                </a:solidFill>
              </a:rPr>
              <a:t>statistic</a:t>
            </a:r>
          </a:p>
        </p:txBody>
      </p:sp>
      <p:sp>
        <p:nvSpPr>
          <p:cNvPr id="298" name="Oval 297">
            <a:extLst>
              <a:ext uri="{FF2B5EF4-FFF2-40B4-BE49-F238E27FC236}">
                <a16:creationId xmlns:a16="http://schemas.microsoft.com/office/drawing/2014/main" id="{B33D3243-6D4E-3B49-9250-810429701754}"/>
              </a:ext>
            </a:extLst>
          </p:cNvPr>
          <p:cNvSpPr/>
          <p:nvPr/>
        </p:nvSpPr>
        <p:spPr>
          <a:xfrm>
            <a:off x="1492540" y="5914883"/>
            <a:ext cx="65252" cy="6525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9" name="Oval 298">
            <a:extLst>
              <a:ext uri="{FF2B5EF4-FFF2-40B4-BE49-F238E27FC236}">
                <a16:creationId xmlns:a16="http://schemas.microsoft.com/office/drawing/2014/main" id="{42A95E2D-0DA7-AB46-82E8-D1485583EC8A}"/>
              </a:ext>
            </a:extLst>
          </p:cNvPr>
          <p:cNvSpPr/>
          <p:nvPr/>
        </p:nvSpPr>
        <p:spPr>
          <a:xfrm>
            <a:off x="1495646" y="6029852"/>
            <a:ext cx="65252" cy="6525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0" name="Oval 299">
            <a:extLst>
              <a:ext uri="{FF2B5EF4-FFF2-40B4-BE49-F238E27FC236}">
                <a16:creationId xmlns:a16="http://schemas.microsoft.com/office/drawing/2014/main" id="{2E6ADF9E-1D85-5D44-A435-C78BDF47D1C2}"/>
              </a:ext>
            </a:extLst>
          </p:cNvPr>
          <p:cNvSpPr/>
          <p:nvPr/>
        </p:nvSpPr>
        <p:spPr>
          <a:xfrm>
            <a:off x="1495646" y="6141715"/>
            <a:ext cx="65252" cy="6525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1" name="Straight Connector 300">
            <a:extLst>
              <a:ext uri="{FF2B5EF4-FFF2-40B4-BE49-F238E27FC236}">
                <a16:creationId xmlns:a16="http://schemas.microsoft.com/office/drawing/2014/main" id="{51BAF966-B625-5D48-A377-8EEB9F3C43CC}"/>
              </a:ext>
            </a:extLst>
          </p:cNvPr>
          <p:cNvCxnSpPr>
            <a:cxnSpLocks/>
          </p:cNvCxnSpPr>
          <p:nvPr/>
        </p:nvCxnSpPr>
        <p:spPr>
          <a:xfrm>
            <a:off x="3668270" y="4736547"/>
            <a:ext cx="4819346" cy="0"/>
          </a:xfrm>
          <a:prstGeom prst="line">
            <a:avLst/>
          </a:prstGeom>
          <a:ln w="1905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302" name="TextBox 301">
            <a:extLst>
              <a:ext uri="{FF2B5EF4-FFF2-40B4-BE49-F238E27FC236}">
                <a16:creationId xmlns:a16="http://schemas.microsoft.com/office/drawing/2014/main" id="{2A4BB864-D844-2144-8161-36B042713405}"/>
              </a:ext>
            </a:extLst>
          </p:cNvPr>
          <p:cNvSpPr txBox="1"/>
          <p:nvPr/>
        </p:nvSpPr>
        <p:spPr>
          <a:xfrm>
            <a:off x="7743950" y="4861609"/>
            <a:ext cx="1309815" cy="584775"/>
          </a:xfrm>
          <a:prstGeom prst="rect">
            <a:avLst/>
          </a:prstGeom>
          <a:noFill/>
        </p:spPr>
        <p:txBody>
          <a:bodyPr wrap="square" rtlCol="0">
            <a:spAutoFit/>
          </a:bodyPr>
          <a:lstStyle/>
          <a:p>
            <a:r>
              <a:rPr lang="en-US" sz="1600" dirty="0"/>
              <a:t>bootstrapped statistic</a:t>
            </a:r>
          </a:p>
        </p:txBody>
      </p:sp>
      <p:sp>
        <p:nvSpPr>
          <p:cNvPr id="303" name="Oval 302">
            <a:extLst>
              <a:ext uri="{FF2B5EF4-FFF2-40B4-BE49-F238E27FC236}">
                <a16:creationId xmlns:a16="http://schemas.microsoft.com/office/drawing/2014/main" id="{C366B39D-3A2F-E04A-A762-A8438490DDB9}"/>
              </a:ext>
            </a:extLst>
          </p:cNvPr>
          <p:cNvSpPr/>
          <p:nvPr/>
        </p:nvSpPr>
        <p:spPr>
          <a:xfrm>
            <a:off x="5420650" y="4667566"/>
            <a:ext cx="137962" cy="137962"/>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5" name="Oval 304">
            <a:extLst>
              <a:ext uri="{FF2B5EF4-FFF2-40B4-BE49-F238E27FC236}">
                <a16:creationId xmlns:a16="http://schemas.microsoft.com/office/drawing/2014/main" id="{C936165B-FAC0-9D4A-B583-49A8579FB573}"/>
              </a:ext>
            </a:extLst>
          </p:cNvPr>
          <p:cNvSpPr/>
          <p:nvPr/>
        </p:nvSpPr>
        <p:spPr>
          <a:xfrm>
            <a:off x="6604408" y="4667566"/>
            <a:ext cx="137962" cy="137962"/>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6" name="Oval 305">
            <a:extLst>
              <a:ext uri="{FF2B5EF4-FFF2-40B4-BE49-F238E27FC236}">
                <a16:creationId xmlns:a16="http://schemas.microsoft.com/office/drawing/2014/main" id="{53E54B67-15D1-6F49-AE90-72726E5DCBB9}"/>
              </a:ext>
            </a:extLst>
          </p:cNvPr>
          <p:cNvSpPr/>
          <p:nvPr/>
        </p:nvSpPr>
        <p:spPr>
          <a:xfrm>
            <a:off x="6160932" y="4667566"/>
            <a:ext cx="137962" cy="13796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7" name="Oval 306">
            <a:extLst>
              <a:ext uri="{FF2B5EF4-FFF2-40B4-BE49-F238E27FC236}">
                <a16:creationId xmlns:a16="http://schemas.microsoft.com/office/drawing/2014/main" id="{75961B76-F173-9141-93E6-670264E54792}"/>
              </a:ext>
            </a:extLst>
          </p:cNvPr>
          <p:cNvSpPr/>
          <p:nvPr/>
        </p:nvSpPr>
        <p:spPr>
          <a:xfrm>
            <a:off x="4431846" y="4665424"/>
            <a:ext cx="137962" cy="1379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 name="Oval 307">
            <a:extLst>
              <a:ext uri="{FF2B5EF4-FFF2-40B4-BE49-F238E27FC236}">
                <a16:creationId xmlns:a16="http://schemas.microsoft.com/office/drawing/2014/main" id="{9C34617A-4C90-F34B-AE43-C1BFC4757D40}"/>
              </a:ext>
            </a:extLst>
          </p:cNvPr>
          <p:cNvSpPr/>
          <p:nvPr/>
        </p:nvSpPr>
        <p:spPr>
          <a:xfrm>
            <a:off x="7443243" y="4669854"/>
            <a:ext cx="137962" cy="13796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9" name="Straight Arrow Connector 308">
            <a:extLst>
              <a:ext uri="{FF2B5EF4-FFF2-40B4-BE49-F238E27FC236}">
                <a16:creationId xmlns:a16="http://schemas.microsoft.com/office/drawing/2014/main" id="{EDBAE82A-6BE2-124A-997E-415CFF5438B5}"/>
              </a:ext>
            </a:extLst>
          </p:cNvPr>
          <p:cNvCxnSpPr/>
          <p:nvPr/>
        </p:nvCxnSpPr>
        <p:spPr>
          <a:xfrm flipV="1">
            <a:off x="3593697" y="1816499"/>
            <a:ext cx="0" cy="2920047"/>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10" name="TextBox 309">
            <a:extLst>
              <a:ext uri="{FF2B5EF4-FFF2-40B4-BE49-F238E27FC236}">
                <a16:creationId xmlns:a16="http://schemas.microsoft.com/office/drawing/2014/main" id="{293D933F-2A20-3746-A139-C6365E309AB2}"/>
              </a:ext>
            </a:extLst>
          </p:cNvPr>
          <p:cNvSpPr txBox="1"/>
          <p:nvPr/>
        </p:nvSpPr>
        <p:spPr>
          <a:xfrm rot="16200000">
            <a:off x="2639959" y="3030821"/>
            <a:ext cx="1527396" cy="369332"/>
          </a:xfrm>
          <a:prstGeom prst="rect">
            <a:avLst/>
          </a:prstGeom>
          <a:noFill/>
        </p:spPr>
        <p:txBody>
          <a:bodyPr wrap="square" rtlCol="0">
            <a:spAutoFit/>
          </a:bodyPr>
          <a:lstStyle/>
          <a:p>
            <a:r>
              <a:rPr lang="en-US" dirty="0"/>
              <a:t>counts or PDF</a:t>
            </a:r>
          </a:p>
        </p:txBody>
      </p:sp>
      <p:sp>
        <p:nvSpPr>
          <p:cNvPr id="317" name="Down Arrow 316">
            <a:extLst>
              <a:ext uri="{FF2B5EF4-FFF2-40B4-BE49-F238E27FC236}">
                <a16:creationId xmlns:a16="http://schemas.microsoft.com/office/drawing/2014/main" id="{AA947F5A-0DB8-614D-BA11-C0FF6DE2D784}"/>
              </a:ext>
            </a:extLst>
          </p:cNvPr>
          <p:cNvSpPr/>
          <p:nvPr/>
        </p:nvSpPr>
        <p:spPr>
          <a:xfrm>
            <a:off x="518601" y="2261001"/>
            <a:ext cx="285175" cy="465864"/>
          </a:xfrm>
          <a:prstGeom prst="down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8" name="TextBox 317">
            <a:extLst>
              <a:ext uri="{FF2B5EF4-FFF2-40B4-BE49-F238E27FC236}">
                <a16:creationId xmlns:a16="http://schemas.microsoft.com/office/drawing/2014/main" id="{ACB1DC86-5B22-7047-BC58-4DECC1D9E25E}"/>
              </a:ext>
            </a:extLst>
          </p:cNvPr>
          <p:cNvSpPr txBox="1"/>
          <p:nvPr/>
        </p:nvSpPr>
        <p:spPr>
          <a:xfrm>
            <a:off x="900688" y="2314174"/>
            <a:ext cx="2112245" cy="338554"/>
          </a:xfrm>
          <a:prstGeom prst="rect">
            <a:avLst/>
          </a:prstGeom>
          <a:noFill/>
        </p:spPr>
        <p:txBody>
          <a:bodyPr wrap="none" rtlCol="0">
            <a:spAutoFit/>
          </a:bodyPr>
          <a:lstStyle/>
          <a:p>
            <a:r>
              <a:rPr lang="en-US" sz="1600" dirty="0"/>
              <a:t>Bootstrapped data sets</a:t>
            </a:r>
          </a:p>
        </p:txBody>
      </p:sp>
    </p:spTree>
    <p:extLst>
      <p:ext uri="{BB962C8B-B14F-4D97-AF65-F5344CB8AC3E}">
        <p14:creationId xmlns:p14="http://schemas.microsoft.com/office/powerpoint/2010/main" val="236371383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C33893-C1FD-CF4C-91EC-7A35879269DA}"/>
              </a:ext>
            </a:extLst>
          </p:cNvPr>
          <p:cNvSpPr>
            <a:spLocks noGrp="1"/>
          </p:cNvSpPr>
          <p:nvPr>
            <p:ph type="title"/>
          </p:nvPr>
        </p:nvSpPr>
        <p:spPr>
          <a:xfrm>
            <a:off x="274319" y="317481"/>
            <a:ext cx="8595360" cy="641871"/>
          </a:xfrm>
        </p:spPr>
        <p:txBody>
          <a:bodyPr>
            <a:normAutofit/>
          </a:bodyPr>
          <a:lstStyle/>
          <a:p>
            <a:r>
              <a:rPr lang="en-US" dirty="0"/>
              <a:t>Bootstrap</a:t>
            </a:r>
          </a:p>
        </p:txBody>
      </p:sp>
      <p:sp>
        <p:nvSpPr>
          <p:cNvPr id="4" name="Slide Number Placeholder 3">
            <a:extLst>
              <a:ext uri="{FF2B5EF4-FFF2-40B4-BE49-F238E27FC236}">
                <a16:creationId xmlns:a16="http://schemas.microsoft.com/office/drawing/2014/main" id="{02E00918-68B8-514A-891C-20F177A55ADD}"/>
              </a:ext>
            </a:extLst>
          </p:cNvPr>
          <p:cNvSpPr>
            <a:spLocks noGrp="1"/>
          </p:cNvSpPr>
          <p:nvPr>
            <p:ph type="sldNum" sz="quarter" idx="12"/>
          </p:nvPr>
        </p:nvSpPr>
        <p:spPr>
          <a:xfrm>
            <a:off x="6272888" y="6446520"/>
            <a:ext cx="2366010" cy="274320"/>
          </a:xfrm>
        </p:spPr>
        <p:txBody>
          <a:bodyPr/>
          <a:lstStyle/>
          <a:p>
            <a:fld id="{4F1611B7-9285-1F48-A026-12A07D3EB268}" type="slidenum">
              <a:rPr lang="en-US" smtClean="0"/>
              <a:t>64</a:t>
            </a:fld>
            <a:endParaRPr lang="en-US" dirty="0"/>
          </a:p>
        </p:txBody>
      </p:sp>
      <p:sp>
        <p:nvSpPr>
          <p:cNvPr id="61" name="Rectangle 60">
            <a:extLst>
              <a:ext uri="{FF2B5EF4-FFF2-40B4-BE49-F238E27FC236}">
                <a16:creationId xmlns:a16="http://schemas.microsoft.com/office/drawing/2014/main" id="{F033F1DA-0779-E546-B7EC-73512C40A7A0}"/>
              </a:ext>
            </a:extLst>
          </p:cNvPr>
          <p:cNvSpPr/>
          <p:nvPr/>
        </p:nvSpPr>
        <p:spPr>
          <a:xfrm>
            <a:off x="5548308" y="2111259"/>
            <a:ext cx="411371" cy="2600151"/>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8A1DE67A-8321-634B-AE0A-BA69BACDA101}"/>
              </a:ext>
            </a:extLst>
          </p:cNvPr>
          <p:cNvSpPr/>
          <p:nvPr/>
        </p:nvSpPr>
        <p:spPr>
          <a:xfrm>
            <a:off x="5997472" y="2182387"/>
            <a:ext cx="411371" cy="2529022"/>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BBF7E0E1-AE70-C046-80B1-EDFDAA9FCE1C}"/>
              </a:ext>
            </a:extLst>
          </p:cNvPr>
          <p:cNvSpPr/>
          <p:nvPr/>
        </p:nvSpPr>
        <p:spPr>
          <a:xfrm>
            <a:off x="6446637" y="2713726"/>
            <a:ext cx="411371" cy="1997683"/>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B871679B-9040-5F4F-9355-5FEA43ACE720}"/>
              </a:ext>
            </a:extLst>
          </p:cNvPr>
          <p:cNvSpPr/>
          <p:nvPr/>
        </p:nvSpPr>
        <p:spPr>
          <a:xfrm>
            <a:off x="6895802" y="3627257"/>
            <a:ext cx="411371" cy="1084152"/>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00E4256A-8C45-034B-8500-EF9A8C5B681E}"/>
              </a:ext>
            </a:extLst>
          </p:cNvPr>
          <p:cNvSpPr/>
          <p:nvPr/>
        </p:nvSpPr>
        <p:spPr>
          <a:xfrm>
            <a:off x="7344966" y="4346129"/>
            <a:ext cx="411371" cy="365280"/>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81CA9BA8-F208-704A-B9D4-7746F2D60BBB}"/>
              </a:ext>
            </a:extLst>
          </p:cNvPr>
          <p:cNvSpPr/>
          <p:nvPr/>
        </p:nvSpPr>
        <p:spPr>
          <a:xfrm>
            <a:off x="7794132" y="4661492"/>
            <a:ext cx="411371" cy="49917"/>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E2AC419C-92A5-E64C-9AEE-BD487C5A932F}"/>
              </a:ext>
            </a:extLst>
          </p:cNvPr>
          <p:cNvSpPr/>
          <p:nvPr/>
        </p:nvSpPr>
        <p:spPr>
          <a:xfrm>
            <a:off x="5099143" y="2713727"/>
            <a:ext cx="411371" cy="1997683"/>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1DD40C21-14A4-D043-AF83-FBD218F73FD4}"/>
              </a:ext>
            </a:extLst>
          </p:cNvPr>
          <p:cNvSpPr/>
          <p:nvPr/>
        </p:nvSpPr>
        <p:spPr>
          <a:xfrm>
            <a:off x="4200814" y="4270458"/>
            <a:ext cx="411371" cy="440951"/>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09787FFD-9560-EE4D-B86E-FDCD129BB87B}"/>
              </a:ext>
            </a:extLst>
          </p:cNvPr>
          <p:cNvSpPr/>
          <p:nvPr/>
        </p:nvSpPr>
        <p:spPr>
          <a:xfrm>
            <a:off x="4649978" y="3562006"/>
            <a:ext cx="411371" cy="1149403"/>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C0325880-AD9A-D645-A8DF-3C0B0950DE97}"/>
              </a:ext>
            </a:extLst>
          </p:cNvPr>
          <p:cNvSpPr/>
          <p:nvPr/>
        </p:nvSpPr>
        <p:spPr>
          <a:xfrm>
            <a:off x="3751649" y="4615789"/>
            <a:ext cx="411371" cy="95621"/>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EED84B22-6F81-F74B-B4FE-DB50CFFADDDB}"/>
              </a:ext>
            </a:extLst>
          </p:cNvPr>
          <p:cNvSpPr/>
          <p:nvPr/>
        </p:nvSpPr>
        <p:spPr>
          <a:xfrm>
            <a:off x="4717605" y="4661493"/>
            <a:ext cx="137962" cy="137962"/>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A434E22E-744A-7D4D-AB8E-0C416E298C60}"/>
              </a:ext>
            </a:extLst>
          </p:cNvPr>
          <p:cNvSpPr/>
          <p:nvPr/>
        </p:nvSpPr>
        <p:spPr>
          <a:xfrm>
            <a:off x="4901739" y="4661493"/>
            <a:ext cx="137962" cy="137962"/>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655F0113-1E51-234F-BF9F-2E07677418B6}"/>
              </a:ext>
            </a:extLst>
          </p:cNvPr>
          <p:cNvSpPr/>
          <p:nvPr/>
        </p:nvSpPr>
        <p:spPr>
          <a:xfrm>
            <a:off x="5280043" y="4661493"/>
            <a:ext cx="137962" cy="137962"/>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3890EF97-E147-5144-9192-F1B8C2E5FA92}"/>
              </a:ext>
            </a:extLst>
          </p:cNvPr>
          <p:cNvSpPr/>
          <p:nvPr/>
        </p:nvSpPr>
        <p:spPr>
          <a:xfrm>
            <a:off x="5544940" y="4661493"/>
            <a:ext cx="137962" cy="137962"/>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7505E8C5-F3A9-D547-AE7B-7BFA57D7F409}"/>
              </a:ext>
            </a:extLst>
          </p:cNvPr>
          <p:cNvSpPr/>
          <p:nvPr/>
        </p:nvSpPr>
        <p:spPr>
          <a:xfrm>
            <a:off x="5420650" y="4661493"/>
            <a:ext cx="137962" cy="137962"/>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BB395E86-6EA9-7243-9C1C-DAF46BF7A7B9}"/>
              </a:ext>
            </a:extLst>
          </p:cNvPr>
          <p:cNvSpPr/>
          <p:nvPr/>
        </p:nvSpPr>
        <p:spPr>
          <a:xfrm>
            <a:off x="5743646" y="4661493"/>
            <a:ext cx="137962" cy="137962"/>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2286C72F-3CC4-B944-B1B6-4B7542786F2F}"/>
              </a:ext>
            </a:extLst>
          </p:cNvPr>
          <p:cNvSpPr/>
          <p:nvPr/>
        </p:nvSpPr>
        <p:spPr>
          <a:xfrm>
            <a:off x="5644293" y="4661493"/>
            <a:ext cx="137962" cy="137962"/>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2161ACB0-5D41-6C4E-9A33-E7338CF0780C}"/>
              </a:ext>
            </a:extLst>
          </p:cNvPr>
          <p:cNvSpPr/>
          <p:nvPr/>
        </p:nvSpPr>
        <p:spPr>
          <a:xfrm>
            <a:off x="5870581" y="4661493"/>
            <a:ext cx="137962" cy="137962"/>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BF7D5EE9-C87C-2B4B-87A0-D48433B627CA}"/>
              </a:ext>
            </a:extLst>
          </p:cNvPr>
          <p:cNvSpPr/>
          <p:nvPr/>
        </p:nvSpPr>
        <p:spPr>
          <a:xfrm>
            <a:off x="5956312" y="4661493"/>
            <a:ext cx="137962" cy="137962"/>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1D3F8C0F-657D-2D41-AD16-E50000AF6D48}"/>
              </a:ext>
            </a:extLst>
          </p:cNvPr>
          <p:cNvSpPr/>
          <p:nvPr/>
        </p:nvSpPr>
        <p:spPr>
          <a:xfrm>
            <a:off x="6066642" y="4661493"/>
            <a:ext cx="137962" cy="137962"/>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FD18E1CB-4772-944E-9077-BD4594BF92ED}"/>
              </a:ext>
            </a:extLst>
          </p:cNvPr>
          <p:cNvSpPr/>
          <p:nvPr/>
        </p:nvSpPr>
        <p:spPr>
          <a:xfrm>
            <a:off x="6159600" y="4661493"/>
            <a:ext cx="137962" cy="137962"/>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72ABE287-322F-3F47-9BC5-0FBA721A01A3}"/>
              </a:ext>
            </a:extLst>
          </p:cNvPr>
          <p:cNvSpPr/>
          <p:nvPr/>
        </p:nvSpPr>
        <p:spPr>
          <a:xfrm>
            <a:off x="6449150" y="4661493"/>
            <a:ext cx="137962" cy="137962"/>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004B8EB9-EC33-EF47-9DF8-DCC8061C7BC4}"/>
              </a:ext>
            </a:extLst>
          </p:cNvPr>
          <p:cNvSpPr/>
          <p:nvPr/>
        </p:nvSpPr>
        <p:spPr>
          <a:xfrm>
            <a:off x="6652438" y="4661493"/>
            <a:ext cx="137962" cy="137962"/>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46E81FB5-A082-1448-A366-6248EAF3D7D5}"/>
              </a:ext>
            </a:extLst>
          </p:cNvPr>
          <p:cNvSpPr/>
          <p:nvPr/>
        </p:nvSpPr>
        <p:spPr>
          <a:xfrm>
            <a:off x="7098763" y="4661493"/>
            <a:ext cx="137962" cy="137962"/>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6EC6AD11-09AA-774B-AEA7-39ED127C18AC}"/>
              </a:ext>
            </a:extLst>
          </p:cNvPr>
          <p:cNvSpPr/>
          <p:nvPr/>
        </p:nvSpPr>
        <p:spPr>
          <a:xfrm>
            <a:off x="8096179" y="4661493"/>
            <a:ext cx="137962" cy="137962"/>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a:extLst>
              <a:ext uri="{FF2B5EF4-FFF2-40B4-BE49-F238E27FC236}">
                <a16:creationId xmlns:a16="http://schemas.microsoft.com/office/drawing/2014/main" id="{038AB183-4B14-7D4F-B930-BC1CB8B88E8D}"/>
              </a:ext>
            </a:extLst>
          </p:cNvPr>
          <p:cNvSpPr/>
          <p:nvPr/>
        </p:nvSpPr>
        <p:spPr>
          <a:xfrm>
            <a:off x="3913543" y="4661493"/>
            <a:ext cx="137962" cy="137962"/>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7" name="Group 86">
            <a:extLst>
              <a:ext uri="{FF2B5EF4-FFF2-40B4-BE49-F238E27FC236}">
                <a16:creationId xmlns:a16="http://schemas.microsoft.com/office/drawing/2014/main" id="{00C733FB-41E1-744D-AAF3-263A011CC99C}"/>
              </a:ext>
            </a:extLst>
          </p:cNvPr>
          <p:cNvGrpSpPr/>
          <p:nvPr/>
        </p:nvGrpSpPr>
        <p:grpSpPr>
          <a:xfrm>
            <a:off x="317227" y="2986863"/>
            <a:ext cx="764732" cy="725704"/>
            <a:chOff x="2036652" y="1429407"/>
            <a:chExt cx="1870888" cy="1775412"/>
          </a:xfrm>
        </p:grpSpPr>
        <p:sp>
          <p:nvSpPr>
            <p:cNvPr id="88" name="TextBox 87">
              <a:extLst>
                <a:ext uri="{FF2B5EF4-FFF2-40B4-BE49-F238E27FC236}">
                  <a16:creationId xmlns:a16="http://schemas.microsoft.com/office/drawing/2014/main" id="{A1BA713E-D6D4-8445-8078-C32F38AC868F}"/>
                </a:ext>
              </a:extLst>
            </p:cNvPr>
            <p:cNvSpPr txBox="1"/>
            <p:nvPr/>
          </p:nvSpPr>
          <p:spPr>
            <a:xfrm>
              <a:off x="2448910" y="1429407"/>
              <a:ext cx="643943" cy="752967"/>
            </a:xfrm>
            <a:prstGeom prst="rect">
              <a:avLst/>
            </a:prstGeom>
            <a:noFill/>
          </p:spPr>
          <p:txBody>
            <a:bodyPr wrap="none" rtlCol="0">
              <a:spAutoFit/>
            </a:bodyPr>
            <a:lstStyle/>
            <a:p>
              <a:r>
                <a:rPr lang="en-US" sz="1400" dirty="0">
                  <a:solidFill>
                    <a:srgbClr val="FF0000"/>
                  </a:solidFill>
                </a:rPr>
                <a:t>x</a:t>
              </a:r>
            </a:p>
          </p:txBody>
        </p:sp>
        <p:sp>
          <p:nvSpPr>
            <p:cNvPr id="89" name="TextBox 88">
              <a:extLst>
                <a:ext uri="{FF2B5EF4-FFF2-40B4-BE49-F238E27FC236}">
                  <a16:creationId xmlns:a16="http://schemas.microsoft.com/office/drawing/2014/main" id="{DD33A3B8-722A-354E-ACDE-D01CFD2FA8E3}"/>
                </a:ext>
              </a:extLst>
            </p:cNvPr>
            <p:cNvSpPr txBox="1"/>
            <p:nvPr/>
          </p:nvSpPr>
          <p:spPr>
            <a:xfrm>
              <a:off x="2601310" y="1581807"/>
              <a:ext cx="643943" cy="752967"/>
            </a:xfrm>
            <a:prstGeom prst="rect">
              <a:avLst/>
            </a:prstGeom>
            <a:noFill/>
          </p:spPr>
          <p:txBody>
            <a:bodyPr wrap="none" rtlCol="0">
              <a:spAutoFit/>
            </a:bodyPr>
            <a:lstStyle/>
            <a:p>
              <a:r>
                <a:rPr lang="en-US" sz="1400" dirty="0">
                  <a:solidFill>
                    <a:srgbClr val="FF0000"/>
                  </a:solidFill>
                </a:rPr>
                <a:t>x</a:t>
              </a:r>
            </a:p>
          </p:txBody>
        </p:sp>
        <p:sp>
          <p:nvSpPr>
            <p:cNvPr id="90" name="TextBox 89">
              <a:extLst>
                <a:ext uri="{FF2B5EF4-FFF2-40B4-BE49-F238E27FC236}">
                  <a16:creationId xmlns:a16="http://schemas.microsoft.com/office/drawing/2014/main" id="{73897401-A57F-9A47-9736-9D70DAB866B6}"/>
                </a:ext>
              </a:extLst>
            </p:cNvPr>
            <p:cNvSpPr txBox="1"/>
            <p:nvPr/>
          </p:nvSpPr>
          <p:spPr>
            <a:xfrm>
              <a:off x="2753710" y="1734208"/>
              <a:ext cx="643943" cy="752967"/>
            </a:xfrm>
            <a:prstGeom prst="rect">
              <a:avLst/>
            </a:prstGeom>
            <a:noFill/>
          </p:spPr>
          <p:txBody>
            <a:bodyPr wrap="none" rtlCol="0">
              <a:spAutoFit/>
            </a:bodyPr>
            <a:lstStyle/>
            <a:p>
              <a:r>
                <a:rPr lang="en-US" sz="1400" dirty="0">
                  <a:solidFill>
                    <a:srgbClr val="FF0000"/>
                  </a:solidFill>
                </a:rPr>
                <a:t>x</a:t>
              </a:r>
            </a:p>
          </p:txBody>
        </p:sp>
        <p:sp>
          <p:nvSpPr>
            <p:cNvPr id="91" name="TextBox 90">
              <a:extLst>
                <a:ext uri="{FF2B5EF4-FFF2-40B4-BE49-F238E27FC236}">
                  <a16:creationId xmlns:a16="http://schemas.microsoft.com/office/drawing/2014/main" id="{EE9DB232-EBFA-434D-A311-BE3A31751BD1}"/>
                </a:ext>
              </a:extLst>
            </p:cNvPr>
            <p:cNvSpPr txBox="1"/>
            <p:nvPr/>
          </p:nvSpPr>
          <p:spPr>
            <a:xfrm>
              <a:off x="2948015" y="1822914"/>
              <a:ext cx="643943" cy="752967"/>
            </a:xfrm>
            <a:prstGeom prst="rect">
              <a:avLst/>
            </a:prstGeom>
            <a:noFill/>
          </p:spPr>
          <p:txBody>
            <a:bodyPr wrap="none" rtlCol="0">
              <a:spAutoFit/>
            </a:bodyPr>
            <a:lstStyle/>
            <a:p>
              <a:r>
                <a:rPr lang="en-US" sz="1400" dirty="0">
                  <a:solidFill>
                    <a:srgbClr val="FF0000"/>
                  </a:solidFill>
                </a:rPr>
                <a:t>x</a:t>
              </a:r>
            </a:p>
          </p:txBody>
        </p:sp>
        <p:sp>
          <p:nvSpPr>
            <p:cNvPr id="92" name="TextBox 91">
              <a:extLst>
                <a:ext uri="{FF2B5EF4-FFF2-40B4-BE49-F238E27FC236}">
                  <a16:creationId xmlns:a16="http://schemas.microsoft.com/office/drawing/2014/main" id="{AA9C1A6C-28CC-5649-B8D8-7B7BFB4E601C}"/>
                </a:ext>
              </a:extLst>
            </p:cNvPr>
            <p:cNvSpPr txBox="1"/>
            <p:nvPr/>
          </p:nvSpPr>
          <p:spPr>
            <a:xfrm>
              <a:off x="3058510" y="2039008"/>
              <a:ext cx="643943" cy="752967"/>
            </a:xfrm>
            <a:prstGeom prst="rect">
              <a:avLst/>
            </a:prstGeom>
            <a:noFill/>
          </p:spPr>
          <p:txBody>
            <a:bodyPr wrap="none" rtlCol="0">
              <a:spAutoFit/>
            </a:bodyPr>
            <a:lstStyle/>
            <a:p>
              <a:r>
                <a:rPr lang="en-US" sz="1400" dirty="0">
                  <a:solidFill>
                    <a:srgbClr val="FF0000"/>
                  </a:solidFill>
                </a:rPr>
                <a:t>x</a:t>
              </a:r>
            </a:p>
          </p:txBody>
        </p:sp>
        <p:sp>
          <p:nvSpPr>
            <p:cNvPr id="93" name="TextBox 92">
              <a:extLst>
                <a:ext uri="{FF2B5EF4-FFF2-40B4-BE49-F238E27FC236}">
                  <a16:creationId xmlns:a16="http://schemas.microsoft.com/office/drawing/2014/main" id="{D947F730-C207-9047-B2C8-CD53F09095C9}"/>
                </a:ext>
              </a:extLst>
            </p:cNvPr>
            <p:cNvSpPr txBox="1"/>
            <p:nvPr/>
          </p:nvSpPr>
          <p:spPr>
            <a:xfrm>
              <a:off x="3210910" y="2191406"/>
              <a:ext cx="643943" cy="752967"/>
            </a:xfrm>
            <a:prstGeom prst="rect">
              <a:avLst/>
            </a:prstGeom>
            <a:noFill/>
          </p:spPr>
          <p:txBody>
            <a:bodyPr wrap="none" rtlCol="0">
              <a:spAutoFit/>
            </a:bodyPr>
            <a:lstStyle/>
            <a:p>
              <a:r>
                <a:rPr lang="en-US" sz="1400" dirty="0">
                  <a:solidFill>
                    <a:srgbClr val="FF0000"/>
                  </a:solidFill>
                </a:rPr>
                <a:t>x</a:t>
              </a:r>
            </a:p>
          </p:txBody>
        </p:sp>
        <p:sp>
          <p:nvSpPr>
            <p:cNvPr id="94" name="TextBox 93">
              <a:extLst>
                <a:ext uri="{FF2B5EF4-FFF2-40B4-BE49-F238E27FC236}">
                  <a16:creationId xmlns:a16="http://schemas.microsoft.com/office/drawing/2014/main" id="{AEF4C02C-C518-E741-AAC6-9C10A1886782}"/>
                </a:ext>
              </a:extLst>
            </p:cNvPr>
            <p:cNvSpPr txBox="1"/>
            <p:nvPr/>
          </p:nvSpPr>
          <p:spPr>
            <a:xfrm>
              <a:off x="2543640" y="1930855"/>
              <a:ext cx="643943" cy="752967"/>
            </a:xfrm>
            <a:prstGeom prst="rect">
              <a:avLst/>
            </a:prstGeom>
            <a:noFill/>
          </p:spPr>
          <p:txBody>
            <a:bodyPr wrap="none" rtlCol="0">
              <a:spAutoFit/>
            </a:bodyPr>
            <a:lstStyle/>
            <a:p>
              <a:r>
                <a:rPr lang="en-US" sz="1400" dirty="0">
                  <a:solidFill>
                    <a:srgbClr val="FF0000"/>
                  </a:solidFill>
                </a:rPr>
                <a:t>x</a:t>
              </a:r>
            </a:p>
          </p:txBody>
        </p:sp>
        <p:sp>
          <p:nvSpPr>
            <p:cNvPr id="95" name="TextBox 94">
              <a:extLst>
                <a:ext uri="{FF2B5EF4-FFF2-40B4-BE49-F238E27FC236}">
                  <a16:creationId xmlns:a16="http://schemas.microsoft.com/office/drawing/2014/main" id="{BECF484D-314B-974D-AA22-885E85B5C868}"/>
                </a:ext>
              </a:extLst>
            </p:cNvPr>
            <p:cNvSpPr txBox="1"/>
            <p:nvPr/>
          </p:nvSpPr>
          <p:spPr>
            <a:xfrm>
              <a:off x="2559676" y="2401193"/>
              <a:ext cx="643943" cy="752967"/>
            </a:xfrm>
            <a:prstGeom prst="rect">
              <a:avLst/>
            </a:prstGeom>
            <a:noFill/>
          </p:spPr>
          <p:txBody>
            <a:bodyPr wrap="none" rtlCol="0">
              <a:spAutoFit/>
            </a:bodyPr>
            <a:lstStyle/>
            <a:p>
              <a:r>
                <a:rPr lang="en-US" sz="1400" dirty="0">
                  <a:solidFill>
                    <a:srgbClr val="FF0000"/>
                  </a:solidFill>
                </a:rPr>
                <a:t>x</a:t>
              </a:r>
            </a:p>
          </p:txBody>
        </p:sp>
        <p:sp>
          <p:nvSpPr>
            <p:cNvPr id="108" name="TextBox 107">
              <a:extLst>
                <a:ext uri="{FF2B5EF4-FFF2-40B4-BE49-F238E27FC236}">
                  <a16:creationId xmlns:a16="http://schemas.microsoft.com/office/drawing/2014/main" id="{115332C9-6E7D-B641-B671-4849B610F09F}"/>
                </a:ext>
              </a:extLst>
            </p:cNvPr>
            <p:cNvSpPr txBox="1"/>
            <p:nvPr/>
          </p:nvSpPr>
          <p:spPr>
            <a:xfrm>
              <a:off x="2133803" y="1558683"/>
              <a:ext cx="294290" cy="752967"/>
            </a:xfrm>
            <a:prstGeom prst="rect">
              <a:avLst/>
            </a:prstGeom>
            <a:noFill/>
          </p:spPr>
          <p:txBody>
            <a:bodyPr wrap="square" rtlCol="0">
              <a:spAutoFit/>
            </a:bodyPr>
            <a:lstStyle/>
            <a:p>
              <a:r>
                <a:rPr lang="en-US" sz="1400" dirty="0">
                  <a:solidFill>
                    <a:srgbClr val="FF0000"/>
                  </a:solidFill>
                </a:rPr>
                <a:t>x</a:t>
              </a:r>
            </a:p>
          </p:txBody>
        </p:sp>
        <p:sp>
          <p:nvSpPr>
            <p:cNvPr id="109" name="TextBox 108">
              <a:extLst>
                <a:ext uri="{FF2B5EF4-FFF2-40B4-BE49-F238E27FC236}">
                  <a16:creationId xmlns:a16="http://schemas.microsoft.com/office/drawing/2014/main" id="{12B5BAB2-BC4A-CF4E-8059-0CEA5EECD127}"/>
                </a:ext>
              </a:extLst>
            </p:cNvPr>
            <p:cNvSpPr txBox="1"/>
            <p:nvPr/>
          </p:nvSpPr>
          <p:spPr>
            <a:xfrm>
              <a:off x="2244298" y="1794220"/>
              <a:ext cx="294290" cy="752967"/>
            </a:xfrm>
            <a:prstGeom prst="rect">
              <a:avLst/>
            </a:prstGeom>
            <a:noFill/>
          </p:spPr>
          <p:txBody>
            <a:bodyPr wrap="square" rtlCol="0">
              <a:spAutoFit/>
            </a:bodyPr>
            <a:lstStyle/>
            <a:p>
              <a:r>
                <a:rPr lang="en-US" sz="1400" dirty="0">
                  <a:solidFill>
                    <a:srgbClr val="FF0000"/>
                  </a:solidFill>
                </a:rPr>
                <a:t>x</a:t>
              </a:r>
            </a:p>
          </p:txBody>
        </p:sp>
        <p:sp>
          <p:nvSpPr>
            <p:cNvPr id="110" name="TextBox 109">
              <a:extLst>
                <a:ext uri="{FF2B5EF4-FFF2-40B4-BE49-F238E27FC236}">
                  <a16:creationId xmlns:a16="http://schemas.microsoft.com/office/drawing/2014/main" id="{D9ADC250-C784-204A-9094-3707E386F8AA}"/>
                </a:ext>
              </a:extLst>
            </p:cNvPr>
            <p:cNvSpPr txBox="1"/>
            <p:nvPr/>
          </p:nvSpPr>
          <p:spPr>
            <a:xfrm>
              <a:off x="2428162" y="1798738"/>
              <a:ext cx="294290" cy="752967"/>
            </a:xfrm>
            <a:prstGeom prst="rect">
              <a:avLst/>
            </a:prstGeom>
            <a:noFill/>
          </p:spPr>
          <p:txBody>
            <a:bodyPr wrap="square" rtlCol="0">
              <a:spAutoFit/>
            </a:bodyPr>
            <a:lstStyle/>
            <a:p>
              <a:r>
                <a:rPr lang="en-US" sz="1400" dirty="0">
                  <a:solidFill>
                    <a:srgbClr val="FF0000"/>
                  </a:solidFill>
                </a:rPr>
                <a:t>x</a:t>
              </a:r>
            </a:p>
          </p:txBody>
        </p:sp>
        <p:sp>
          <p:nvSpPr>
            <p:cNvPr id="111" name="TextBox 110">
              <a:extLst>
                <a:ext uri="{FF2B5EF4-FFF2-40B4-BE49-F238E27FC236}">
                  <a16:creationId xmlns:a16="http://schemas.microsoft.com/office/drawing/2014/main" id="{A761C066-8D28-9444-A06C-1C01BBDE837F}"/>
                </a:ext>
              </a:extLst>
            </p:cNvPr>
            <p:cNvSpPr txBox="1"/>
            <p:nvPr/>
          </p:nvSpPr>
          <p:spPr>
            <a:xfrm>
              <a:off x="2464675" y="2140326"/>
              <a:ext cx="294290" cy="752967"/>
            </a:xfrm>
            <a:prstGeom prst="rect">
              <a:avLst/>
            </a:prstGeom>
            <a:noFill/>
          </p:spPr>
          <p:txBody>
            <a:bodyPr wrap="square" rtlCol="0">
              <a:spAutoFit/>
            </a:bodyPr>
            <a:lstStyle/>
            <a:p>
              <a:r>
                <a:rPr lang="en-US" sz="1400" dirty="0">
                  <a:solidFill>
                    <a:srgbClr val="FF0000"/>
                  </a:solidFill>
                </a:rPr>
                <a:t>x</a:t>
              </a:r>
            </a:p>
          </p:txBody>
        </p:sp>
        <p:sp>
          <p:nvSpPr>
            <p:cNvPr id="112" name="TextBox 111">
              <a:extLst>
                <a:ext uri="{FF2B5EF4-FFF2-40B4-BE49-F238E27FC236}">
                  <a16:creationId xmlns:a16="http://schemas.microsoft.com/office/drawing/2014/main" id="{860C6D30-1F22-2042-A4F1-61473E49FBC5}"/>
                </a:ext>
              </a:extLst>
            </p:cNvPr>
            <p:cNvSpPr txBox="1"/>
            <p:nvPr/>
          </p:nvSpPr>
          <p:spPr>
            <a:xfrm>
              <a:off x="2911365" y="2101437"/>
              <a:ext cx="294290" cy="752967"/>
            </a:xfrm>
            <a:prstGeom prst="rect">
              <a:avLst/>
            </a:prstGeom>
            <a:noFill/>
          </p:spPr>
          <p:txBody>
            <a:bodyPr wrap="square" rtlCol="0">
              <a:spAutoFit/>
            </a:bodyPr>
            <a:lstStyle/>
            <a:p>
              <a:r>
                <a:rPr lang="en-US" sz="1400" dirty="0">
                  <a:solidFill>
                    <a:srgbClr val="FF0000"/>
                  </a:solidFill>
                </a:rPr>
                <a:t>x</a:t>
              </a:r>
            </a:p>
          </p:txBody>
        </p:sp>
        <p:sp>
          <p:nvSpPr>
            <p:cNvPr id="113" name="TextBox 112">
              <a:extLst>
                <a:ext uri="{FF2B5EF4-FFF2-40B4-BE49-F238E27FC236}">
                  <a16:creationId xmlns:a16="http://schemas.microsoft.com/office/drawing/2014/main" id="{354130D2-0CC7-9F43-96BE-7F40E29289B6}"/>
                </a:ext>
              </a:extLst>
            </p:cNvPr>
            <p:cNvSpPr txBox="1"/>
            <p:nvPr/>
          </p:nvSpPr>
          <p:spPr>
            <a:xfrm>
              <a:off x="2758319" y="2319946"/>
              <a:ext cx="294290" cy="752967"/>
            </a:xfrm>
            <a:prstGeom prst="rect">
              <a:avLst/>
            </a:prstGeom>
            <a:noFill/>
          </p:spPr>
          <p:txBody>
            <a:bodyPr wrap="square" rtlCol="0">
              <a:spAutoFit/>
            </a:bodyPr>
            <a:lstStyle/>
            <a:p>
              <a:r>
                <a:rPr lang="en-US" sz="1400" dirty="0">
                  <a:solidFill>
                    <a:srgbClr val="FF0000"/>
                  </a:solidFill>
                </a:rPr>
                <a:t>x</a:t>
              </a:r>
            </a:p>
          </p:txBody>
        </p:sp>
        <p:sp>
          <p:nvSpPr>
            <p:cNvPr id="114" name="TextBox 113">
              <a:extLst>
                <a:ext uri="{FF2B5EF4-FFF2-40B4-BE49-F238E27FC236}">
                  <a16:creationId xmlns:a16="http://schemas.microsoft.com/office/drawing/2014/main" id="{A96648A7-28B9-E543-8EEC-AAFC561F4526}"/>
                </a:ext>
              </a:extLst>
            </p:cNvPr>
            <p:cNvSpPr txBox="1"/>
            <p:nvPr/>
          </p:nvSpPr>
          <p:spPr>
            <a:xfrm>
              <a:off x="3037761" y="2408339"/>
              <a:ext cx="294290" cy="752967"/>
            </a:xfrm>
            <a:prstGeom prst="rect">
              <a:avLst/>
            </a:prstGeom>
            <a:noFill/>
          </p:spPr>
          <p:txBody>
            <a:bodyPr wrap="square" rtlCol="0">
              <a:spAutoFit/>
            </a:bodyPr>
            <a:lstStyle/>
            <a:p>
              <a:r>
                <a:rPr lang="en-US" sz="1400" dirty="0">
                  <a:solidFill>
                    <a:srgbClr val="FF0000"/>
                  </a:solidFill>
                </a:rPr>
                <a:t>x</a:t>
              </a:r>
            </a:p>
          </p:txBody>
        </p:sp>
        <p:sp>
          <p:nvSpPr>
            <p:cNvPr id="115" name="TextBox 114">
              <a:extLst>
                <a:ext uri="{FF2B5EF4-FFF2-40B4-BE49-F238E27FC236}">
                  <a16:creationId xmlns:a16="http://schemas.microsoft.com/office/drawing/2014/main" id="{DE3E16E7-23B0-5340-8A8A-8D01D6F03C58}"/>
                </a:ext>
              </a:extLst>
            </p:cNvPr>
            <p:cNvSpPr txBox="1"/>
            <p:nvPr/>
          </p:nvSpPr>
          <p:spPr>
            <a:xfrm>
              <a:off x="2055045" y="1872524"/>
              <a:ext cx="294290" cy="752967"/>
            </a:xfrm>
            <a:prstGeom prst="rect">
              <a:avLst/>
            </a:prstGeom>
            <a:noFill/>
          </p:spPr>
          <p:txBody>
            <a:bodyPr wrap="square" rtlCol="0">
              <a:spAutoFit/>
            </a:bodyPr>
            <a:lstStyle/>
            <a:p>
              <a:r>
                <a:rPr lang="en-US" sz="1400" dirty="0">
                  <a:solidFill>
                    <a:srgbClr val="FF0000"/>
                  </a:solidFill>
                </a:rPr>
                <a:t>x</a:t>
              </a:r>
            </a:p>
          </p:txBody>
        </p:sp>
        <p:sp>
          <p:nvSpPr>
            <p:cNvPr id="116" name="TextBox 115">
              <a:extLst>
                <a:ext uri="{FF2B5EF4-FFF2-40B4-BE49-F238E27FC236}">
                  <a16:creationId xmlns:a16="http://schemas.microsoft.com/office/drawing/2014/main" id="{1DA6CE1D-8F2B-CE42-A0C1-26F3CD8B3A31}"/>
                </a:ext>
              </a:extLst>
            </p:cNvPr>
            <p:cNvSpPr txBox="1"/>
            <p:nvPr/>
          </p:nvSpPr>
          <p:spPr>
            <a:xfrm>
              <a:off x="3232067" y="1918872"/>
              <a:ext cx="643943" cy="752967"/>
            </a:xfrm>
            <a:prstGeom prst="rect">
              <a:avLst/>
            </a:prstGeom>
            <a:noFill/>
          </p:spPr>
          <p:txBody>
            <a:bodyPr wrap="none" rtlCol="0">
              <a:spAutoFit/>
            </a:bodyPr>
            <a:lstStyle/>
            <a:p>
              <a:r>
                <a:rPr lang="en-US" sz="1400" dirty="0">
                  <a:solidFill>
                    <a:srgbClr val="FF0000"/>
                  </a:solidFill>
                </a:rPr>
                <a:t>x</a:t>
              </a:r>
            </a:p>
          </p:txBody>
        </p:sp>
        <p:sp>
          <p:nvSpPr>
            <p:cNvPr id="117" name="TextBox 116">
              <a:extLst>
                <a:ext uri="{FF2B5EF4-FFF2-40B4-BE49-F238E27FC236}">
                  <a16:creationId xmlns:a16="http://schemas.microsoft.com/office/drawing/2014/main" id="{52E742AB-6931-A54C-9A34-25185AB287DB}"/>
                </a:ext>
              </a:extLst>
            </p:cNvPr>
            <p:cNvSpPr txBox="1"/>
            <p:nvPr/>
          </p:nvSpPr>
          <p:spPr>
            <a:xfrm>
              <a:off x="2927267" y="1483430"/>
              <a:ext cx="284051" cy="752967"/>
            </a:xfrm>
            <a:prstGeom prst="rect">
              <a:avLst/>
            </a:prstGeom>
            <a:noFill/>
          </p:spPr>
          <p:txBody>
            <a:bodyPr wrap="square" rtlCol="0">
              <a:spAutoFit/>
            </a:bodyPr>
            <a:lstStyle/>
            <a:p>
              <a:r>
                <a:rPr lang="en-US" sz="1400" dirty="0">
                  <a:solidFill>
                    <a:srgbClr val="FF0000"/>
                  </a:solidFill>
                </a:rPr>
                <a:t>x</a:t>
              </a:r>
            </a:p>
          </p:txBody>
        </p:sp>
        <p:sp>
          <p:nvSpPr>
            <p:cNvPr id="118" name="TextBox 117">
              <a:extLst>
                <a:ext uri="{FF2B5EF4-FFF2-40B4-BE49-F238E27FC236}">
                  <a16:creationId xmlns:a16="http://schemas.microsoft.com/office/drawing/2014/main" id="{5396B806-5D17-8C40-A41F-C5C35CE0C2F8}"/>
                </a:ext>
              </a:extLst>
            </p:cNvPr>
            <p:cNvSpPr txBox="1"/>
            <p:nvPr/>
          </p:nvSpPr>
          <p:spPr>
            <a:xfrm>
              <a:off x="3263597" y="1638247"/>
              <a:ext cx="643943" cy="752967"/>
            </a:xfrm>
            <a:prstGeom prst="rect">
              <a:avLst/>
            </a:prstGeom>
            <a:noFill/>
          </p:spPr>
          <p:txBody>
            <a:bodyPr wrap="none" rtlCol="0">
              <a:spAutoFit/>
            </a:bodyPr>
            <a:lstStyle/>
            <a:p>
              <a:r>
                <a:rPr lang="en-US" sz="1400" dirty="0">
                  <a:solidFill>
                    <a:srgbClr val="FF0000"/>
                  </a:solidFill>
                </a:rPr>
                <a:t>x</a:t>
              </a:r>
            </a:p>
          </p:txBody>
        </p:sp>
        <p:sp>
          <p:nvSpPr>
            <p:cNvPr id="119" name="TextBox 118">
              <a:extLst>
                <a:ext uri="{FF2B5EF4-FFF2-40B4-BE49-F238E27FC236}">
                  <a16:creationId xmlns:a16="http://schemas.microsoft.com/office/drawing/2014/main" id="{537B8A14-B4E1-B34D-9E28-3E1C6C8BDDD4}"/>
                </a:ext>
              </a:extLst>
            </p:cNvPr>
            <p:cNvSpPr txBox="1"/>
            <p:nvPr/>
          </p:nvSpPr>
          <p:spPr>
            <a:xfrm>
              <a:off x="2335514" y="2451852"/>
              <a:ext cx="643943" cy="752967"/>
            </a:xfrm>
            <a:prstGeom prst="rect">
              <a:avLst/>
            </a:prstGeom>
            <a:noFill/>
          </p:spPr>
          <p:txBody>
            <a:bodyPr wrap="none" rtlCol="0">
              <a:spAutoFit/>
            </a:bodyPr>
            <a:lstStyle/>
            <a:p>
              <a:r>
                <a:rPr lang="en-US" sz="1400" dirty="0">
                  <a:solidFill>
                    <a:srgbClr val="FF0000"/>
                  </a:solidFill>
                </a:rPr>
                <a:t>x</a:t>
              </a:r>
            </a:p>
          </p:txBody>
        </p:sp>
        <p:sp>
          <p:nvSpPr>
            <p:cNvPr id="120" name="TextBox 119">
              <a:extLst>
                <a:ext uri="{FF2B5EF4-FFF2-40B4-BE49-F238E27FC236}">
                  <a16:creationId xmlns:a16="http://schemas.microsoft.com/office/drawing/2014/main" id="{7E59B64C-F80A-AB4C-B94A-7632C55520BD}"/>
                </a:ext>
              </a:extLst>
            </p:cNvPr>
            <p:cNvSpPr txBox="1"/>
            <p:nvPr/>
          </p:nvSpPr>
          <p:spPr>
            <a:xfrm>
              <a:off x="2727435" y="2028285"/>
              <a:ext cx="643943" cy="752967"/>
            </a:xfrm>
            <a:prstGeom prst="rect">
              <a:avLst/>
            </a:prstGeom>
            <a:noFill/>
          </p:spPr>
          <p:txBody>
            <a:bodyPr wrap="none" rtlCol="0">
              <a:spAutoFit/>
            </a:bodyPr>
            <a:lstStyle/>
            <a:p>
              <a:r>
                <a:rPr lang="en-US" sz="1400" dirty="0">
                  <a:solidFill>
                    <a:srgbClr val="FF0000"/>
                  </a:solidFill>
                </a:rPr>
                <a:t>x</a:t>
              </a:r>
            </a:p>
          </p:txBody>
        </p:sp>
        <p:sp>
          <p:nvSpPr>
            <p:cNvPr id="121" name="TextBox 120">
              <a:extLst>
                <a:ext uri="{FF2B5EF4-FFF2-40B4-BE49-F238E27FC236}">
                  <a16:creationId xmlns:a16="http://schemas.microsoft.com/office/drawing/2014/main" id="{0A4CA2BC-B800-B14A-ABC4-67F7FAC418C7}"/>
                </a:ext>
              </a:extLst>
            </p:cNvPr>
            <p:cNvSpPr txBox="1"/>
            <p:nvPr/>
          </p:nvSpPr>
          <p:spPr>
            <a:xfrm>
              <a:off x="2181270" y="2138012"/>
              <a:ext cx="643943" cy="752967"/>
            </a:xfrm>
            <a:prstGeom prst="rect">
              <a:avLst/>
            </a:prstGeom>
            <a:noFill/>
          </p:spPr>
          <p:txBody>
            <a:bodyPr wrap="none" rtlCol="0">
              <a:spAutoFit/>
            </a:bodyPr>
            <a:lstStyle/>
            <a:p>
              <a:r>
                <a:rPr lang="en-US" sz="1400" dirty="0">
                  <a:solidFill>
                    <a:srgbClr val="FF0000"/>
                  </a:solidFill>
                </a:rPr>
                <a:t>x</a:t>
              </a:r>
            </a:p>
          </p:txBody>
        </p:sp>
        <p:sp>
          <p:nvSpPr>
            <p:cNvPr id="122" name="Oval 121">
              <a:extLst>
                <a:ext uri="{FF2B5EF4-FFF2-40B4-BE49-F238E27FC236}">
                  <a16:creationId xmlns:a16="http://schemas.microsoft.com/office/drawing/2014/main" id="{159C0DC0-EC8F-0041-A9BA-DF020BA056FE}"/>
                </a:ext>
              </a:extLst>
            </p:cNvPr>
            <p:cNvSpPr/>
            <p:nvPr/>
          </p:nvSpPr>
          <p:spPr>
            <a:xfrm>
              <a:off x="2036652" y="1497826"/>
              <a:ext cx="1665617" cy="1576552"/>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FF0000"/>
                </a:solidFill>
              </a:endParaRPr>
            </a:p>
          </p:txBody>
        </p:sp>
      </p:grpSp>
      <p:sp>
        <p:nvSpPr>
          <p:cNvPr id="123" name="Right Arrow 122">
            <a:extLst>
              <a:ext uri="{FF2B5EF4-FFF2-40B4-BE49-F238E27FC236}">
                <a16:creationId xmlns:a16="http://schemas.microsoft.com/office/drawing/2014/main" id="{4BAB9F23-F13B-4341-989A-3C74B882FB3A}"/>
              </a:ext>
            </a:extLst>
          </p:cNvPr>
          <p:cNvSpPr/>
          <p:nvPr/>
        </p:nvSpPr>
        <p:spPr>
          <a:xfrm>
            <a:off x="1157021" y="3253445"/>
            <a:ext cx="692435" cy="18759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TextBox 123">
            <a:extLst>
              <a:ext uri="{FF2B5EF4-FFF2-40B4-BE49-F238E27FC236}">
                <a16:creationId xmlns:a16="http://schemas.microsoft.com/office/drawing/2014/main" id="{607AC3D7-35CA-FC43-B459-9784B94C8F8E}"/>
              </a:ext>
            </a:extLst>
          </p:cNvPr>
          <p:cNvSpPr txBox="1"/>
          <p:nvPr/>
        </p:nvSpPr>
        <p:spPr>
          <a:xfrm>
            <a:off x="1927849" y="3205794"/>
            <a:ext cx="678311" cy="278619"/>
          </a:xfrm>
          <a:prstGeom prst="rect">
            <a:avLst/>
          </a:prstGeom>
          <a:noFill/>
        </p:spPr>
        <p:txBody>
          <a:bodyPr wrap="none" rtlCol="0">
            <a:spAutoFit/>
          </a:bodyPr>
          <a:lstStyle/>
          <a:p>
            <a:r>
              <a:rPr lang="en-US" dirty="0">
                <a:solidFill>
                  <a:srgbClr val="FF0000"/>
                </a:solidFill>
              </a:rPr>
              <a:t>statistic</a:t>
            </a:r>
          </a:p>
        </p:txBody>
      </p:sp>
      <p:grpSp>
        <p:nvGrpSpPr>
          <p:cNvPr id="125" name="Group 124">
            <a:extLst>
              <a:ext uri="{FF2B5EF4-FFF2-40B4-BE49-F238E27FC236}">
                <a16:creationId xmlns:a16="http://schemas.microsoft.com/office/drawing/2014/main" id="{179E58BF-E674-3441-AEA4-BA7C6114D148}"/>
              </a:ext>
            </a:extLst>
          </p:cNvPr>
          <p:cNvGrpSpPr/>
          <p:nvPr/>
        </p:nvGrpSpPr>
        <p:grpSpPr>
          <a:xfrm>
            <a:off x="322419" y="1379813"/>
            <a:ext cx="765978" cy="725113"/>
            <a:chOff x="2031861" y="1429407"/>
            <a:chExt cx="1876592" cy="1776474"/>
          </a:xfrm>
        </p:grpSpPr>
        <p:sp>
          <p:nvSpPr>
            <p:cNvPr id="126" name="TextBox 125">
              <a:extLst>
                <a:ext uri="{FF2B5EF4-FFF2-40B4-BE49-F238E27FC236}">
                  <a16:creationId xmlns:a16="http://schemas.microsoft.com/office/drawing/2014/main" id="{8EAEF897-DD4D-024F-91CC-518CD7472EEC}"/>
                </a:ext>
              </a:extLst>
            </p:cNvPr>
            <p:cNvSpPr txBox="1"/>
            <p:nvPr/>
          </p:nvSpPr>
          <p:spPr>
            <a:xfrm>
              <a:off x="2448910" y="1429407"/>
              <a:ext cx="644856" cy="754031"/>
            </a:xfrm>
            <a:prstGeom prst="rect">
              <a:avLst/>
            </a:prstGeom>
            <a:noFill/>
          </p:spPr>
          <p:txBody>
            <a:bodyPr wrap="none" rtlCol="0">
              <a:spAutoFit/>
            </a:bodyPr>
            <a:lstStyle/>
            <a:p>
              <a:r>
                <a:rPr lang="en-US" sz="1400" dirty="0"/>
                <a:t>x</a:t>
              </a:r>
            </a:p>
          </p:txBody>
        </p:sp>
        <p:sp>
          <p:nvSpPr>
            <p:cNvPr id="127" name="TextBox 126">
              <a:extLst>
                <a:ext uri="{FF2B5EF4-FFF2-40B4-BE49-F238E27FC236}">
                  <a16:creationId xmlns:a16="http://schemas.microsoft.com/office/drawing/2014/main" id="{2A7F4ADB-A73C-0040-845A-9C919AE700C0}"/>
                </a:ext>
              </a:extLst>
            </p:cNvPr>
            <p:cNvSpPr txBox="1"/>
            <p:nvPr/>
          </p:nvSpPr>
          <p:spPr>
            <a:xfrm>
              <a:off x="2601310" y="1581807"/>
              <a:ext cx="644856" cy="754031"/>
            </a:xfrm>
            <a:prstGeom prst="rect">
              <a:avLst/>
            </a:prstGeom>
            <a:noFill/>
          </p:spPr>
          <p:txBody>
            <a:bodyPr wrap="none" rtlCol="0">
              <a:spAutoFit/>
            </a:bodyPr>
            <a:lstStyle/>
            <a:p>
              <a:r>
                <a:rPr lang="en-US" sz="1400" dirty="0"/>
                <a:t>x</a:t>
              </a:r>
            </a:p>
          </p:txBody>
        </p:sp>
        <p:sp>
          <p:nvSpPr>
            <p:cNvPr id="128" name="TextBox 127">
              <a:extLst>
                <a:ext uri="{FF2B5EF4-FFF2-40B4-BE49-F238E27FC236}">
                  <a16:creationId xmlns:a16="http://schemas.microsoft.com/office/drawing/2014/main" id="{65776B7D-91B4-4346-B2D9-6BC8BB59F712}"/>
                </a:ext>
              </a:extLst>
            </p:cNvPr>
            <p:cNvSpPr txBox="1"/>
            <p:nvPr/>
          </p:nvSpPr>
          <p:spPr>
            <a:xfrm>
              <a:off x="2753710" y="1734207"/>
              <a:ext cx="644856" cy="754031"/>
            </a:xfrm>
            <a:prstGeom prst="rect">
              <a:avLst/>
            </a:prstGeom>
            <a:noFill/>
          </p:spPr>
          <p:txBody>
            <a:bodyPr wrap="none" rtlCol="0">
              <a:spAutoFit/>
            </a:bodyPr>
            <a:lstStyle/>
            <a:p>
              <a:r>
                <a:rPr lang="en-US" sz="1400" dirty="0"/>
                <a:t>x</a:t>
              </a:r>
            </a:p>
          </p:txBody>
        </p:sp>
        <p:sp>
          <p:nvSpPr>
            <p:cNvPr id="129" name="TextBox 128">
              <a:extLst>
                <a:ext uri="{FF2B5EF4-FFF2-40B4-BE49-F238E27FC236}">
                  <a16:creationId xmlns:a16="http://schemas.microsoft.com/office/drawing/2014/main" id="{796A5D1C-C4D0-7041-BCA8-75FC98134685}"/>
                </a:ext>
              </a:extLst>
            </p:cNvPr>
            <p:cNvSpPr txBox="1"/>
            <p:nvPr/>
          </p:nvSpPr>
          <p:spPr>
            <a:xfrm>
              <a:off x="2948014" y="1822912"/>
              <a:ext cx="644856" cy="754031"/>
            </a:xfrm>
            <a:prstGeom prst="rect">
              <a:avLst/>
            </a:prstGeom>
            <a:noFill/>
          </p:spPr>
          <p:txBody>
            <a:bodyPr wrap="none" rtlCol="0">
              <a:spAutoFit/>
            </a:bodyPr>
            <a:lstStyle/>
            <a:p>
              <a:r>
                <a:rPr lang="en-US" sz="1400" dirty="0"/>
                <a:t>x</a:t>
              </a:r>
            </a:p>
          </p:txBody>
        </p:sp>
        <p:sp>
          <p:nvSpPr>
            <p:cNvPr id="130" name="TextBox 129">
              <a:extLst>
                <a:ext uri="{FF2B5EF4-FFF2-40B4-BE49-F238E27FC236}">
                  <a16:creationId xmlns:a16="http://schemas.microsoft.com/office/drawing/2014/main" id="{AA94C8DC-2EE0-8449-A975-B540E3A79023}"/>
                </a:ext>
              </a:extLst>
            </p:cNvPr>
            <p:cNvSpPr txBox="1"/>
            <p:nvPr/>
          </p:nvSpPr>
          <p:spPr>
            <a:xfrm>
              <a:off x="3058511" y="2039008"/>
              <a:ext cx="644856" cy="754031"/>
            </a:xfrm>
            <a:prstGeom prst="rect">
              <a:avLst/>
            </a:prstGeom>
            <a:noFill/>
          </p:spPr>
          <p:txBody>
            <a:bodyPr wrap="none" rtlCol="0">
              <a:spAutoFit/>
            </a:bodyPr>
            <a:lstStyle/>
            <a:p>
              <a:r>
                <a:rPr lang="en-US" sz="1400" dirty="0"/>
                <a:t>x</a:t>
              </a:r>
            </a:p>
          </p:txBody>
        </p:sp>
        <p:sp>
          <p:nvSpPr>
            <p:cNvPr id="131" name="TextBox 130">
              <a:extLst>
                <a:ext uri="{FF2B5EF4-FFF2-40B4-BE49-F238E27FC236}">
                  <a16:creationId xmlns:a16="http://schemas.microsoft.com/office/drawing/2014/main" id="{147B5D49-74F9-5749-9AA6-33C4C3E3B713}"/>
                </a:ext>
              </a:extLst>
            </p:cNvPr>
            <p:cNvSpPr txBox="1"/>
            <p:nvPr/>
          </p:nvSpPr>
          <p:spPr>
            <a:xfrm>
              <a:off x="3210909" y="2191408"/>
              <a:ext cx="644856" cy="754031"/>
            </a:xfrm>
            <a:prstGeom prst="rect">
              <a:avLst/>
            </a:prstGeom>
            <a:noFill/>
          </p:spPr>
          <p:txBody>
            <a:bodyPr wrap="none" rtlCol="0">
              <a:spAutoFit/>
            </a:bodyPr>
            <a:lstStyle/>
            <a:p>
              <a:r>
                <a:rPr lang="en-US" sz="1400" dirty="0"/>
                <a:t>x</a:t>
              </a:r>
            </a:p>
          </p:txBody>
        </p:sp>
        <p:sp>
          <p:nvSpPr>
            <p:cNvPr id="132" name="TextBox 131">
              <a:extLst>
                <a:ext uri="{FF2B5EF4-FFF2-40B4-BE49-F238E27FC236}">
                  <a16:creationId xmlns:a16="http://schemas.microsoft.com/office/drawing/2014/main" id="{F0BB970E-1545-B340-9B1F-D671677A33F0}"/>
                </a:ext>
              </a:extLst>
            </p:cNvPr>
            <p:cNvSpPr txBox="1"/>
            <p:nvPr/>
          </p:nvSpPr>
          <p:spPr>
            <a:xfrm>
              <a:off x="2543639" y="1930853"/>
              <a:ext cx="644856" cy="754031"/>
            </a:xfrm>
            <a:prstGeom prst="rect">
              <a:avLst/>
            </a:prstGeom>
            <a:noFill/>
          </p:spPr>
          <p:txBody>
            <a:bodyPr wrap="none" rtlCol="0">
              <a:spAutoFit/>
            </a:bodyPr>
            <a:lstStyle/>
            <a:p>
              <a:r>
                <a:rPr lang="en-US" sz="1400" dirty="0"/>
                <a:t>x</a:t>
              </a:r>
            </a:p>
          </p:txBody>
        </p:sp>
        <p:sp>
          <p:nvSpPr>
            <p:cNvPr id="133" name="TextBox 132">
              <a:extLst>
                <a:ext uri="{FF2B5EF4-FFF2-40B4-BE49-F238E27FC236}">
                  <a16:creationId xmlns:a16="http://schemas.microsoft.com/office/drawing/2014/main" id="{8C98C865-2E5D-7F4F-A3B8-A69C89389849}"/>
                </a:ext>
              </a:extLst>
            </p:cNvPr>
            <p:cNvSpPr txBox="1"/>
            <p:nvPr/>
          </p:nvSpPr>
          <p:spPr>
            <a:xfrm>
              <a:off x="2559676" y="2401193"/>
              <a:ext cx="644856" cy="754031"/>
            </a:xfrm>
            <a:prstGeom prst="rect">
              <a:avLst/>
            </a:prstGeom>
            <a:noFill/>
          </p:spPr>
          <p:txBody>
            <a:bodyPr wrap="none" rtlCol="0">
              <a:spAutoFit/>
            </a:bodyPr>
            <a:lstStyle/>
            <a:p>
              <a:r>
                <a:rPr lang="en-US" sz="1400" dirty="0"/>
                <a:t>x</a:t>
              </a:r>
            </a:p>
          </p:txBody>
        </p:sp>
        <p:sp>
          <p:nvSpPr>
            <p:cNvPr id="134" name="TextBox 133">
              <a:extLst>
                <a:ext uri="{FF2B5EF4-FFF2-40B4-BE49-F238E27FC236}">
                  <a16:creationId xmlns:a16="http://schemas.microsoft.com/office/drawing/2014/main" id="{4CF688E0-EEB9-E846-BFCB-DA643DFCE01F}"/>
                </a:ext>
              </a:extLst>
            </p:cNvPr>
            <p:cNvSpPr txBox="1"/>
            <p:nvPr/>
          </p:nvSpPr>
          <p:spPr>
            <a:xfrm>
              <a:off x="2133803" y="1558685"/>
              <a:ext cx="294290" cy="754031"/>
            </a:xfrm>
            <a:prstGeom prst="rect">
              <a:avLst/>
            </a:prstGeom>
            <a:noFill/>
          </p:spPr>
          <p:txBody>
            <a:bodyPr wrap="square" rtlCol="0">
              <a:spAutoFit/>
            </a:bodyPr>
            <a:lstStyle/>
            <a:p>
              <a:r>
                <a:rPr lang="en-US" sz="1400" dirty="0"/>
                <a:t>x</a:t>
              </a:r>
            </a:p>
          </p:txBody>
        </p:sp>
        <p:sp>
          <p:nvSpPr>
            <p:cNvPr id="135" name="TextBox 134">
              <a:extLst>
                <a:ext uri="{FF2B5EF4-FFF2-40B4-BE49-F238E27FC236}">
                  <a16:creationId xmlns:a16="http://schemas.microsoft.com/office/drawing/2014/main" id="{53823505-B16C-3F4F-AB5F-B9B0CF80DB05}"/>
                </a:ext>
              </a:extLst>
            </p:cNvPr>
            <p:cNvSpPr txBox="1"/>
            <p:nvPr/>
          </p:nvSpPr>
          <p:spPr>
            <a:xfrm>
              <a:off x="2244297" y="1794218"/>
              <a:ext cx="294290" cy="754031"/>
            </a:xfrm>
            <a:prstGeom prst="rect">
              <a:avLst/>
            </a:prstGeom>
            <a:noFill/>
          </p:spPr>
          <p:txBody>
            <a:bodyPr wrap="square" rtlCol="0">
              <a:spAutoFit/>
            </a:bodyPr>
            <a:lstStyle/>
            <a:p>
              <a:r>
                <a:rPr lang="en-US" sz="1400" dirty="0"/>
                <a:t>x</a:t>
              </a:r>
            </a:p>
          </p:txBody>
        </p:sp>
        <p:sp>
          <p:nvSpPr>
            <p:cNvPr id="136" name="TextBox 135">
              <a:extLst>
                <a:ext uri="{FF2B5EF4-FFF2-40B4-BE49-F238E27FC236}">
                  <a16:creationId xmlns:a16="http://schemas.microsoft.com/office/drawing/2014/main" id="{7F9C3704-068E-6342-8DA5-243C3B3AB0AA}"/>
                </a:ext>
              </a:extLst>
            </p:cNvPr>
            <p:cNvSpPr txBox="1"/>
            <p:nvPr/>
          </p:nvSpPr>
          <p:spPr>
            <a:xfrm>
              <a:off x="2428161" y="1798739"/>
              <a:ext cx="294290" cy="754031"/>
            </a:xfrm>
            <a:prstGeom prst="rect">
              <a:avLst/>
            </a:prstGeom>
            <a:noFill/>
          </p:spPr>
          <p:txBody>
            <a:bodyPr wrap="square" rtlCol="0">
              <a:spAutoFit/>
            </a:bodyPr>
            <a:lstStyle/>
            <a:p>
              <a:r>
                <a:rPr lang="en-US" sz="1400" dirty="0"/>
                <a:t>x</a:t>
              </a:r>
            </a:p>
          </p:txBody>
        </p:sp>
        <p:sp>
          <p:nvSpPr>
            <p:cNvPr id="137" name="TextBox 136">
              <a:extLst>
                <a:ext uri="{FF2B5EF4-FFF2-40B4-BE49-F238E27FC236}">
                  <a16:creationId xmlns:a16="http://schemas.microsoft.com/office/drawing/2014/main" id="{567E9654-D49F-F44B-BBC3-C75D58AFAC61}"/>
                </a:ext>
              </a:extLst>
            </p:cNvPr>
            <p:cNvSpPr txBox="1"/>
            <p:nvPr/>
          </p:nvSpPr>
          <p:spPr>
            <a:xfrm>
              <a:off x="2464675" y="2140327"/>
              <a:ext cx="294290" cy="754031"/>
            </a:xfrm>
            <a:prstGeom prst="rect">
              <a:avLst/>
            </a:prstGeom>
            <a:noFill/>
          </p:spPr>
          <p:txBody>
            <a:bodyPr wrap="square" rtlCol="0">
              <a:spAutoFit/>
            </a:bodyPr>
            <a:lstStyle/>
            <a:p>
              <a:r>
                <a:rPr lang="en-US" sz="1400" dirty="0"/>
                <a:t>x</a:t>
              </a:r>
            </a:p>
          </p:txBody>
        </p:sp>
        <p:sp>
          <p:nvSpPr>
            <p:cNvPr id="138" name="TextBox 137">
              <a:extLst>
                <a:ext uri="{FF2B5EF4-FFF2-40B4-BE49-F238E27FC236}">
                  <a16:creationId xmlns:a16="http://schemas.microsoft.com/office/drawing/2014/main" id="{02A4AC9C-9627-AB41-B7DF-2A079F400876}"/>
                </a:ext>
              </a:extLst>
            </p:cNvPr>
            <p:cNvSpPr txBox="1"/>
            <p:nvPr/>
          </p:nvSpPr>
          <p:spPr>
            <a:xfrm>
              <a:off x="2911366" y="2101437"/>
              <a:ext cx="294290" cy="754031"/>
            </a:xfrm>
            <a:prstGeom prst="rect">
              <a:avLst/>
            </a:prstGeom>
            <a:noFill/>
          </p:spPr>
          <p:txBody>
            <a:bodyPr wrap="square" rtlCol="0">
              <a:spAutoFit/>
            </a:bodyPr>
            <a:lstStyle/>
            <a:p>
              <a:r>
                <a:rPr lang="en-US" sz="1400" dirty="0"/>
                <a:t>x</a:t>
              </a:r>
            </a:p>
          </p:txBody>
        </p:sp>
        <p:sp>
          <p:nvSpPr>
            <p:cNvPr id="139" name="TextBox 138">
              <a:extLst>
                <a:ext uri="{FF2B5EF4-FFF2-40B4-BE49-F238E27FC236}">
                  <a16:creationId xmlns:a16="http://schemas.microsoft.com/office/drawing/2014/main" id="{5B97F41C-9F95-2544-B1B2-31245D490284}"/>
                </a:ext>
              </a:extLst>
            </p:cNvPr>
            <p:cNvSpPr txBox="1"/>
            <p:nvPr/>
          </p:nvSpPr>
          <p:spPr>
            <a:xfrm>
              <a:off x="2758319" y="2319946"/>
              <a:ext cx="294290" cy="754031"/>
            </a:xfrm>
            <a:prstGeom prst="rect">
              <a:avLst/>
            </a:prstGeom>
            <a:noFill/>
          </p:spPr>
          <p:txBody>
            <a:bodyPr wrap="square" rtlCol="0">
              <a:spAutoFit/>
            </a:bodyPr>
            <a:lstStyle/>
            <a:p>
              <a:r>
                <a:rPr lang="en-US" sz="1400" dirty="0"/>
                <a:t>x</a:t>
              </a:r>
            </a:p>
          </p:txBody>
        </p:sp>
        <p:sp>
          <p:nvSpPr>
            <p:cNvPr id="140" name="TextBox 139">
              <a:extLst>
                <a:ext uri="{FF2B5EF4-FFF2-40B4-BE49-F238E27FC236}">
                  <a16:creationId xmlns:a16="http://schemas.microsoft.com/office/drawing/2014/main" id="{A8B12433-401A-9441-BDEC-609914CED178}"/>
                </a:ext>
              </a:extLst>
            </p:cNvPr>
            <p:cNvSpPr txBox="1"/>
            <p:nvPr/>
          </p:nvSpPr>
          <p:spPr>
            <a:xfrm>
              <a:off x="3037763" y="2408339"/>
              <a:ext cx="294290" cy="754031"/>
            </a:xfrm>
            <a:prstGeom prst="rect">
              <a:avLst/>
            </a:prstGeom>
            <a:noFill/>
          </p:spPr>
          <p:txBody>
            <a:bodyPr wrap="square" rtlCol="0">
              <a:spAutoFit/>
            </a:bodyPr>
            <a:lstStyle/>
            <a:p>
              <a:r>
                <a:rPr lang="en-US" sz="1400" dirty="0"/>
                <a:t>x</a:t>
              </a:r>
            </a:p>
          </p:txBody>
        </p:sp>
        <p:sp>
          <p:nvSpPr>
            <p:cNvPr id="141" name="TextBox 140">
              <a:extLst>
                <a:ext uri="{FF2B5EF4-FFF2-40B4-BE49-F238E27FC236}">
                  <a16:creationId xmlns:a16="http://schemas.microsoft.com/office/drawing/2014/main" id="{9F85C028-0EEA-984C-A357-503EBC9B13AC}"/>
                </a:ext>
              </a:extLst>
            </p:cNvPr>
            <p:cNvSpPr txBox="1"/>
            <p:nvPr/>
          </p:nvSpPr>
          <p:spPr>
            <a:xfrm>
              <a:off x="2055045" y="1872523"/>
              <a:ext cx="294290" cy="754031"/>
            </a:xfrm>
            <a:prstGeom prst="rect">
              <a:avLst/>
            </a:prstGeom>
            <a:noFill/>
          </p:spPr>
          <p:txBody>
            <a:bodyPr wrap="square" rtlCol="0">
              <a:spAutoFit/>
            </a:bodyPr>
            <a:lstStyle/>
            <a:p>
              <a:r>
                <a:rPr lang="en-US" sz="1400" dirty="0"/>
                <a:t>x</a:t>
              </a:r>
            </a:p>
          </p:txBody>
        </p:sp>
        <p:sp>
          <p:nvSpPr>
            <p:cNvPr id="142" name="TextBox 141">
              <a:extLst>
                <a:ext uri="{FF2B5EF4-FFF2-40B4-BE49-F238E27FC236}">
                  <a16:creationId xmlns:a16="http://schemas.microsoft.com/office/drawing/2014/main" id="{09C1ABBE-63A4-C741-B6FA-176FA00537D4}"/>
                </a:ext>
              </a:extLst>
            </p:cNvPr>
            <p:cNvSpPr txBox="1"/>
            <p:nvPr/>
          </p:nvSpPr>
          <p:spPr>
            <a:xfrm>
              <a:off x="3232066" y="1918873"/>
              <a:ext cx="644856" cy="754031"/>
            </a:xfrm>
            <a:prstGeom prst="rect">
              <a:avLst/>
            </a:prstGeom>
            <a:noFill/>
          </p:spPr>
          <p:txBody>
            <a:bodyPr wrap="none" rtlCol="0">
              <a:spAutoFit/>
            </a:bodyPr>
            <a:lstStyle/>
            <a:p>
              <a:r>
                <a:rPr lang="en-US" sz="1400" dirty="0"/>
                <a:t>x</a:t>
              </a:r>
            </a:p>
          </p:txBody>
        </p:sp>
        <p:sp>
          <p:nvSpPr>
            <p:cNvPr id="143" name="TextBox 142">
              <a:extLst>
                <a:ext uri="{FF2B5EF4-FFF2-40B4-BE49-F238E27FC236}">
                  <a16:creationId xmlns:a16="http://schemas.microsoft.com/office/drawing/2014/main" id="{773B5E43-67A9-4941-835A-CD109FF52B4B}"/>
                </a:ext>
              </a:extLst>
            </p:cNvPr>
            <p:cNvSpPr txBox="1"/>
            <p:nvPr/>
          </p:nvSpPr>
          <p:spPr>
            <a:xfrm>
              <a:off x="2927266" y="1483428"/>
              <a:ext cx="284052" cy="754031"/>
            </a:xfrm>
            <a:prstGeom prst="rect">
              <a:avLst/>
            </a:prstGeom>
            <a:noFill/>
          </p:spPr>
          <p:txBody>
            <a:bodyPr wrap="square" rtlCol="0">
              <a:spAutoFit/>
            </a:bodyPr>
            <a:lstStyle/>
            <a:p>
              <a:r>
                <a:rPr lang="en-US" sz="1400" dirty="0"/>
                <a:t>x</a:t>
              </a:r>
            </a:p>
          </p:txBody>
        </p:sp>
        <p:sp>
          <p:nvSpPr>
            <p:cNvPr id="144" name="TextBox 143">
              <a:extLst>
                <a:ext uri="{FF2B5EF4-FFF2-40B4-BE49-F238E27FC236}">
                  <a16:creationId xmlns:a16="http://schemas.microsoft.com/office/drawing/2014/main" id="{1A263610-5685-5242-A39F-AF9B79190CF6}"/>
                </a:ext>
              </a:extLst>
            </p:cNvPr>
            <p:cNvSpPr txBox="1"/>
            <p:nvPr/>
          </p:nvSpPr>
          <p:spPr>
            <a:xfrm>
              <a:off x="3263597" y="1638246"/>
              <a:ext cx="644856" cy="754031"/>
            </a:xfrm>
            <a:prstGeom prst="rect">
              <a:avLst/>
            </a:prstGeom>
            <a:noFill/>
          </p:spPr>
          <p:txBody>
            <a:bodyPr wrap="none" rtlCol="0">
              <a:spAutoFit/>
            </a:bodyPr>
            <a:lstStyle/>
            <a:p>
              <a:r>
                <a:rPr lang="en-US" sz="1400" dirty="0"/>
                <a:t>x</a:t>
              </a:r>
            </a:p>
          </p:txBody>
        </p:sp>
        <p:sp>
          <p:nvSpPr>
            <p:cNvPr id="145" name="TextBox 144">
              <a:extLst>
                <a:ext uri="{FF2B5EF4-FFF2-40B4-BE49-F238E27FC236}">
                  <a16:creationId xmlns:a16="http://schemas.microsoft.com/office/drawing/2014/main" id="{FFD2FAEC-205A-ED40-B9B5-88D563C2A3BE}"/>
                </a:ext>
              </a:extLst>
            </p:cNvPr>
            <p:cNvSpPr txBox="1"/>
            <p:nvPr/>
          </p:nvSpPr>
          <p:spPr>
            <a:xfrm>
              <a:off x="2335515" y="2451850"/>
              <a:ext cx="644856" cy="754031"/>
            </a:xfrm>
            <a:prstGeom prst="rect">
              <a:avLst/>
            </a:prstGeom>
            <a:noFill/>
          </p:spPr>
          <p:txBody>
            <a:bodyPr wrap="none" rtlCol="0">
              <a:spAutoFit/>
            </a:bodyPr>
            <a:lstStyle/>
            <a:p>
              <a:r>
                <a:rPr lang="en-US" sz="1400" dirty="0"/>
                <a:t>x</a:t>
              </a:r>
            </a:p>
          </p:txBody>
        </p:sp>
        <p:sp>
          <p:nvSpPr>
            <p:cNvPr id="146" name="TextBox 145">
              <a:extLst>
                <a:ext uri="{FF2B5EF4-FFF2-40B4-BE49-F238E27FC236}">
                  <a16:creationId xmlns:a16="http://schemas.microsoft.com/office/drawing/2014/main" id="{9BB95929-3301-E44F-953C-19223D3E82CD}"/>
                </a:ext>
              </a:extLst>
            </p:cNvPr>
            <p:cNvSpPr txBox="1"/>
            <p:nvPr/>
          </p:nvSpPr>
          <p:spPr>
            <a:xfrm>
              <a:off x="2727435" y="2028287"/>
              <a:ext cx="644856" cy="754031"/>
            </a:xfrm>
            <a:prstGeom prst="rect">
              <a:avLst/>
            </a:prstGeom>
            <a:noFill/>
          </p:spPr>
          <p:txBody>
            <a:bodyPr wrap="none" rtlCol="0">
              <a:spAutoFit/>
            </a:bodyPr>
            <a:lstStyle/>
            <a:p>
              <a:r>
                <a:rPr lang="en-US" sz="1400" dirty="0"/>
                <a:t>x</a:t>
              </a:r>
            </a:p>
          </p:txBody>
        </p:sp>
        <p:sp>
          <p:nvSpPr>
            <p:cNvPr id="147" name="TextBox 146">
              <a:extLst>
                <a:ext uri="{FF2B5EF4-FFF2-40B4-BE49-F238E27FC236}">
                  <a16:creationId xmlns:a16="http://schemas.microsoft.com/office/drawing/2014/main" id="{2307AB6D-8B28-E64F-ADCE-13348E992C96}"/>
                </a:ext>
              </a:extLst>
            </p:cNvPr>
            <p:cNvSpPr txBox="1"/>
            <p:nvPr/>
          </p:nvSpPr>
          <p:spPr>
            <a:xfrm>
              <a:off x="2181270" y="2138012"/>
              <a:ext cx="644856" cy="754031"/>
            </a:xfrm>
            <a:prstGeom prst="rect">
              <a:avLst/>
            </a:prstGeom>
            <a:noFill/>
          </p:spPr>
          <p:txBody>
            <a:bodyPr wrap="none" rtlCol="0">
              <a:spAutoFit/>
            </a:bodyPr>
            <a:lstStyle/>
            <a:p>
              <a:r>
                <a:rPr lang="en-US" sz="1400" dirty="0"/>
                <a:t>x</a:t>
              </a:r>
            </a:p>
          </p:txBody>
        </p:sp>
        <p:sp>
          <p:nvSpPr>
            <p:cNvPr id="148" name="Oval 147">
              <a:extLst>
                <a:ext uri="{FF2B5EF4-FFF2-40B4-BE49-F238E27FC236}">
                  <a16:creationId xmlns:a16="http://schemas.microsoft.com/office/drawing/2014/main" id="{7472A903-63ED-FB41-B3E0-48D50E1277D2}"/>
                </a:ext>
              </a:extLst>
            </p:cNvPr>
            <p:cNvSpPr/>
            <p:nvPr/>
          </p:nvSpPr>
          <p:spPr>
            <a:xfrm>
              <a:off x="2031861" y="1522463"/>
              <a:ext cx="1665618" cy="1576553"/>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grpSp>
      <p:sp>
        <p:nvSpPr>
          <p:cNvPr id="149" name="Right Arrow 148">
            <a:extLst>
              <a:ext uri="{FF2B5EF4-FFF2-40B4-BE49-F238E27FC236}">
                <a16:creationId xmlns:a16="http://schemas.microsoft.com/office/drawing/2014/main" id="{B4A8F6D2-7142-9247-B1A9-B3ABF93D4A8E}"/>
              </a:ext>
            </a:extLst>
          </p:cNvPr>
          <p:cNvSpPr/>
          <p:nvPr/>
        </p:nvSpPr>
        <p:spPr>
          <a:xfrm>
            <a:off x="1157021" y="1650847"/>
            <a:ext cx="692435" cy="18759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TextBox 149">
            <a:extLst>
              <a:ext uri="{FF2B5EF4-FFF2-40B4-BE49-F238E27FC236}">
                <a16:creationId xmlns:a16="http://schemas.microsoft.com/office/drawing/2014/main" id="{E6E1BB1C-3818-F14C-9934-C730B3DD87A1}"/>
              </a:ext>
            </a:extLst>
          </p:cNvPr>
          <p:cNvSpPr txBox="1"/>
          <p:nvPr/>
        </p:nvSpPr>
        <p:spPr>
          <a:xfrm>
            <a:off x="1927849" y="1603195"/>
            <a:ext cx="678311" cy="278619"/>
          </a:xfrm>
          <a:prstGeom prst="rect">
            <a:avLst/>
          </a:prstGeom>
          <a:noFill/>
        </p:spPr>
        <p:txBody>
          <a:bodyPr wrap="none" rtlCol="0">
            <a:spAutoFit/>
          </a:bodyPr>
          <a:lstStyle/>
          <a:p>
            <a:r>
              <a:rPr lang="en-US" dirty="0"/>
              <a:t>statistic</a:t>
            </a:r>
          </a:p>
        </p:txBody>
      </p:sp>
      <p:grpSp>
        <p:nvGrpSpPr>
          <p:cNvPr id="163" name="Group 162">
            <a:extLst>
              <a:ext uri="{FF2B5EF4-FFF2-40B4-BE49-F238E27FC236}">
                <a16:creationId xmlns:a16="http://schemas.microsoft.com/office/drawing/2014/main" id="{0E68E079-6167-8E4A-975D-E4B396627BF2}"/>
              </a:ext>
            </a:extLst>
          </p:cNvPr>
          <p:cNvGrpSpPr/>
          <p:nvPr/>
        </p:nvGrpSpPr>
        <p:grpSpPr>
          <a:xfrm>
            <a:off x="317228" y="3727526"/>
            <a:ext cx="764732" cy="725704"/>
            <a:chOff x="2036652" y="1429407"/>
            <a:chExt cx="1870888" cy="1775410"/>
          </a:xfrm>
        </p:grpSpPr>
        <p:sp>
          <p:nvSpPr>
            <p:cNvPr id="195" name="TextBox 194">
              <a:extLst>
                <a:ext uri="{FF2B5EF4-FFF2-40B4-BE49-F238E27FC236}">
                  <a16:creationId xmlns:a16="http://schemas.microsoft.com/office/drawing/2014/main" id="{6F5AA8AA-8603-9241-B6B2-65E7F660063A}"/>
                </a:ext>
              </a:extLst>
            </p:cNvPr>
            <p:cNvSpPr txBox="1"/>
            <p:nvPr/>
          </p:nvSpPr>
          <p:spPr>
            <a:xfrm>
              <a:off x="2448908" y="1429407"/>
              <a:ext cx="643943" cy="752966"/>
            </a:xfrm>
            <a:prstGeom prst="rect">
              <a:avLst/>
            </a:prstGeom>
            <a:noFill/>
          </p:spPr>
          <p:txBody>
            <a:bodyPr wrap="none" rtlCol="0">
              <a:spAutoFit/>
            </a:bodyPr>
            <a:lstStyle/>
            <a:p>
              <a:r>
                <a:rPr lang="en-US" sz="1400" dirty="0">
                  <a:solidFill>
                    <a:schemeClr val="accent1"/>
                  </a:solidFill>
                </a:rPr>
                <a:t>x</a:t>
              </a:r>
            </a:p>
          </p:txBody>
        </p:sp>
        <p:sp>
          <p:nvSpPr>
            <p:cNvPr id="196" name="TextBox 195">
              <a:extLst>
                <a:ext uri="{FF2B5EF4-FFF2-40B4-BE49-F238E27FC236}">
                  <a16:creationId xmlns:a16="http://schemas.microsoft.com/office/drawing/2014/main" id="{3B6E0525-49C7-1245-BB4B-274D32967CD0}"/>
                </a:ext>
              </a:extLst>
            </p:cNvPr>
            <p:cNvSpPr txBox="1"/>
            <p:nvPr/>
          </p:nvSpPr>
          <p:spPr>
            <a:xfrm>
              <a:off x="2601310" y="1581807"/>
              <a:ext cx="643943" cy="752966"/>
            </a:xfrm>
            <a:prstGeom prst="rect">
              <a:avLst/>
            </a:prstGeom>
            <a:noFill/>
          </p:spPr>
          <p:txBody>
            <a:bodyPr wrap="none" rtlCol="0">
              <a:spAutoFit/>
            </a:bodyPr>
            <a:lstStyle/>
            <a:p>
              <a:r>
                <a:rPr lang="en-US" sz="1400" dirty="0">
                  <a:solidFill>
                    <a:schemeClr val="accent1"/>
                  </a:solidFill>
                </a:rPr>
                <a:t>x</a:t>
              </a:r>
            </a:p>
          </p:txBody>
        </p:sp>
        <p:sp>
          <p:nvSpPr>
            <p:cNvPr id="197" name="TextBox 196">
              <a:extLst>
                <a:ext uri="{FF2B5EF4-FFF2-40B4-BE49-F238E27FC236}">
                  <a16:creationId xmlns:a16="http://schemas.microsoft.com/office/drawing/2014/main" id="{86BB89E0-2F3F-9C44-9172-3973E8A96B95}"/>
                </a:ext>
              </a:extLst>
            </p:cNvPr>
            <p:cNvSpPr txBox="1"/>
            <p:nvPr/>
          </p:nvSpPr>
          <p:spPr>
            <a:xfrm>
              <a:off x="2753710" y="1734207"/>
              <a:ext cx="643943" cy="752966"/>
            </a:xfrm>
            <a:prstGeom prst="rect">
              <a:avLst/>
            </a:prstGeom>
            <a:noFill/>
          </p:spPr>
          <p:txBody>
            <a:bodyPr wrap="none" rtlCol="0">
              <a:spAutoFit/>
            </a:bodyPr>
            <a:lstStyle/>
            <a:p>
              <a:r>
                <a:rPr lang="en-US" sz="1400" dirty="0">
                  <a:solidFill>
                    <a:schemeClr val="accent1"/>
                  </a:solidFill>
                </a:rPr>
                <a:t>x</a:t>
              </a:r>
            </a:p>
          </p:txBody>
        </p:sp>
        <p:sp>
          <p:nvSpPr>
            <p:cNvPr id="198" name="TextBox 197">
              <a:extLst>
                <a:ext uri="{FF2B5EF4-FFF2-40B4-BE49-F238E27FC236}">
                  <a16:creationId xmlns:a16="http://schemas.microsoft.com/office/drawing/2014/main" id="{6A77E302-0BD0-8844-9FE5-E208BB06FCDE}"/>
                </a:ext>
              </a:extLst>
            </p:cNvPr>
            <p:cNvSpPr txBox="1"/>
            <p:nvPr/>
          </p:nvSpPr>
          <p:spPr>
            <a:xfrm>
              <a:off x="2948015" y="1822913"/>
              <a:ext cx="643943" cy="752966"/>
            </a:xfrm>
            <a:prstGeom prst="rect">
              <a:avLst/>
            </a:prstGeom>
            <a:noFill/>
          </p:spPr>
          <p:txBody>
            <a:bodyPr wrap="none" rtlCol="0">
              <a:spAutoFit/>
            </a:bodyPr>
            <a:lstStyle/>
            <a:p>
              <a:r>
                <a:rPr lang="en-US" sz="1400" dirty="0">
                  <a:solidFill>
                    <a:schemeClr val="accent1"/>
                  </a:solidFill>
                </a:rPr>
                <a:t>x</a:t>
              </a:r>
            </a:p>
          </p:txBody>
        </p:sp>
        <p:sp>
          <p:nvSpPr>
            <p:cNvPr id="199" name="TextBox 198">
              <a:extLst>
                <a:ext uri="{FF2B5EF4-FFF2-40B4-BE49-F238E27FC236}">
                  <a16:creationId xmlns:a16="http://schemas.microsoft.com/office/drawing/2014/main" id="{31EC0FD4-834D-2546-8D03-838D7F3DF33C}"/>
                </a:ext>
              </a:extLst>
            </p:cNvPr>
            <p:cNvSpPr txBox="1"/>
            <p:nvPr/>
          </p:nvSpPr>
          <p:spPr>
            <a:xfrm>
              <a:off x="3058510" y="2039007"/>
              <a:ext cx="643943" cy="752966"/>
            </a:xfrm>
            <a:prstGeom prst="rect">
              <a:avLst/>
            </a:prstGeom>
            <a:noFill/>
          </p:spPr>
          <p:txBody>
            <a:bodyPr wrap="none" rtlCol="0">
              <a:spAutoFit/>
            </a:bodyPr>
            <a:lstStyle/>
            <a:p>
              <a:r>
                <a:rPr lang="en-US" sz="1400" dirty="0">
                  <a:solidFill>
                    <a:schemeClr val="accent1"/>
                  </a:solidFill>
                </a:rPr>
                <a:t>x</a:t>
              </a:r>
            </a:p>
          </p:txBody>
        </p:sp>
        <p:sp>
          <p:nvSpPr>
            <p:cNvPr id="200" name="TextBox 199">
              <a:extLst>
                <a:ext uri="{FF2B5EF4-FFF2-40B4-BE49-F238E27FC236}">
                  <a16:creationId xmlns:a16="http://schemas.microsoft.com/office/drawing/2014/main" id="{AC9E0042-6661-B64C-9F4B-4C17E1583771}"/>
                </a:ext>
              </a:extLst>
            </p:cNvPr>
            <p:cNvSpPr txBox="1"/>
            <p:nvPr/>
          </p:nvSpPr>
          <p:spPr>
            <a:xfrm>
              <a:off x="3210910" y="2191407"/>
              <a:ext cx="643943" cy="752966"/>
            </a:xfrm>
            <a:prstGeom prst="rect">
              <a:avLst/>
            </a:prstGeom>
            <a:noFill/>
          </p:spPr>
          <p:txBody>
            <a:bodyPr wrap="none" rtlCol="0">
              <a:spAutoFit/>
            </a:bodyPr>
            <a:lstStyle/>
            <a:p>
              <a:r>
                <a:rPr lang="en-US" sz="1400" dirty="0">
                  <a:solidFill>
                    <a:schemeClr val="accent1"/>
                  </a:solidFill>
                </a:rPr>
                <a:t>x</a:t>
              </a:r>
            </a:p>
          </p:txBody>
        </p:sp>
        <p:sp>
          <p:nvSpPr>
            <p:cNvPr id="201" name="TextBox 200">
              <a:extLst>
                <a:ext uri="{FF2B5EF4-FFF2-40B4-BE49-F238E27FC236}">
                  <a16:creationId xmlns:a16="http://schemas.microsoft.com/office/drawing/2014/main" id="{C57EB14E-3285-EF4E-8BD4-8249EFE57CD1}"/>
                </a:ext>
              </a:extLst>
            </p:cNvPr>
            <p:cNvSpPr txBox="1"/>
            <p:nvPr/>
          </p:nvSpPr>
          <p:spPr>
            <a:xfrm>
              <a:off x="2543642" y="1930854"/>
              <a:ext cx="643943" cy="752966"/>
            </a:xfrm>
            <a:prstGeom prst="rect">
              <a:avLst/>
            </a:prstGeom>
            <a:noFill/>
          </p:spPr>
          <p:txBody>
            <a:bodyPr wrap="none" rtlCol="0">
              <a:spAutoFit/>
            </a:bodyPr>
            <a:lstStyle/>
            <a:p>
              <a:r>
                <a:rPr lang="en-US" sz="1400" dirty="0">
                  <a:solidFill>
                    <a:schemeClr val="accent1"/>
                  </a:solidFill>
                </a:rPr>
                <a:t>x</a:t>
              </a:r>
            </a:p>
          </p:txBody>
        </p:sp>
        <p:sp>
          <p:nvSpPr>
            <p:cNvPr id="202" name="TextBox 201">
              <a:extLst>
                <a:ext uri="{FF2B5EF4-FFF2-40B4-BE49-F238E27FC236}">
                  <a16:creationId xmlns:a16="http://schemas.microsoft.com/office/drawing/2014/main" id="{61F84945-2EE3-D447-97A2-A13F830ADD04}"/>
                </a:ext>
              </a:extLst>
            </p:cNvPr>
            <p:cNvSpPr txBox="1"/>
            <p:nvPr/>
          </p:nvSpPr>
          <p:spPr>
            <a:xfrm>
              <a:off x="2559676" y="2401192"/>
              <a:ext cx="643943" cy="752966"/>
            </a:xfrm>
            <a:prstGeom prst="rect">
              <a:avLst/>
            </a:prstGeom>
            <a:noFill/>
          </p:spPr>
          <p:txBody>
            <a:bodyPr wrap="none" rtlCol="0">
              <a:spAutoFit/>
            </a:bodyPr>
            <a:lstStyle/>
            <a:p>
              <a:r>
                <a:rPr lang="en-US" sz="1400" dirty="0">
                  <a:solidFill>
                    <a:schemeClr val="accent1"/>
                  </a:solidFill>
                </a:rPr>
                <a:t>x</a:t>
              </a:r>
            </a:p>
          </p:txBody>
        </p:sp>
        <p:sp>
          <p:nvSpPr>
            <p:cNvPr id="203" name="TextBox 202">
              <a:extLst>
                <a:ext uri="{FF2B5EF4-FFF2-40B4-BE49-F238E27FC236}">
                  <a16:creationId xmlns:a16="http://schemas.microsoft.com/office/drawing/2014/main" id="{7CEC26C7-3A76-F646-906D-E1950AE29573}"/>
                </a:ext>
              </a:extLst>
            </p:cNvPr>
            <p:cNvSpPr txBox="1"/>
            <p:nvPr/>
          </p:nvSpPr>
          <p:spPr>
            <a:xfrm>
              <a:off x="2133803" y="1558683"/>
              <a:ext cx="294290" cy="752966"/>
            </a:xfrm>
            <a:prstGeom prst="rect">
              <a:avLst/>
            </a:prstGeom>
            <a:noFill/>
          </p:spPr>
          <p:txBody>
            <a:bodyPr wrap="square" rtlCol="0">
              <a:spAutoFit/>
            </a:bodyPr>
            <a:lstStyle/>
            <a:p>
              <a:r>
                <a:rPr lang="en-US" sz="1400" dirty="0">
                  <a:solidFill>
                    <a:schemeClr val="accent1"/>
                  </a:solidFill>
                </a:rPr>
                <a:t>x</a:t>
              </a:r>
            </a:p>
          </p:txBody>
        </p:sp>
        <p:sp>
          <p:nvSpPr>
            <p:cNvPr id="204" name="TextBox 203">
              <a:extLst>
                <a:ext uri="{FF2B5EF4-FFF2-40B4-BE49-F238E27FC236}">
                  <a16:creationId xmlns:a16="http://schemas.microsoft.com/office/drawing/2014/main" id="{F82D0666-6BD2-4542-875C-D09693D3218B}"/>
                </a:ext>
              </a:extLst>
            </p:cNvPr>
            <p:cNvSpPr txBox="1"/>
            <p:nvPr/>
          </p:nvSpPr>
          <p:spPr>
            <a:xfrm>
              <a:off x="2244298" y="1794219"/>
              <a:ext cx="294290" cy="752966"/>
            </a:xfrm>
            <a:prstGeom prst="rect">
              <a:avLst/>
            </a:prstGeom>
            <a:noFill/>
          </p:spPr>
          <p:txBody>
            <a:bodyPr wrap="square" rtlCol="0">
              <a:spAutoFit/>
            </a:bodyPr>
            <a:lstStyle/>
            <a:p>
              <a:r>
                <a:rPr lang="en-US" sz="1400" dirty="0">
                  <a:solidFill>
                    <a:schemeClr val="accent1"/>
                  </a:solidFill>
                </a:rPr>
                <a:t>x</a:t>
              </a:r>
            </a:p>
          </p:txBody>
        </p:sp>
        <p:sp>
          <p:nvSpPr>
            <p:cNvPr id="205" name="TextBox 204">
              <a:extLst>
                <a:ext uri="{FF2B5EF4-FFF2-40B4-BE49-F238E27FC236}">
                  <a16:creationId xmlns:a16="http://schemas.microsoft.com/office/drawing/2014/main" id="{19F651CA-9115-3440-87F2-51827A1D8827}"/>
                </a:ext>
              </a:extLst>
            </p:cNvPr>
            <p:cNvSpPr txBox="1"/>
            <p:nvPr/>
          </p:nvSpPr>
          <p:spPr>
            <a:xfrm>
              <a:off x="2428162" y="1798738"/>
              <a:ext cx="294290" cy="752966"/>
            </a:xfrm>
            <a:prstGeom prst="rect">
              <a:avLst/>
            </a:prstGeom>
            <a:noFill/>
          </p:spPr>
          <p:txBody>
            <a:bodyPr wrap="square" rtlCol="0">
              <a:spAutoFit/>
            </a:bodyPr>
            <a:lstStyle/>
            <a:p>
              <a:r>
                <a:rPr lang="en-US" sz="1400" dirty="0">
                  <a:solidFill>
                    <a:schemeClr val="accent1"/>
                  </a:solidFill>
                </a:rPr>
                <a:t>x</a:t>
              </a:r>
            </a:p>
          </p:txBody>
        </p:sp>
        <p:sp>
          <p:nvSpPr>
            <p:cNvPr id="206" name="TextBox 205">
              <a:extLst>
                <a:ext uri="{FF2B5EF4-FFF2-40B4-BE49-F238E27FC236}">
                  <a16:creationId xmlns:a16="http://schemas.microsoft.com/office/drawing/2014/main" id="{90BA9A87-7CF0-AD4F-8BB6-8F1D32FCBD4C}"/>
                </a:ext>
              </a:extLst>
            </p:cNvPr>
            <p:cNvSpPr txBox="1"/>
            <p:nvPr/>
          </p:nvSpPr>
          <p:spPr>
            <a:xfrm>
              <a:off x="2464675" y="2140325"/>
              <a:ext cx="294290" cy="752966"/>
            </a:xfrm>
            <a:prstGeom prst="rect">
              <a:avLst/>
            </a:prstGeom>
            <a:noFill/>
          </p:spPr>
          <p:txBody>
            <a:bodyPr wrap="square" rtlCol="0">
              <a:spAutoFit/>
            </a:bodyPr>
            <a:lstStyle/>
            <a:p>
              <a:r>
                <a:rPr lang="en-US" sz="1400" dirty="0">
                  <a:solidFill>
                    <a:schemeClr val="accent1"/>
                  </a:solidFill>
                </a:rPr>
                <a:t>x</a:t>
              </a:r>
            </a:p>
          </p:txBody>
        </p:sp>
        <p:sp>
          <p:nvSpPr>
            <p:cNvPr id="207" name="TextBox 206">
              <a:extLst>
                <a:ext uri="{FF2B5EF4-FFF2-40B4-BE49-F238E27FC236}">
                  <a16:creationId xmlns:a16="http://schemas.microsoft.com/office/drawing/2014/main" id="{8D59C92D-BB51-0E40-B9B5-7B00B4AA0572}"/>
                </a:ext>
              </a:extLst>
            </p:cNvPr>
            <p:cNvSpPr txBox="1"/>
            <p:nvPr/>
          </p:nvSpPr>
          <p:spPr>
            <a:xfrm>
              <a:off x="2911365" y="2101436"/>
              <a:ext cx="294290" cy="752966"/>
            </a:xfrm>
            <a:prstGeom prst="rect">
              <a:avLst/>
            </a:prstGeom>
            <a:noFill/>
          </p:spPr>
          <p:txBody>
            <a:bodyPr wrap="square" rtlCol="0">
              <a:spAutoFit/>
            </a:bodyPr>
            <a:lstStyle/>
            <a:p>
              <a:r>
                <a:rPr lang="en-US" sz="1400" dirty="0">
                  <a:solidFill>
                    <a:schemeClr val="accent1"/>
                  </a:solidFill>
                </a:rPr>
                <a:t>x</a:t>
              </a:r>
            </a:p>
          </p:txBody>
        </p:sp>
        <p:sp>
          <p:nvSpPr>
            <p:cNvPr id="208" name="TextBox 207">
              <a:extLst>
                <a:ext uri="{FF2B5EF4-FFF2-40B4-BE49-F238E27FC236}">
                  <a16:creationId xmlns:a16="http://schemas.microsoft.com/office/drawing/2014/main" id="{50F079D2-FA5D-FA4C-98B3-1D7452C2DB0E}"/>
                </a:ext>
              </a:extLst>
            </p:cNvPr>
            <p:cNvSpPr txBox="1"/>
            <p:nvPr/>
          </p:nvSpPr>
          <p:spPr>
            <a:xfrm>
              <a:off x="2758319" y="2319947"/>
              <a:ext cx="294290" cy="752966"/>
            </a:xfrm>
            <a:prstGeom prst="rect">
              <a:avLst/>
            </a:prstGeom>
            <a:noFill/>
          </p:spPr>
          <p:txBody>
            <a:bodyPr wrap="square" rtlCol="0">
              <a:spAutoFit/>
            </a:bodyPr>
            <a:lstStyle/>
            <a:p>
              <a:r>
                <a:rPr lang="en-US" sz="1400" dirty="0">
                  <a:solidFill>
                    <a:schemeClr val="accent1"/>
                  </a:solidFill>
                </a:rPr>
                <a:t>x</a:t>
              </a:r>
            </a:p>
          </p:txBody>
        </p:sp>
        <p:sp>
          <p:nvSpPr>
            <p:cNvPr id="209" name="TextBox 208">
              <a:extLst>
                <a:ext uri="{FF2B5EF4-FFF2-40B4-BE49-F238E27FC236}">
                  <a16:creationId xmlns:a16="http://schemas.microsoft.com/office/drawing/2014/main" id="{F00A7FEE-3C5A-A444-91E3-D0B969504CDB}"/>
                </a:ext>
              </a:extLst>
            </p:cNvPr>
            <p:cNvSpPr txBox="1"/>
            <p:nvPr/>
          </p:nvSpPr>
          <p:spPr>
            <a:xfrm>
              <a:off x="3037761" y="2408338"/>
              <a:ext cx="294290" cy="752966"/>
            </a:xfrm>
            <a:prstGeom prst="rect">
              <a:avLst/>
            </a:prstGeom>
            <a:noFill/>
          </p:spPr>
          <p:txBody>
            <a:bodyPr wrap="square" rtlCol="0">
              <a:spAutoFit/>
            </a:bodyPr>
            <a:lstStyle/>
            <a:p>
              <a:r>
                <a:rPr lang="en-US" sz="1400" dirty="0">
                  <a:solidFill>
                    <a:schemeClr val="accent1"/>
                  </a:solidFill>
                </a:rPr>
                <a:t>x</a:t>
              </a:r>
            </a:p>
          </p:txBody>
        </p:sp>
        <p:sp>
          <p:nvSpPr>
            <p:cNvPr id="210" name="TextBox 209">
              <a:extLst>
                <a:ext uri="{FF2B5EF4-FFF2-40B4-BE49-F238E27FC236}">
                  <a16:creationId xmlns:a16="http://schemas.microsoft.com/office/drawing/2014/main" id="{A78805F4-3F6A-CF4E-A293-434C1958A558}"/>
                </a:ext>
              </a:extLst>
            </p:cNvPr>
            <p:cNvSpPr txBox="1"/>
            <p:nvPr/>
          </p:nvSpPr>
          <p:spPr>
            <a:xfrm>
              <a:off x="2055045" y="1872525"/>
              <a:ext cx="294290" cy="752966"/>
            </a:xfrm>
            <a:prstGeom prst="rect">
              <a:avLst/>
            </a:prstGeom>
            <a:noFill/>
          </p:spPr>
          <p:txBody>
            <a:bodyPr wrap="square" rtlCol="0">
              <a:spAutoFit/>
            </a:bodyPr>
            <a:lstStyle/>
            <a:p>
              <a:r>
                <a:rPr lang="en-US" sz="1400" dirty="0">
                  <a:solidFill>
                    <a:schemeClr val="accent1"/>
                  </a:solidFill>
                </a:rPr>
                <a:t>x</a:t>
              </a:r>
            </a:p>
          </p:txBody>
        </p:sp>
        <p:sp>
          <p:nvSpPr>
            <p:cNvPr id="211" name="TextBox 210">
              <a:extLst>
                <a:ext uri="{FF2B5EF4-FFF2-40B4-BE49-F238E27FC236}">
                  <a16:creationId xmlns:a16="http://schemas.microsoft.com/office/drawing/2014/main" id="{1C721A46-C43D-EC40-9CD5-10B546BBEFFC}"/>
                </a:ext>
              </a:extLst>
            </p:cNvPr>
            <p:cNvSpPr txBox="1"/>
            <p:nvPr/>
          </p:nvSpPr>
          <p:spPr>
            <a:xfrm>
              <a:off x="3232067" y="1918874"/>
              <a:ext cx="643943" cy="752966"/>
            </a:xfrm>
            <a:prstGeom prst="rect">
              <a:avLst/>
            </a:prstGeom>
            <a:noFill/>
          </p:spPr>
          <p:txBody>
            <a:bodyPr wrap="none" rtlCol="0">
              <a:spAutoFit/>
            </a:bodyPr>
            <a:lstStyle/>
            <a:p>
              <a:r>
                <a:rPr lang="en-US" sz="1400" dirty="0">
                  <a:solidFill>
                    <a:schemeClr val="accent1"/>
                  </a:solidFill>
                </a:rPr>
                <a:t>x</a:t>
              </a:r>
            </a:p>
          </p:txBody>
        </p:sp>
        <p:sp>
          <p:nvSpPr>
            <p:cNvPr id="212" name="TextBox 211">
              <a:extLst>
                <a:ext uri="{FF2B5EF4-FFF2-40B4-BE49-F238E27FC236}">
                  <a16:creationId xmlns:a16="http://schemas.microsoft.com/office/drawing/2014/main" id="{71AA411B-6381-B743-A4D7-43E2C265C323}"/>
                </a:ext>
              </a:extLst>
            </p:cNvPr>
            <p:cNvSpPr txBox="1"/>
            <p:nvPr/>
          </p:nvSpPr>
          <p:spPr>
            <a:xfrm>
              <a:off x="2927267" y="1483430"/>
              <a:ext cx="284051" cy="752966"/>
            </a:xfrm>
            <a:prstGeom prst="rect">
              <a:avLst/>
            </a:prstGeom>
            <a:noFill/>
          </p:spPr>
          <p:txBody>
            <a:bodyPr wrap="square" rtlCol="0">
              <a:spAutoFit/>
            </a:bodyPr>
            <a:lstStyle/>
            <a:p>
              <a:r>
                <a:rPr lang="en-US" sz="1400" dirty="0">
                  <a:solidFill>
                    <a:schemeClr val="accent1"/>
                  </a:solidFill>
                </a:rPr>
                <a:t>x</a:t>
              </a:r>
            </a:p>
          </p:txBody>
        </p:sp>
        <p:sp>
          <p:nvSpPr>
            <p:cNvPr id="213" name="TextBox 212">
              <a:extLst>
                <a:ext uri="{FF2B5EF4-FFF2-40B4-BE49-F238E27FC236}">
                  <a16:creationId xmlns:a16="http://schemas.microsoft.com/office/drawing/2014/main" id="{0958F45B-1D55-444C-893C-D2DBE749DFF6}"/>
                </a:ext>
              </a:extLst>
            </p:cNvPr>
            <p:cNvSpPr txBox="1"/>
            <p:nvPr/>
          </p:nvSpPr>
          <p:spPr>
            <a:xfrm>
              <a:off x="3263597" y="1638247"/>
              <a:ext cx="643943" cy="752966"/>
            </a:xfrm>
            <a:prstGeom prst="rect">
              <a:avLst/>
            </a:prstGeom>
            <a:noFill/>
          </p:spPr>
          <p:txBody>
            <a:bodyPr wrap="none" rtlCol="0">
              <a:spAutoFit/>
            </a:bodyPr>
            <a:lstStyle/>
            <a:p>
              <a:r>
                <a:rPr lang="en-US" sz="1400" dirty="0">
                  <a:solidFill>
                    <a:schemeClr val="accent1"/>
                  </a:solidFill>
                </a:rPr>
                <a:t>x</a:t>
              </a:r>
            </a:p>
          </p:txBody>
        </p:sp>
        <p:sp>
          <p:nvSpPr>
            <p:cNvPr id="214" name="TextBox 213">
              <a:extLst>
                <a:ext uri="{FF2B5EF4-FFF2-40B4-BE49-F238E27FC236}">
                  <a16:creationId xmlns:a16="http://schemas.microsoft.com/office/drawing/2014/main" id="{EC0DA48F-DDB2-0D47-BE74-B3F9F5EAE70C}"/>
                </a:ext>
              </a:extLst>
            </p:cNvPr>
            <p:cNvSpPr txBox="1"/>
            <p:nvPr/>
          </p:nvSpPr>
          <p:spPr>
            <a:xfrm>
              <a:off x="2335514" y="2451851"/>
              <a:ext cx="643943" cy="752966"/>
            </a:xfrm>
            <a:prstGeom prst="rect">
              <a:avLst/>
            </a:prstGeom>
            <a:noFill/>
          </p:spPr>
          <p:txBody>
            <a:bodyPr wrap="none" rtlCol="0">
              <a:spAutoFit/>
            </a:bodyPr>
            <a:lstStyle/>
            <a:p>
              <a:r>
                <a:rPr lang="en-US" sz="1400" dirty="0">
                  <a:solidFill>
                    <a:schemeClr val="accent1"/>
                  </a:solidFill>
                </a:rPr>
                <a:t>x</a:t>
              </a:r>
            </a:p>
          </p:txBody>
        </p:sp>
        <p:sp>
          <p:nvSpPr>
            <p:cNvPr id="215" name="TextBox 214">
              <a:extLst>
                <a:ext uri="{FF2B5EF4-FFF2-40B4-BE49-F238E27FC236}">
                  <a16:creationId xmlns:a16="http://schemas.microsoft.com/office/drawing/2014/main" id="{B6CC97A9-4B30-4847-A427-8C990BF7B370}"/>
                </a:ext>
              </a:extLst>
            </p:cNvPr>
            <p:cNvSpPr txBox="1"/>
            <p:nvPr/>
          </p:nvSpPr>
          <p:spPr>
            <a:xfrm>
              <a:off x="2727435" y="2028287"/>
              <a:ext cx="643943" cy="752966"/>
            </a:xfrm>
            <a:prstGeom prst="rect">
              <a:avLst/>
            </a:prstGeom>
            <a:noFill/>
          </p:spPr>
          <p:txBody>
            <a:bodyPr wrap="none" rtlCol="0">
              <a:spAutoFit/>
            </a:bodyPr>
            <a:lstStyle/>
            <a:p>
              <a:r>
                <a:rPr lang="en-US" sz="1400" dirty="0">
                  <a:solidFill>
                    <a:schemeClr val="accent1"/>
                  </a:solidFill>
                </a:rPr>
                <a:t>x</a:t>
              </a:r>
            </a:p>
          </p:txBody>
        </p:sp>
        <p:sp>
          <p:nvSpPr>
            <p:cNvPr id="216" name="TextBox 215">
              <a:extLst>
                <a:ext uri="{FF2B5EF4-FFF2-40B4-BE49-F238E27FC236}">
                  <a16:creationId xmlns:a16="http://schemas.microsoft.com/office/drawing/2014/main" id="{DDEB6467-C684-3448-8EB8-2F49557D55B0}"/>
                </a:ext>
              </a:extLst>
            </p:cNvPr>
            <p:cNvSpPr txBox="1"/>
            <p:nvPr/>
          </p:nvSpPr>
          <p:spPr>
            <a:xfrm>
              <a:off x="2181270" y="2138011"/>
              <a:ext cx="643943" cy="752966"/>
            </a:xfrm>
            <a:prstGeom prst="rect">
              <a:avLst/>
            </a:prstGeom>
            <a:noFill/>
          </p:spPr>
          <p:txBody>
            <a:bodyPr wrap="none" rtlCol="0">
              <a:spAutoFit/>
            </a:bodyPr>
            <a:lstStyle/>
            <a:p>
              <a:r>
                <a:rPr lang="en-US" sz="1400" dirty="0">
                  <a:solidFill>
                    <a:schemeClr val="accent1"/>
                  </a:solidFill>
                </a:rPr>
                <a:t>x</a:t>
              </a:r>
            </a:p>
          </p:txBody>
        </p:sp>
        <p:sp>
          <p:nvSpPr>
            <p:cNvPr id="217" name="Oval 216">
              <a:extLst>
                <a:ext uri="{FF2B5EF4-FFF2-40B4-BE49-F238E27FC236}">
                  <a16:creationId xmlns:a16="http://schemas.microsoft.com/office/drawing/2014/main" id="{DAE8CF79-C181-8946-888E-45734DF532D5}"/>
                </a:ext>
              </a:extLst>
            </p:cNvPr>
            <p:cNvSpPr/>
            <p:nvPr/>
          </p:nvSpPr>
          <p:spPr>
            <a:xfrm>
              <a:off x="2036652" y="1497826"/>
              <a:ext cx="1665617" cy="1576552"/>
            </a:xfrm>
            <a:prstGeom prst="ellipse">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accent1"/>
                </a:solidFill>
              </a:endParaRPr>
            </a:p>
          </p:txBody>
        </p:sp>
      </p:grpSp>
      <p:sp>
        <p:nvSpPr>
          <p:cNvPr id="218" name="Right Arrow 217">
            <a:extLst>
              <a:ext uri="{FF2B5EF4-FFF2-40B4-BE49-F238E27FC236}">
                <a16:creationId xmlns:a16="http://schemas.microsoft.com/office/drawing/2014/main" id="{15A0D740-FB9E-234D-A84F-F037C2542D2C}"/>
              </a:ext>
            </a:extLst>
          </p:cNvPr>
          <p:cNvSpPr/>
          <p:nvPr/>
        </p:nvSpPr>
        <p:spPr>
          <a:xfrm>
            <a:off x="1157021" y="3994108"/>
            <a:ext cx="692435" cy="18759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219" name="TextBox 218">
            <a:extLst>
              <a:ext uri="{FF2B5EF4-FFF2-40B4-BE49-F238E27FC236}">
                <a16:creationId xmlns:a16="http://schemas.microsoft.com/office/drawing/2014/main" id="{B06B40E4-C848-CF4B-9ECD-D03C9D3D6023}"/>
              </a:ext>
            </a:extLst>
          </p:cNvPr>
          <p:cNvSpPr txBox="1"/>
          <p:nvPr/>
        </p:nvSpPr>
        <p:spPr>
          <a:xfrm>
            <a:off x="1927849" y="3946457"/>
            <a:ext cx="678311" cy="278619"/>
          </a:xfrm>
          <a:prstGeom prst="rect">
            <a:avLst/>
          </a:prstGeom>
          <a:noFill/>
        </p:spPr>
        <p:txBody>
          <a:bodyPr wrap="none" rtlCol="0">
            <a:spAutoFit/>
          </a:bodyPr>
          <a:lstStyle/>
          <a:p>
            <a:r>
              <a:rPr lang="en-US" dirty="0">
                <a:solidFill>
                  <a:schemeClr val="accent1"/>
                </a:solidFill>
              </a:rPr>
              <a:t>statistic</a:t>
            </a:r>
          </a:p>
        </p:txBody>
      </p:sp>
      <p:grpSp>
        <p:nvGrpSpPr>
          <p:cNvPr id="220" name="Group 219">
            <a:extLst>
              <a:ext uri="{FF2B5EF4-FFF2-40B4-BE49-F238E27FC236}">
                <a16:creationId xmlns:a16="http://schemas.microsoft.com/office/drawing/2014/main" id="{F7DE10FF-48D7-FD4C-9370-F0CF99527E39}"/>
              </a:ext>
            </a:extLst>
          </p:cNvPr>
          <p:cNvGrpSpPr/>
          <p:nvPr/>
        </p:nvGrpSpPr>
        <p:grpSpPr>
          <a:xfrm>
            <a:off x="328973" y="4474857"/>
            <a:ext cx="764732" cy="725704"/>
            <a:chOff x="2036652" y="1429407"/>
            <a:chExt cx="1870888" cy="1775410"/>
          </a:xfrm>
        </p:grpSpPr>
        <p:sp>
          <p:nvSpPr>
            <p:cNvPr id="221" name="TextBox 220">
              <a:extLst>
                <a:ext uri="{FF2B5EF4-FFF2-40B4-BE49-F238E27FC236}">
                  <a16:creationId xmlns:a16="http://schemas.microsoft.com/office/drawing/2014/main" id="{60C4804D-F44F-5B42-9FD4-82766F9F26DE}"/>
                </a:ext>
              </a:extLst>
            </p:cNvPr>
            <p:cNvSpPr txBox="1"/>
            <p:nvPr/>
          </p:nvSpPr>
          <p:spPr>
            <a:xfrm>
              <a:off x="2448908" y="1429407"/>
              <a:ext cx="643943" cy="752966"/>
            </a:xfrm>
            <a:prstGeom prst="rect">
              <a:avLst/>
            </a:prstGeom>
            <a:noFill/>
          </p:spPr>
          <p:txBody>
            <a:bodyPr wrap="none" rtlCol="0">
              <a:spAutoFit/>
            </a:bodyPr>
            <a:lstStyle/>
            <a:p>
              <a:r>
                <a:rPr lang="en-US" sz="1400" dirty="0">
                  <a:solidFill>
                    <a:srgbClr val="00B050"/>
                  </a:solidFill>
                </a:rPr>
                <a:t>x</a:t>
              </a:r>
            </a:p>
          </p:txBody>
        </p:sp>
        <p:sp>
          <p:nvSpPr>
            <p:cNvPr id="222" name="TextBox 221">
              <a:extLst>
                <a:ext uri="{FF2B5EF4-FFF2-40B4-BE49-F238E27FC236}">
                  <a16:creationId xmlns:a16="http://schemas.microsoft.com/office/drawing/2014/main" id="{8F79E962-B9B0-794F-AFB8-603A472E03E6}"/>
                </a:ext>
              </a:extLst>
            </p:cNvPr>
            <p:cNvSpPr txBox="1"/>
            <p:nvPr/>
          </p:nvSpPr>
          <p:spPr>
            <a:xfrm>
              <a:off x="2601310" y="1581807"/>
              <a:ext cx="643943" cy="752966"/>
            </a:xfrm>
            <a:prstGeom prst="rect">
              <a:avLst/>
            </a:prstGeom>
            <a:noFill/>
          </p:spPr>
          <p:txBody>
            <a:bodyPr wrap="none" rtlCol="0">
              <a:spAutoFit/>
            </a:bodyPr>
            <a:lstStyle/>
            <a:p>
              <a:r>
                <a:rPr lang="en-US" sz="1400" dirty="0">
                  <a:solidFill>
                    <a:srgbClr val="00B050"/>
                  </a:solidFill>
                </a:rPr>
                <a:t>x</a:t>
              </a:r>
            </a:p>
          </p:txBody>
        </p:sp>
        <p:sp>
          <p:nvSpPr>
            <p:cNvPr id="223" name="TextBox 222">
              <a:extLst>
                <a:ext uri="{FF2B5EF4-FFF2-40B4-BE49-F238E27FC236}">
                  <a16:creationId xmlns:a16="http://schemas.microsoft.com/office/drawing/2014/main" id="{A268A320-4846-F345-9B11-B75819B79AC1}"/>
                </a:ext>
              </a:extLst>
            </p:cNvPr>
            <p:cNvSpPr txBox="1"/>
            <p:nvPr/>
          </p:nvSpPr>
          <p:spPr>
            <a:xfrm>
              <a:off x="2753710" y="1734207"/>
              <a:ext cx="643943" cy="752966"/>
            </a:xfrm>
            <a:prstGeom prst="rect">
              <a:avLst/>
            </a:prstGeom>
            <a:noFill/>
          </p:spPr>
          <p:txBody>
            <a:bodyPr wrap="none" rtlCol="0">
              <a:spAutoFit/>
            </a:bodyPr>
            <a:lstStyle/>
            <a:p>
              <a:r>
                <a:rPr lang="en-US" sz="1400" dirty="0">
                  <a:solidFill>
                    <a:srgbClr val="00B050"/>
                  </a:solidFill>
                </a:rPr>
                <a:t>x</a:t>
              </a:r>
            </a:p>
          </p:txBody>
        </p:sp>
        <p:sp>
          <p:nvSpPr>
            <p:cNvPr id="224" name="TextBox 223">
              <a:extLst>
                <a:ext uri="{FF2B5EF4-FFF2-40B4-BE49-F238E27FC236}">
                  <a16:creationId xmlns:a16="http://schemas.microsoft.com/office/drawing/2014/main" id="{B7E2C92D-6DB5-BC48-B967-A118350718C1}"/>
                </a:ext>
              </a:extLst>
            </p:cNvPr>
            <p:cNvSpPr txBox="1"/>
            <p:nvPr/>
          </p:nvSpPr>
          <p:spPr>
            <a:xfrm>
              <a:off x="2948015" y="1822913"/>
              <a:ext cx="643943" cy="752966"/>
            </a:xfrm>
            <a:prstGeom prst="rect">
              <a:avLst/>
            </a:prstGeom>
            <a:noFill/>
          </p:spPr>
          <p:txBody>
            <a:bodyPr wrap="none" rtlCol="0">
              <a:spAutoFit/>
            </a:bodyPr>
            <a:lstStyle/>
            <a:p>
              <a:r>
                <a:rPr lang="en-US" sz="1400" dirty="0">
                  <a:solidFill>
                    <a:srgbClr val="00B050"/>
                  </a:solidFill>
                </a:rPr>
                <a:t>x</a:t>
              </a:r>
            </a:p>
          </p:txBody>
        </p:sp>
        <p:sp>
          <p:nvSpPr>
            <p:cNvPr id="225" name="TextBox 224">
              <a:extLst>
                <a:ext uri="{FF2B5EF4-FFF2-40B4-BE49-F238E27FC236}">
                  <a16:creationId xmlns:a16="http://schemas.microsoft.com/office/drawing/2014/main" id="{A48B3C74-A9AE-F04E-BD37-7D06519B0B5B}"/>
                </a:ext>
              </a:extLst>
            </p:cNvPr>
            <p:cNvSpPr txBox="1"/>
            <p:nvPr/>
          </p:nvSpPr>
          <p:spPr>
            <a:xfrm>
              <a:off x="3058510" y="2039007"/>
              <a:ext cx="643943" cy="752966"/>
            </a:xfrm>
            <a:prstGeom prst="rect">
              <a:avLst/>
            </a:prstGeom>
            <a:noFill/>
          </p:spPr>
          <p:txBody>
            <a:bodyPr wrap="none" rtlCol="0">
              <a:spAutoFit/>
            </a:bodyPr>
            <a:lstStyle/>
            <a:p>
              <a:r>
                <a:rPr lang="en-US" sz="1400" dirty="0">
                  <a:solidFill>
                    <a:srgbClr val="00B050"/>
                  </a:solidFill>
                </a:rPr>
                <a:t>x</a:t>
              </a:r>
            </a:p>
          </p:txBody>
        </p:sp>
        <p:sp>
          <p:nvSpPr>
            <p:cNvPr id="226" name="TextBox 225">
              <a:extLst>
                <a:ext uri="{FF2B5EF4-FFF2-40B4-BE49-F238E27FC236}">
                  <a16:creationId xmlns:a16="http://schemas.microsoft.com/office/drawing/2014/main" id="{0F1D8EF4-2EF2-1149-94C7-215E04FDB30E}"/>
                </a:ext>
              </a:extLst>
            </p:cNvPr>
            <p:cNvSpPr txBox="1"/>
            <p:nvPr/>
          </p:nvSpPr>
          <p:spPr>
            <a:xfrm>
              <a:off x="3210910" y="2191407"/>
              <a:ext cx="643943" cy="752966"/>
            </a:xfrm>
            <a:prstGeom prst="rect">
              <a:avLst/>
            </a:prstGeom>
            <a:noFill/>
          </p:spPr>
          <p:txBody>
            <a:bodyPr wrap="none" rtlCol="0">
              <a:spAutoFit/>
            </a:bodyPr>
            <a:lstStyle/>
            <a:p>
              <a:r>
                <a:rPr lang="en-US" sz="1400" dirty="0">
                  <a:solidFill>
                    <a:srgbClr val="00B050"/>
                  </a:solidFill>
                </a:rPr>
                <a:t>x</a:t>
              </a:r>
            </a:p>
          </p:txBody>
        </p:sp>
        <p:sp>
          <p:nvSpPr>
            <p:cNvPr id="227" name="TextBox 226">
              <a:extLst>
                <a:ext uri="{FF2B5EF4-FFF2-40B4-BE49-F238E27FC236}">
                  <a16:creationId xmlns:a16="http://schemas.microsoft.com/office/drawing/2014/main" id="{31E5FB14-D72C-B04E-896C-5CF45FD93FEF}"/>
                </a:ext>
              </a:extLst>
            </p:cNvPr>
            <p:cNvSpPr txBox="1"/>
            <p:nvPr/>
          </p:nvSpPr>
          <p:spPr>
            <a:xfrm>
              <a:off x="2543642" y="1930854"/>
              <a:ext cx="643943" cy="752966"/>
            </a:xfrm>
            <a:prstGeom prst="rect">
              <a:avLst/>
            </a:prstGeom>
            <a:noFill/>
          </p:spPr>
          <p:txBody>
            <a:bodyPr wrap="none" rtlCol="0">
              <a:spAutoFit/>
            </a:bodyPr>
            <a:lstStyle/>
            <a:p>
              <a:r>
                <a:rPr lang="en-US" sz="1400" dirty="0">
                  <a:solidFill>
                    <a:srgbClr val="00B050"/>
                  </a:solidFill>
                </a:rPr>
                <a:t>x</a:t>
              </a:r>
            </a:p>
          </p:txBody>
        </p:sp>
        <p:sp>
          <p:nvSpPr>
            <p:cNvPr id="228" name="TextBox 227">
              <a:extLst>
                <a:ext uri="{FF2B5EF4-FFF2-40B4-BE49-F238E27FC236}">
                  <a16:creationId xmlns:a16="http://schemas.microsoft.com/office/drawing/2014/main" id="{F36A60AD-4B4F-3849-A220-4C6FA879F4C0}"/>
                </a:ext>
              </a:extLst>
            </p:cNvPr>
            <p:cNvSpPr txBox="1"/>
            <p:nvPr/>
          </p:nvSpPr>
          <p:spPr>
            <a:xfrm>
              <a:off x="2559676" y="2401192"/>
              <a:ext cx="643943" cy="752966"/>
            </a:xfrm>
            <a:prstGeom prst="rect">
              <a:avLst/>
            </a:prstGeom>
            <a:noFill/>
          </p:spPr>
          <p:txBody>
            <a:bodyPr wrap="none" rtlCol="0">
              <a:spAutoFit/>
            </a:bodyPr>
            <a:lstStyle/>
            <a:p>
              <a:r>
                <a:rPr lang="en-US" sz="1400" dirty="0">
                  <a:solidFill>
                    <a:srgbClr val="00B050"/>
                  </a:solidFill>
                </a:rPr>
                <a:t>x</a:t>
              </a:r>
            </a:p>
          </p:txBody>
        </p:sp>
        <p:sp>
          <p:nvSpPr>
            <p:cNvPr id="229" name="TextBox 228">
              <a:extLst>
                <a:ext uri="{FF2B5EF4-FFF2-40B4-BE49-F238E27FC236}">
                  <a16:creationId xmlns:a16="http://schemas.microsoft.com/office/drawing/2014/main" id="{02D47D52-F21A-C04C-889A-0AD29A2D7BB7}"/>
                </a:ext>
              </a:extLst>
            </p:cNvPr>
            <p:cNvSpPr txBox="1"/>
            <p:nvPr/>
          </p:nvSpPr>
          <p:spPr>
            <a:xfrm>
              <a:off x="2133803" y="1558683"/>
              <a:ext cx="294290" cy="752966"/>
            </a:xfrm>
            <a:prstGeom prst="rect">
              <a:avLst/>
            </a:prstGeom>
            <a:noFill/>
          </p:spPr>
          <p:txBody>
            <a:bodyPr wrap="square" rtlCol="0">
              <a:spAutoFit/>
            </a:bodyPr>
            <a:lstStyle/>
            <a:p>
              <a:r>
                <a:rPr lang="en-US" sz="1400" dirty="0">
                  <a:solidFill>
                    <a:srgbClr val="00B050"/>
                  </a:solidFill>
                </a:rPr>
                <a:t>x</a:t>
              </a:r>
            </a:p>
          </p:txBody>
        </p:sp>
        <p:sp>
          <p:nvSpPr>
            <p:cNvPr id="230" name="TextBox 229">
              <a:extLst>
                <a:ext uri="{FF2B5EF4-FFF2-40B4-BE49-F238E27FC236}">
                  <a16:creationId xmlns:a16="http://schemas.microsoft.com/office/drawing/2014/main" id="{F81D46FF-0DB5-E54C-A6A7-8504AAF7D4AB}"/>
                </a:ext>
              </a:extLst>
            </p:cNvPr>
            <p:cNvSpPr txBox="1"/>
            <p:nvPr/>
          </p:nvSpPr>
          <p:spPr>
            <a:xfrm>
              <a:off x="2244298" y="1794219"/>
              <a:ext cx="294290" cy="752966"/>
            </a:xfrm>
            <a:prstGeom prst="rect">
              <a:avLst/>
            </a:prstGeom>
            <a:noFill/>
          </p:spPr>
          <p:txBody>
            <a:bodyPr wrap="square" rtlCol="0">
              <a:spAutoFit/>
            </a:bodyPr>
            <a:lstStyle/>
            <a:p>
              <a:r>
                <a:rPr lang="en-US" sz="1400" dirty="0">
                  <a:solidFill>
                    <a:srgbClr val="00B050"/>
                  </a:solidFill>
                </a:rPr>
                <a:t>x</a:t>
              </a:r>
            </a:p>
          </p:txBody>
        </p:sp>
        <p:sp>
          <p:nvSpPr>
            <p:cNvPr id="231" name="TextBox 230">
              <a:extLst>
                <a:ext uri="{FF2B5EF4-FFF2-40B4-BE49-F238E27FC236}">
                  <a16:creationId xmlns:a16="http://schemas.microsoft.com/office/drawing/2014/main" id="{6AC8DA38-C623-3146-BFBD-C066B6D3FB13}"/>
                </a:ext>
              </a:extLst>
            </p:cNvPr>
            <p:cNvSpPr txBox="1"/>
            <p:nvPr/>
          </p:nvSpPr>
          <p:spPr>
            <a:xfrm>
              <a:off x="2428162" y="1798738"/>
              <a:ext cx="294290" cy="752966"/>
            </a:xfrm>
            <a:prstGeom prst="rect">
              <a:avLst/>
            </a:prstGeom>
            <a:noFill/>
          </p:spPr>
          <p:txBody>
            <a:bodyPr wrap="square" rtlCol="0">
              <a:spAutoFit/>
            </a:bodyPr>
            <a:lstStyle/>
            <a:p>
              <a:r>
                <a:rPr lang="en-US" sz="1400" dirty="0">
                  <a:solidFill>
                    <a:srgbClr val="00B050"/>
                  </a:solidFill>
                </a:rPr>
                <a:t>x</a:t>
              </a:r>
            </a:p>
          </p:txBody>
        </p:sp>
        <p:sp>
          <p:nvSpPr>
            <p:cNvPr id="232" name="TextBox 231">
              <a:extLst>
                <a:ext uri="{FF2B5EF4-FFF2-40B4-BE49-F238E27FC236}">
                  <a16:creationId xmlns:a16="http://schemas.microsoft.com/office/drawing/2014/main" id="{84669C5D-2D72-6846-803F-2CDBD955813E}"/>
                </a:ext>
              </a:extLst>
            </p:cNvPr>
            <p:cNvSpPr txBox="1"/>
            <p:nvPr/>
          </p:nvSpPr>
          <p:spPr>
            <a:xfrm>
              <a:off x="2464675" y="2140325"/>
              <a:ext cx="294290" cy="752966"/>
            </a:xfrm>
            <a:prstGeom prst="rect">
              <a:avLst/>
            </a:prstGeom>
            <a:noFill/>
          </p:spPr>
          <p:txBody>
            <a:bodyPr wrap="square" rtlCol="0">
              <a:spAutoFit/>
            </a:bodyPr>
            <a:lstStyle/>
            <a:p>
              <a:r>
                <a:rPr lang="en-US" sz="1400" dirty="0">
                  <a:solidFill>
                    <a:srgbClr val="00B050"/>
                  </a:solidFill>
                </a:rPr>
                <a:t>x</a:t>
              </a:r>
            </a:p>
          </p:txBody>
        </p:sp>
        <p:sp>
          <p:nvSpPr>
            <p:cNvPr id="233" name="TextBox 232">
              <a:extLst>
                <a:ext uri="{FF2B5EF4-FFF2-40B4-BE49-F238E27FC236}">
                  <a16:creationId xmlns:a16="http://schemas.microsoft.com/office/drawing/2014/main" id="{B645CF32-DEC6-9A42-8609-F89134D399D3}"/>
                </a:ext>
              </a:extLst>
            </p:cNvPr>
            <p:cNvSpPr txBox="1"/>
            <p:nvPr/>
          </p:nvSpPr>
          <p:spPr>
            <a:xfrm>
              <a:off x="2911365" y="2101436"/>
              <a:ext cx="294290" cy="752966"/>
            </a:xfrm>
            <a:prstGeom prst="rect">
              <a:avLst/>
            </a:prstGeom>
            <a:noFill/>
          </p:spPr>
          <p:txBody>
            <a:bodyPr wrap="square" rtlCol="0">
              <a:spAutoFit/>
            </a:bodyPr>
            <a:lstStyle/>
            <a:p>
              <a:r>
                <a:rPr lang="en-US" sz="1400" dirty="0">
                  <a:solidFill>
                    <a:srgbClr val="00B050"/>
                  </a:solidFill>
                </a:rPr>
                <a:t>x</a:t>
              </a:r>
            </a:p>
          </p:txBody>
        </p:sp>
        <p:sp>
          <p:nvSpPr>
            <p:cNvPr id="234" name="TextBox 233">
              <a:extLst>
                <a:ext uri="{FF2B5EF4-FFF2-40B4-BE49-F238E27FC236}">
                  <a16:creationId xmlns:a16="http://schemas.microsoft.com/office/drawing/2014/main" id="{732C97DB-091A-984D-8B73-E57DFFB84E60}"/>
                </a:ext>
              </a:extLst>
            </p:cNvPr>
            <p:cNvSpPr txBox="1"/>
            <p:nvPr/>
          </p:nvSpPr>
          <p:spPr>
            <a:xfrm>
              <a:off x="2758319" y="2319947"/>
              <a:ext cx="294290" cy="752966"/>
            </a:xfrm>
            <a:prstGeom prst="rect">
              <a:avLst/>
            </a:prstGeom>
            <a:noFill/>
          </p:spPr>
          <p:txBody>
            <a:bodyPr wrap="square" rtlCol="0">
              <a:spAutoFit/>
            </a:bodyPr>
            <a:lstStyle/>
            <a:p>
              <a:r>
                <a:rPr lang="en-US" sz="1400" dirty="0">
                  <a:solidFill>
                    <a:srgbClr val="00B050"/>
                  </a:solidFill>
                </a:rPr>
                <a:t>x</a:t>
              </a:r>
            </a:p>
          </p:txBody>
        </p:sp>
        <p:sp>
          <p:nvSpPr>
            <p:cNvPr id="235" name="TextBox 234">
              <a:extLst>
                <a:ext uri="{FF2B5EF4-FFF2-40B4-BE49-F238E27FC236}">
                  <a16:creationId xmlns:a16="http://schemas.microsoft.com/office/drawing/2014/main" id="{EC2BD45A-FD56-3D43-AE1F-A9E52FA6352F}"/>
                </a:ext>
              </a:extLst>
            </p:cNvPr>
            <p:cNvSpPr txBox="1"/>
            <p:nvPr/>
          </p:nvSpPr>
          <p:spPr>
            <a:xfrm>
              <a:off x="3037761" y="2408338"/>
              <a:ext cx="294290" cy="752966"/>
            </a:xfrm>
            <a:prstGeom prst="rect">
              <a:avLst/>
            </a:prstGeom>
            <a:noFill/>
          </p:spPr>
          <p:txBody>
            <a:bodyPr wrap="square" rtlCol="0">
              <a:spAutoFit/>
            </a:bodyPr>
            <a:lstStyle/>
            <a:p>
              <a:r>
                <a:rPr lang="en-US" sz="1400" dirty="0">
                  <a:solidFill>
                    <a:srgbClr val="00B050"/>
                  </a:solidFill>
                </a:rPr>
                <a:t>x</a:t>
              </a:r>
            </a:p>
          </p:txBody>
        </p:sp>
        <p:sp>
          <p:nvSpPr>
            <p:cNvPr id="236" name="TextBox 235">
              <a:extLst>
                <a:ext uri="{FF2B5EF4-FFF2-40B4-BE49-F238E27FC236}">
                  <a16:creationId xmlns:a16="http://schemas.microsoft.com/office/drawing/2014/main" id="{E6BBC05F-385C-D64B-AE83-1ED0B8E3AABD}"/>
                </a:ext>
              </a:extLst>
            </p:cNvPr>
            <p:cNvSpPr txBox="1"/>
            <p:nvPr/>
          </p:nvSpPr>
          <p:spPr>
            <a:xfrm>
              <a:off x="2055045" y="1872525"/>
              <a:ext cx="294290" cy="752966"/>
            </a:xfrm>
            <a:prstGeom prst="rect">
              <a:avLst/>
            </a:prstGeom>
            <a:noFill/>
          </p:spPr>
          <p:txBody>
            <a:bodyPr wrap="square" rtlCol="0">
              <a:spAutoFit/>
            </a:bodyPr>
            <a:lstStyle/>
            <a:p>
              <a:r>
                <a:rPr lang="en-US" sz="1400" dirty="0">
                  <a:solidFill>
                    <a:srgbClr val="00B050"/>
                  </a:solidFill>
                </a:rPr>
                <a:t>x</a:t>
              </a:r>
            </a:p>
          </p:txBody>
        </p:sp>
        <p:sp>
          <p:nvSpPr>
            <p:cNvPr id="237" name="TextBox 236">
              <a:extLst>
                <a:ext uri="{FF2B5EF4-FFF2-40B4-BE49-F238E27FC236}">
                  <a16:creationId xmlns:a16="http://schemas.microsoft.com/office/drawing/2014/main" id="{EBFA1F80-9F41-DA4C-ADEF-F03B921565FA}"/>
                </a:ext>
              </a:extLst>
            </p:cNvPr>
            <p:cNvSpPr txBox="1"/>
            <p:nvPr/>
          </p:nvSpPr>
          <p:spPr>
            <a:xfrm>
              <a:off x="3232067" y="1918874"/>
              <a:ext cx="643943" cy="752966"/>
            </a:xfrm>
            <a:prstGeom prst="rect">
              <a:avLst/>
            </a:prstGeom>
            <a:noFill/>
          </p:spPr>
          <p:txBody>
            <a:bodyPr wrap="none" rtlCol="0">
              <a:spAutoFit/>
            </a:bodyPr>
            <a:lstStyle/>
            <a:p>
              <a:r>
                <a:rPr lang="en-US" sz="1400" dirty="0">
                  <a:solidFill>
                    <a:srgbClr val="00B050"/>
                  </a:solidFill>
                </a:rPr>
                <a:t>x</a:t>
              </a:r>
            </a:p>
          </p:txBody>
        </p:sp>
        <p:sp>
          <p:nvSpPr>
            <p:cNvPr id="238" name="TextBox 237">
              <a:extLst>
                <a:ext uri="{FF2B5EF4-FFF2-40B4-BE49-F238E27FC236}">
                  <a16:creationId xmlns:a16="http://schemas.microsoft.com/office/drawing/2014/main" id="{63E2D17B-F678-DC47-947F-5EC8A91839B3}"/>
                </a:ext>
              </a:extLst>
            </p:cNvPr>
            <p:cNvSpPr txBox="1"/>
            <p:nvPr/>
          </p:nvSpPr>
          <p:spPr>
            <a:xfrm>
              <a:off x="2927267" y="1483430"/>
              <a:ext cx="284051" cy="752966"/>
            </a:xfrm>
            <a:prstGeom prst="rect">
              <a:avLst/>
            </a:prstGeom>
            <a:noFill/>
          </p:spPr>
          <p:txBody>
            <a:bodyPr wrap="square" rtlCol="0">
              <a:spAutoFit/>
            </a:bodyPr>
            <a:lstStyle/>
            <a:p>
              <a:r>
                <a:rPr lang="en-US" sz="1400" dirty="0">
                  <a:solidFill>
                    <a:srgbClr val="00B050"/>
                  </a:solidFill>
                </a:rPr>
                <a:t>x</a:t>
              </a:r>
            </a:p>
          </p:txBody>
        </p:sp>
        <p:sp>
          <p:nvSpPr>
            <p:cNvPr id="239" name="TextBox 238">
              <a:extLst>
                <a:ext uri="{FF2B5EF4-FFF2-40B4-BE49-F238E27FC236}">
                  <a16:creationId xmlns:a16="http://schemas.microsoft.com/office/drawing/2014/main" id="{AD71515B-8D46-EF41-A2AD-552892F39C29}"/>
                </a:ext>
              </a:extLst>
            </p:cNvPr>
            <p:cNvSpPr txBox="1"/>
            <p:nvPr/>
          </p:nvSpPr>
          <p:spPr>
            <a:xfrm>
              <a:off x="3263597" y="1638247"/>
              <a:ext cx="643943" cy="752966"/>
            </a:xfrm>
            <a:prstGeom prst="rect">
              <a:avLst/>
            </a:prstGeom>
            <a:noFill/>
          </p:spPr>
          <p:txBody>
            <a:bodyPr wrap="none" rtlCol="0">
              <a:spAutoFit/>
            </a:bodyPr>
            <a:lstStyle/>
            <a:p>
              <a:r>
                <a:rPr lang="en-US" sz="1400" dirty="0">
                  <a:solidFill>
                    <a:srgbClr val="00B050"/>
                  </a:solidFill>
                </a:rPr>
                <a:t>x</a:t>
              </a:r>
            </a:p>
          </p:txBody>
        </p:sp>
        <p:sp>
          <p:nvSpPr>
            <p:cNvPr id="240" name="TextBox 239">
              <a:extLst>
                <a:ext uri="{FF2B5EF4-FFF2-40B4-BE49-F238E27FC236}">
                  <a16:creationId xmlns:a16="http://schemas.microsoft.com/office/drawing/2014/main" id="{250A250E-B755-AF4D-9F65-818507C05387}"/>
                </a:ext>
              </a:extLst>
            </p:cNvPr>
            <p:cNvSpPr txBox="1"/>
            <p:nvPr/>
          </p:nvSpPr>
          <p:spPr>
            <a:xfrm>
              <a:off x="2335514" y="2451851"/>
              <a:ext cx="643943" cy="752966"/>
            </a:xfrm>
            <a:prstGeom prst="rect">
              <a:avLst/>
            </a:prstGeom>
            <a:noFill/>
          </p:spPr>
          <p:txBody>
            <a:bodyPr wrap="none" rtlCol="0">
              <a:spAutoFit/>
            </a:bodyPr>
            <a:lstStyle/>
            <a:p>
              <a:r>
                <a:rPr lang="en-US" sz="1400" dirty="0">
                  <a:solidFill>
                    <a:srgbClr val="00B050"/>
                  </a:solidFill>
                </a:rPr>
                <a:t>x</a:t>
              </a:r>
            </a:p>
          </p:txBody>
        </p:sp>
        <p:sp>
          <p:nvSpPr>
            <p:cNvPr id="241" name="TextBox 240">
              <a:extLst>
                <a:ext uri="{FF2B5EF4-FFF2-40B4-BE49-F238E27FC236}">
                  <a16:creationId xmlns:a16="http://schemas.microsoft.com/office/drawing/2014/main" id="{743ACECB-1D70-F840-B834-7F16A85BD767}"/>
                </a:ext>
              </a:extLst>
            </p:cNvPr>
            <p:cNvSpPr txBox="1"/>
            <p:nvPr/>
          </p:nvSpPr>
          <p:spPr>
            <a:xfrm>
              <a:off x="2727435" y="2028287"/>
              <a:ext cx="643943" cy="752966"/>
            </a:xfrm>
            <a:prstGeom prst="rect">
              <a:avLst/>
            </a:prstGeom>
            <a:noFill/>
          </p:spPr>
          <p:txBody>
            <a:bodyPr wrap="none" rtlCol="0">
              <a:spAutoFit/>
            </a:bodyPr>
            <a:lstStyle/>
            <a:p>
              <a:r>
                <a:rPr lang="en-US" sz="1400" dirty="0">
                  <a:solidFill>
                    <a:srgbClr val="00B050"/>
                  </a:solidFill>
                </a:rPr>
                <a:t>x</a:t>
              </a:r>
            </a:p>
          </p:txBody>
        </p:sp>
        <p:sp>
          <p:nvSpPr>
            <p:cNvPr id="242" name="TextBox 241">
              <a:extLst>
                <a:ext uri="{FF2B5EF4-FFF2-40B4-BE49-F238E27FC236}">
                  <a16:creationId xmlns:a16="http://schemas.microsoft.com/office/drawing/2014/main" id="{8A029F23-B1ED-4143-94A9-45FB0029D2CD}"/>
                </a:ext>
              </a:extLst>
            </p:cNvPr>
            <p:cNvSpPr txBox="1"/>
            <p:nvPr/>
          </p:nvSpPr>
          <p:spPr>
            <a:xfrm>
              <a:off x="2181270" y="2138011"/>
              <a:ext cx="643943" cy="752966"/>
            </a:xfrm>
            <a:prstGeom prst="rect">
              <a:avLst/>
            </a:prstGeom>
            <a:noFill/>
          </p:spPr>
          <p:txBody>
            <a:bodyPr wrap="none" rtlCol="0">
              <a:spAutoFit/>
            </a:bodyPr>
            <a:lstStyle/>
            <a:p>
              <a:r>
                <a:rPr lang="en-US" sz="1400" dirty="0">
                  <a:solidFill>
                    <a:srgbClr val="00B050"/>
                  </a:solidFill>
                </a:rPr>
                <a:t>x</a:t>
              </a:r>
            </a:p>
          </p:txBody>
        </p:sp>
        <p:sp>
          <p:nvSpPr>
            <p:cNvPr id="243" name="Oval 242">
              <a:extLst>
                <a:ext uri="{FF2B5EF4-FFF2-40B4-BE49-F238E27FC236}">
                  <a16:creationId xmlns:a16="http://schemas.microsoft.com/office/drawing/2014/main" id="{F37C2646-BA4E-1A44-B0E4-6E465A14894D}"/>
                </a:ext>
              </a:extLst>
            </p:cNvPr>
            <p:cNvSpPr/>
            <p:nvPr/>
          </p:nvSpPr>
          <p:spPr>
            <a:xfrm>
              <a:off x="2036652" y="1497826"/>
              <a:ext cx="1665617" cy="1576552"/>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00B050"/>
                </a:solidFill>
              </a:endParaRPr>
            </a:p>
          </p:txBody>
        </p:sp>
      </p:grpSp>
      <p:sp>
        <p:nvSpPr>
          <p:cNvPr id="244" name="Right Arrow 243">
            <a:extLst>
              <a:ext uri="{FF2B5EF4-FFF2-40B4-BE49-F238E27FC236}">
                <a16:creationId xmlns:a16="http://schemas.microsoft.com/office/drawing/2014/main" id="{4FBFC675-11E0-FA4C-9105-A8D9ADA59E5A}"/>
              </a:ext>
            </a:extLst>
          </p:cNvPr>
          <p:cNvSpPr/>
          <p:nvPr/>
        </p:nvSpPr>
        <p:spPr>
          <a:xfrm>
            <a:off x="1168766" y="4741439"/>
            <a:ext cx="692435" cy="18759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245" name="TextBox 244">
            <a:extLst>
              <a:ext uri="{FF2B5EF4-FFF2-40B4-BE49-F238E27FC236}">
                <a16:creationId xmlns:a16="http://schemas.microsoft.com/office/drawing/2014/main" id="{523CB418-AF26-4543-93EA-D780AA52BAF1}"/>
              </a:ext>
            </a:extLst>
          </p:cNvPr>
          <p:cNvSpPr txBox="1"/>
          <p:nvPr/>
        </p:nvSpPr>
        <p:spPr>
          <a:xfrm>
            <a:off x="1939594" y="4693788"/>
            <a:ext cx="678311" cy="278619"/>
          </a:xfrm>
          <a:prstGeom prst="rect">
            <a:avLst/>
          </a:prstGeom>
          <a:noFill/>
        </p:spPr>
        <p:txBody>
          <a:bodyPr wrap="none" rtlCol="0">
            <a:spAutoFit/>
          </a:bodyPr>
          <a:lstStyle/>
          <a:p>
            <a:r>
              <a:rPr lang="en-US" dirty="0">
                <a:solidFill>
                  <a:srgbClr val="00B050"/>
                </a:solidFill>
              </a:rPr>
              <a:t>statistic</a:t>
            </a:r>
          </a:p>
        </p:txBody>
      </p:sp>
      <p:grpSp>
        <p:nvGrpSpPr>
          <p:cNvPr id="246" name="Group 245">
            <a:extLst>
              <a:ext uri="{FF2B5EF4-FFF2-40B4-BE49-F238E27FC236}">
                <a16:creationId xmlns:a16="http://schemas.microsoft.com/office/drawing/2014/main" id="{4F744719-133D-B543-9D02-EF33BA95D514}"/>
              </a:ext>
            </a:extLst>
          </p:cNvPr>
          <p:cNvGrpSpPr/>
          <p:nvPr/>
        </p:nvGrpSpPr>
        <p:grpSpPr>
          <a:xfrm>
            <a:off x="356939" y="5225063"/>
            <a:ext cx="764732" cy="725704"/>
            <a:chOff x="2036652" y="1429407"/>
            <a:chExt cx="1870888" cy="1775410"/>
          </a:xfrm>
        </p:grpSpPr>
        <p:sp>
          <p:nvSpPr>
            <p:cNvPr id="247" name="TextBox 246">
              <a:extLst>
                <a:ext uri="{FF2B5EF4-FFF2-40B4-BE49-F238E27FC236}">
                  <a16:creationId xmlns:a16="http://schemas.microsoft.com/office/drawing/2014/main" id="{E9E80918-D951-824A-8A70-9AA4E8E2969F}"/>
                </a:ext>
              </a:extLst>
            </p:cNvPr>
            <p:cNvSpPr txBox="1"/>
            <p:nvPr/>
          </p:nvSpPr>
          <p:spPr>
            <a:xfrm>
              <a:off x="2448908" y="1429407"/>
              <a:ext cx="643943" cy="752966"/>
            </a:xfrm>
            <a:prstGeom prst="rect">
              <a:avLst/>
            </a:prstGeom>
            <a:noFill/>
          </p:spPr>
          <p:txBody>
            <a:bodyPr wrap="none" rtlCol="0">
              <a:spAutoFit/>
            </a:bodyPr>
            <a:lstStyle/>
            <a:p>
              <a:r>
                <a:rPr lang="en-US" sz="1400" dirty="0">
                  <a:solidFill>
                    <a:schemeClr val="accent2"/>
                  </a:solidFill>
                </a:rPr>
                <a:t>x</a:t>
              </a:r>
            </a:p>
          </p:txBody>
        </p:sp>
        <p:sp>
          <p:nvSpPr>
            <p:cNvPr id="248" name="TextBox 247">
              <a:extLst>
                <a:ext uri="{FF2B5EF4-FFF2-40B4-BE49-F238E27FC236}">
                  <a16:creationId xmlns:a16="http://schemas.microsoft.com/office/drawing/2014/main" id="{2DDFCE40-2705-D344-80C5-E2CE2ED7F1BF}"/>
                </a:ext>
              </a:extLst>
            </p:cNvPr>
            <p:cNvSpPr txBox="1"/>
            <p:nvPr/>
          </p:nvSpPr>
          <p:spPr>
            <a:xfrm>
              <a:off x="2601310" y="1581807"/>
              <a:ext cx="643943" cy="752966"/>
            </a:xfrm>
            <a:prstGeom prst="rect">
              <a:avLst/>
            </a:prstGeom>
            <a:noFill/>
          </p:spPr>
          <p:txBody>
            <a:bodyPr wrap="none" rtlCol="0">
              <a:spAutoFit/>
            </a:bodyPr>
            <a:lstStyle/>
            <a:p>
              <a:r>
                <a:rPr lang="en-US" sz="1400" dirty="0">
                  <a:solidFill>
                    <a:schemeClr val="accent2"/>
                  </a:solidFill>
                </a:rPr>
                <a:t>x</a:t>
              </a:r>
            </a:p>
          </p:txBody>
        </p:sp>
        <p:sp>
          <p:nvSpPr>
            <p:cNvPr id="249" name="TextBox 248">
              <a:extLst>
                <a:ext uri="{FF2B5EF4-FFF2-40B4-BE49-F238E27FC236}">
                  <a16:creationId xmlns:a16="http://schemas.microsoft.com/office/drawing/2014/main" id="{BAA425CC-7380-5043-830C-F4BD26A1882B}"/>
                </a:ext>
              </a:extLst>
            </p:cNvPr>
            <p:cNvSpPr txBox="1"/>
            <p:nvPr/>
          </p:nvSpPr>
          <p:spPr>
            <a:xfrm>
              <a:off x="2753710" y="1734207"/>
              <a:ext cx="643943" cy="752966"/>
            </a:xfrm>
            <a:prstGeom prst="rect">
              <a:avLst/>
            </a:prstGeom>
            <a:noFill/>
          </p:spPr>
          <p:txBody>
            <a:bodyPr wrap="none" rtlCol="0">
              <a:spAutoFit/>
            </a:bodyPr>
            <a:lstStyle/>
            <a:p>
              <a:r>
                <a:rPr lang="en-US" sz="1400" dirty="0">
                  <a:solidFill>
                    <a:schemeClr val="accent2"/>
                  </a:solidFill>
                </a:rPr>
                <a:t>x</a:t>
              </a:r>
            </a:p>
          </p:txBody>
        </p:sp>
        <p:sp>
          <p:nvSpPr>
            <p:cNvPr id="250" name="TextBox 249">
              <a:extLst>
                <a:ext uri="{FF2B5EF4-FFF2-40B4-BE49-F238E27FC236}">
                  <a16:creationId xmlns:a16="http://schemas.microsoft.com/office/drawing/2014/main" id="{B65C1EFB-BCC0-B446-BEB4-DBA3D2EAA08D}"/>
                </a:ext>
              </a:extLst>
            </p:cNvPr>
            <p:cNvSpPr txBox="1"/>
            <p:nvPr/>
          </p:nvSpPr>
          <p:spPr>
            <a:xfrm>
              <a:off x="2948015" y="1822913"/>
              <a:ext cx="643943" cy="752966"/>
            </a:xfrm>
            <a:prstGeom prst="rect">
              <a:avLst/>
            </a:prstGeom>
            <a:noFill/>
          </p:spPr>
          <p:txBody>
            <a:bodyPr wrap="none" rtlCol="0">
              <a:spAutoFit/>
            </a:bodyPr>
            <a:lstStyle/>
            <a:p>
              <a:r>
                <a:rPr lang="en-US" sz="1400" dirty="0">
                  <a:solidFill>
                    <a:schemeClr val="accent2"/>
                  </a:solidFill>
                </a:rPr>
                <a:t>x</a:t>
              </a:r>
            </a:p>
          </p:txBody>
        </p:sp>
        <p:sp>
          <p:nvSpPr>
            <p:cNvPr id="251" name="TextBox 250">
              <a:extLst>
                <a:ext uri="{FF2B5EF4-FFF2-40B4-BE49-F238E27FC236}">
                  <a16:creationId xmlns:a16="http://schemas.microsoft.com/office/drawing/2014/main" id="{EF276728-8304-6F4A-A099-A35FAD682D4C}"/>
                </a:ext>
              </a:extLst>
            </p:cNvPr>
            <p:cNvSpPr txBox="1"/>
            <p:nvPr/>
          </p:nvSpPr>
          <p:spPr>
            <a:xfrm>
              <a:off x="3058510" y="2039007"/>
              <a:ext cx="643943" cy="752966"/>
            </a:xfrm>
            <a:prstGeom prst="rect">
              <a:avLst/>
            </a:prstGeom>
            <a:noFill/>
          </p:spPr>
          <p:txBody>
            <a:bodyPr wrap="none" rtlCol="0">
              <a:spAutoFit/>
            </a:bodyPr>
            <a:lstStyle/>
            <a:p>
              <a:r>
                <a:rPr lang="en-US" sz="1400" dirty="0">
                  <a:solidFill>
                    <a:schemeClr val="accent2"/>
                  </a:solidFill>
                </a:rPr>
                <a:t>x</a:t>
              </a:r>
            </a:p>
          </p:txBody>
        </p:sp>
        <p:sp>
          <p:nvSpPr>
            <p:cNvPr id="252" name="TextBox 251">
              <a:extLst>
                <a:ext uri="{FF2B5EF4-FFF2-40B4-BE49-F238E27FC236}">
                  <a16:creationId xmlns:a16="http://schemas.microsoft.com/office/drawing/2014/main" id="{F402F459-8D0A-0342-8E7F-DCA153B6DAC3}"/>
                </a:ext>
              </a:extLst>
            </p:cNvPr>
            <p:cNvSpPr txBox="1"/>
            <p:nvPr/>
          </p:nvSpPr>
          <p:spPr>
            <a:xfrm>
              <a:off x="3210910" y="2191407"/>
              <a:ext cx="643943" cy="752966"/>
            </a:xfrm>
            <a:prstGeom prst="rect">
              <a:avLst/>
            </a:prstGeom>
            <a:noFill/>
          </p:spPr>
          <p:txBody>
            <a:bodyPr wrap="none" rtlCol="0">
              <a:spAutoFit/>
            </a:bodyPr>
            <a:lstStyle/>
            <a:p>
              <a:r>
                <a:rPr lang="en-US" sz="1400" dirty="0">
                  <a:solidFill>
                    <a:schemeClr val="accent2"/>
                  </a:solidFill>
                </a:rPr>
                <a:t>x</a:t>
              </a:r>
            </a:p>
          </p:txBody>
        </p:sp>
        <p:sp>
          <p:nvSpPr>
            <p:cNvPr id="253" name="TextBox 252">
              <a:extLst>
                <a:ext uri="{FF2B5EF4-FFF2-40B4-BE49-F238E27FC236}">
                  <a16:creationId xmlns:a16="http://schemas.microsoft.com/office/drawing/2014/main" id="{8BCDE306-A50F-7E45-936F-574F44DC4E20}"/>
                </a:ext>
              </a:extLst>
            </p:cNvPr>
            <p:cNvSpPr txBox="1"/>
            <p:nvPr/>
          </p:nvSpPr>
          <p:spPr>
            <a:xfrm>
              <a:off x="2543642" y="1930854"/>
              <a:ext cx="643943" cy="752966"/>
            </a:xfrm>
            <a:prstGeom prst="rect">
              <a:avLst/>
            </a:prstGeom>
            <a:noFill/>
          </p:spPr>
          <p:txBody>
            <a:bodyPr wrap="none" rtlCol="0">
              <a:spAutoFit/>
            </a:bodyPr>
            <a:lstStyle/>
            <a:p>
              <a:r>
                <a:rPr lang="en-US" sz="1400" dirty="0">
                  <a:solidFill>
                    <a:schemeClr val="accent2"/>
                  </a:solidFill>
                </a:rPr>
                <a:t>x</a:t>
              </a:r>
            </a:p>
          </p:txBody>
        </p:sp>
        <p:sp>
          <p:nvSpPr>
            <p:cNvPr id="254" name="TextBox 253">
              <a:extLst>
                <a:ext uri="{FF2B5EF4-FFF2-40B4-BE49-F238E27FC236}">
                  <a16:creationId xmlns:a16="http://schemas.microsoft.com/office/drawing/2014/main" id="{3845C593-3F42-C344-8BF0-AC5D24E2AB41}"/>
                </a:ext>
              </a:extLst>
            </p:cNvPr>
            <p:cNvSpPr txBox="1"/>
            <p:nvPr/>
          </p:nvSpPr>
          <p:spPr>
            <a:xfrm>
              <a:off x="2559676" y="2401192"/>
              <a:ext cx="643943" cy="752966"/>
            </a:xfrm>
            <a:prstGeom prst="rect">
              <a:avLst/>
            </a:prstGeom>
            <a:noFill/>
          </p:spPr>
          <p:txBody>
            <a:bodyPr wrap="none" rtlCol="0">
              <a:spAutoFit/>
            </a:bodyPr>
            <a:lstStyle/>
            <a:p>
              <a:r>
                <a:rPr lang="en-US" sz="1400" dirty="0">
                  <a:solidFill>
                    <a:schemeClr val="accent2"/>
                  </a:solidFill>
                </a:rPr>
                <a:t>x</a:t>
              </a:r>
            </a:p>
          </p:txBody>
        </p:sp>
        <p:sp>
          <p:nvSpPr>
            <p:cNvPr id="255" name="TextBox 254">
              <a:extLst>
                <a:ext uri="{FF2B5EF4-FFF2-40B4-BE49-F238E27FC236}">
                  <a16:creationId xmlns:a16="http://schemas.microsoft.com/office/drawing/2014/main" id="{22A054C5-53E5-0E4A-A3C0-71575FE0011A}"/>
                </a:ext>
              </a:extLst>
            </p:cNvPr>
            <p:cNvSpPr txBox="1"/>
            <p:nvPr/>
          </p:nvSpPr>
          <p:spPr>
            <a:xfrm>
              <a:off x="2133803" y="1558683"/>
              <a:ext cx="294290" cy="752966"/>
            </a:xfrm>
            <a:prstGeom prst="rect">
              <a:avLst/>
            </a:prstGeom>
            <a:noFill/>
          </p:spPr>
          <p:txBody>
            <a:bodyPr wrap="square" rtlCol="0">
              <a:spAutoFit/>
            </a:bodyPr>
            <a:lstStyle/>
            <a:p>
              <a:r>
                <a:rPr lang="en-US" sz="1400" dirty="0">
                  <a:solidFill>
                    <a:schemeClr val="accent2"/>
                  </a:solidFill>
                </a:rPr>
                <a:t>x</a:t>
              </a:r>
            </a:p>
          </p:txBody>
        </p:sp>
        <p:sp>
          <p:nvSpPr>
            <p:cNvPr id="256" name="TextBox 255">
              <a:extLst>
                <a:ext uri="{FF2B5EF4-FFF2-40B4-BE49-F238E27FC236}">
                  <a16:creationId xmlns:a16="http://schemas.microsoft.com/office/drawing/2014/main" id="{B939E3F2-FA79-E94A-BED6-2BE2E925C5A1}"/>
                </a:ext>
              </a:extLst>
            </p:cNvPr>
            <p:cNvSpPr txBox="1"/>
            <p:nvPr/>
          </p:nvSpPr>
          <p:spPr>
            <a:xfrm>
              <a:off x="2244298" y="1794219"/>
              <a:ext cx="294290" cy="752966"/>
            </a:xfrm>
            <a:prstGeom prst="rect">
              <a:avLst/>
            </a:prstGeom>
            <a:noFill/>
          </p:spPr>
          <p:txBody>
            <a:bodyPr wrap="square" rtlCol="0">
              <a:spAutoFit/>
            </a:bodyPr>
            <a:lstStyle/>
            <a:p>
              <a:r>
                <a:rPr lang="en-US" sz="1400" dirty="0">
                  <a:solidFill>
                    <a:schemeClr val="accent2"/>
                  </a:solidFill>
                </a:rPr>
                <a:t>x</a:t>
              </a:r>
            </a:p>
          </p:txBody>
        </p:sp>
        <p:sp>
          <p:nvSpPr>
            <p:cNvPr id="257" name="TextBox 256">
              <a:extLst>
                <a:ext uri="{FF2B5EF4-FFF2-40B4-BE49-F238E27FC236}">
                  <a16:creationId xmlns:a16="http://schemas.microsoft.com/office/drawing/2014/main" id="{66979C2F-8DC6-4B4B-A958-77CFD6E7B864}"/>
                </a:ext>
              </a:extLst>
            </p:cNvPr>
            <p:cNvSpPr txBox="1"/>
            <p:nvPr/>
          </p:nvSpPr>
          <p:spPr>
            <a:xfrm>
              <a:off x="2428162" y="1798738"/>
              <a:ext cx="294290" cy="752966"/>
            </a:xfrm>
            <a:prstGeom prst="rect">
              <a:avLst/>
            </a:prstGeom>
            <a:noFill/>
          </p:spPr>
          <p:txBody>
            <a:bodyPr wrap="square" rtlCol="0">
              <a:spAutoFit/>
            </a:bodyPr>
            <a:lstStyle/>
            <a:p>
              <a:r>
                <a:rPr lang="en-US" sz="1400" dirty="0">
                  <a:solidFill>
                    <a:schemeClr val="accent2"/>
                  </a:solidFill>
                </a:rPr>
                <a:t>x</a:t>
              </a:r>
            </a:p>
          </p:txBody>
        </p:sp>
        <p:sp>
          <p:nvSpPr>
            <p:cNvPr id="258" name="TextBox 257">
              <a:extLst>
                <a:ext uri="{FF2B5EF4-FFF2-40B4-BE49-F238E27FC236}">
                  <a16:creationId xmlns:a16="http://schemas.microsoft.com/office/drawing/2014/main" id="{08947989-B0EA-8544-81FF-D38767DD00DA}"/>
                </a:ext>
              </a:extLst>
            </p:cNvPr>
            <p:cNvSpPr txBox="1"/>
            <p:nvPr/>
          </p:nvSpPr>
          <p:spPr>
            <a:xfrm>
              <a:off x="2464675" y="2140325"/>
              <a:ext cx="294290" cy="752966"/>
            </a:xfrm>
            <a:prstGeom prst="rect">
              <a:avLst/>
            </a:prstGeom>
            <a:noFill/>
          </p:spPr>
          <p:txBody>
            <a:bodyPr wrap="square" rtlCol="0">
              <a:spAutoFit/>
            </a:bodyPr>
            <a:lstStyle/>
            <a:p>
              <a:r>
                <a:rPr lang="en-US" sz="1400" dirty="0">
                  <a:solidFill>
                    <a:schemeClr val="accent2"/>
                  </a:solidFill>
                </a:rPr>
                <a:t>x</a:t>
              </a:r>
            </a:p>
          </p:txBody>
        </p:sp>
        <p:sp>
          <p:nvSpPr>
            <p:cNvPr id="259" name="TextBox 258">
              <a:extLst>
                <a:ext uri="{FF2B5EF4-FFF2-40B4-BE49-F238E27FC236}">
                  <a16:creationId xmlns:a16="http://schemas.microsoft.com/office/drawing/2014/main" id="{DD84AC07-7552-784E-9581-FCC958EB6474}"/>
                </a:ext>
              </a:extLst>
            </p:cNvPr>
            <p:cNvSpPr txBox="1"/>
            <p:nvPr/>
          </p:nvSpPr>
          <p:spPr>
            <a:xfrm>
              <a:off x="2911365" y="2101436"/>
              <a:ext cx="294290" cy="752966"/>
            </a:xfrm>
            <a:prstGeom prst="rect">
              <a:avLst/>
            </a:prstGeom>
            <a:noFill/>
          </p:spPr>
          <p:txBody>
            <a:bodyPr wrap="square" rtlCol="0">
              <a:spAutoFit/>
            </a:bodyPr>
            <a:lstStyle/>
            <a:p>
              <a:r>
                <a:rPr lang="en-US" sz="1400" dirty="0">
                  <a:solidFill>
                    <a:schemeClr val="accent2"/>
                  </a:solidFill>
                </a:rPr>
                <a:t>x</a:t>
              </a:r>
            </a:p>
          </p:txBody>
        </p:sp>
        <p:sp>
          <p:nvSpPr>
            <p:cNvPr id="260" name="TextBox 259">
              <a:extLst>
                <a:ext uri="{FF2B5EF4-FFF2-40B4-BE49-F238E27FC236}">
                  <a16:creationId xmlns:a16="http://schemas.microsoft.com/office/drawing/2014/main" id="{EFC36AF1-D353-3146-8F6D-F0BDFC96A021}"/>
                </a:ext>
              </a:extLst>
            </p:cNvPr>
            <p:cNvSpPr txBox="1"/>
            <p:nvPr/>
          </p:nvSpPr>
          <p:spPr>
            <a:xfrm>
              <a:off x="2758319" y="2319947"/>
              <a:ext cx="294290" cy="752966"/>
            </a:xfrm>
            <a:prstGeom prst="rect">
              <a:avLst/>
            </a:prstGeom>
            <a:noFill/>
          </p:spPr>
          <p:txBody>
            <a:bodyPr wrap="square" rtlCol="0">
              <a:spAutoFit/>
            </a:bodyPr>
            <a:lstStyle/>
            <a:p>
              <a:r>
                <a:rPr lang="en-US" sz="1400" dirty="0">
                  <a:solidFill>
                    <a:schemeClr val="accent2"/>
                  </a:solidFill>
                </a:rPr>
                <a:t>x</a:t>
              </a:r>
            </a:p>
          </p:txBody>
        </p:sp>
        <p:sp>
          <p:nvSpPr>
            <p:cNvPr id="261" name="TextBox 260">
              <a:extLst>
                <a:ext uri="{FF2B5EF4-FFF2-40B4-BE49-F238E27FC236}">
                  <a16:creationId xmlns:a16="http://schemas.microsoft.com/office/drawing/2014/main" id="{7247A10F-88BD-6941-9B1D-7506736C5C1F}"/>
                </a:ext>
              </a:extLst>
            </p:cNvPr>
            <p:cNvSpPr txBox="1"/>
            <p:nvPr/>
          </p:nvSpPr>
          <p:spPr>
            <a:xfrm>
              <a:off x="3037761" y="2408338"/>
              <a:ext cx="294290" cy="752966"/>
            </a:xfrm>
            <a:prstGeom prst="rect">
              <a:avLst/>
            </a:prstGeom>
            <a:noFill/>
          </p:spPr>
          <p:txBody>
            <a:bodyPr wrap="square" rtlCol="0">
              <a:spAutoFit/>
            </a:bodyPr>
            <a:lstStyle/>
            <a:p>
              <a:r>
                <a:rPr lang="en-US" sz="1400" dirty="0">
                  <a:solidFill>
                    <a:schemeClr val="accent2"/>
                  </a:solidFill>
                </a:rPr>
                <a:t>x</a:t>
              </a:r>
            </a:p>
          </p:txBody>
        </p:sp>
        <p:sp>
          <p:nvSpPr>
            <p:cNvPr id="262" name="TextBox 261">
              <a:extLst>
                <a:ext uri="{FF2B5EF4-FFF2-40B4-BE49-F238E27FC236}">
                  <a16:creationId xmlns:a16="http://schemas.microsoft.com/office/drawing/2014/main" id="{6909A309-40D7-8C4E-B8E7-9D796BB487BC}"/>
                </a:ext>
              </a:extLst>
            </p:cNvPr>
            <p:cNvSpPr txBox="1"/>
            <p:nvPr/>
          </p:nvSpPr>
          <p:spPr>
            <a:xfrm>
              <a:off x="2055045" y="1872525"/>
              <a:ext cx="294290" cy="752966"/>
            </a:xfrm>
            <a:prstGeom prst="rect">
              <a:avLst/>
            </a:prstGeom>
            <a:noFill/>
          </p:spPr>
          <p:txBody>
            <a:bodyPr wrap="square" rtlCol="0">
              <a:spAutoFit/>
            </a:bodyPr>
            <a:lstStyle/>
            <a:p>
              <a:r>
                <a:rPr lang="en-US" sz="1400" dirty="0">
                  <a:solidFill>
                    <a:schemeClr val="accent2"/>
                  </a:solidFill>
                </a:rPr>
                <a:t>x</a:t>
              </a:r>
            </a:p>
          </p:txBody>
        </p:sp>
        <p:sp>
          <p:nvSpPr>
            <p:cNvPr id="263" name="TextBox 262">
              <a:extLst>
                <a:ext uri="{FF2B5EF4-FFF2-40B4-BE49-F238E27FC236}">
                  <a16:creationId xmlns:a16="http://schemas.microsoft.com/office/drawing/2014/main" id="{A1933D5A-4ABE-1542-97EE-1DC3A096FFAA}"/>
                </a:ext>
              </a:extLst>
            </p:cNvPr>
            <p:cNvSpPr txBox="1"/>
            <p:nvPr/>
          </p:nvSpPr>
          <p:spPr>
            <a:xfrm>
              <a:off x="3232067" y="1918874"/>
              <a:ext cx="643943" cy="752966"/>
            </a:xfrm>
            <a:prstGeom prst="rect">
              <a:avLst/>
            </a:prstGeom>
            <a:noFill/>
          </p:spPr>
          <p:txBody>
            <a:bodyPr wrap="none" rtlCol="0">
              <a:spAutoFit/>
            </a:bodyPr>
            <a:lstStyle/>
            <a:p>
              <a:r>
                <a:rPr lang="en-US" sz="1400" dirty="0">
                  <a:solidFill>
                    <a:schemeClr val="accent2"/>
                  </a:solidFill>
                </a:rPr>
                <a:t>x</a:t>
              </a:r>
            </a:p>
          </p:txBody>
        </p:sp>
        <p:sp>
          <p:nvSpPr>
            <p:cNvPr id="264" name="TextBox 263">
              <a:extLst>
                <a:ext uri="{FF2B5EF4-FFF2-40B4-BE49-F238E27FC236}">
                  <a16:creationId xmlns:a16="http://schemas.microsoft.com/office/drawing/2014/main" id="{08DCA914-F54C-F845-B7BF-2D1562065989}"/>
                </a:ext>
              </a:extLst>
            </p:cNvPr>
            <p:cNvSpPr txBox="1"/>
            <p:nvPr/>
          </p:nvSpPr>
          <p:spPr>
            <a:xfrm>
              <a:off x="2927267" y="1483430"/>
              <a:ext cx="284051" cy="752966"/>
            </a:xfrm>
            <a:prstGeom prst="rect">
              <a:avLst/>
            </a:prstGeom>
            <a:noFill/>
          </p:spPr>
          <p:txBody>
            <a:bodyPr wrap="square" rtlCol="0">
              <a:spAutoFit/>
            </a:bodyPr>
            <a:lstStyle/>
            <a:p>
              <a:r>
                <a:rPr lang="en-US" sz="1400" dirty="0">
                  <a:solidFill>
                    <a:schemeClr val="accent2"/>
                  </a:solidFill>
                </a:rPr>
                <a:t>x</a:t>
              </a:r>
            </a:p>
          </p:txBody>
        </p:sp>
        <p:sp>
          <p:nvSpPr>
            <p:cNvPr id="265" name="TextBox 264">
              <a:extLst>
                <a:ext uri="{FF2B5EF4-FFF2-40B4-BE49-F238E27FC236}">
                  <a16:creationId xmlns:a16="http://schemas.microsoft.com/office/drawing/2014/main" id="{83B2869B-E2DD-BF45-8367-9E76DC856EB2}"/>
                </a:ext>
              </a:extLst>
            </p:cNvPr>
            <p:cNvSpPr txBox="1"/>
            <p:nvPr/>
          </p:nvSpPr>
          <p:spPr>
            <a:xfrm>
              <a:off x="3263597" y="1638247"/>
              <a:ext cx="643943" cy="752966"/>
            </a:xfrm>
            <a:prstGeom prst="rect">
              <a:avLst/>
            </a:prstGeom>
            <a:noFill/>
          </p:spPr>
          <p:txBody>
            <a:bodyPr wrap="none" rtlCol="0">
              <a:spAutoFit/>
            </a:bodyPr>
            <a:lstStyle/>
            <a:p>
              <a:r>
                <a:rPr lang="en-US" sz="1400" dirty="0">
                  <a:solidFill>
                    <a:schemeClr val="accent2"/>
                  </a:solidFill>
                </a:rPr>
                <a:t>x</a:t>
              </a:r>
            </a:p>
          </p:txBody>
        </p:sp>
        <p:sp>
          <p:nvSpPr>
            <p:cNvPr id="266" name="TextBox 265">
              <a:extLst>
                <a:ext uri="{FF2B5EF4-FFF2-40B4-BE49-F238E27FC236}">
                  <a16:creationId xmlns:a16="http://schemas.microsoft.com/office/drawing/2014/main" id="{8CD2CBFC-8394-0945-BE28-52C8BB9C103B}"/>
                </a:ext>
              </a:extLst>
            </p:cNvPr>
            <p:cNvSpPr txBox="1"/>
            <p:nvPr/>
          </p:nvSpPr>
          <p:spPr>
            <a:xfrm>
              <a:off x="2335514" y="2451851"/>
              <a:ext cx="643943" cy="752966"/>
            </a:xfrm>
            <a:prstGeom prst="rect">
              <a:avLst/>
            </a:prstGeom>
            <a:noFill/>
          </p:spPr>
          <p:txBody>
            <a:bodyPr wrap="none" rtlCol="0">
              <a:spAutoFit/>
            </a:bodyPr>
            <a:lstStyle/>
            <a:p>
              <a:r>
                <a:rPr lang="en-US" sz="1400" dirty="0">
                  <a:solidFill>
                    <a:schemeClr val="accent2"/>
                  </a:solidFill>
                </a:rPr>
                <a:t>x</a:t>
              </a:r>
            </a:p>
          </p:txBody>
        </p:sp>
        <p:sp>
          <p:nvSpPr>
            <p:cNvPr id="267" name="TextBox 266">
              <a:extLst>
                <a:ext uri="{FF2B5EF4-FFF2-40B4-BE49-F238E27FC236}">
                  <a16:creationId xmlns:a16="http://schemas.microsoft.com/office/drawing/2014/main" id="{1C974E14-F703-E44E-9394-6E75D47B96D1}"/>
                </a:ext>
              </a:extLst>
            </p:cNvPr>
            <p:cNvSpPr txBox="1"/>
            <p:nvPr/>
          </p:nvSpPr>
          <p:spPr>
            <a:xfrm>
              <a:off x="2727435" y="2028287"/>
              <a:ext cx="643943" cy="752966"/>
            </a:xfrm>
            <a:prstGeom prst="rect">
              <a:avLst/>
            </a:prstGeom>
            <a:noFill/>
          </p:spPr>
          <p:txBody>
            <a:bodyPr wrap="none" rtlCol="0">
              <a:spAutoFit/>
            </a:bodyPr>
            <a:lstStyle/>
            <a:p>
              <a:r>
                <a:rPr lang="en-US" sz="1400" dirty="0">
                  <a:solidFill>
                    <a:schemeClr val="accent2"/>
                  </a:solidFill>
                </a:rPr>
                <a:t>x</a:t>
              </a:r>
            </a:p>
          </p:txBody>
        </p:sp>
        <p:sp>
          <p:nvSpPr>
            <p:cNvPr id="268" name="TextBox 267">
              <a:extLst>
                <a:ext uri="{FF2B5EF4-FFF2-40B4-BE49-F238E27FC236}">
                  <a16:creationId xmlns:a16="http://schemas.microsoft.com/office/drawing/2014/main" id="{7EC0122F-F9F3-F64A-8551-E3A31ED955C8}"/>
                </a:ext>
              </a:extLst>
            </p:cNvPr>
            <p:cNvSpPr txBox="1"/>
            <p:nvPr/>
          </p:nvSpPr>
          <p:spPr>
            <a:xfrm>
              <a:off x="2181270" y="2138011"/>
              <a:ext cx="643943" cy="752966"/>
            </a:xfrm>
            <a:prstGeom prst="rect">
              <a:avLst/>
            </a:prstGeom>
            <a:noFill/>
          </p:spPr>
          <p:txBody>
            <a:bodyPr wrap="none" rtlCol="0">
              <a:spAutoFit/>
            </a:bodyPr>
            <a:lstStyle/>
            <a:p>
              <a:r>
                <a:rPr lang="en-US" sz="1400" dirty="0">
                  <a:solidFill>
                    <a:schemeClr val="accent2"/>
                  </a:solidFill>
                </a:rPr>
                <a:t>x</a:t>
              </a:r>
            </a:p>
          </p:txBody>
        </p:sp>
        <p:sp>
          <p:nvSpPr>
            <p:cNvPr id="269" name="Oval 268">
              <a:extLst>
                <a:ext uri="{FF2B5EF4-FFF2-40B4-BE49-F238E27FC236}">
                  <a16:creationId xmlns:a16="http://schemas.microsoft.com/office/drawing/2014/main" id="{E943A9FE-1CB3-7248-9A48-656514093E98}"/>
                </a:ext>
              </a:extLst>
            </p:cNvPr>
            <p:cNvSpPr/>
            <p:nvPr/>
          </p:nvSpPr>
          <p:spPr>
            <a:xfrm>
              <a:off x="2036652" y="1497826"/>
              <a:ext cx="1665617" cy="1576552"/>
            </a:xfrm>
            <a:prstGeom prst="ellipse">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accent2"/>
                </a:solidFill>
              </a:endParaRPr>
            </a:p>
          </p:txBody>
        </p:sp>
      </p:grpSp>
      <p:sp>
        <p:nvSpPr>
          <p:cNvPr id="270" name="Right Arrow 269">
            <a:extLst>
              <a:ext uri="{FF2B5EF4-FFF2-40B4-BE49-F238E27FC236}">
                <a16:creationId xmlns:a16="http://schemas.microsoft.com/office/drawing/2014/main" id="{AD7DA4F8-CCE8-9247-9685-0562CC175891}"/>
              </a:ext>
            </a:extLst>
          </p:cNvPr>
          <p:cNvSpPr/>
          <p:nvPr/>
        </p:nvSpPr>
        <p:spPr>
          <a:xfrm>
            <a:off x="1196732" y="5491646"/>
            <a:ext cx="692435" cy="18759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271" name="TextBox 270">
            <a:extLst>
              <a:ext uri="{FF2B5EF4-FFF2-40B4-BE49-F238E27FC236}">
                <a16:creationId xmlns:a16="http://schemas.microsoft.com/office/drawing/2014/main" id="{C39E32EF-3A5A-6649-A13D-E76B20D26AD1}"/>
              </a:ext>
            </a:extLst>
          </p:cNvPr>
          <p:cNvSpPr txBox="1"/>
          <p:nvPr/>
        </p:nvSpPr>
        <p:spPr>
          <a:xfrm>
            <a:off x="1967560" y="5443994"/>
            <a:ext cx="678311" cy="278619"/>
          </a:xfrm>
          <a:prstGeom prst="rect">
            <a:avLst/>
          </a:prstGeom>
          <a:noFill/>
        </p:spPr>
        <p:txBody>
          <a:bodyPr wrap="none" rtlCol="0">
            <a:spAutoFit/>
          </a:bodyPr>
          <a:lstStyle/>
          <a:p>
            <a:r>
              <a:rPr lang="en-US" dirty="0">
                <a:solidFill>
                  <a:schemeClr val="accent2"/>
                </a:solidFill>
              </a:rPr>
              <a:t>statistic</a:t>
            </a:r>
          </a:p>
        </p:txBody>
      </p:sp>
      <p:sp>
        <p:nvSpPr>
          <p:cNvPr id="298" name="Oval 297">
            <a:extLst>
              <a:ext uri="{FF2B5EF4-FFF2-40B4-BE49-F238E27FC236}">
                <a16:creationId xmlns:a16="http://schemas.microsoft.com/office/drawing/2014/main" id="{B33D3243-6D4E-3B49-9250-810429701754}"/>
              </a:ext>
            </a:extLst>
          </p:cNvPr>
          <p:cNvSpPr/>
          <p:nvPr/>
        </p:nvSpPr>
        <p:spPr>
          <a:xfrm>
            <a:off x="1492540" y="5914883"/>
            <a:ext cx="65252" cy="6525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9" name="Oval 298">
            <a:extLst>
              <a:ext uri="{FF2B5EF4-FFF2-40B4-BE49-F238E27FC236}">
                <a16:creationId xmlns:a16="http://schemas.microsoft.com/office/drawing/2014/main" id="{42A95E2D-0DA7-AB46-82E8-D1485583EC8A}"/>
              </a:ext>
            </a:extLst>
          </p:cNvPr>
          <p:cNvSpPr/>
          <p:nvPr/>
        </p:nvSpPr>
        <p:spPr>
          <a:xfrm>
            <a:off x="1495646" y="6029852"/>
            <a:ext cx="65252" cy="6525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0" name="Oval 299">
            <a:extLst>
              <a:ext uri="{FF2B5EF4-FFF2-40B4-BE49-F238E27FC236}">
                <a16:creationId xmlns:a16="http://schemas.microsoft.com/office/drawing/2014/main" id="{2E6ADF9E-1D85-5D44-A435-C78BDF47D1C2}"/>
              </a:ext>
            </a:extLst>
          </p:cNvPr>
          <p:cNvSpPr/>
          <p:nvPr/>
        </p:nvSpPr>
        <p:spPr>
          <a:xfrm>
            <a:off x="1495646" y="6141715"/>
            <a:ext cx="65252" cy="6525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1" name="Straight Connector 300">
            <a:extLst>
              <a:ext uri="{FF2B5EF4-FFF2-40B4-BE49-F238E27FC236}">
                <a16:creationId xmlns:a16="http://schemas.microsoft.com/office/drawing/2014/main" id="{51BAF966-B625-5D48-A377-8EEB9F3C43CC}"/>
              </a:ext>
            </a:extLst>
          </p:cNvPr>
          <p:cNvCxnSpPr>
            <a:cxnSpLocks/>
          </p:cNvCxnSpPr>
          <p:nvPr/>
        </p:nvCxnSpPr>
        <p:spPr>
          <a:xfrm>
            <a:off x="3668270" y="4736547"/>
            <a:ext cx="4819346" cy="0"/>
          </a:xfrm>
          <a:prstGeom prst="line">
            <a:avLst/>
          </a:prstGeom>
          <a:ln w="1905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302" name="TextBox 301">
            <a:extLst>
              <a:ext uri="{FF2B5EF4-FFF2-40B4-BE49-F238E27FC236}">
                <a16:creationId xmlns:a16="http://schemas.microsoft.com/office/drawing/2014/main" id="{2A4BB864-D844-2144-8161-36B042713405}"/>
              </a:ext>
            </a:extLst>
          </p:cNvPr>
          <p:cNvSpPr txBox="1"/>
          <p:nvPr/>
        </p:nvSpPr>
        <p:spPr>
          <a:xfrm>
            <a:off x="7743950" y="4861609"/>
            <a:ext cx="1309815" cy="584775"/>
          </a:xfrm>
          <a:prstGeom prst="rect">
            <a:avLst/>
          </a:prstGeom>
          <a:noFill/>
        </p:spPr>
        <p:txBody>
          <a:bodyPr wrap="square" rtlCol="0">
            <a:spAutoFit/>
          </a:bodyPr>
          <a:lstStyle/>
          <a:p>
            <a:r>
              <a:rPr lang="en-US" sz="1600" dirty="0"/>
              <a:t>bootstrapped statistic</a:t>
            </a:r>
          </a:p>
        </p:txBody>
      </p:sp>
      <p:sp>
        <p:nvSpPr>
          <p:cNvPr id="303" name="Oval 302">
            <a:extLst>
              <a:ext uri="{FF2B5EF4-FFF2-40B4-BE49-F238E27FC236}">
                <a16:creationId xmlns:a16="http://schemas.microsoft.com/office/drawing/2014/main" id="{C366B39D-3A2F-E04A-A762-A8438490DDB9}"/>
              </a:ext>
            </a:extLst>
          </p:cNvPr>
          <p:cNvSpPr/>
          <p:nvPr/>
        </p:nvSpPr>
        <p:spPr>
          <a:xfrm>
            <a:off x="5420650" y="4667566"/>
            <a:ext cx="137962" cy="137962"/>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5" name="Oval 304">
            <a:extLst>
              <a:ext uri="{FF2B5EF4-FFF2-40B4-BE49-F238E27FC236}">
                <a16:creationId xmlns:a16="http://schemas.microsoft.com/office/drawing/2014/main" id="{C936165B-FAC0-9D4A-B583-49A8579FB573}"/>
              </a:ext>
            </a:extLst>
          </p:cNvPr>
          <p:cNvSpPr/>
          <p:nvPr/>
        </p:nvSpPr>
        <p:spPr>
          <a:xfrm>
            <a:off x="6604408" y="4667566"/>
            <a:ext cx="137962" cy="137962"/>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6" name="Oval 305">
            <a:extLst>
              <a:ext uri="{FF2B5EF4-FFF2-40B4-BE49-F238E27FC236}">
                <a16:creationId xmlns:a16="http://schemas.microsoft.com/office/drawing/2014/main" id="{53E54B67-15D1-6F49-AE90-72726E5DCBB9}"/>
              </a:ext>
            </a:extLst>
          </p:cNvPr>
          <p:cNvSpPr/>
          <p:nvPr/>
        </p:nvSpPr>
        <p:spPr>
          <a:xfrm>
            <a:off x="6160932" y="4667566"/>
            <a:ext cx="137962" cy="13796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7" name="Oval 306">
            <a:extLst>
              <a:ext uri="{FF2B5EF4-FFF2-40B4-BE49-F238E27FC236}">
                <a16:creationId xmlns:a16="http://schemas.microsoft.com/office/drawing/2014/main" id="{75961B76-F173-9141-93E6-670264E54792}"/>
              </a:ext>
            </a:extLst>
          </p:cNvPr>
          <p:cNvSpPr/>
          <p:nvPr/>
        </p:nvSpPr>
        <p:spPr>
          <a:xfrm>
            <a:off x="4431846" y="4665424"/>
            <a:ext cx="137962" cy="1379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 name="Oval 307">
            <a:extLst>
              <a:ext uri="{FF2B5EF4-FFF2-40B4-BE49-F238E27FC236}">
                <a16:creationId xmlns:a16="http://schemas.microsoft.com/office/drawing/2014/main" id="{9C34617A-4C90-F34B-AE43-C1BFC4757D40}"/>
              </a:ext>
            </a:extLst>
          </p:cNvPr>
          <p:cNvSpPr/>
          <p:nvPr/>
        </p:nvSpPr>
        <p:spPr>
          <a:xfrm>
            <a:off x="7443243" y="4669854"/>
            <a:ext cx="137962" cy="13796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9" name="Straight Arrow Connector 308">
            <a:extLst>
              <a:ext uri="{FF2B5EF4-FFF2-40B4-BE49-F238E27FC236}">
                <a16:creationId xmlns:a16="http://schemas.microsoft.com/office/drawing/2014/main" id="{EDBAE82A-6BE2-124A-997E-415CFF5438B5}"/>
              </a:ext>
            </a:extLst>
          </p:cNvPr>
          <p:cNvCxnSpPr/>
          <p:nvPr/>
        </p:nvCxnSpPr>
        <p:spPr>
          <a:xfrm flipV="1">
            <a:off x="3593697" y="1816499"/>
            <a:ext cx="0" cy="2920047"/>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10" name="TextBox 309">
            <a:extLst>
              <a:ext uri="{FF2B5EF4-FFF2-40B4-BE49-F238E27FC236}">
                <a16:creationId xmlns:a16="http://schemas.microsoft.com/office/drawing/2014/main" id="{293D933F-2A20-3746-A139-C6365E309AB2}"/>
              </a:ext>
            </a:extLst>
          </p:cNvPr>
          <p:cNvSpPr txBox="1"/>
          <p:nvPr/>
        </p:nvSpPr>
        <p:spPr>
          <a:xfrm rot="16200000">
            <a:off x="2639959" y="3030821"/>
            <a:ext cx="1527396" cy="369332"/>
          </a:xfrm>
          <a:prstGeom prst="rect">
            <a:avLst/>
          </a:prstGeom>
          <a:noFill/>
        </p:spPr>
        <p:txBody>
          <a:bodyPr wrap="square" rtlCol="0">
            <a:spAutoFit/>
          </a:bodyPr>
          <a:lstStyle/>
          <a:p>
            <a:r>
              <a:rPr lang="en-US" dirty="0"/>
              <a:t>counts or PDF</a:t>
            </a:r>
          </a:p>
        </p:txBody>
      </p:sp>
      <p:cxnSp>
        <p:nvCxnSpPr>
          <p:cNvPr id="311" name="Straight Connector 310">
            <a:extLst>
              <a:ext uri="{FF2B5EF4-FFF2-40B4-BE49-F238E27FC236}">
                <a16:creationId xmlns:a16="http://schemas.microsoft.com/office/drawing/2014/main" id="{12F2B149-61AF-B44E-887B-991614767345}"/>
              </a:ext>
            </a:extLst>
          </p:cNvPr>
          <p:cNvCxnSpPr>
            <a:cxnSpLocks/>
          </p:cNvCxnSpPr>
          <p:nvPr/>
        </p:nvCxnSpPr>
        <p:spPr>
          <a:xfrm>
            <a:off x="5881609" y="1915377"/>
            <a:ext cx="0" cy="3209997"/>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12" name="TextBox 311">
            <a:extLst>
              <a:ext uri="{FF2B5EF4-FFF2-40B4-BE49-F238E27FC236}">
                <a16:creationId xmlns:a16="http://schemas.microsoft.com/office/drawing/2014/main" id="{192E63B4-3A44-BD4A-8C1D-B10EBE773DEA}"/>
              </a:ext>
            </a:extLst>
          </p:cNvPr>
          <p:cNvSpPr txBox="1"/>
          <p:nvPr/>
        </p:nvSpPr>
        <p:spPr>
          <a:xfrm>
            <a:off x="4869188" y="5088528"/>
            <a:ext cx="2002785" cy="584775"/>
          </a:xfrm>
          <a:prstGeom prst="rect">
            <a:avLst/>
          </a:prstGeom>
          <a:noFill/>
        </p:spPr>
        <p:txBody>
          <a:bodyPr wrap="square" rtlCol="0">
            <a:spAutoFit/>
          </a:bodyPr>
          <a:lstStyle/>
          <a:p>
            <a:pPr algn="ctr"/>
            <a:r>
              <a:rPr lang="en-US" sz="1600" dirty="0"/>
              <a:t>mean bootstrapped statistic</a:t>
            </a:r>
          </a:p>
        </p:txBody>
      </p:sp>
      <p:cxnSp>
        <p:nvCxnSpPr>
          <p:cNvPr id="313" name="Straight Connector 312">
            <a:extLst>
              <a:ext uri="{FF2B5EF4-FFF2-40B4-BE49-F238E27FC236}">
                <a16:creationId xmlns:a16="http://schemas.microsoft.com/office/drawing/2014/main" id="{F9C69C59-EF65-7040-A088-89BB9CCC4BD5}"/>
              </a:ext>
            </a:extLst>
          </p:cNvPr>
          <p:cNvCxnSpPr>
            <a:cxnSpLocks/>
          </p:cNvCxnSpPr>
          <p:nvPr/>
        </p:nvCxnSpPr>
        <p:spPr>
          <a:xfrm>
            <a:off x="7459089" y="1915377"/>
            <a:ext cx="0" cy="3957351"/>
          </a:xfrm>
          <a:prstGeom prst="line">
            <a:avLst/>
          </a:prstGeom>
          <a:ln w="19050">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314" name="Straight Connector 313">
            <a:extLst>
              <a:ext uri="{FF2B5EF4-FFF2-40B4-BE49-F238E27FC236}">
                <a16:creationId xmlns:a16="http://schemas.microsoft.com/office/drawing/2014/main" id="{92A6DA51-598B-DA4A-B177-98DCB9EB1B0F}"/>
              </a:ext>
            </a:extLst>
          </p:cNvPr>
          <p:cNvCxnSpPr>
            <a:cxnSpLocks/>
          </p:cNvCxnSpPr>
          <p:nvPr/>
        </p:nvCxnSpPr>
        <p:spPr>
          <a:xfrm>
            <a:off x="4460645" y="1915377"/>
            <a:ext cx="1" cy="3957351"/>
          </a:xfrm>
          <a:prstGeom prst="line">
            <a:avLst/>
          </a:prstGeom>
          <a:ln w="19050">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315" name="Straight Arrow Connector 314">
            <a:extLst>
              <a:ext uri="{FF2B5EF4-FFF2-40B4-BE49-F238E27FC236}">
                <a16:creationId xmlns:a16="http://schemas.microsoft.com/office/drawing/2014/main" id="{3ABF1D0E-8777-114D-9E4D-88C25AB7B929}"/>
              </a:ext>
            </a:extLst>
          </p:cNvPr>
          <p:cNvCxnSpPr>
            <a:cxnSpLocks/>
          </p:cNvCxnSpPr>
          <p:nvPr/>
        </p:nvCxnSpPr>
        <p:spPr>
          <a:xfrm>
            <a:off x="4473048" y="5789147"/>
            <a:ext cx="2962267" cy="0"/>
          </a:xfrm>
          <a:prstGeom prst="straightConnector1">
            <a:avLst/>
          </a:prstGeom>
          <a:ln w="19050">
            <a:solidFill>
              <a:srgbClr val="C0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316" name="TextBox 315">
            <a:extLst>
              <a:ext uri="{FF2B5EF4-FFF2-40B4-BE49-F238E27FC236}">
                <a16:creationId xmlns:a16="http://schemas.microsoft.com/office/drawing/2014/main" id="{EE1EA716-DE7A-6E4D-AD0C-E0B4E82AA02B}"/>
              </a:ext>
            </a:extLst>
          </p:cNvPr>
          <p:cNvSpPr txBox="1"/>
          <p:nvPr/>
        </p:nvSpPr>
        <p:spPr>
          <a:xfrm>
            <a:off x="4000142" y="5867237"/>
            <a:ext cx="3878839" cy="584775"/>
          </a:xfrm>
          <a:prstGeom prst="rect">
            <a:avLst/>
          </a:prstGeom>
          <a:noFill/>
        </p:spPr>
        <p:txBody>
          <a:bodyPr wrap="square" rtlCol="0">
            <a:spAutoFit/>
          </a:bodyPr>
          <a:lstStyle/>
          <a:p>
            <a:pPr algn="ctr"/>
            <a:r>
              <a:rPr lang="en-US" sz="1600" dirty="0">
                <a:solidFill>
                  <a:srgbClr val="C00000"/>
                </a:solidFill>
              </a:rPr>
              <a:t>95% confidence interval</a:t>
            </a:r>
          </a:p>
          <a:p>
            <a:pPr algn="ctr"/>
            <a:r>
              <a:rPr lang="en-US" sz="1600" dirty="0">
                <a:solidFill>
                  <a:srgbClr val="C00000"/>
                </a:solidFill>
              </a:rPr>
              <a:t>e.g. </a:t>
            </a:r>
            <a:r>
              <a:rPr lang="en-US" sz="1600" dirty="0" err="1">
                <a:solidFill>
                  <a:srgbClr val="C00000"/>
                </a:solidFill>
              </a:rPr>
              <a:t>np.quantile</a:t>
            </a:r>
            <a:r>
              <a:rPr lang="en-US" sz="1600" dirty="0">
                <a:solidFill>
                  <a:srgbClr val="C00000"/>
                </a:solidFill>
              </a:rPr>
              <a:t>(statistics, [0.025, 0.975])</a:t>
            </a:r>
          </a:p>
        </p:txBody>
      </p:sp>
      <p:sp>
        <p:nvSpPr>
          <p:cNvPr id="317" name="Down Arrow 316">
            <a:extLst>
              <a:ext uri="{FF2B5EF4-FFF2-40B4-BE49-F238E27FC236}">
                <a16:creationId xmlns:a16="http://schemas.microsoft.com/office/drawing/2014/main" id="{AA947F5A-0DB8-614D-BA11-C0FF6DE2D784}"/>
              </a:ext>
            </a:extLst>
          </p:cNvPr>
          <p:cNvSpPr/>
          <p:nvPr/>
        </p:nvSpPr>
        <p:spPr>
          <a:xfrm>
            <a:off x="518601" y="2261001"/>
            <a:ext cx="285175" cy="465864"/>
          </a:xfrm>
          <a:prstGeom prst="down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8" name="TextBox 317">
            <a:extLst>
              <a:ext uri="{FF2B5EF4-FFF2-40B4-BE49-F238E27FC236}">
                <a16:creationId xmlns:a16="http://schemas.microsoft.com/office/drawing/2014/main" id="{ACB1DC86-5B22-7047-BC58-4DECC1D9E25E}"/>
              </a:ext>
            </a:extLst>
          </p:cNvPr>
          <p:cNvSpPr txBox="1"/>
          <p:nvPr/>
        </p:nvSpPr>
        <p:spPr>
          <a:xfrm>
            <a:off x="900688" y="2314174"/>
            <a:ext cx="2112245" cy="338554"/>
          </a:xfrm>
          <a:prstGeom prst="rect">
            <a:avLst/>
          </a:prstGeom>
          <a:noFill/>
        </p:spPr>
        <p:txBody>
          <a:bodyPr wrap="none" rtlCol="0">
            <a:spAutoFit/>
          </a:bodyPr>
          <a:lstStyle/>
          <a:p>
            <a:r>
              <a:rPr lang="en-US" sz="1600" dirty="0"/>
              <a:t>Bootstrapped data sets</a:t>
            </a:r>
          </a:p>
        </p:txBody>
      </p:sp>
    </p:spTree>
    <p:extLst>
      <p:ext uri="{BB962C8B-B14F-4D97-AF65-F5344CB8AC3E}">
        <p14:creationId xmlns:p14="http://schemas.microsoft.com/office/powerpoint/2010/main" val="335368779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C33893-C1FD-CF4C-91EC-7A35879269DA}"/>
              </a:ext>
            </a:extLst>
          </p:cNvPr>
          <p:cNvSpPr>
            <a:spLocks noGrp="1"/>
          </p:cNvSpPr>
          <p:nvPr>
            <p:ph type="title"/>
          </p:nvPr>
        </p:nvSpPr>
        <p:spPr>
          <a:xfrm>
            <a:off x="274319" y="317481"/>
            <a:ext cx="8595360" cy="641871"/>
          </a:xfrm>
        </p:spPr>
        <p:txBody>
          <a:bodyPr>
            <a:normAutofit/>
          </a:bodyPr>
          <a:lstStyle/>
          <a:p>
            <a:r>
              <a:rPr lang="en-US" dirty="0"/>
              <a:t>Bootstrap</a:t>
            </a:r>
          </a:p>
        </p:txBody>
      </p:sp>
      <p:sp>
        <p:nvSpPr>
          <p:cNvPr id="4" name="Slide Number Placeholder 3">
            <a:extLst>
              <a:ext uri="{FF2B5EF4-FFF2-40B4-BE49-F238E27FC236}">
                <a16:creationId xmlns:a16="http://schemas.microsoft.com/office/drawing/2014/main" id="{02E00918-68B8-514A-891C-20F177A55ADD}"/>
              </a:ext>
            </a:extLst>
          </p:cNvPr>
          <p:cNvSpPr>
            <a:spLocks noGrp="1"/>
          </p:cNvSpPr>
          <p:nvPr>
            <p:ph type="sldNum" sz="quarter" idx="12"/>
          </p:nvPr>
        </p:nvSpPr>
        <p:spPr>
          <a:xfrm>
            <a:off x="6272888" y="6446520"/>
            <a:ext cx="2366010" cy="274320"/>
          </a:xfrm>
        </p:spPr>
        <p:txBody>
          <a:bodyPr/>
          <a:lstStyle/>
          <a:p>
            <a:fld id="{4F1611B7-9285-1F48-A026-12A07D3EB268}" type="slidenum">
              <a:rPr lang="en-US" smtClean="0"/>
              <a:t>65</a:t>
            </a:fld>
            <a:endParaRPr lang="en-US" dirty="0"/>
          </a:p>
        </p:txBody>
      </p:sp>
      <p:sp>
        <p:nvSpPr>
          <p:cNvPr id="61" name="Rectangle 60">
            <a:extLst>
              <a:ext uri="{FF2B5EF4-FFF2-40B4-BE49-F238E27FC236}">
                <a16:creationId xmlns:a16="http://schemas.microsoft.com/office/drawing/2014/main" id="{F033F1DA-0779-E546-B7EC-73512C40A7A0}"/>
              </a:ext>
            </a:extLst>
          </p:cNvPr>
          <p:cNvSpPr/>
          <p:nvPr/>
        </p:nvSpPr>
        <p:spPr>
          <a:xfrm>
            <a:off x="5548308" y="2111259"/>
            <a:ext cx="411371" cy="2600151"/>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8A1DE67A-8321-634B-AE0A-BA69BACDA101}"/>
              </a:ext>
            </a:extLst>
          </p:cNvPr>
          <p:cNvSpPr/>
          <p:nvPr/>
        </p:nvSpPr>
        <p:spPr>
          <a:xfrm>
            <a:off x="5997472" y="2182387"/>
            <a:ext cx="411371" cy="2529022"/>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BBF7E0E1-AE70-C046-80B1-EDFDAA9FCE1C}"/>
              </a:ext>
            </a:extLst>
          </p:cNvPr>
          <p:cNvSpPr/>
          <p:nvPr/>
        </p:nvSpPr>
        <p:spPr>
          <a:xfrm>
            <a:off x="6446637" y="2713726"/>
            <a:ext cx="411371" cy="1997683"/>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B871679B-9040-5F4F-9355-5FEA43ACE720}"/>
              </a:ext>
            </a:extLst>
          </p:cNvPr>
          <p:cNvSpPr/>
          <p:nvPr/>
        </p:nvSpPr>
        <p:spPr>
          <a:xfrm>
            <a:off x="6895802" y="3627257"/>
            <a:ext cx="411371" cy="1084152"/>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00E4256A-8C45-034B-8500-EF9A8C5B681E}"/>
              </a:ext>
            </a:extLst>
          </p:cNvPr>
          <p:cNvSpPr/>
          <p:nvPr/>
        </p:nvSpPr>
        <p:spPr>
          <a:xfrm>
            <a:off x="7344966" y="4346129"/>
            <a:ext cx="411371" cy="365280"/>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81CA9BA8-F208-704A-B9D4-7746F2D60BBB}"/>
              </a:ext>
            </a:extLst>
          </p:cNvPr>
          <p:cNvSpPr/>
          <p:nvPr/>
        </p:nvSpPr>
        <p:spPr>
          <a:xfrm>
            <a:off x="7794132" y="4661492"/>
            <a:ext cx="411371" cy="49917"/>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E2AC419C-92A5-E64C-9AEE-BD487C5A932F}"/>
              </a:ext>
            </a:extLst>
          </p:cNvPr>
          <p:cNvSpPr/>
          <p:nvPr/>
        </p:nvSpPr>
        <p:spPr>
          <a:xfrm>
            <a:off x="5099143" y="2713727"/>
            <a:ext cx="411371" cy="1997683"/>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1DD40C21-14A4-D043-AF83-FBD218F73FD4}"/>
              </a:ext>
            </a:extLst>
          </p:cNvPr>
          <p:cNvSpPr/>
          <p:nvPr/>
        </p:nvSpPr>
        <p:spPr>
          <a:xfrm>
            <a:off x="4200814" y="4270458"/>
            <a:ext cx="411371" cy="440951"/>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09787FFD-9560-EE4D-B86E-FDCD129BB87B}"/>
              </a:ext>
            </a:extLst>
          </p:cNvPr>
          <p:cNvSpPr/>
          <p:nvPr/>
        </p:nvSpPr>
        <p:spPr>
          <a:xfrm>
            <a:off x="4649978" y="3562006"/>
            <a:ext cx="411371" cy="1149403"/>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C0325880-AD9A-D645-A8DF-3C0B0950DE97}"/>
              </a:ext>
            </a:extLst>
          </p:cNvPr>
          <p:cNvSpPr/>
          <p:nvPr/>
        </p:nvSpPr>
        <p:spPr>
          <a:xfrm>
            <a:off x="3751649" y="4615789"/>
            <a:ext cx="411371" cy="95621"/>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EED84B22-6F81-F74B-B4FE-DB50CFFADDDB}"/>
              </a:ext>
            </a:extLst>
          </p:cNvPr>
          <p:cNvSpPr/>
          <p:nvPr/>
        </p:nvSpPr>
        <p:spPr>
          <a:xfrm>
            <a:off x="4717605" y="4661493"/>
            <a:ext cx="137962" cy="137962"/>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A434E22E-744A-7D4D-AB8E-0C416E298C60}"/>
              </a:ext>
            </a:extLst>
          </p:cNvPr>
          <p:cNvSpPr/>
          <p:nvPr/>
        </p:nvSpPr>
        <p:spPr>
          <a:xfrm>
            <a:off x="4901739" y="4661493"/>
            <a:ext cx="137962" cy="137962"/>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655F0113-1E51-234F-BF9F-2E07677418B6}"/>
              </a:ext>
            </a:extLst>
          </p:cNvPr>
          <p:cNvSpPr/>
          <p:nvPr/>
        </p:nvSpPr>
        <p:spPr>
          <a:xfrm>
            <a:off x="5280043" y="4661493"/>
            <a:ext cx="137962" cy="137962"/>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3890EF97-E147-5144-9192-F1B8C2E5FA92}"/>
              </a:ext>
            </a:extLst>
          </p:cNvPr>
          <p:cNvSpPr/>
          <p:nvPr/>
        </p:nvSpPr>
        <p:spPr>
          <a:xfrm>
            <a:off x="5544940" y="4661493"/>
            <a:ext cx="137962" cy="137962"/>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7505E8C5-F3A9-D547-AE7B-7BFA57D7F409}"/>
              </a:ext>
            </a:extLst>
          </p:cNvPr>
          <p:cNvSpPr/>
          <p:nvPr/>
        </p:nvSpPr>
        <p:spPr>
          <a:xfrm>
            <a:off x="5420650" y="4661493"/>
            <a:ext cx="137962" cy="137962"/>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BB395E86-6EA9-7243-9C1C-DAF46BF7A7B9}"/>
              </a:ext>
            </a:extLst>
          </p:cNvPr>
          <p:cNvSpPr/>
          <p:nvPr/>
        </p:nvSpPr>
        <p:spPr>
          <a:xfrm>
            <a:off x="5743646" y="4661493"/>
            <a:ext cx="137962" cy="137962"/>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2286C72F-3CC4-B944-B1B6-4B7542786F2F}"/>
              </a:ext>
            </a:extLst>
          </p:cNvPr>
          <p:cNvSpPr/>
          <p:nvPr/>
        </p:nvSpPr>
        <p:spPr>
          <a:xfrm>
            <a:off x="5644293" y="4661493"/>
            <a:ext cx="137962" cy="137962"/>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2161ACB0-5D41-6C4E-9A33-E7338CF0780C}"/>
              </a:ext>
            </a:extLst>
          </p:cNvPr>
          <p:cNvSpPr/>
          <p:nvPr/>
        </p:nvSpPr>
        <p:spPr>
          <a:xfrm>
            <a:off x="5870581" y="4661493"/>
            <a:ext cx="137962" cy="137962"/>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BF7D5EE9-C87C-2B4B-87A0-D48433B627CA}"/>
              </a:ext>
            </a:extLst>
          </p:cNvPr>
          <p:cNvSpPr/>
          <p:nvPr/>
        </p:nvSpPr>
        <p:spPr>
          <a:xfrm>
            <a:off x="5956312" y="4661493"/>
            <a:ext cx="137962" cy="137962"/>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1D3F8C0F-657D-2D41-AD16-E50000AF6D48}"/>
              </a:ext>
            </a:extLst>
          </p:cNvPr>
          <p:cNvSpPr/>
          <p:nvPr/>
        </p:nvSpPr>
        <p:spPr>
          <a:xfrm>
            <a:off x="6066642" y="4661493"/>
            <a:ext cx="137962" cy="137962"/>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FD18E1CB-4772-944E-9077-BD4594BF92ED}"/>
              </a:ext>
            </a:extLst>
          </p:cNvPr>
          <p:cNvSpPr/>
          <p:nvPr/>
        </p:nvSpPr>
        <p:spPr>
          <a:xfrm>
            <a:off x="6159600" y="4661493"/>
            <a:ext cx="137962" cy="137962"/>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72ABE287-322F-3F47-9BC5-0FBA721A01A3}"/>
              </a:ext>
            </a:extLst>
          </p:cNvPr>
          <p:cNvSpPr/>
          <p:nvPr/>
        </p:nvSpPr>
        <p:spPr>
          <a:xfrm>
            <a:off x="6449150" y="4661493"/>
            <a:ext cx="137962" cy="137962"/>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004B8EB9-EC33-EF47-9DF8-DCC8061C7BC4}"/>
              </a:ext>
            </a:extLst>
          </p:cNvPr>
          <p:cNvSpPr/>
          <p:nvPr/>
        </p:nvSpPr>
        <p:spPr>
          <a:xfrm>
            <a:off x="6652438" y="4661493"/>
            <a:ext cx="137962" cy="137962"/>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46E81FB5-A082-1448-A366-6248EAF3D7D5}"/>
              </a:ext>
            </a:extLst>
          </p:cNvPr>
          <p:cNvSpPr/>
          <p:nvPr/>
        </p:nvSpPr>
        <p:spPr>
          <a:xfrm>
            <a:off x="7098763" y="4661493"/>
            <a:ext cx="137962" cy="137962"/>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6EC6AD11-09AA-774B-AEA7-39ED127C18AC}"/>
              </a:ext>
            </a:extLst>
          </p:cNvPr>
          <p:cNvSpPr/>
          <p:nvPr/>
        </p:nvSpPr>
        <p:spPr>
          <a:xfrm>
            <a:off x="8096179" y="4661493"/>
            <a:ext cx="137962" cy="137962"/>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a:extLst>
              <a:ext uri="{FF2B5EF4-FFF2-40B4-BE49-F238E27FC236}">
                <a16:creationId xmlns:a16="http://schemas.microsoft.com/office/drawing/2014/main" id="{038AB183-4B14-7D4F-B930-BC1CB8B88E8D}"/>
              </a:ext>
            </a:extLst>
          </p:cNvPr>
          <p:cNvSpPr/>
          <p:nvPr/>
        </p:nvSpPr>
        <p:spPr>
          <a:xfrm>
            <a:off x="3913543" y="4661493"/>
            <a:ext cx="137962" cy="137962"/>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7" name="Group 86">
            <a:extLst>
              <a:ext uri="{FF2B5EF4-FFF2-40B4-BE49-F238E27FC236}">
                <a16:creationId xmlns:a16="http://schemas.microsoft.com/office/drawing/2014/main" id="{00C733FB-41E1-744D-AAF3-263A011CC99C}"/>
              </a:ext>
            </a:extLst>
          </p:cNvPr>
          <p:cNvGrpSpPr/>
          <p:nvPr/>
        </p:nvGrpSpPr>
        <p:grpSpPr>
          <a:xfrm>
            <a:off x="317227" y="2986863"/>
            <a:ext cx="764732" cy="725704"/>
            <a:chOff x="2036652" y="1429407"/>
            <a:chExt cx="1870888" cy="1775412"/>
          </a:xfrm>
        </p:grpSpPr>
        <p:sp>
          <p:nvSpPr>
            <p:cNvPr id="88" name="TextBox 87">
              <a:extLst>
                <a:ext uri="{FF2B5EF4-FFF2-40B4-BE49-F238E27FC236}">
                  <a16:creationId xmlns:a16="http://schemas.microsoft.com/office/drawing/2014/main" id="{A1BA713E-D6D4-8445-8078-C32F38AC868F}"/>
                </a:ext>
              </a:extLst>
            </p:cNvPr>
            <p:cNvSpPr txBox="1"/>
            <p:nvPr/>
          </p:nvSpPr>
          <p:spPr>
            <a:xfrm>
              <a:off x="2448910" y="1429407"/>
              <a:ext cx="643943" cy="752967"/>
            </a:xfrm>
            <a:prstGeom prst="rect">
              <a:avLst/>
            </a:prstGeom>
            <a:noFill/>
          </p:spPr>
          <p:txBody>
            <a:bodyPr wrap="none" rtlCol="0">
              <a:spAutoFit/>
            </a:bodyPr>
            <a:lstStyle/>
            <a:p>
              <a:r>
                <a:rPr lang="en-US" sz="1400" dirty="0">
                  <a:solidFill>
                    <a:srgbClr val="FF0000"/>
                  </a:solidFill>
                </a:rPr>
                <a:t>x</a:t>
              </a:r>
            </a:p>
          </p:txBody>
        </p:sp>
        <p:sp>
          <p:nvSpPr>
            <p:cNvPr id="89" name="TextBox 88">
              <a:extLst>
                <a:ext uri="{FF2B5EF4-FFF2-40B4-BE49-F238E27FC236}">
                  <a16:creationId xmlns:a16="http://schemas.microsoft.com/office/drawing/2014/main" id="{DD33A3B8-722A-354E-ACDE-D01CFD2FA8E3}"/>
                </a:ext>
              </a:extLst>
            </p:cNvPr>
            <p:cNvSpPr txBox="1"/>
            <p:nvPr/>
          </p:nvSpPr>
          <p:spPr>
            <a:xfrm>
              <a:off x="2601310" y="1581807"/>
              <a:ext cx="643943" cy="752967"/>
            </a:xfrm>
            <a:prstGeom prst="rect">
              <a:avLst/>
            </a:prstGeom>
            <a:noFill/>
          </p:spPr>
          <p:txBody>
            <a:bodyPr wrap="none" rtlCol="0">
              <a:spAutoFit/>
            </a:bodyPr>
            <a:lstStyle/>
            <a:p>
              <a:r>
                <a:rPr lang="en-US" sz="1400" dirty="0">
                  <a:solidFill>
                    <a:srgbClr val="FF0000"/>
                  </a:solidFill>
                </a:rPr>
                <a:t>x</a:t>
              </a:r>
            </a:p>
          </p:txBody>
        </p:sp>
        <p:sp>
          <p:nvSpPr>
            <p:cNvPr id="90" name="TextBox 89">
              <a:extLst>
                <a:ext uri="{FF2B5EF4-FFF2-40B4-BE49-F238E27FC236}">
                  <a16:creationId xmlns:a16="http://schemas.microsoft.com/office/drawing/2014/main" id="{73897401-A57F-9A47-9736-9D70DAB866B6}"/>
                </a:ext>
              </a:extLst>
            </p:cNvPr>
            <p:cNvSpPr txBox="1"/>
            <p:nvPr/>
          </p:nvSpPr>
          <p:spPr>
            <a:xfrm>
              <a:off x="2753710" y="1734208"/>
              <a:ext cx="643943" cy="752967"/>
            </a:xfrm>
            <a:prstGeom prst="rect">
              <a:avLst/>
            </a:prstGeom>
            <a:noFill/>
          </p:spPr>
          <p:txBody>
            <a:bodyPr wrap="none" rtlCol="0">
              <a:spAutoFit/>
            </a:bodyPr>
            <a:lstStyle/>
            <a:p>
              <a:r>
                <a:rPr lang="en-US" sz="1400" dirty="0">
                  <a:solidFill>
                    <a:srgbClr val="FF0000"/>
                  </a:solidFill>
                </a:rPr>
                <a:t>x</a:t>
              </a:r>
            </a:p>
          </p:txBody>
        </p:sp>
        <p:sp>
          <p:nvSpPr>
            <p:cNvPr id="91" name="TextBox 90">
              <a:extLst>
                <a:ext uri="{FF2B5EF4-FFF2-40B4-BE49-F238E27FC236}">
                  <a16:creationId xmlns:a16="http://schemas.microsoft.com/office/drawing/2014/main" id="{EE9DB232-EBFA-434D-A311-BE3A31751BD1}"/>
                </a:ext>
              </a:extLst>
            </p:cNvPr>
            <p:cNvSpPr txBox="1"/>
            <p:nvPr/>
          </p:nvSpPr>
          <p:spPr>
            <a:xfrm>
              <a:off x="2948015" y="1822914"/>
              <a:ext cx="643943" cy="752967"/>
            </a:xfrm>
            <a:prstGeom prst="rect">
              <a:avLst/>
            </a:prstGeom>
            <a:noFill/>
          </p:spPr>
          <p:txBody>
            <a:bodyPr wrap="none" rtlCol="0">
              <a:spAutoFit/>
            </a:bodyPr>
            <a:lstStyle/>
            <a:p>
              <a:r>
                <a:rPr lang="en-US" sz="1400" dirty="0">
                  <a:solidFill>
                    <a:srgbClr val="FF0000"/>
                  </a:solidFill>
                </a:rPr>
                <a:t>x</a:t>
              </a:r>
            </a:p>
          </p:txBody>
        </p:sp>
        <p:sp>
          <p:nvSpPr>
            <p:cNvPr id="92" name="TextBox 91">
              <a:extLst>
                <a:ext uri="{FF2B5EF4-FFF2-40B4-BE49-F238E27FC236}">
                  <a16:creationId xmlns:a16="http://schemas.microsoft.com/office/drawing/2014/main" id="{AA9C1A6C-28CC-5649-B8D8-7B7BFB4E601C}"/>
                </a:ext>
              </a:extLst>
            </p:cNvPr>
            <p:cNvSpPr txBox="1"/>
            <p:nvPr/>
          </p:nvSpPr>
          <p:spPr>
            <a:xfrm>
              <a:off x="3058510" y="2039008"/>
              <a:ext cx="643943" cy="752967"/>
            </a:xfrm>
            <a:prstGeom prst="rect">
              <a:avLst/>
            </a:prstGeom>
            <a:noFill/>
          </p:spPr>
          <p:txBody>
            <a:bodyPr wrap="none" rtlCol="0">
              <a:spAutoFit/>
            </a:bodyPr>
            <a:lstStyle/>
            <a:p>
              <a:r>
                <a:rPr lang="en-US" sz="1400" dirty="0">
                  <a:solidFill>
                    <a:srgbClr val="FF0000"/>
                  </a:solidFill>
                </a:rPr>
                <a:t>x</a:t>
              </a:r>
            </a:p>
          </p:txBody>
        </p:sp>
        <p:sp>
          <p:nvSpPr>
            <p:cNvPr id="93" name="TextBox 92">
              <a:extLst>
                <a:ext uri="{FF2B5EF4-FFF2-40B4-BE49-F238E27FC236}">
                  <a16:creationId xmlns:a16="http://schemas.microsoft.com/office/drawing/2014/main" id="{D947F730-C207-9047-B2C8-CD53F09095C9}"/>
                </a:ext>
              </a:extLst>
            </p:cNvPr>
            <p:cNvSpPr txBox="1"/>
            <p:nvPr/>
          </p:nvSpPr>
          <p:spPr>
            <a:xfrm>
              <a:off x="3210910" y="2191406"/>
              <a:ext cx="643943" cy="752967"/>
            </a:xfrm>
            <a:prstGeom prst="rect">
              <a:avLst/>
            </a:prstGeom>
            <a:noFill/>
          </p:spPr>
          <p:txBody>
            <a:bodyPr wrap="none" rtlCol="0">
              <a:spAutoFit/>
            </a:bodyPr>
            <a:lstStyle/>
            <a:p>
              <a:r>
                <a:rPr lang="en-US" sz="1400" dirty="0">
                  <a:solidFill>
                    <a:srgbClr val="FF0000"/>
                  </a:solidFill>
                </a:rPr>
                <a:t>x</a:t>
              </a:r>
            </a:p>
          </p:txBody>
        </p:sp>
        <p:sp>
          <p:nvSpPr>
            <p:cNvPr id="94" name="TextBox 93">
              <a:extLst>
                <a:ext uri="{FF2B5EF4-FFF2-40B4-BE49-F238E27FC236}">
                  <a16:creationId xmlns:a16="http://schemas.microsoft.com/office/drawing/2014/main" id="{AEF4C02C-C518-E741-AAC6-9C10A1886782}"/>
                </a:ext>
              </a:extLst>
            </p:cNvPr>
            <p:cNvSpPr txBox="1"/>
            <p:nvPr/>
          </p:nvSpPr>
          <p:spPr>
            <a:xfrm>
              <a:off x="2543640" y="1930855"/>
              <a:ext cx="643943" cy="752967"/>
            </a:xfrm>
            <a:prstGeom prst="rect">
              <a:avLst/>
            </a:prstGeom>
            <a:noFill/>
          </p:spPr>
          <p:txBody>
            <a:bodyPr wrap="none" rtlCol="0">
              <a:spAutoFit/>
            </a:bodyPr>
            <a:lstStyle/>
            <a:p>
              <a:r>
                <a:rPr lang="en-US" sz="1400" dirty="0">
                  <a:solidFill>
                    <a:srgbClr val="FF0000"/>
                  </a:solidFill>
                </a:rPr>
                <a:t>x</a:t>
              </a:r>
            </a:p>
          </p:txBody>
        </p:sp>
        <p:sp>
          <p:nvSpPr>
            <p:cNvPr id="95" name="TextBox 94">
              <a:extLst>
                <a:ext uri="{FF2B5EF4-FFF2-40B4-BE49-F238E27FC236}">
                  <a16:creationId xmlns:a16="http://schemas.microsoft.com/office/drawing/2014/main" id="{BECF484D-314B-974D-AA22-885E85B5C868}"/>
                </a:ext>
              </a:extLst>
            </p:cNvPr>
            <p:cNvSpPr txBox="1"/>
            <p:nvPr/>
          </p:nvSpPr>
          <p:spPr>
            <a:xfrm>
              <a:off x="2559676" y="2401193"/>
              <a:ext cx="643943" cy="752967"/>
            </a:xfrm>
            <a:prstGeom prst="rect">
              <a:avLst/>
            </a:prstGeom>
            <a:noFill/>
          </p:spPr>
          <p:txBody>
            <a:bodyPr wrap="none" rtlCol="0">
              <a:spAutoFit/>
            </a:bodyPr>
            <a:lstStyle/>
            <a:p>
              <a:r>
                <a:rPr lang="en-US" sz="1400" dirty="0">
                  <a:solidFill>
                    <a:srgbClr val="FF0000"/>
                  </a:solidFill>
                </a:rPr>
                <a:t>x</a:t>
              </a:r>
            </a:p>
          </p:txBody>
        </p:sp>
        <p:sp>
          <p:nvSpPr>
            <p:cNvPr id="108" name="TextBox 107">
              <a:extLst>
                <a:ext uri="{FF2B5EF4-FFF2-40B4-BE49-F238E27FC236}">
                  <a16:creationId xmlns:a16="http://schemas.microsoft.com/office/drawing/2014/main" id="{115332C9-6E7D-B641-B671-4849B610F09F}"/>
                </a:ext>
              </a:extLst>
            </p:cNvPr>
            <p:cNvSpPr txBox="1"/>
            <p:nvPr/>
          </p:nvSpPr>
          <p:spPr>
            <a:xfrm>
              <a:off x="2133803" y="1558683"/>
              <a:ext cx="294290" cy="752967"/>
            </a:xfrm>
            <a:prstGeom prst="rect">
              <a:avLst/>
            </a:prstGeom>
            <a:noFill/>
          </p:spPr>
          <p:txBody>
            <a:bodyPr wrap="square" rtlCol="0">
              <a:spAutoFit/>
            </a:bodyPr>
            <a:lstStyle/>
            <a:p>
              <a:r>
                <a:rPr lang="en-US" sz="1400" dirty="0">
                  <a:solidFill>
                    <a:srgbClr val="FF0000"/>
                  </a:solidFill>
                </a:rPr>
                <a:t>x</a:t>
              </a:r>
            </a:p>
          </p:txBody>
        </p:sp>
        <p:sp>
          <p:nvSpPr>
            <p:cNvPr id="109" name="TextBox 108">
              <a:extLst>
                <a:ext uri="{FF2B5EF4-FFF2-40B4-BE49-F238E27FC236}">
                  <a16:creationId xmlns:a16="http://schemas.microsoft.com/office/drawing/2014/main" id="{12B5BAB2-BC4A-CF4E-8059-0CEA5EECD127}"/>
                </a:ext>
              </a:extLst>
            </p:cNvPr>
            <p:cNvSpPr txBox="1"/>
            <p:nvPr/>
          </p:nvSpPr>
          <p:spPr>
            <a:xfrm>
              <a:off x="2244298" y="1794220"/>
              <a:ext cx="294290" cy="752967"/>
            </a:xfrm>
            <a:prstGeom prst="rect">
              <a:avLst/>
            </a:prstGeom>
            <a:noFill/>
          </p:spPr>
          <p:txBody>
            <a:bodyPr wrap="square" rtlCol="0">
              <a:spAutoFit/>
            </a:bodyPr>
            <a:lstStyle/>
            <a:p>
              <a:r>
                <a:rPr lang="en-US" sz="1400" dirty="0">
                  <a:solidFill>
                    <a:srgbClr val="FF0000"/>
                  </a:solidFill>
                </a:rPr>
                <a:t>x</a:t>
              </a:r>
            </a:p>
          </p:txBody>
        </p:sp>
        <p:sp>
          <p:nvSpPr>
            <p:cNvPr id="110" name="TextBox 109">
              <a:extLst>
                <a:ext uri="{FF2B5EF4-FFF2-40B4-BE49-F238E27FC236}">
                  <a16:creationId xmlns:a16="http://schemas.microsoft.com/office/drawing/2014/main" id="{D9ADC250-C784-204A-9094-3707E386F8AA}"/>
                </a:ext>
              </a:extLst>
            </p:cNvPr>
            <p:cNvSpPr txBox="1"/>
            <p:nvPr/>
          </p:nvSpPr>
          <p:spPr>
            <a:xfrm>
              <a:off x="2428162" y="1798738"/>
              <a:ext cx="294290" cy="752967"/>
            </a:xfrm>
            <a:prstGeom prst="rect">
              <a:avLst/>
            </a:prstGeom>
            <a:noFill/>
          </p:spPr>
          <p:txBody>
            <a:bodyPr wrap="square" rtlCol="0">
              <a:spAutoFit/>
            </a:bodyPr>
            <a:lstStyle/>
            <a:p>
              <a:r>
                <a:rPr lang="en-US" sz="1400" dirty="0">
                  <a:solidFill>
                    <a:srgbClr val="FF0000"/>
                  </a:solidFill>
                </a:rPr>
                <a:t>x</a:t>
              </a:r>
            </a:p>
          </p:txBody>
        </p:sp>
        <p:sp>
          <p:nvSpPr>
            <p:cNvPr id="111" name="TextBox 110">
              <a:extLst>
                <a:ext uri="{FF2B5EF4-FFF2-40B4-BE49-F238E27FC236}">
                  <a16:creationId xmlns:a16="http://schemas.microsoft.com/office/drawing/2014/main" id="{A761C066-8D28-9444-A06C-1C01BBDE837F}"/>
                </a:ext>
              </a:extLst>
            </p:cNvPr>
            <p:cNvSpPr txBox="1"/>
            <p:nvPr/>
          </p:nvSpPr>
          <p:spPr>
            <a:xfrm>
              <a:off x="2464675" y="2140326"/>
              <a:ext cx="294290" cy="752967"/>
            </a:xfrm>
            <a:prstGeom prst="rect">
              <a:avLst/>
            </a:prstGeom>
            <a:noFill/>
          </p:spPr>
          <p:txBody>
            <a:bodyPr wrap="square" rtlCol="0">
              <a:spAutoFit/>
            </a:bodyPr>
            <a:lstStyle/>
            <a:p>
              <a:r>
                <a:rPr lang="en-US" sz="1400" dirty="0">
                  <a:solidFill>
                    <a:srgbClr val="FF0000"/>
                  </a:solidFill>
                </a:rPr>
                <a:t>x</a:t>
              </a:r>
            </a:p>
          </p:txBody>
        </p:sp>
        <p:sp>
          <p:nvSpPr>
            <p:cNvPr id="112" name="TextBox 111">
              <a:extLst>
                <a:ext uri="{FF2B5EF4-FFF2-40B4-BE49-F238E27FC236}">
                  <a16:creationId xmlns:a16="http://schemas.microsoft.com/office/drawing/2014/main" id="{860C6D30-1F22-2042-A4F1-61473E49FBC5}"/>
                </a:ext>
              </a:extLst>
            </p:cNvPr>
            <p:cNvSpPr txBox="1"/>
            <p:nvPr/>
          </p:nvSpPr>
          <p:spPr>
            <a:xfrm>
              <a:off x="2911365" y="2101437"/>
              <a:ext cx="294290" cy="752967"/>
            </a:xfrm>
            <a:prstGeom prst="rect">
              <a:avLst/>
            </a:prstGeom>
            <a:noFill/>
          </p:spPr>
          <p:txBody>
            <a:bodyPr wrap="square" rtlCol="0">
              <a:spAutoFit/>
            </a:bodyPr>
            <a:lstStyle/>
            <a:p>
              <a:r>
                <a:rPr lang="en-US" sz="1400" dirty="0">
                  <a:solidFill>
                    <a:srgbClr val="FF0000"/>
                  </a:solidFill>
                </a:rPr>
                <a:t>x</a:t>
              </a:r>
            </a:p>
          </p:txBody>
        </p:sp>
        <p:sp>
          <p:nvSpPr>
            <p:cNvPr id="113" name="TextBox 112">
              <a:extLst>
                <a:ext uri="{FF2B5EF4-FFF2-40B4-BE49-F238E27FC236}">
                  <a16:creationId xmlns:a16="http://schemas.microsoft.com/office/drawing/2014/main" id="{354130D2-0CC7-9F43-96BE-7F40E29289B6}"/>
                </a:ext>
              </a:extLst>
            </p:cNvPr>
            <p:cNvSpPr txBox="1"/>
            <p:nvPr/>
          </p:nvSpPr>
          <p:spPr>
            <a:xfrm>
              <a:off x="2758319" y="2319946"/>
              <a:ext cx="294290" cy="752967"/>
            </a:xfrm>
            <a:prstGeom prst="rect">
              <a:avLst/>
            </a:prstGeom>
            <a:noFill/>
          </p:spPr>
          <p:txBody>
            <a:bodyPr wrap="square" rtlCol="0">
              <a:spAutoFit/>
            </a:bodyPr>
            <a:lstStyle/>
            <a:p>
              <a:r>
                <a:rPr lang="en-US" sz="1400" dirty="0">
                  <a:solidFill>
                    <a:srgbClr val="FF0000"/>
                  </a:solidFill>
                </a:rPr>
                <a:t>x</a:t>
              </a:r>
            </a:p>
          </p:txBody>
        </p:sp>
        <p:sp>
          <p:nvSpPr>
            <p:cNvPr id="114" name="TextBox 113">
              <a:extLst>
                <a:ext uri="{FF2B5EF4-FFF2-40B4-BE49-F238E27FC236}">
                  <a16:creationId xmlns:a16="http://schemas.microsoft.com/office/drawing/2014/main" id="{A96648A7-28B9-E543-8EEC-AAFC561F4526}"/>
                </a:ext>
              </a:extLst>
            </p:cNvPr>
            <p:cNvSpPr txBox="1"/>
            <p:nvPr/>
          </p:nvSpPr>
          <p:spPr>
            <a:xfrm>
              <a:off x="3037761" y="2408339"/>
              <a:ext cx="294290" cy="752967"/>
            </a:xfrm>
            <a:prstGeom prst="rect">
              <a:avLst/>
            </a:prstGeom>
            <a:noFill/>
          </p:spPr>
          <p:txBody>
            <a:bodyPr wrap="square" rtlCol="0">
              <a:spAutoFit/>
            </a:bodyPr>
            <a:lstStyle/>
            <a:p>
              <a:r>
                <a:rPr lang="en-US" sz="1400" dirty="0">
                  <a:solidFill>
                    <a:srgbClr val="FF0000"/>
                  </a:solidFill>
                </a:rPr>
                <a:t>x</a:t>
              </a:r>
            </a:p>
          </p:txBody>
        </p:sp>
        <p:sp>
          <p:nvSpPr>
            <p:cNvPr id="115" name="TextBox 114">
              <a:extLst>
                <a:ext uri="{FF2B5EF4-FFF2-40B4-BE49-F238E27FC236}">
                  <a16:creationId xmlns:a16="http://schemas.microsoft.com/office/drawing/2014/main" id="{DE3E16E7-23B0-5340-8A8A-8D01D6F03C58}"/>
                </a:ext>
              </a:extLst>
            </p:cNvPr>
            <p:cNvSpPr txBox="1"/>
            <p:nvPr/>
          </p:nvSpPr>
          <p:spPr>
            <a:xfrm>
              <a:off x="2055045" y="1872524"/>
              <a:ext cx="294290" cy="752967"/>
            </a:xfrm>
            <a:prstGeom prst="rect">
              <a:avLst/>
            </a:prstGeom>
            <a:noFill/>
          </p:spPr>
          <p:txBody>
            <a:bodyPr wrap="square" rtlCol="0">
              <a:spAutoFit/>
            </a:bodyPr>
            <a:lstStyle/>
            <a:p>
              <a:r>
                <a:rPr lang="en-US" sz="1400" dirty="0">
                  <a:solidFill>
                    <a:srgbClr val="FF0000"/>
                  </a:solidFill>
                </a:rPr>
                <a:t>x</a:t>
              </a:r>
            </a:p>
          </p:txBody>
        </p:sp>
        <p:sp>
          <p:nvSpPr>
            <p:cNvPr id="116" name="TextBox 115">
              <a:extLst>
                <a:ext uri="{FF2B5EF4-FFF2-40B4-BE49-F238E27FC236}">
                  <a16:creationId xmlns:a16="http://schemas.microsoft.com/office/drawing/2014/main" id="{1DA6CE1D-8F2B-CE42-A0C1-26F3CD8B3A31}"/>
                </a:ext>
              </a:extLst>
            </p:cNvPr>
            <p:cNvSpPr txBox="1"/>
            <p:nvPr/>
          </p:nvSpPr>
          <p:spPr>
            <a:xfrm>
              <a:off x="3232067" y="1918872"/>
              <a:ext cx="643943" cy="752967"/>
            </a:xfrm>
            <a:prstGeom prst="rect">
              <a:avLst/>
            </a:prstGeom>
            <a:noFill/>
          </p:spPr>
          <p:txBody>
            <a:bodyPr wrap="none" rtlCol="0">
              <a:spAutoFit/>
            </a:bodyPr>
            <a:lstStyle/>
            <a:p>
              <a:r>
                <a:rPr lang="en-US" sz="1400" dirty="0">
                  <a:solidFill>
                    <a:srgbClr val="FF0000"/>
                  </a:solidFill>
                </a:rPr>
                <a:t>x</a:t>
              </a:r>
            </a:p>
          </p:txBody>
        </p:sp>
        <p:sp>
          <p:nvSpPr>
            <p:cNvPr id="117" name="TextBox 116">
              <a:extLst>
                <a:ext uri="{FF2B5EF4-FFF2-40B4-BE49-F238E27FC236}">
                  <a16:creationId xmlns:a16="http://schemas.microsoft.com/office/drawing/2014/main" id="{52E742AB-6931-A54C-9A34-25185AB287DB}"/>
                </a:ext>
              </a:extLst>
            </p:cNvPr>
            <p:cNvSpPr txBox="1"/>
            <p:nvPr/>
          </p:nvSpPr>
          <p:spPr>
            <a:xfrm>
              <a:off x="2927267" y="1483430"/>
              <a:ext cx="284051" cy="752967"/>
            </a:xfrm>
            <a:prstGeom prst="rect">
              <a:avLst/>
            </a:prstGeom>
            <a:noFill/>
          </p:spPr>
          <p:txBody>
            <a:bodyPr wrap="square" rtlCol="0">
              <a:spAutoFit/>
            </a:bodyPr>
            <a:lstStyle/>
            <a:p>
              <a:r>
                <a:rPr lang="en-US" sz="1400" dirty="0">
                  <a:solidFill>
                    <a:srgbClr val="FF0000"/>
                  </a:solidFill>
                </a:rPr>
                <a:t>x</a:t>
              </a:r>
            </a:p>
          </p:txBody>
        </p:sp>
        <p:sp>
          <p:nvSpPr>
            <p:cNvPr id="118" name="TextBox 117">
              <a:extLst>
                <a:ext uri="{FF2B5EF4-FFF2-40B4-BE49-F238E27FC236}">
                  <a16:creationId xmlns:a16="http://schemas.microsoft.com/office/drawing/2014/main" id="{5396B806-5D17-8C40-A41F-C5C35CE0C2F8}"/>
                </a:ext>
              </a:extLst>
            </p:cNvPr>
            <p:cNvSpPr txBox="1"/>
            <p:nvPr/>
          </p:nvSpPr>
          <p:spPr>
            <a:xfrm>
              <a:off x="3263597" y="1638247"/>
              <a:ext cx="643943" cy="752967"/>
            </a:xfrm>
            <a:prstGeom prst="rect">
              <a:avLst/>
            </a:prstGeom>
            <a:noFill/>
          </p:spPr>
          <p:txBody>
            <a:bodyPr wrap="none" rtlCol="0">
              <a:spAutoFit/>
            </a:bodyPr>
            <a:lstStyle/>
            <a:p>
              <a:r>
                <a:rPr lang="en-US" sz="1400" dirty="0">
                  <a:solidFill>
                    <a:srgbClr val="FF0000"/>
                  </a:solidFill>
                </a:rPr>
                <a:t>x</a:t>
              </a:r>
            </a:p>
          </p:txBody>
        </p:sp>
        <p:sp>
          <p:nvSpPr>
            <p:cNvPr id="119" name="TextBox 118">
              <a:extLst>
                <a:ext uri="{FF2B5EF4-FFF2-40B4-BE49-F238E27FC236}">
                  <a16:creationId xmlns:a16="http://schemas.microsoft.com/office/drawing/2014/main" id="{537B8A14-B4E1-B34D-9E28-3E1C6C8BDDD4}"/>
                </a:ext>
              </a:extLst>
            </p:cNvPr>
            <p:cNvSpPr txBox="1"/>
            <p:nvPr/>
          </p:nvSpPr>
          <p:spPr>
            <a:xfrm>
              <a:off x="2335514" y="2451852"/>
              <a:ext cx="643943" cy="752967"/>
            </a:xfrm>
            <a:prstGeom prst="rect">
              <a:avLst/>
            </a:prstGeom>
            <a:noFill/>
          </p:spPr>
          <p:txBody>
            <a:bodyPr wrap="none" rtlCol="0">
              <a:spAutoFit/>
            </a:bodyPr>
            <a:lstStyle/>
            <a:p>
              <a:r>
                <a:rPr lang="en-US" sz="1400" dirty="0">
                  <a:solidFill>
                    <a:srgbClr val="FF0000"/>
                  </a:solidFill>
                </a:rPr>
                <a:t>x</a:t>
              </a:r>
            </a:p>
          </p:txBody>
        </p:sp>
        <p:sp>
          <p:nvSpPr>
            <p:cNvPr id="120" name="TextBox 119">
              <a:extLst>
                <a:ext uri="{FF2B5EF4-FFF2-40B4-BE49-F238E27FC236}">
                  <a16:creationId xmlns:a16="http://schemas.microsoft.com/office/drawing/2014/main" id="{7E59B64C-F80A-AB4C-B94A-7632C55520BD}"/>
                </a:ext>
              </a:extLst>
            </p:cNvPr>
            <p:cNvSpPr txBox="1"/>
            <p:nvPr/>
          </p:nvSpPr>
          <p:spPr>
            <a:xfrm>
              <a:off x="2727435" y="2028285"/>
              <a:ext cx="643943" cy="752967"/>
            </a:xfrm>
            <a:prstGeom prst="rect">
              <a:avLst/>
            </a:prstGeom>
            <a:noFill/>
          </p:spPr>
          <p:txBody>
            <a:bodyPr wrap="none" rtlCol="0">
              <a:spAutoFit/>
            </a:bodyPr>
            <a:lstStyle/>
            <a:p>
              <a:r>
                <a:rPr lang="en-US" sz="1400" dirty="0">
                  <a:solidFill>
                    <a:srgbClr val="FF0000"/>
                  </a:solidFill>
                </a:rPr>
                <a:t>x</a:t>
              </a:r>
            </a:p>
          </p:txBody>
        </p:sp>
        <p:sp>
          <p:nvSpPr>
            <p:cNvPr id="121" name="TextBox 120">
              <a:extLst>
                <a:ext uri="{FF2B5EF4-FFF2-40B4-BE49-F238E27FC236}">
                  <a16:creationId xmlns:a16="http://schemas.microsoft.com/office/drawing/2014/main" id="{0A4CA2BC-B800-B14A-ABC4-67F7FAC418C7}"/>
                </a:ext>
              </a:extLst>
            </p:cNvPr>
            <p:cNvSpPr txBox="1"/>
            <p:nvPr/>
          </p:nvSpPr>
          <p:spPr>
            <a:xfrm>
              <a:off x="2181270" y="2138012"/>
              <a:ext cx="643943" cy="752967"/>
            </a:xfrm>
            <a:prstGeom prst="rect">
              <a:avLst/>
            </a:prstGeom>
            <a:noFill/>
          </p:spPr>
          <p:txBody>
            <a:bodyPr wrap="none" rtlCol="0">
              <a:spAutoFit/>
            </a:bodyPr>
            <a:lstStyle/>
            <a:p>
              <a:r>
                <a:rPr lang="en-US" sz="1400" dirty="0">
                  <a:solidFill>
                    <a:srgbClr val="FF0000"/>
                  </a:solidFill>
                </a:rPr>
                <a:t>x</a:t>
              </a:r>
            </a:p>
          </p:txBody>
        </p:sp>
        <p:sp>
          <p:nvSpPr>
            <p:cNvPr id="122" name="Oval 121">
              <a:extLst>
                <a:ext uri="{FF2B5EF4-FFF2-40B4-BE49-F238E27FC236}">
                  <a16:creationId xmlns:a16="http://schemas.microsoft.com/office/drawing/2014/main" id="{159C0DC0-EC8F-0041-A9BA-DF020BA056FE}"/>
                </a:ext>
              </a:extLst>
            </p:cNvPr>
            <p:cNvSpPr/>
            <p:nvPr/>
          </p:nvSpPr>
          <p:spPr>
            <a:xfrm>
              <a:off x="2036652" y="1497826"/>
              <a:ext cx="1665617" cy="1576552"/>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FF0000"/>
                </a:solidFill>
              </a:endParaRPr>
            </a:p>
          </p:txBody>
        </p:sp>
      </p:grpSp>
      <p:sp>
        <p:nvSpPr>
          <p:cNvPr id="123" name="Right Arrow 122">
            <a:extLst>
              <a:ext uri="{FF2B5EF4-FFF2-40B4-BE49-F238E27FC236}">
                <a16:creationId xmlns:a16="http://schemas.microsoft.com/office/drawing/2014/main" id="{4BAB9F23-F13B-4341-989A-3C74B882FB3A}"/>
              </a:ext>
            </a:extLst>
          </p:cNvPr>
          <p:cNvSpPr/>
          <p:nvPr/>
        </p:nvSpPr>
        <p:spPr>
          <a:xfrm>
            <a:off x="1157021" y="3253445"/>
            <a:ext cx="692435" cy="18759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TextBox 123">
            <a:extLst>
              <a:ext uri="{FF2B5EF4-FFF2-40B4-BE49-F238E27FC236}">
                <a16:creationId xmlns:a16="http://schemas.microsoft.com/office/drawing/2014/main" id="{607AC3D7-35CA-FC43-B459-9784B94C8F8E}"/>
              </a:ext>
            </a:extLst>
          </p:cNvPr>
          <p:cNvSpPr txBox="1"/>
          <p:nvPr/>
        </p:nvSpPr>
        <p:spPr>
          <a:xfrm>
            <a:off x="1927849" y="3205794"/>
            <a:ext cx="678311" cy="278619"/>
          </a:xfrm>
          <a:prstGeom prst="rect">
            <a:avLst/>
          </a:prstGeom>
          <a:noFill/>
        </p:spPr>
        <p:txBody>
          <a:bodyPr wrap="none" rtlCol="0">
            <a:spAutoFit/>
          </a:bodyPr>
          <a:lstStyle/>
          <a:p>
            <a:r>
              <a:rPr lang="en-US" dirty="0">
                <a:solidFill>
                  <a:srgbClr val="FF0000"/>
                </a:solidFill>
              </a:rPr>
              <a:t>statistic</a:t>
            </a:r>
          </a:p>
        </p:txBody>
      </p:sp>
      <p:grpSp>
        <p:nvGrpSpPr>
          <p:cNvPr id="125" name="Group 124">
            <a:extLst>
              <a:ext uri="{FF2B5EF4-FFF2-40B4-BE49-F238E27FC236}">
                <a16:creationId xmlns:a16="http://schemas.microsoft.com/office/drawing/2014/main" id="{179E58BF-E674-3441-AEA4-BA7C6114D148}"/>
              </a:ext>
            </a:extLst>
          </p:cNvPr>
          <p:cNvGrpSpPr/>
          <p:nvPr/>
        </p:nvGrpSpPr>
        <p:grpSpPr>
          <a:xfrm>
            <a:off x="322419" y="1379813"/>
            <a:ext cx="765978" cy="725113"/>
            <a:chOff x="2031861" y="1429407"/>
            <a:chExt cx="1876592" cy="1776474"/>
          </a:xfrm>
        </p:grpSpPr>
        <p:sp>
          <p:nvSpPr>
            <p:cNvPr id="126" name="TextBox 125">
              <a:extLst>
                <a:ext uri="{FF2B5EF4-FFF2-40B4-BE49-F238E27FC236}">
                  <a16:creationId xmlns:a16="http://schemas.microsoft.com/office/drawing/2014/main" id="{8EAEF897-DD4D-024F-91CC-518CD7472EEC}"/>
                </a:ext>
              </a:extLst>
            </p:cNvPr>
            <p:cNvSpPr txBox="1"/>
            <p:nvPr/>
          </p:nvSpPr>
          <p:spPr>
            <a:xfrm>
              <a:off x="2448910" y="1429407"/>
              <a:ext cx="644856" cy="754031"/>
            </a:xfrm>
            <a:prstGeom prst="rect">
              <a:avLst/>
            </a:prstGeom>
            <a:noFill/>
          </p:spPr>
          <p:txBody>
            <a:bodyPr wrap="none" rtlCol="0">
              <a:spAutoFit/>
            </a:bodyPr>
            <a:lstStyle/>
            <a:p>
              <a:r>
                <a:rPr lang="en-US" sz="1400" dirty="0"/>
                <a:t>x</a:t>
              </a:r>
            </a:p>
          </p:txBody>
        </p:sp>
        <p:sp>
          <p:nvSpPr>
            <p:cNvPr id="127" name="TextBox 126">
              <a:extLst>
                <a:ext uri="{FF2B5EF4-FFF2-40B4-BE49-F238E27FC236}">
                  <a16:creationId xmlns:a16="http://schemas.microsoft.com/office/drawing/2014/main" id="{2A7F4ADB-A73C-0040-845A-9C919AE700C0}"/>
                </a:ext>
              </a:extLst>
            </p:cNvPr>
            <p:cNvSpPr txBox="1"/>
            <p:nvPr/>
          </p:nvSpPr>
          <p:spPr>
            <a:xfrm>
              <a:off x="2601310" y="1581807"/>
              <a:ext cx="644856" cy="754031"/>
            </a:xfrm>
            <a:prstGeom prst="rect">
              <a:avLst/>
            </a:prstGeom>
            <a:noFill/>
          </p:spPr>
          <p:txBody>
            <a:bodyPr wrap="none" rtlCol="0">
              <a:spAutoFit/>
            </a:bodyPr>
            <a:lstStyle/>
            <a:p>
              <a:r>
                <a:rPr lang="en-US" sz="1400" dirty="0"/>
                <a:t>x</a:t>
              </a:r>
            </a:p>
          </p:txBody>
        </p:sp>
        <p:sp>
          <p:nvSpPr>
            <p:cNvPr id="128" name="TextBox 127">
              <a:extLst>
                <a:ext uri="{FF2B5EF4-FFF2-40B4-BE49-F238E27FC236}">
                  <a16:creationId xmlns:a16="http://schemas.microsoft.com/office/drawing/2014/main" id="{65776B7D-91B4-4346-B2D9-6BC8BB59F712}"/>
                </a:ext>
              </a:extLst>
            </p:cNvPr>
            <p:cNvSpPr txBox="1"/>
            <p:nvPr/>
          </p:nvSpPr>
          <p:spPr>
            <a:xfrm>
              <a:off x="2753710" y="1734207"/>
              <a:ext cx="644856" cy="754031"/>
            </a:xfrm>
            <a:prstGeom prst="rect">
              <a:avLst/>
            </a:prstGeom>
            <a:noFill/>
          </p:spPr>
          <p:txBody>
            <a:bodyPr wrap="none" rtlCol="0">
              <a:spAutoFit/>
            </a:bodyPr>
            <a:lstStyle/>
            <a:p>
              <a:r>
                <a:rPr lang="en-US" sz="1400" dirty="0"/>
                <a:t>x</a:t>
              </a:r>
            </a:p>
          </p:txBody>
        </p:sp>
        <p:sp>
          <p:nvSpPr>
            <p:cNvPr id="129" name="TextBox 128">
              <a:extLst>
                <a:ext uri="{FF2B5EF4-FFF2-40B4-BE49-F238E27FC236}">
                  <a16:creationId xmlns:a16="http://schemas.microsoft.com/office/drawing/2014/main" id="{796A5D1C-C4D0-7041-BCA8-75FC98134685}"/>
                </a:ext>
              </a:extLst>
            </p:cNvPr>
            <p:cNvSpPr txBox="1"/>
            <p:nvPr/>
          </p:nvSpPr>
          <p:spPr>
            <a:xfrm>
              <a:off x="2948014" y="1822912"/>
              <a:ext cx="644856" cy="754031"/>
            </a:xfrm>
            <a:prstGeom prst="rect">
              <a:avLst/>
            </a:prstGeom>
            <a:noFill/>
          </p:spPr>
          <p:txBody>
            <a:bodyPr wrap="none" rtlCol="0">
              <a:spAutoFit/>
            </a:bodyPr>
            <a:lstStyle/>
            <a:p>
              <a:r>
                <a:rPr lang="en-US" sz="1400" dirty="0"/>
                <a:t>x</a:t>
              </a:r>
            </a:p>
          </p:txBody>
        </p:sp>
        <p:sp>
          <p:nvSpPr>
            <p:cNvPr id="130" name="TextBox 129">
              <a:extLst>
                <a:ext uri="{FF2B5EF4-FFF2-40B4-BE49-F238E27FC236}">
                  <a16:creationId xmlns:a16="http://schemas.microsoft.com/office/drawing/2014/main" id="{AA94C8DC-2EE0-8449-A975-B540E3A79023}"/>
                </a:ext>
              </a:extLst>
            </p:cNvPr>
            <p:cNvSpPr txBox="1"/>
            <p:nvPr/>
          </p:nvSpPr>
          <p:spPr>
            <a:xfrm>
              <a:off x="3058511" y="2039008"/>
              <a:ext cx="644856" cy="754031"/>
            </a:xfrm>
            <a:prstGeom prst="rect">
              <a:avLst/>
            </a:prstGeom>
            <a:noFill/>
          </p:spPr>
          <p:txBody>
            <a:bodyPr wrap="none" rtlCol="0">
              <a:spAutoFit/>
            </a:bodyPr>
            <a:lstStyle/>
            <a:p>
              <a:r>
                <a:rPr lang="en-US" sz="1400" dirty="0"/>
                <a:t>x</a:t>
              </a:r>
            </a:p>
          </p:txBody>
        </p:sp>
        <p:sp>
          <p:nvSpPr>
            <p:cNvPr id="131" name="TextBox 130">
              <a:extLst>
                <a:ext uri="{FF2B5EF4-FFF2-40B4-BE49-F238E27FC236}">
                  <a16:creationId xmlns:a16="http://schemas.microsoft.com/office/drawing/2014/main" id="{147B5D49-74F9-5749-9AA6-33C4C3E3B713}"/>
                </a:ext>
              </a:extLst>
            </p:cNvPr>
            <p:cNvSpPr txBox="1"/>
            <p:nvPr/>
          </p:nvSpPr>
          <p:spPr>
            <a:xfrm>
              <a:off x="3210909" y="2191408"/>
              <a:ext cx="644856" cy="754031"/>
            </a:xfrm>
            <a:prstGeom prst="rect">
              <a:avLst/>
            </a:prstGeom>
            <a:noFill/>
          </p:spPr>
          <p:txBody>
            <a:bodyPr wrap="none" rtlCol="0">
              <a:spAutoFit/>
            </a:bodyPr>
            <a:lstStyle/>
            <a:p>
              <a:r>
                <a:rPr lang="en-US" sz="1400" dirty="0"/>
                <a:t>x</a:t>
              </a:r>
            </a:p>
          </p:txBody>
        </p:sp>
        <p:sp>
          <p:nvSpPr>
            <p:cNvPr id="132" name="TextBox 131">
              <a:extLst>
                <a:ext uri="{FF2B5EF4-FFF2-40B4-BE49-F238E27FC236}">
                  <a16:creationId xmlns:a16="http://schemas.microsoft.com/office/drawing/2014/main" id="{F0BB970E-1545-B340-9B1F-D671677A33F0}"/>
                </a:ext>
              </a:extLst>
            </p:cNvPr>
            <p:cNvSpPr txBox="1"/>
            <p:nvPr/>
          </p:nvSpPr>
          <p:spPr>
            <a:xfrm>
              <a:off x="2543639" y="1930853"/>
              <a:ext cx="644856" cy="754031"/>
            </a:xfrm>
            <a:prstGeom prst="rect">
              <a:avLst/>
            </a:prstGeom>
            <a:noFill/>
          </p:spPr>
          <p:txBody>
            <a:bodyPr wrap="none" rtlCol="0">
              <a:spAutoFit/>
            </a:bodyPr>
            <a:lstStyle/>
            <a:p>
              <a:r>
                <a:rPr lang="en-US" sz="1400" dirty="0"/>
                <a:t>x</a:t>
              </a:r>
            </a:p>
          </p:txBody>
        </p:sp>
        <p:sp>
          <p:nvSpPr>
            <p:cNvPr id="133" name="TextBox 132">
              <a:extLst>
                <a:ext uri="{FF2B5EF4-FFF2-40B4-BE49-F238E27FC236}">
                  <a16:creationId xmlns:a16="http://schemas.microsoft.com/office/drawing/2014/main" id="{8C98C865-2E5D-7F4F-A3B8-A69C89389849}"/>
                </a:ext>
              </a:extLst>
            </p:cNvPr>
            <p:cNvSpPr txBox="1"/>
            <p:nvPr/>
          </p:nvSpPr>
          <p:spPr>
            <a:xfrm>
              <a:off x="2559676" y="2401193"/>
              <a:ext cx="644856" cy="754031"/>
            </a:xfrm>
            <a:prstGeom prst="rect">
              <a:avLst/>
            </a:prstGeom>
            <a:noFill/>
          </p:spPr>
          <p:txBody>
            <a:bodyPr wrap="none" rtlCol="0">
              <a:spAutoFit/>
            </a:bodyPr>
            <a:lstStyle/>
            <a:p>
              <a:r>
                <a:rPr lang="en-US" sz="1400" dirty="0"/>
                <a:t>x</a:t>
              </a:r>
            </a:p>
          </p:txBody>
        </p:sp>
        <p:sp>
          <p:nvSpPr>
            <p:cNvPr id="134" name="TextBox 133">
              <a:extLst>
                <a:ext uri="{FF2B5EF4-FFF2-40B4-BE49-F238E27FC236}">
                  <a16:creationId xmlns:a16="http://schemas.microsoft.com/office/drawing/2014/main" id="{4CF688E0-EEB9-E846-BFCB-DA643DFCE01F}"/>
                </a:ext>
              </a:extLst>
            </p:cNvPr>
            <p:cNvSpPr txBox="1"/>
            <p:nvPr/>
          </p:nvSpPr>
          <p:spPr>
            <a:xfrm>
              <a:off x="2133803" y="1558685"/>
              <a:ext cx="294290" cy="754031"/>
            </a:xfrm>
            <a:prstGeom prst="rect">
              <a:avLst/>
            </a:prstGeom>
            <a:noFill/>
          </p:spPr>
          <p:txBody>
            <a:bodyPr wrap="square" rtlCol="0">
              <a:spAutoFit/>
            </a:bodyPr>
            <a:lstStyle/>
            <a:p>
              <a:r>
                <a:rPr lang="en-US" sz="1400" dirty="0"/>
                <a:t>x</a:t>
              </a:r>
            </a:p>
          </p:txBody>
        </p:sp>
        <p:sp>
          <p:nvSpPr>
            <p:cNvPr id="135" name="TextBox 134">
              <a:extLst>
                <a:ext uri="{FF2B5EF4-FFF2-40B4-BE49-F238E27FC236}">
                  <a16:creationId xmlns:a16="http://schemas.microsoft.com/office/drawing/2014/main" id="{53823505-B16C-3F4F-AB5F-B9B0CF80DB05}"/>
                </a:ext>
              </a:extLst>
            </p:cNvPr>
            <p:cNvSpPr txBox="1"/>
            <p:nvPr/>
          </p:nvSpPr>
          <p:spPr>
            <a:xfrm>
              <a:off x="2244297" y="1794218"/>
              <a:ext cx="294290" cy="754031"/>
            </a:xfrm>
            <a:prstGeom prst="rect">
              <a:avLst/>
            </a:prstGeom>
            <a:noFill/>
          </p:spPr>
          <p:txBody>
            <a:bodyPr wrap="square" rtlCol="0">
              <a:spAutoFit/>
            </a:bodyPr>
            <a:lstStyle/>
            <a:p>
              <a:r>
                <a:rPr lang="en-US" sz="1400" dirty="0"/>
                <a:t>x</a:t>
              </a:r>
            </a:p>
          </p:txBody>
        </p:sp>
        <p:sp>
          <p:nvSpPr>
            <p:cNvPr id="136" name="TextBox 135">
              <a:extLst>
                <a:ext uri="{FF2B5EF4-FFF2-40B4-BE49-F238E27FC236}">
                  <a16:creationId xmlns:a16="http://schemas.microsoft.com/office/drawing/2014/main" id="{7F9C3704-068E-6342-8DA5-243C3B3AB0AA}"/>
                </a:ext>
              </a:extLst>
            </p:cNvPr>
            <p:cNvSpPr txBox="1"/>
            <p:nvPr/>
          </p:nvSpPr>
          <p:spPr>
            <a:xfrm>
              <a:off x="2428161" y="1798739"/>
              <a:ext cx="294290" cy="754031"/>
            </a:xfrm>
            <a:prstGeom prst="rect">
              <a:avLst/>
            </a:prstGeom>
            <a:noFill/>
          </p:spPr>
          <p:txBody>
            <a:bodyPr wrap="square" rtlCol="0">
              <a:spAutoFit/>
            </a:bodyPr>
            <a:lstStyle/>
            <a:p>
              <a:r>
                <a:rPr lang="en-US" sz="1400" dirty="0"/>
                <a:t>x</a:t>
              </a:r>
            </a:p>
          </p:txBody>
        </p:sp>
        <p:sp>
          <p:nvSpPr>
            <p:cNvPr id="137" name="TextBox 136">
              <a:extLst>
                <a:ext uri="{FF2B5EF4-FFF2-40B4-BE49-F238E27FC236}">
                  <a16:creationId xmlns:a16="http://schemas.microsoft.com/office/drawing/2014/main" id="{567E9654-D49F-F44B-BBC3-C75D58AFAC61}"/>
                </a:ext>
              </a:extLst>
            </p:cNvPr>
            <p:cNvSpPr txBox="1"/>
            <p:nvPr/>
          </p:nvSpPr>
          <p:spPr>
            <a:xfrm>
              <a:off x="2464675" y="2140327"/>
              <a:ext cx="294290" cy="754031"/>
            </a:xfrm>
            <a:prstGeom prst="rect">
              <a:avLst/>
            </a:prstGeom>
            <a:noFill/>
          </p:spPr>
          <p:txBody>
            <a:bodyPr wrap="square" rtlCol="0">
              <a:spAutoFit/>
            </a:bodyPr>
            <a:lstStyle/>
            <a:p>
              <a:r>
                <a:rPr lang="en-US" sz="1400" dirty="0"/>
                <a:t>x</a:t>
              </a:r>
            </a:p>
          </p:txBody>
        </p:sp>
        <p:sp>
          <p:nvSpPr>
            <p:cNvPr id="138" name="TextBox 137">
              <a:extLst>
                <a:ext uri="{FF2B5EF4-FFF2-40B4-BE49-F238E27FC236}">
                  <a16:creationId xmlns:a16="http://schemas.microsoft.com/office/drawing/2014/main" id="{02A4AC9C-9627-AB41-B7DF-2A079F400876}"/>
                </a:ext>
              </a:extLst>
            </p:cNvPr>
            <p:cNvSpPr txBox="1"/>
            <p:nvPr/>
          </p:nvSpPr>
          <p:spPr>
            <a:xfrm>
              <a:off x="2911366" y="2101437"/>
              <a:ext cx="294290" cy="754031"/>
            </a:xfrm>
            <a:prstGeom prst="rect">
              <a:avLst/>
            </a:prstGeom>
            <a:noFill/>
          </p:spPr>
          <p:txBody>
            <a:bodyPr wrap="square" rtlCol="0">
              <a:spAutoFit/>
            </a:bodyPr>
            <a:lstStyle/>
            <a:p>
              <a:r>
                <a:rPr lang="en-US" sz="1400" dirty="0"/>
                <a:t>x</a:t>
              </a:r>
            </a:p>
          </p:txBody>
        </p:sp>
        <p:sp>
          <p:nvSpPr>
            <p:cNvPr id="139" name="TextBox 138">
              <a:extLst>
                <a:ext uri="{FF2B5EF4-FFF2-40B4-BE49-F238E27FC236}">
                  <a16:creationId xmlns:a16="http://schemas.microsoft.com/office/drawing/2014/main" id="{5B97F41C-9F95-2544-B1B2-31245D490284}"/>
                </a:ext>
              </a:extLst>
            </p:cNvPr>
            <p:cNvSpPr txBox="1"/>
            <p:nvPr/>
          </p:nvSpPr>
          <p:spPr>
            <a:xfrm>
              <a:off x="2758319" y="2319946"/>
              <a:ext cx="294290" cy="754031"/>
            </a:xfrm>
            <a:prstGeom prst="rect">
              <a:avLst/>
            </a:prstGeom>
            <a:noFill/>
          </p:spPr>
          <p:txBody>
            <a:bodyPr wrap="square" rtlCol="0">
              <a:spAutoFit/>
            </a:bodyPr>
            <a:lstStyle/>
            <a:p>
              <a:r>
                <a:rPr lang="en-US" sz="1400" dirty="0"/>
                <a:t>x</a:t>
              </a:r>
            </a:p>
          </p:txBody>
        </p:sp>
        <p:sp>
          <p:nvSpPr>
            <p:cNvPr id="140" name="TextBox 139">
              <a:extLst>
                <a:ext uri="{FF2B5EF4-FFF2-40B4-BE49-F238E27FC236}">
                  <a16:creationId xmlns:a16="http://schemas.microsoft.com/office/drawing/2014/main" id="{A8B12433-401A-9441-BDEC-609914CED178}"/>
                </a:ext>
              </a:extLst>
            </p:cNvPr>
            <p:cNvSpPr txBox="1"/>
            <p:nvPr/>
          </p:nvSpPr>
          <p:spPr>
            <a:xfrm>
              <a:off x="3037763" y="2408339"/>
              <a:ext cx="294290" cy="754031"/>
            </a:xfrm>
            <a:prstGeom prst="rect">
              <a:avLst/>
            </a:prstGeom>
            <a:noFill/>
          </p:spPr>
          <p:txBody>
            <a:bodyPr wrap="square" rtlCol="0">
              <a:spAutoFit/>
            </a:bodyPr>
            <a:lstStyle/>
            <a:p>
              <a:r>
                <a:rPr lang="en-US" sz="1400" dirty="0"/>
                <a:t>x</a:t>
              </a:r>
            </a:p>
          </p:txBody>
        </p:sp>
        <p:sp>
          <p:nvSpPr>
            <p:cNvPr id="141" name="TextBox 140">
              <a:extLst>
                <a:ext uri="{FF2B5EF4-FFF2-40B4-BE49-F238E27FC236}">
                  <a16:creationId xmlns:a16="http://schemas.microsoft.com/office/drawing/2014/main" id="{9F85C028-0EEA-984C-A357-503EBC9B13AC}"/>
                </a:ext>
              </a:extLst>
            </p:cNvPr>
            <p:cNvSpPr txBox="1"/>
            <p:nvPr/>
          </p:nvSpPr>
          <p:spPr>
            <a:xfrm>
              <a:off x="2055045" y="1872523"/>
              <a:ext cx="294290" cy="754031"/>
            </a:xfrm>
            <a:prstGeom prst="rect">
              <a:avLst/>
            </a:prstGeom>
            <a:noFill/>
          </p:spPr>
          <p:txBody>
            <a:bodyPr wrap="square" rtlCol="0">
              <a:spAutoFit/>
            </a:bodyPr>
            <a:lstStyle/>
            <a:p>
              <a:r>
                <a:rPr lang="en-US" sz="1400" dirty="0"/>
                <a:t>x</a:t>
              </a:r>
            </a:p>
          </p:txBody>
        </p:sp>
        <p:sp>
          <p:nvSpPr>
            <p:cNvPr id="142" name="TextBox 141">
              <a:extLst>
                <a:ext uri="{FF2B5EF4-FFF2-40B4-BE49-F238E27FC236}">
                  <a16:creationId xmlns:a16="http://schemas.microsoft.com/office/drawing/2014/main" id="{09C1ABBE-63A4-C741-B6FA-176FA00537D4}"/>
                </a:ext>
              </a:extLst>
            </p:cNvPr>
            <p:cNvSpPr txBox="1"/>
            <p:nvPr/>
          </p:nvSpPr>
          <p:spPr>
            <a:xfrm>
              <a:off x="3232066" y="1918873"/>
              <a:ext cx="644856" cy="754031"/>
            </a:xfrm>
            <a:prstGeom prst="rect">
              <a:avLst/>
            </a:prstGeom>
            <a:noFill/>
          </p:spPr>
          <p:txBody>
            <a:bodyPr wrap="none" rtlCol="0">
              <a:spAutoFit/>
            </a:bodyPr>
            <a:lstStyle/>
            <a:p>
              <a:r>
                <a:rPr lang="en-US" sz="1400" dirty="0"/>
                <a:t>x</a:t>
              </a:r>
            </a:p>
          </p:txBody>
        </p:sp>
        <p:sp>
          <p:nvSpPr>
            <p:cNvPr id="143" name="TextBox 142">
              <a:extLst>
                <a:ext uri="{FF2B5EF4-FFF2-40B4-BE49-F238E27FC236}">
                  <a16:creationId xmlns:a16="http://schemas.microsoft.com/office/drawing/2014/main" id="{773B5E43-67A9-4941-835A-CD109FF52B4B}"/>
                </a:ext>
              </a:extLst>
            </p:cNvPr>
            <p:cNvSpPr txBox="1"/>
            <p:nvPr/>
          </p:nvSpPr>
          <p:spPr>
            <a:xfrm>
              <a:off x="2927266" y="1483428"/>
              <a:ext cx="284052" cy="754031"/>
            </a:xfrm>
            <a:prstGeom prst="rect">
              <a:avLst/>
            </a:prstGeom>
            <a:noFill/>
          </p:spPr>
          <p:txBody>
            <a:bodyPr wrap="square" rtlCol="0">
              <a:spAutoFit/>
            </a:bodyPr>
            <a:lstStyle/>
            <a:p>
              <a:r>
                <a:rPr lang="en-US" sz="1400" dirty="0"/>
                <a:t>x</a:t>
              </a:r>
            </a:p>
          </p:txBody>
        </p:sp>
        <p:sp>
          <p:nvSpPr>
            <p:cNvPr id="144" name="TextBox 143">
              <a:extLst>
                <a:ext uri="{FF2B5EF4-FFF2-40B4-BE49-F238E27FC236}">
                  <a16:creationId xmlns:a16="http://schemas.microsoft.com/office/drawing/2014/main" id="{1A263610-5685-5242-A39F-AF9B79190CF6}"/>
                </a:ext>
              </a:extLst>
            </p:cNvPr>
            <p:cNvSpPr txBox="1"/>
            <p:nvPr/>
          </p:nvSpPr>
          <p:spPr>
            <a:xfrm>
              <a:off x="3263597" y="1638246"/>
              <a:ext cx="644856" cy="754031"/>
            </a:xfrm>
            <a:prstGeom prst="rect">
              <a:avLst/>
            </a:prstGeom>
            <a:noFill/>
          </p:spPr>
          <p:txBody>
            <a:bodyPr wrap="none" rtlCol="0">
              <a:spAutoFit/>
            </a:bodyPr>
            <a:lstStyle/>
            <a:p>
              <a:r>
                <a:rPr lang="en-US" sz="1400" dirty="0"/>
                <a:t>x</a:t>
              </a:r>
            </a:p>
          </p:txBody>
        </p:sp>
        <p:sp>
          <p:nvSpPr>
            <p:cNvPr id="145" name="TextBox 144">
              <a:extLst>
                <a:ext uri="{FF2B5EF4-FFF2-40B4-BE49-F238E27FC236}">
                  <a16:creationId xmlns:a16="http://schemas.microsoft.com/office/drawing/2014/main" id="{FFD2FAEC-205A-ED40-B9B5-88D563C2A3BE}"/>
                </a:ext>
              </a:extLst>
            </p:cNvPr>
            <p:cNvSpPr txBox="1"/>
            <p:nvPr/>
          </p:nvSpPr>
          <p:spPr>
            <a:xfrm>
              <a:off x="2335515" y="2451850"/>
              <a:ext cx="644856" cy="754031"/>
            </a:xfrm>
            <a:prstGeom prst="rect">
              <a:avLst/>
            </a:prstGeom>
            <a:noFill/>
          </p:spPr>
          <p:txBody>
            <a:bodyPr wrap="none" rtlCol="0">
              <a:spAutoFit/>
            </a:bodyPr>
            <a:lstStyle/>
            <a:p>
              <a:r>
                <a:rPr lang="en-US" sz="1400" dirty="0"/>
                <a:t>x</a:t>
              </a:r>
            </a:p>
          </p:txBody>
        </p:sp>
        <p:sp>
          <p:nvSpPr>
            <p:cNvPr id="146" name="TextBox 145">
              <a:extLst>
                <a:ext uri="{FF2B5EF4-FFF2-40B4-BE49-F238E27FC236}">
                  <a16:creationId xmlns:a16="http://schemas.microsoft.com/office/drawing/2014/main" id="{9BB95929-3301-E44F-953C-19223D3E82CD}"/>
                </a:ext>
              </a:extLst>
            </p:cNvPr>
            <p:cNvSpPr txBox="1"/>
            <p:nvPr/>
          </p:nvSpPr>
          <p:spPr>
            <a:xfrm>
              <a:off x="2727435" y="2028287"/>
              <a:ext cx="644856" cy="754031"/>
            </a:xfrm>
            <a:prstGeom prst="rect">
              <a:avLst/>
            </a:prstGeom>
            <a:noFill/>
          </p:spPr>
          <p:txBody>
            <a:bodyPr wrap="none" rtlCol="0">
              <a:spAutoFit/>
            </a:bodyPr>
            <a:lstStyle/>
            <a:p>
              <a:r>
                <a:rPr lang="en-US" sz="1400" dirty="0"/>
                <a:t>x</a:t>
              </a:r>
            </a:p>
          </p:txBody>
        </p:sp>
        <p:sp>
          <p:nvSpPr>
            <p:cNvPr id="147" name="TextBox 146">
              <a:extLst>
                <a:ext uri="{FF2B5EF4-FFF2-40B4-BE49-F238E27FC236}">
                  <a16:creationId xmlns:a16="http://schemas.microsoft.com/office/drawing/2014/main" id="{2307AB6D-8B28-E64F-ADCE-13348E992C96}"/>
                </a:ext>
              </a:extLst>
            </p:cNvPr>
            <p:cNvSpPr txBox="1"/>
            <p:nvPr/>
          </p:nvSpPr>
          <p:spPr>
            <a:xfrm>
              <a:off x="2181270" y="2138012"/>
              <a:ext cx="644856" cy="754031"/>
            </a:xfrm>
            <a:prstGeom prst="rect">
              <a:avLst/>
            </a:prstGeom>
            <a:noFill/>
          </p:spPr>
          <p:txBody>
            <a:bodyPr wrap="none" rtlCol="0">
              <a:spAutoFit/>
            </a:bodyPr>
            <a:lstStyle/>
            <a:p>
              <a:r>
                <a:rPr lang="en-US" sz="1400" dirty="0"/>
                <a:t>x</a:t>
              </a:r>
            </a:p>
          </p:txBody>
        </p:sp>
        <p:sp>
          <p:nvSpPr>
            <p:cNvPr id="148" name="Oval 147">
              <a:extLst>
                <a:ext uri="{FF2B5EF4-FFF2-40B4-BE49-F238E27FC236}">
                  <a16:creationId xmlns:a16="http://schemas.microsoft.com/office/drawing/2014/main" id="{7472A903-63ED-FB41-B3E0-48D50E1277D2}"/>
                </a:ext>
              </a:extLst>
            </p:cNvPr>
            <p:cNvSpPr/>
            <p:nvPr/>
          </p:nvSpPr>
          <p:spPr>
            <a:xfrm>
              <a:off x="2031861" y="1522463"/>
              <a:ext cx="1665618" cy="1576553"/>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grpSp>
      <p:sp>
        <p:nvSpPr>
          <p:cNvPr id="149" name="Right Arrow 148">
            <a:extLst>
              <a:ext uri="{FF2B5EF4-FFF2-40B4-BE49-F238E27FC236}">
                <a16:creationId xmlns:a16="http://schemas.microsoft.com/office/drawing/2014/main" id="{B4A8F6D2-7142-9247-B1A9-B3ABF93D4A8E}"/>
              </a:ext>
            </a:extLst>
          </p:cNvPr>
          <p:cNvSpPr/>
          <p:nvPr/>
        </p:nvSpPr>
        <p:spPr>
          <a:xfrm>
            <a:off x="1157021" y="1650847"/>
            <a:ext cx="692435" cy="18759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TextBox 149">
            <a:extLst>
              <a:ext uri="{FF2B5EF4-FFF2-40B4-BE49-F238E27FC236}">
                <a16:creationId xmlns:a16="http://schemas.microsoft.com/office/drawing/2014/main" id="{E6E1BB1C-3818-F14C-9934-C730B3DD87A1}"/>
              </a:ext>
            </a:extLst>
          </p:cNvPr>
          <p:cNvSpPr txBox="1"/>
          <p:nvPr/>
        </p:nvSpPr>
        <p:spPr>
          <a:xfrm>
            <a:off x="1927849" y="1603195"/>
            <a:ext cx="678311" cy="278619"/>
          </a:xfrm>
          <a:prstGeom prst="rect">
            <a:avLst/>
          </a:prstGeom>
          <a:noFill/>
        </p:spPr>
        <p:txBody>
          <a:bodyPr wrap="none" rtlCol="0">
            <a:spAutoFit/>
          </a:bodyPr>
          <a:lstStyle/>
          <a:p>
            <a:r>
              <a:rPr lang="en-US" dirty="0"/>
              <a:t>statistic</a:t>
            </a:r>
          </a:p>
        </p:txBody>
      </p:sp>
      <p:grpSp>
        <p:nvGrpSpPr>
          <p:cNvPr id="163" name="Group 162">
            <a:extLst>
              <a:ext uri="{FF2B5EF4-FFF2-40B4-BE49-F238E27FC236}">
                <a16:creationId xmlns:a16="http://schemas.microsoft.com/office/drawing/2014/main" id="{0E68E079-6167-8E4A-975D-E4B396627BF2}"/>
              </a:ext>
            </a:extLst>
          </p:cNvPr>
          <p:cNvGrpSpPr/>
          <p:nvPr/>
        </p:nvGrpSpPr>
        <p:grpSpPr>
          <a:xfrm>
            <a:off x="317228" y="3727526"/>
            <a:ext cx="764732" cy="725704"/>
            <a:chOff x="2036652" y="1429407"/>
            <a:chExt cx="1870888" cy="1775410"/>
          </a:xfrm>
        </p:grpSpPr>
        <p:sp>
          <p:nvSpPr>
            <p:cNvPr id="195" name="TextBox 194">
              <a:extLst>
                <a:ext uri="{FF2B5EF4-FFF2-40B4-BE49-F238E27FC236}">
                  <a16:creationId xmlns:a16="http://schemas.microsoft.com/office/drawing/2014/main" id="{6F5AA8AA-8603-9241-B6B2-65E7F660063A}"/>
                </a:ext>
              </a:extLst>
            </p:cNvPr>
            <p:cNvSpPr txBox="1"/>
            <p:nvPr/>
          </p:nvSpPr>
          <p:spPr>
            <a:xfrm>
              <a:off x="2448908" y="1429407"/>
              <a:ext cx="643943" cy="752966"/>
            </a:xfrm>
            <a:prstGeom prst="rect">
              <a:avLst/>
            </a:prstGeom>
            <a:noFill/>
          </p:spPr>
          <p:txBody>
            <a:bodyPr wrap="none" rtlCol="0">
              <a:spAutoFit/>
            </a:bodyPr>
            <a:lstStyle/>
            <a:p>
              <a:r>
                <a:rPr lang="en-US" sz="1400" dirty="0">
                  <a:solidFill>
                    <a:schemeClr val="accent1"/>
                  </a:solidFill>
                </a:rPr>
                <a:t>x</a:t>
              </a:r>
            </a:p>
          </p:txBody>
        </p:sp>
        <p:sp>
          <p:nvSpPr>
            <p:cNvPr id="196" name="TextBox 195">
              <a:extLst>
                <a:ext uri="{FF2B5EF4-FFF2-40B4-BE49-F238E27FC236}">
                  <a16:creationId xmlns:a16="http://schemas.microsoft.com/office/drawing/2014/main" id="{3B6E0525-49C7-1245-BB4B-274D32967CD0}"/>
                </a:ext>
              </a:extLst>
            </p:cNvPr>
            <p:cNvSpPr txBox="1"/>
            <p:nvPr/>
          </p:nvSpPr>
          <p:spPr>
            <a:xfrm>
              <a:off x="2601310" y="1581807"/>
              <a:ext cx="643943" cy="752966"/>
            </a:xfrm>
            <a:prstGeom prst="rect">
              <a:avLst/>
            </a:prstGeom>
            <a:noFill/>
          </p:spPr>
          <p:txBody>
            <a:bodyPr wrap="none" rtlCol="0">
              <a:spAutoFit/>
            </a:bodyPr>
            <a:lstStyle/>
            <a:p>
              <a:r>
                <a:rPr lang="en-US" sz="1400" dirty="0">
                  <a:solidFill>
                    <a:schemeClr val="accent1"/>
                  </a:solidFill>
                </a:rPr>
                <a:t>x</a:t>
              </a:r>
            </a:p>
          </p:txBody>
        </p:sp>
        <p:sp>
          <p:nvSpPr>
            <p:cNvPr id="197" name="TextBox 196">
              <a:extLst>
                <a:ext uri="{FF2B5EF4-FFF2-40B4-BE49-F238E27FC236}">
                  <a16:creationId xmlns:a16="http://schemas.microsoft.com/office/drawing/2014/main" id="{86BB89E0-2F3F-9C44-9172-3973E8A96B95}"/>
                </a:ext>
              </a:extLst>
            </p:cNvPr>
            <p:cNvSpPr txBox="1"/>
            <p:nvPr/>
          </p:nvSpPr>
          <p:spPr>
            <a:xfrm>
              <a:off x="2753710" y="1734207"/>
              <a:ext cx="643943" cy="752966"/>
            </a:xfrm>
            <a:prstGeom prst="rect">
              <a:avLst/>
            </a:prstGeom>
            <a:noFill/>
          </p:spPr>
          <p:txBody>
            <a:bodyPr wrap="none" rtlCol="0">
              <a:spAutoFit/>
            </a:bodyPr>
            <a:lstStyle/>
            <a:p>
              <a:r>
                <a:rPr lang="en-US" sz="1400" dirty="0">
                  <a:solidFill>
                    <a:schemeClr val="accent1"/>
                  </a:solidFill>
                </a:rPr>
                <a:t>x</a:t>
              </a:r>
            </a:p>
          </p:txBody>
        </p:sp>
        <p:sp>
          <p:nvSpPr>
            <p:cNvPr id="198" name="TextBox 197">
              <a:extLst>
                <a:ext uri="{FF2B5EF4-FFF2-40B4-BE49-F238E27FC236}">
                  <a16:creationId xmlns:a16="http://schemas.microsoft.com/office/drawing/2014/main" id="{6A77E302-0BD0-8844-9FE5-E208BB06FCDE}"/>
                </a:ext>
              </a:extLst>
            </p:cNvPr>
            <p:cNvSpPr txBox="1"/>
            <p:nvPr/>
          </p:nvSpPr>
          <p:spPr>
            <a:xfrm>
              <a:off x="2948015" y="1822913"/>
              <a:ext cx="643943" cy="752966"/>
            </a:xfrm>
            <a:prstGeom prst="rect">
              <a:avLst/>
            </a:prstGeom>
            <a:noFill/>
          </p:spPr>
          <p:txBody>
            <a:bodyPr wrap="none" rtlCol="0">
              <a:spAutoFit/>
            </a:bodyPr>
            <a:lstStyle/>
            <a:p>
              <a:r>
                <a:rPr lang="en-US" sz="1400" dirty="0">
                  <a:solidFill>
                    <a:schemeClr val="accent1"/>
                  </a:solidFill>
                </a:rPr>
                <a:t>x</a:t>
              </a:r>
            </a:p>
          </p:txBody>
        </p:sp>
        <p:sp>
          <p:nvSpPr>
            <p:cNvPr id="199" name="TextBox 198">
              <a:extLst>
                <a:ext uri="{FF2B5EF4-FFF2-40B4-BE49-F238E27FC236}">
                  <a16:creationId xmlns:a16="http://schemas.microsoft.com/office/drawing/2014/main" id="{31EC0FD4-834D-2546-8D03-838D7F3DF33C}"/>
                </a:ext>
              </a:extLst>
            </p:cNvPr>
            <p:cNvSpPr txBox="1"/>
            <p:nvPr/>
          </p:nvSpPr>
          <p:spPr>
            <a:xfrm>
              <a:off x="3058510" y="2039007"/>
              <a:ext cx="643943" cy="752966"/>
            </a:xfrm>
            <a:prstGeom prst="rect">
              <a:avLst/>
            </a:prstGeom>
            <a:noFill/>
          </p:spPr>
          <p:txBody>
            <a:bodyPr wrap="none" rtlCol="0">
              <a:spAutoFit/>
            </a:bodyPr>
            <a:lstStyle/>
            <a:p>
              <a:r>
                <a:rPr lang="en-US" sz="1400" dirty="0">
                  <a:solidFill>
                    <a:schemeClr val="accent1"/>
                  </a:solidFill>
                </a:rPr>
                <a:t>x</a:t>
              </a:r>
            </a:p>
          </p:txBody>
        </p:sp>
        <p:sp>
          <p:nvSpPr>
            <p:cNvPr id="200" name="TextBox 199">
              <a:extLst>
                <a:ext uri="{FF2B5EF4-FFF2-40B4-BE49-F238E27FC236}">
                  <a16:creationId xmlns:a16="http://schemas.microsoft.com/office/drawing/2014/main" id="{AC9E0042-6661-B64C-9F4B-4C17E1583771}"/>
                </a:ext>
              </a:extLst>
            </p:cNvPr>
            <p:cNvSpPr txBox="1"/>
            <p:nvPr/>
          </p:nvSpPr>
          <p:spPr>
            <a:xfrm>
              <a:off x="3210910" y="2191407"/>
              <a:ext cx="643943" cy="752966"/>
            </a:xfrm>
            <a:prstGeom prst="rect">
              <a:avLst/>
            </a:prstGeom>
            <a:noFill/>
          </p:spPr>
          <p:txBody>
            <a:bodyPr wrap="none" rtlCol="0">
              <a:spAutoFit/>
            </a:bodyPr>
            <a:lstStyle/>
            <a:p>
              <a:r>
                <a:rPr lang="en-US" sz="1400" dirty="0">
                  <a:solidFill>
                    <a:schemeClr val="accent1"/>
                  </a:solidFill>
                </a:rPr>
                <a:t>x</a:t>
              </a:r>
            </a:p>
          </p:txBody>
        </p:sp>
        <p:sp>
          <p:nvSpPr>
            <p:cNvPr id="201" name="TextBox 200">
              <a:extLst>
                <a:ext uri="{FF2B5EF4-FFF2-40B4-BE49-F238E27FC236}">
                  <a16:creationId xmlns:a16="http://schemas.microsoft.com/office/drawing/2014/main" id="{C57EB14E-3285-EF4E-8BD4-8249EFE57CD1}"/>
                </a:ext>
              </a:extLst>
            </p:cNvPr>
            <p:cNvSpPr txBox="1"/>
            <p:nvPr/>
          </p:nvSpPr>
          <p:spPr>
            <a:xfrm>
              <a:off x="2543642" y="1930854"/>
              <a:ext cx="643943" cy="752966"/>
            </a:xfrm>
            <a:prstGeom prst="rect">
              <a:avLst/>
            </a:prstGeom>
            <a:noFill/>
          </p:spPr>
          <p:txBody>
            <a:bodyPr wrap="none" rtlCol="0">
              <a:spAutoFit/>
            </a:bodyPr>
            <a:lstStyle/>
            <a:p>
              <a:r>
                <a:rPr lang="en-US" sz="1400" dirty="0">
                  <a:solidFill>
                    <a:schemeClr val="accent1"/>
                  </a:solidFill>
                </a:rPr>
                <a:t>x</a:t>
              </a:r>
            </a:p>
          </p:txBody>
        </p:sp>
        <p:sp>
          <p:nvSpPr>
            <p:cNvPr id="202" name="TextBox 201">
              <a:extLst>
                <a:ext uri="{FF2B5EF4-FFF2-40B4-BE49-F238E27FC236}">
                  <a16:creationId xmlns:a16="http://schemas.microsoft.com/office/drawing/2014/main" id="{61F84945-2EE3-D447-97A2-A13F830ADD04}"/>
                </a:ext>
              </a:extLst>
            </p:cNvPr>
            <p:cNvSpPr txBox="1"/>
            <p:nvPr/>
          </p:nvSpPr>
          <p:spPr>
            <a:xfrm>
              <a:off x="2559676" y="2401192"/>
              <a:ext cx="643943" cy="752966"/>
            </a:xfrm>
            <a:prstGeom prst="rect">
              <a:avLst/>
            </a:prstGeom>
            <a:noFill/>
          </p:spPr>
          <p:txBody>
            <a:bodyPr wrap="none" rtlCol="0">
              <a:spAutoFit/>
            </a:bodyPr>
            <a:lstStyle/>
            <a:p>
              <a:r>
                <a:rPr lang="en-US" sz="1400" dirty="0">
                  <a:solidFill>
                    <a:schemeClr val="accent1"/>
                  </a:solidFill>
                </a:rPr>
                <a:t>x</a:t>
              </a:r>
            </a:p>
          </p:txBody>
        </p:sp>
        <p:sp>
          <p:nvSpPr>
            <p:cNvPr id="203" name="TextBox 202">
              <a:extLst>
                <a:ext uri="{FF2B5EF4-FFF2-40B4-BE49-F238E27FC236}">
                  <a16:creationId xmlns:a16="http://schemas.microsoft.com/office/drawing/2014/main" id="{7CEC26C7-3A76-F646-906D-E1950AE29573}"/>
                </a:ext>
              </a:extLst>
            </p:cNvPr>
            <p:cNvSpPr txBox="1"/>
            <p:nvPr/>
          </p:nvSpPr>
          <p:spPr>
            <a:xfrm>
              <a:off x="2133803" y="1558683"/>
              <a:ext cx="294290" cy="752966"/>
            </a:xfrm>
            <a:prstGeom prst="rect">
              <a:avLst/>
            </a:prstGeom>
            <a:noFill/>
          </p:spPr>
          <p:txBody>
            <a:bodyPr wrap="square" rtlCol="0">
              <a:spAutoFit/>
            </a:bodyPr>
            <a:lstStyle/>
            <a:p>
              <a:r>
                <a:rPr lang="en-US" sz="1400" dirty="0">
                  <a:solidFill>
                    <a:schemeClr val="accent1"/>
                  </a:solidFill>
                </a:rPr>
                <a:t>x</a:t>
              </a:r>
            </a:p>
          </p:txBody>
        </p:sp>
        <p:sp>
          <p:nvSpPr>
            <p:cNvPr id="204" name="TextBox 203">
              <a:extLst>
                <a:ext uri="{FF2B5EF4-FFF2-40B4-BE49-F238E27FC236}">
                  <a16:creationId xmlns:a16="http://schemas.microsoft.com/office/drawing/2014/main" id="{F82D0666-6BD2-4542-875C-D09693D3218B}"/>
                </a:ext>
              </a:extLst>
            </p:cNvPr>
            <p:cNvSpPr txBox="1"/>
            <p:nvPr/>
          </p:nvSpPr>
          <p:spPr>
            <a:xfrm>
              <a:off x="2244298" y="1794219"/>
              <a:ext cx="294290" cy="752966"/>
            </a:xfrm>
            <a:prstGeom prst="rect">
              <a:avLst/>
            </a:prstGeom>
            <a:noFill/>
          </p:spPr>
          <p:txBody>
            <a:bodyPr wrap="square" rtlCol="0">
              <a:spAutoFit/>
            </a:bodyPr>
            <a:lstStyle/>
            <a:p>
              <a:r>
                <a:rPr lang="en-US" sz="1400" dirty="0">
                  <a:solidFill>
                    <a:schemeClr val="accent1"/>
                  </a:solidFill>
                </a:rPr>
                <a:t>x</a:t>
              </a:r>
            </a:p>
          </p:txBody>
        </p:sp>
        <p:sp>
          <p:nvSpPr>
            <p:cNvPr id="205" name="TextBox 204">
              <a:extLst>
                <a:ext uri="{FF2B5EF4-FFF2-40B4-BE49-F238E27FC236}">
                  <a16:creationId xmlns:a16="http://schemas.microsoft.com/office/drawing/2014/main" id="{19F651CA-9115-3440-87F2-51827A1D8827}"/>
                </a:ext>
              </a:extLst>
            </p:cNvPr>
            <p:cNvSpPr txBox="1"/>
            <p:nvPr/>
          </p:nvSpPr>
          <p:spPr>
            <a:xfrm>
              <a:off x="2428162" y="1798738"/>
              <a:ext cx="294290" cy="752966"/>
            </a:xfrm>
            <a:prstGeom prst="rect">
              <a:avLst/>
            </a:prstGeom>
            <a:noFill/>
          </p:spPr>
          <p:txBody>
            <a:bodyPr wrap="square" rtlCol="0">
              <a:spAutoFit/>
            </a:bodyPr>
            <a:lstStyle/>
            <a:p>
              <a:r>
                <a:rPr lang="en-US" sz="1400" dirty="0">
                  <a:solidFill>
                    <a:schemeClr val="accent1"/>
                  </a:solidFill>
                </a:rPr>
                <a:t>x</a:t>
              </a:r>
            </a:p>
          </p:txBody>
        </p:sp>
        <p:sp>
          <p:nvSpPr>
            <p:cNvPr id="206" name="TextBox 205">
              <a:extLst>
                <a:ext uri="{FF2B5EF4-FFF2-40B4-BE49-F238E27FC236}">
                  <a16:creationId xmlns:a16="http://schemas.microsoft.com/office/drawing/2014/main" id="{90BA9A87-7CF0-AD4F-8BB6-8F1D32FCBD4C}"/>
                </a:ext>
              </a:extLst>
            </p:cNvPr>
            <p:cNvSpPr txBox="1"/>
            <p:nvPr/>
          </p:nvSpPr>
          <p:spPr>
            <a:xfrm>
              <a:off x="2464675" y="2140325"/>
              <a:ext cx="294290" cy="752966"/>
            </a:xfrm>
            <a:prstGeom prst="rect">
              <a:avLst/>
            </a:prstGeom>
            <a:noFill/>
          </p:spPr>
          <p:txBody>
            <a:bodyPr wrap="square" rtlCol="0">
              <a:spAutoFit/>
            </a:bodyPr>
            <a:lstStyle/>
            <a:p>
              <a:r>
                <a:rPr lang="en-US" sz="1400" dirty="0">
                  <a:solidFill>
                    <a:schemeClr val="accent1"/>
                  </a:solidFill>
                </a:rPr>
                <a:t>x</a:t>
              </a:r>
            </a:p>
          </p:txBody>
        </p:sp>
        <p:sp>
          <p:nvSpPr>
            <p:cNvPr id="207" name="TextBox 206">
              <a:extLst>
                <a:ext uri="{FF2B5EF4-FFF2-40B4-BE49-F238E27FC236}">
                  <a16:creationId xmlns:a16="http://schemas.microsoft.com/office/drawing/2014/main" id="{8D59C92D-BB51-0E40-B9B5-7B00B4AA0572}"/>
                </a:ext>
              </a:extLst>
            </p:cNvPr>
            <p:cNvSpPr txBox="1"/>
            <p:nvPr/>
          </p:nvSpPr>
          <p:spPr>
            <a:xfrm>
              <a:off x="2911365" y="2101436"/>
              <a:ext cx="294290" cy="752966"/>
            </a:xfrm>
            <a:prstGeom prst="rect">
              <a:avLst/>
            </a:prstGeom>
            <a:noFill/>
          </p:spPr>
          <p:txBody>
            <a:bodyPr wrap="square" rtlCol="0">
              <a:spAutoFit/>
            </a:bodyPr>
            <a:lstStyle/>
            <a:p>
              <a:r>
                <a:rPr lang="en-US" sz="1400" dirty="0">
                  <a:solidFill>
                    <a:schemeClr val="accent1"/>
                  </a:solidFill>
                </a:rPr>
                <a:t>x</a:t>
              </a:r>
            </a:p>
          </p:txBody>
        </p:sp>
        <p:sp>
          <p:nvSpPr>
            <p:cNvPr id="208" name="TextBox 207">
              <a:extLst>
                <a:ext uri="{FF2B5EF4-FFF2-40B4-BE49-F238E27FC236}">
                  <a16:creationId xmlns:a16="http://schemas.microsoft.com/office/drawing/2014/main" id="{50F079D2-FA5D-FA4C-98B3-1D7452C2DB0E}"/>
                </a:ext>
              </a:extLst>
            </p:cNvPr>
            <p:cNvSpPr txBox="1"/>
            <p:nvPr/>
          </p:nvSpPr>
          <p:spPr>
            <a:xfrm>
              <a:off x="2758319" y="2319947"/>
              <a:ext cx="294290" cy="752966"/>
            </a:xfrm>
            <a:prstGeom prst="rect">
              <a:avLst/>
            </a:prstGeom>
            <a:noFill/>
          </p:spPr>
          <p:txBody>
            <a:bodyPr wrap="square" rtlCol="0">
              <a:spAutoFit/>
            </a:bodyPr>
            <a:lstStyle/>
            <a:p>
              <a:r>
                <a:rPr lang="en-US" sz="1400" dirty="0">
                  <a:solidFill>
                    <a:schemeClr val="accent1"/>
                  </a:solidFill>
                </a:rPr>
                <a:t>x</a:t>
              </a:r>
            </a:p>
          </p:txBody>
        </p:sp>
        <p:sp>
          <p:nvSpPr>
            <p:cNvPr id="209" name="TextBox 208">
              <a:extLst>
                <a:ext uri="{FF2B5EF4-FFF2-40B4-BE49-F238E27FC236}">
                  <a16:creationId xmlns:a16="http://schemas.microsoft.com/office/drawing/2014/main" id="{F00A7FEE-3C5A-A444-91E3-D0B969504CDB}"/>
                </a:ext>
              </a:extLst>
            </p:cNvPr>
            <p:cNvSpPr txBox="1"/>
            <p:nvPr/>
          </p:nvSpPr>
          <p:spPr>
            <a:xfrm>
              <a:off x="3037761" y="2408338"/>
              <a:ext cx="294290" cy="752966"/>
            </a:xfrm>
            <a:prstGeom prst="rect">
              <a:avLst/>
            </a:prstGeom>
            <a:noFill/>
          </p:spPr>
          <p:txBody>
            <a:bodyPr wrap="square" rtlCol="0">
              <a:spAutoFit/>
            </a:bodyPr>
            <a:lstStyle/>
            <a:p>
              <a:r>
                <a:rPr lang="en-US" sz="1400" dirty="0">
                  <a:solidFill>
                    <a:schemeClr val="accent1"/>
                  </a:solidFill>
                </a:rPr>
                <a:t>x</a:t>
              </a:r>
            </a:p>
          </p:txBody>
        </p:sp>
        <p:sp>
          <p:nvSpPr>
            <p:cNvPr id="210" name="TextBox 209">
              <a:extLst>
                <a:ext uri="{FF2B5EF4-FFF2-40B4-BE49-F238E27FC236}">
                  <a16:creationId xmlns:a16="http://schemas.microsoft.com/office/drawing/2014/main" id="{A78805F4-3F6A-CF4E-A293-434C1958A558}"/>
                </a:ext>
              </a:extLst>
            </p:cNvPr>
            <p:cNvSpPr txBox="1"/>
            <p:nvPr/>
          </p:nvSpPr>
          <p:spPr>
            <a:xfrm>
              <a:off x="2055045" y="1872525"/>
              <a:ext cx="294290" cy="752966"/>
            </a:xfrm>
            <a:prstGeom prst="rect">
              <a:avLst/>
            </a:prstGeom>
            <a:noFill/>
          </p:spPr>
          <p:txBody>
            <a:bodyPr wrap="square" rtlCol="0">
              <a:spAutoFit/>
            </a:bodyPr>
            <a:lstStyle/>
            <a:p>
              <a:r>
                <a:rPr lang="en-US" sz="1400" dirty="0">
                  <a:solidFill>
                    <a:schemeClr val="accent1"/>
                  </a:solidFill>
                </a:rPr>
                <a:t>x</a:t>
              </a:r>
            </a:p>
          </p:txBody>
        </p:sp>
        <p:sp>
          <p:nvSpPr>
            <p:cNvPr id="211" name="TextBox 210">
              <a:extLst>
                <a:ext uri="{FF2B5EF4-FFF2-40B4-BE49-F238E27FC236}">
                  <a16:creationId xmlns:a16="http://schemas.microsoft.com/office/drawing/2014/main" id="{1C721A46-C43D-EC40-9CD5-10B546BBEFFC}"/>
                </a:ext>
              </a:extLst>
            </p:cNvPr>
            <p:cNvSpPr txBox="1"/>
            <p:nvPr/>
          </p:nvSpPr>
          <p:spPr>
            <a:xfrm>
              <a:off x="3232067" y="1918874"/>
              <a:ext cx="643943" cy="752966"/>
            </a:xfrm>
            <a:prstGeom prst="rect">
              <a:avLst/>
            </a:prstGeom>
            <a:noFill/>
          </p:spPr>
          <p:txBody>
            <a:bodyPr wrap="none" rtlCol="0">
              <a:spAutoFit/>
            </a:bodyPr>
            <a:lstStyle/>
            <a:p>
              <a:r>
                <a:rPr lang="en-US" sz="1400" dirty="0">
                  <a:solidFill>
                    <a:schemeClr val="accent1"/>
                  </a:solidFill>
                </a:rPr>
                <a:t>x</a:t>
              </a:r>
            </a:p>
          </p:txBody>
        </p:sp>
        <p:sp>
          <p:nvSpPr>
            <p:cNvPr id="212" name="TextBox 211">
              <a:extLst>
                <a:ext uri="{FF2B5EF4-FFF2-40B4-BE49-F238E27FC236}">
                  <a16:creationId xmlns:a16="http://schemas.microsoft.com/office/drawing/2014/main" id="{71AA411B-6381-B743-A4D7-43E2C265C323}"/>
                </a:ext>
              </a:extLst>
            </p:cNvPr>
            <p:cNvSpPr txBox="1"/>
            <p:nvPr/>
          </p:nvSpPr>
          <p:spPr>
            <a:xfrm>
              <a:off x="2927267" y="1483430"/>
              <a:ext cx="284051" cy="752966"/>
            </a:xfrm>
            <a:prstGeom prst="rect">
              <a:avLst/>
            </a:prstGeom>
            <a:noFill/>
          </p:spPr>
          <p:txBody>
            <a:bodyPr wrap="square" rtlCol="0">
              <a:spAutoFit/>
            </a:bodyPr>
            <a:lstStyle/>
            <a:p>
              <a:r>
                <a:rPr lang="en-US" sz="1400" dirty="0">
                  <a:solidFill>
                    <a:schemeClr val="accent1"/>
                  </a:solidFill>
                </a:rPr>
                <a:t>x</a:t>
              </a:r>
            </a:p>
          </p:txBody>
        </p:sp>
        <p:sp>
          <p:nvSpPr>
            <p:cNvPr id="213" name="TextBox 212">
              <a:extLst>
                <a:ext uri="{FF2B5EF4-FFF2-40B4-BE49-F238E27FC236}">
                  <a16:creationId xmlns:a16="http://schemas.microsoft.com/office/drawing/2014/main" id="{0958F45B-1D55-444C-893C-D2DBE749DFF6}"/>
                </a:ext>
              </a:extLst>
            </p:cNvPr>
            <p:cNvSpPr txBox="1"/>
            <p:nvPr/>
          </p:nvSpPr>
          <p:spPr>
            <a:xfrm>
              <a:off x="3263597" y="1638247"/>
              <a:ext cx="643943" cy="752966"/>
            </a:xfrm>
            <a:prstGeom prst="rect">
              <a:avLst/>
            </a:prstGeom>
            <a:noFill/>
          </p:spPr>
          <p:txBody>
            <a:bodyPr wrap="none" rtlCol="0">
              <a:spAutoFit/>
            </a:bodyPr>
            <a:lstStyle/>
            <a:p>
              <a:r>
                <a:rPr lang="en-US" sz="1400" dirty="0">
                  <a:solidFill>
                    <a:schemeClr val="accent1"/>
                  </a:solidFill>
                </a:rPr>
                <a:t>x</a:t>
              </a:r>
            </a:p>
          </p:txBody>
        </p:sp>
        <p:sp>
          <p:nvSpPr>
            <p:cNvPr id="214" name="TextBox 213">
              <a:extLst>
                <a:ext uri="{FF2B5EF4-FFF2-40B4-BE49-F238E27FC236}">
                  <a16:creationId xmlns:a16="http://schemas.microsoft.com/office/drawing/2014/main" id="{EC0DA48F-DDB2-0D47-BE74-B3F9F5EAE70C}"/>
                </a:ext>
              </a:extLst>
            </p:cNvPr>
            <p:cNvSpPr txBox="1"/>
            <p:nvPr/>
          </p:nvSpPr>
          <p:spPr>
            <a:xfrm>
              <a:off x="2335514" y="2451851"/>
              <a:ext cx="643943" cy="752966"/>
            </a:xfrm>
            <a:prstGeom prst="rect">
              <a:avLst/>
            </a:prstGeom>
            <a:noFill/>
          </p:spPr>
          <p:txBody>
            <a:bodyPr wrap="none" rtlCol="0">
              <a:spAutoFit/>
            </a:bodyPr>
            <a:lstStyle/>
            <a:p>
              <a:r>
                <a:rPr lang="en-US" sz="1400" dirty="0">
                  <a:solidFill>
                    <a:schemeClr val="accent1"/>
                  </a:solidFill>
                </a:rPr>
                <a:t>x</a:t>
              </a:r>
            </a:p>
          </p:txBody>
        </p:sp>
        <p:sp>
          <p:nvSpPr>
            <p:cNvPr id="215" name="TextBox 214">
              <a:extLst>
                <a:ext uri="{FF2B5EF4-FFF2-40B4-BE49-F238E27FC236}">
                  <a16:creationId xmlns:a16="http://schemas.microsoft.com/office/drawing/2014/main" id="{B6CC97A9-4B30-4847-A427-8C990BF7B370}"/>
                </a:ext>
              </a:extLst>
            </p:cNvPr>
            <p:cNvSpPr txBox="1"/>
            <p:nvPr/>
          </p:nvSpPr>
          <p:spPr>
            <a:xfrm>
              <a:off x="2727435" y="2028287"/>
              <a:ext cx="643943" cy="752966"/>
            </a:xfrm>
            <a:prstGeom prst="rect">
              <a:avLst/>
            </a:prstGeom>
            <a:noFill/>
          </p:spPr>
          <p:txBody>
            <a:bodyPr wrap="none" rtlCol="0">
              <a:spAutoFit/>
            </a:bodyPr>
            <a:lstStyle/>
            <a:p>
              <a:r>
                <a:rPr lang="en-US" sz="1400" dirty="0">
                  <a:solidFill>
                    <a:schemeClr val="accent1"/>
                  </a:solidFill>
                </a:rPr>
                <a:t>x</a:t>
              </a:r>
            </a:p>
          </p:txBody>
        </p:sp>
        <p:sp>
          <p:nvSpPr>
            <p:cNvPr id="216" name="TextBox 215">
              <a:extLst>
                <a:ext uri="{FF2B5EF4-FFF2-40B4-BE49-F238E27FC236}">
                  <a16:creationId xmlns:a16="http://schemas.microsoft.com/office/drawing/2014/main" id="{DDEB6467-C684-3448-8EB8-2F49557D55B0}"/>
                </a:ext>
              </a:extLst>
            </p:cNvPr>
            <p:cNvSpPr txBox="1"/>
            <p:nvPr/>
          </p:nvSpPr>
          <p:spPr>
            <a:xfrm>
              <a:off x="2181270" y="2138011"/>
              <a:ext cx="643943" cy="752966"/>
            </a:xfrm>
            <a:prstGeom prst="rect">
              <a:avLst/>
            </a:prstGeom>
            <a:noFill/>
          </p:spPr>
          <p:txBody>
            <a:bodyPr wrap="none" rtlCol="0">
              <a:spAutoFit/>
            </a:bodyPr>
            <a:lstStyle/>
            <a:p>
              <a:r>
                <a:rPr lang="en-US" sz="1400" dirty="0">
                  <a:solidFill>
                    <a:schemeClr val="accent1"/>
                  </a:solidFill>
                </a:rPr>
                <a:t>x</a:t>
              </a:r>
            </a:p>
          </p:txBody>
        </p:sp>
        <p:sp>
          <p:nvSpPr>
            <p:cNvPr id="217" name="Oval 216">
              <a:extLst>
                <a:ext uri="{FF2B5EF4-FFF2-40B4-BE49-F238E27FC236}">
                  <a16:creationId xmlns:a16="http://schemas.microsoft.com/office/drawing/2014/main" id="{DAE8CF79-C181-8946-888E-45734DF532D5}"/>
                </a:ext>
              </a:extLst>
            </p:cNvPr>
            <p:cNvSpPr/>
            <p:nvPr/>
          </p:nvSpPr>
          <p:spPr>
            <a:xfrm>
              <a:off x="2036652" y="1497826"/>
              <a:ext cx="1665617" cy="1576552"/>
            </a:xfrm>
            <a:prstGeom prst="ellipse">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accent1"/>
                </a:solidFill>
              </a:endParaRPr>
            </a:p>
          </p:txBody>
        </p:sp>
      </p:grpSp>
      <p:sp>
        <p:nvSpPr>
          <p:cNvPr id="218" name="Right Arrow 217">
            <a:extLst>
              <a:ext uri="{FF2B5EF4-FFF2-40B4-BE49-F238E27FC236}">
                <a16:creationId xmlns:a16="http://schemas.microsoft.com/office/drawing/2014/main" id="{15A0D740-FB9E-234D-A84F-F037C2542D2C}"/>
              </a:ext>
            </a:extLst>
          </p:cNvPr>
          <p:cNvSpPr/>
          <p:nvPr/>
        </p:nvSpPr>
        <p:spPr>
          <a:xfrm>
            <a:off x="1157021" y="3994108"/>
            <a:ext cx="692435" cy="18759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219" name="TextBox 218">
            <a:extLst>
              <a:ext uri="{FF2B5EF4-FFF2-40B4-BE49-F238E27FC236}">
                <a16:creationId xmlns:a16="http://schemas.microsoft.com/office/drawing/2014/main" id="{B06B40E4-C848-CF4B-9ECD-D03C9D3D6023}"/>
              </a:ext>
            </a:extLst>
          </p:cNvPr>
          <p:cNvSpPr txBox="1"/>
          <p:nvPr/>
        </p:nvSpPr>
        <p:spPr>
          <a:xfrm>
            <a:off x="1927849" y="3946457"/>
            <a:ext cx="678311" cy="278619"/>
          </a:xfrm>
          <a:prstGeom prst="rect">
            <a:avLst/>
          </a:prstGeom>
          <a:noFill/>
        </p:spPr>
        <p:txBody>
          <a:bodyPr wrap="none" rtlCol="0">
            <a:spAutoFit/>
          </a:bodyPr>
          <a:lstStyle/>
          <a:p>
            <a:r>
              <a:rPr lang="en-US" dirty="0">
                <a:solidFill>
                  <a:schemeClr val="accent1"/>
                </a:solidFill>
              </a:rPr>
              <a:t>statistic</a:t>
            </a:r>
          </a:p>
        </p:txBody>
      </p:sp>
      <p:grpSp>
        <p:nvGrpSpPr>
          <p:cNvPr id="220" name="Group 219">
            <a:extLst>
              <a:ext uri="{FF2B5EF4-FFF2-40B4-BE49-F238E27FC236}">
                <a16:creationId xmlns:a16="http://schemas.microsoft.com/office/drawing/2014/main" id="{F7DE10FF-48D7-FD4C-9370-F0CF99527E39}"/>
              </a:ext>
            </a:extLst>
          </p:cNvPr>
          <p:cNvGrpSpPr/>
          <p:nvPr/>
        </p:nvGrpSpPr>
        <p:grpSpPr>
          <a:xfrm>
            <a:off x="328973" y="4474857"/>
            <a:ext cx="764732" cy="725704"/>
            <a:chOff x="2036652" y="1429407"/>
            <a:chExt cx="1870888" cy="1775410"/>
          </a:xfrm>
        </p:grpSpPr>
        <p:sp>
          <p:nvSpPr>
            <p:cNvPr id="221" name="TextBox 220">
              <a:extLst>
                <a:ext uri="{FF2B5EF4-FFF2-40B4-BE49-F238E27FC236}">
                  <a16:creationId xmlns:a16="http://schemas.microsoft.com/office/drawing/2014/main" id="{60C4804D-F44F-5B42-9FD4-82766F9F26DE}"/>
                </a:ext>
              </a:extLst>
            </p:cNvPr>
            <p:cNvSpPr txBox="1"/>
            <p:nvPr/>
          </p:nvSpPr>
          <p:spPr>
            <a:xfrm>
              <a:off x="2448908" y="1429407"/>
              <a:ext cx="643943" cy="752966"/>
            </a:xfrm>
            <a:prstGeom prst="rect">
              <a:avLst/>
            </a:prstGeom>
            <a:noFill/>
          </p:spPr>
          <p:txBody>
            <a:bodyPr wrap="none" rtlCol="0">
              <a:spAutoFit/>
            </a:bodyPr>
            <a:lstStyle/>
            <a:p>
              <a:r>
                <a:rPr lang="en-US" sz="1400" dirty="0">
                  <a:solidFill>
                    <a:srgbClr val="00B050"/>
                  </a:solidFill>
                </a:rPr>
                <a:t>x</a:t>
              </a:r>
            </a:p>
          </p:txBody>
        </p:sp>
        <p:sp>
          <p:nvSpPr>
            <p:cNvPr id="222" name="TextBox 221">
              <a:extLst>
                <a:ext uri="{FF2B5EF4-FFF2-40B4-BE49-F238E27FC236}">
                  <a16:creationId xmlns:a16="http://schemas.microsoft.com/office/drawing/2014/main" id="{8F79E962-B9B0-794F-AFB8-603A472E03E6}"/>
                </a:ext>
              </a:extLst>
            </p:cNvPr>
            <p:cNvSpPr txBox="1"/>
            <p:nvPr/>
          </p:nvSpPr>
          <p:spPr>
            <a:xfrm>
              <a:off x="2601310" y="1581807"/>
              <a:ext cx="643943" cy="752966"/>
            </a:xfrm>
            <a:prstGeom prst="rect">
              <a:avLst/>
            </a:prstGeom>
            <a:noFill/>
          </p:spPr>
          <p:txBody>
            <a:bodyPr wrap="none" rtlCol="0">
              <a:spAutoFit/>
            </a:bodyPr>
            <a:lstStyle/>
            <a:p>
              <a:r>
                <a:rPr lang="en-US" sz="1400" dirty="0">
                  <a:solidFill>
                    <a:srgbClr val="00B050"/>
                  </a:solidFill>
                </a:rPr>
                <a:t>x</a:t>
              </a:r>
            </a:p>
          </p:txBody>
        </p:sp>
        <p:sp>
          <p:nvSpPr>
            <p:cNvPr id="223" name="TextBox 222">
              <a:extLst>
                <a:ext uri="{FF2B5EF4-FFF2-40B4-BE49-F238E27FC236}">
                  <a16:creationId xmlns:a16="http://schemas.microsoft.com/office/drawing/2014/main" id="{A268A320-4846-F345-9B11-B75819B79AC1}"/>
                </a:ext>
              </a:extLst>
            </p:cNvPr>
            <p:cNvSpPr txBox="1"/>
            <p:nvPr/>
          </p:nvSpPr>
          <p:spPr>
            <a:xfrm>
              <a:off x="2753710" y="1734207"/>
              <a:ext cx="643943" cy="752966"/>
            </a:xfrm>
            <a:prstGeom prst="rect">
              <a:avLst/>
            </a:prstGeom>
            <a:noFill/>
          </p:spPr>
          <p:txBody>
            <a:bodyPr wrap="none" rtlCol="0">
              <a:spAutoFit/>
            </a:bodyPr>
            <a:lstStyle/>
            <a:p>
              <a:r>
                <a:rPr lang="en-US" sz="1400" dirty="0">
                  <a:solidFill>
                    <a:srgbClr val="00B050"/>
                  </a:solidFill>
                </a:rPr>
                <a:t>x</a:t>
              </a:r>
            </a:p>
          </p:txBody>
        </p:sp>
        <p:sp>
          <p:nvSpPr>
            <p:cNvPr id="224" name="TextBox 223">
              <a:extLst>
                <a:ext uri="{FF2B5EF4-FFF2-40B4-BE49-F238E27FC236}">
                  <a16:creationId xmlns:a16="http://schemas.microsoft.com/office/drawing/2014/main" id="{B7E2C92D-6DB5-BC48-B967-A118350718C1}"/>
                </a:ext>
              </a:extLst>
            </p:cNvPr>
            <p:cNvSpPr txBox="1"/>
            <p:nvPr/>
          </p:nvSpPr>
          <p:spPr>
            <a:xfrm>
              <a:off x="2948015" y="1822913"/>
              <a:ext cx="643943" cy="752966"/>
            </a:xfrm>
            <a:prstGeom prst="rect">
              <a:avLst/>
            </a:prstGeom>
            <a:noFill/>
          </p:spPr>
          <p:txBody>
            <a:bodyPr wrap="none" rtlCol="0">
              <a:spAutoFit/>
            </a:bodyPr>
            <a:lstStyle/>
            <a:p>
              <a:r>
                <a:rPr lang="en-US" sz="1400" dirty="0">
                  <a:solidFill>
                    <a:srgbClr val="00B050"/>
                  </a:solidFill>
                </a:rPr>
                <a:t>x</a:t>
              </a:r>
            </a:p>
          </p:txBody>
        </p:sp>
        <p:sp>
          <p:nvSpPr>
            <p:cNvPr id="225" name="TextBox 224">
              <a:extLst>
                <a:ext uri="{FF2B5EF4-FFF2-40B4-BE49-F238E27FC236}">
                  <a16:creationId xmlns:a16="http://schemas.microsoft.com/office/drawing/2014/main" id="{A48B3C74-A9AE-F04E-BD37-7D06519B0B5B}"/>
                </a:ext>
              </a:extLst>
            </p:cNvPr>
            <p:cNvSpPr txBox="1"/>
            <p:nvPr/>
          </p:nvSpPr>
          <p:spPr>
            <a:xfrm>
              <a:off x="3058510" y="2039007"/>
              <a:ext cx="643943" cy="752966"/>
            </a:xfrm>
            <a:prstGeom prst="rect">
              <a:avLst/>
            </a:prstGeom>
            <a:noFill/>
          </p:spPr>
          <p:txBody>
            <a:bodyPr wrap="none" rtlCol="0">
              <a:spAutoFit/>
            </a:bodyPr>
            <a:lstStyle/>
            <a:p>
              <a:r>
                <a:rPr lang="en-US" sz="1400" dirty="0">
                  <a:solidFill>
                    <a:srgbClr val="00B050"/>
                  </a:solidFill>
                </a:rPr>
                <a:t>x</a:t>
              </a:r>
            </a:p>
          </p:txBody>
        </p:sp>
        <p:sp>
          <p:nvSpPr>
            <p:cNvPr id="226" name="TextBox 225">
              <a:extLst>
                <a:ext uri="{FF2B5EF4-FFF2-40B4-BE49-F238E27FC236}">
                  <a16:creationId xmlns:a16="http://schemas.microsoft.com/office/drawing/2014/main" id="{0F1D8EF4-2EF2-1149-94C7-215E04FDB30E}"/>
                </a:ext>
              </a:extLst>
            </p:cNvPr>
            <p:cNvSpPr txBox="1"/>
            <p:nvPr/>
          </p:nvSpPr>
          <p:spPr>
            <a:xfrm>
              <a:off x="3210910" y="2191407"/>
              <a:ext cx="643943" cy="752966"/>
            </a:xfrm>
            <a:prstGeom prst="rect">
              <a:avLst/>
            </a:prstGeom>
            <a:noFill/>
          </p:spPr>
          <p:txBody>
            <a:bodyPr wrap="none" rtlCol="0">
              <a:spAutoFit/>
            </a:bodyPr>
            <a:lstStyle/>
            <a:p>
              <a:r>
                <a:rPr lang="en-US" sz="1400" dirty="0">
                  <a:solidFill>
                    <a:srgbClr val="00B050"/>
                  </a:solidFill>
                </a:rPr>
                <a:t>x</a:t>
              </a:r>
            </a:p>
          </p:txBody>
        </p:sp>
        <p:sp>
          <p:nvSpPr>
            <p:cNvPr id="227" name="TextBox 226">
              <a:extLst>
                <a:ext uri="{FF2B5EF4-FFF2-40B4-BE49-F238E27FC236}">
                  <a16:creationId xmlns:a16="http://schemas.microsoft.com/office/drawing/2014/main" id="{31E5FB14-D72C-B04E-896C-5CF45FD93FEF}"/>
                </a:ext>
              </a:extLst>
            </p:cNvPr>
            <p:cNvSpPr txBox="1"/>
            <p:nvPr/>
          </p:nvSpPr>
          <p:spPr>
            <a:xfrm>
              <a:off x="2543642" y="1930854"/>
              <a:ext cx="643943" cy="752966"/>
            </a:xfrm>
            <a:prstGeom prst="rect">
              <a:avLst/>
            </a:prstGeom>
            <a:noFill/>
          </p:spPr>
          <p:txBody>
            <a:bodyPr wrap="none" rtlCol="0">
              <a:spAutoFit/>
            </a:bodyPr>
            <a:lstStyle/>
            <a:p>
              <a:r>
                <a:rPr lang="en-US" sz="1400" dirty="0">
                  <a:solidFill>
                    <a:srgbClr val="00B050"/>
                  </a:solidFill>
                </a:rPr>
                <a:t>x</a:t>
              </a:r>
            </a:p>
          </p:txBody>
        </p:sp>
        <p:sp>
          <p:nvSpPr>
            <p:cNvPr id="228" name="TextBox 227">
              <a:extLst>
                <a:ext uri="{FF2B5EF4-FFF2-40B4-BE49-F238E27FC236}">
                  <a16:creationId xmlns:a16="http://schemas.microsoft.com/office/drawing/2014/main" id="{F36A60AD-4B4F-3849-A220-4C6FA879F4C0}"/>
                </a:ext>
              </a:extLst>
            </p:cNvPr>
            <p:cNvSpPr txBox="1"/>
            <p:nvPr/>
          </p:nvSpPr>
          <p:spPr>
            <a:xfrm>
              <a:off x="2559676" y="2401192"/>
              <a:ext cx="643943" cy="752966"/>
            </a:xfrm>
            <a:prstGeom prst="rect">
              <a:avLst/>
            </a:prstGeom>
            <a:noFill/>
          </p:spPr>
          <p:txBody>
            <a:bodyPr wrap="none" rtlCol="0">
              <a:spAutoFit/>
            </a:bodyPr>
            <a:lstStyle/>
            <a:p>
              <a:r>
                <a:rPr lang="en-US" sz="1400" dirty="0">
                  <a:solidFill>
                    <a:srgbClr val="00B050"/>
                  </a:solidFill>
                </a:rPr>
                <a:t>x</a:t>
              </a:r>
            </a:p>
          </p:txBody>
        </p:sp>
        <p:sp>
          <p:nvSpPr>
            <p:cNvPr id="229" name="TextBox 228">
              <a:extLst>
                <a:ext uri="{FF2B5EF4-FFF2-40B4-BE49-F238E27FC236}">
                  <a16:creationId xmlns:a16="http://schemas.microsoft.com/office/drawing/2014/main" id="{02D47D52-F21A-C04C-889A-0AD29A2D7BB7}"/>
                </a:ext>
              </a:extLst>
            </p:cNvPr>
            <p:cNvSpPr txBox="1"/>
            <p:nvPr/>
          </p:nvSpPr>
          <p:spPr>
            <a:xfrm>
              <a:off x="2133803" y="1558683"/>
              <a:ext cx="294290" cy="752966"/>
            </a:xfrm>
            <a:prstGeom prst="rect">
              <a:avLst/>
            </a:prstGeom>
            <a:noFill/>
          </p:spPr>
          <p:txBody>
            <a:bodyPr wrap="square" rtlCol="0">
              <a:spAutoFit/>
            </a:bodyPr>
            <a:lstStyle/>
            <a:p>
              <a:r>
                <a:rPr lang="en-US" sz="1400" dirty="0">
                  <a:solidFill>
                    <a:srgbClr val="00B050"/>
                  </a:solidFill>
                </a:rPr>
                <a:t>x</a:t>
              </a:r>
            </a:p>
          </p:txBody>
        </p:sp>
        <p:sp>
          <p:nvSpPr>
            <p:cNvPr id="230" name="TextBox 229">
              <a:extLst>
                <a:ext uri="{FF2B5EF4-FFF2-40B4-BE49-F238E27FC236}">
                  <a16:creationId xmlns:a16="http://schemas.microsoft.com/office/drawing/2014/main" id="{F81D46FF-0DB5-E54C-A6A7-8504AAF7D4AB}"/>
                </a:ext>
              </a:extLst>
            </p:cNvPr>
            <p:cNvSpPr txBox="1"/>
            <p:nvPr/>
          </p:nvSpPr>
          <p:spPr>
            <a:xfrm>
              <a:off x="2244298" y="1794219"/>
              <a:ext cx="294290" cy="752966"/>
            </a:xfrm>
            <a:prstGeom prst="rect">
              <a:avLst/>
            </a:prstGeom>
            <a:noFill/>
          </p:spPr>
          <p:txBody>
            <a:bodyPr wrap="square" rtlCol="0">
              <a:spAutoFit/>
            </a:bodyPr>
            <a:lstStyle/>
            <a:p>
              <a:r>
                <a:rPr lang="en-US" sz="1400" dirty="0">
                  <a:solidFill>
                    <a:srgbClr val="00B050"/>
                  </a:solidFill>
                </a:rPr>
                <a:t>x</a:t>
              </a:r>
            </a:p>
          </p:txBody>
        </p:sp>
        <p:sp>
          <p:nvSpPr>
            <p:cNvPr id="231" name="TextBox 230">
              <a:extLst>
                <a:ext uri="{FF2B5EF4-FFF2-40B4-BE49-F238E27FC236}">
                  <a16:creationId xmlns:a16="http://schemas.microsoft.com/office/drawing/2014/main" id="{6AC8DA38-C623-3146-BFBD-C066B6D3FB13}"/>
                </a:ext>
              </a:extLst>
            </p:cNvPr>
            <p:cNvSpPr txBox="1"/>
            <p:nvPr/>
          </p:nvSpPr>
          <p:spPr>
            <a:xfrm>
              <a:off x="2428162" y="1798738"/>
              <a:ext cx="294290" cy="752966"/>
            </a:xfrm>
            <a:prstGeom prst="rect">
              <a:avLst/>
            </a:prstGeom>
            <a:noFill/>
          </p:spPr>
          <p:txBody>
            <a:bodyPr wrap="square" rtlCol="0">
              <a:spAutoFit/>
            </a:bodyPr>
            <a:lstStyle/>
            <a:p>
              <a:r>
                <a:rPr lang="en-US" sz="1400" dirty="0">
                  <a:solidFill>
                    <a:srgbClr val="00B050"/>
                  </a:solidFill>
                </a:rPr>
                <a:t>x</a:t>
              </a:r>
            </a:p>
          </p:txBody>
        </p:sp>
        <p:sp>
          <p:nvSpPr>
            <p:cNvPr id="232" name="TextBox 231">
              <a:extLst>
                <a:ext uri="{FF2B5EF4-FFF2-40B4-BE49-F238E27FC236}">
                  <a16:creationId xmlns:a16="http://schemas.microsoft.com/office/drawing/2014/main" id="{84669C5D-2D72-6846-803F-2CDBD955813E}"/>
                </a:ext>
              </a:extLst>
            </p:cNvPr>
            <p:cNvSpPr txBox="1"/>
            <p:nvPr/>
          </p:nvSpPr>
          <p:spPr>
            <a:xfrm>
              <a:off x="2464675" y="2140325"/>
              <a:ext cx="294290" cy="752966"/>
            </a:xfrm>
            <a:prstGeom prst="rect">
              <a:avLst/>
            </a:prstGeom>
            <a:noFill/>
          </p:spPr>
          <p:txBody>
            <a:bodyPr wrap="square" rtlCol="0">
              <a:spAutoFit/>
            </a:bodyPr>
            <a:lstStyle/>
            <a:p>
              <a:r>
                <a:rPr lang="en-US" sz="1400" dirty="0">
                  <a:solidFill>
                    <a:srgbClr val="00B050"/>
                  </a:solidFill>
                </a:rPr>
                <a:t>x</a:t>
              </a:r>
            </a:p>
          </p:txBody>
        </p:sp>
        <p:sp>
          <p:nvSpPr>
            <p:cNvPr id="233" name="TextBox 232">
              <a:extLst>
                <a:ext uri="{FF2B5EF4-FFF2-40B4-BE49-F238E27FC236}">
                  <a16:creationId xmlns:a16="http://schemas.microsoft.com/office/drawing/2014/main" id="{B645CF32-DEC6-9A42-8609-F89134D399D3}"/>
                </a:ext>
              </a:extLst>
            </p:cNvPr>
            <p:cNvSpPr txBox="1"/>
            <p:nvPr/>
          </p:nvSpPr>
          <p:spPr>
            <a:xfrm>
              <a:off x="2911365" y="2101436"/>
              <a:ext cx="294290" cy="752966"/>
            </a:xfrm>
            <a:prstGeom prst="rect">
              <a:avLst/>
            </a:prstGeom>
            <a:noFill/>
          </p:spPr>
          <p:txBody>
            <a:bodyPr wrap="square" rtlCol="0">
              <a:spAutoFit/>
            </a:bodyPr>
            <a:lstStyle/>
            <a:p>
              <a:r>
                <a:rPr lang="en-US" sz="1400" dirty="0">
                  <a:solidFill>
                    <a:srgbClr val="00B050"/>
                  </a:solidFill>
                </a:rPr>
                <a:t>x</a:t>
              </a:r>
            </a:p>
          </p:txBody>
        </p:sp>
        <p:sp>
          <p:nvSpPr>
            <p:cNvPr id="234" name="TextBox 233">
              <a:extLst>
                <a:ext uri="{FF2B5EF4-FFF2-40B4-BE49-F238E27FC236}">
                  <a16:creationId xmlns:a16="http://schemas.microsoft.com/office/drawing/2014/main" id="{732C97DB-091A-984D-8B73-E57DFFB84E60}"/>
                </a:ext>
              </a:extLst>
            </p:cNvPr>
            <p:cNvSpPr txBox="1"/>
            <p:nvPr/>
          </p:nvSpPr>
          <p:spPr>
            <a:xfrm>
              <a:off x="2758319" y="2319947"/>
              <a:ext cx="294290" cy="752966"/>
            </a:xfrm>
            <a:prstGeom prst="rect">
              <a:avLst/>
            </a:prstGeom>
            <a:noFill/>
          </p:spPr>
          <p:txBody>
            <a:bodyPr wrap="square" rtlCol="0">
              <a:spAutoFit/>
            </a:bodyPr>
            <a:lstStyle/>
            <a:p>
              <a:r>
                <a:rPr lang="en-US" sz="1400" dirty="0">
                  <a:solidFill>
                    <a:srgbClr val="00B050"/>
                  </a:solidFill>
                </a:rPr>
                <a:t>x</a:t>
              </a:r>
            </a:p>
          </p:txBody>
        </p:sp>
        <p:sp>
          <p:nvSpPr>
            <p:cNvPr id="235" name="TextBox 234">
              <a:extLst>
                <a:ext uri="{FF2B5EF4-FFF2-40B4-BE49-F238E27FC236}">
                  <a16:creationId xmlns:a16="http://schemas.microsoft.com/office/drawing/2014/main" id="{EC2BD45A-FD56-3D43-AE1F-A9E52FA6352F}"/>
                </a:ext>
              </a:extLst>
            </p:cNvPr>
            <p:cNvSpPr txBox="1"/>
            <p:nvPr/>
          </p:nvSpPr>
          <p:spPr>
            <a:xfrm>
              <a:off x="3037761" y="2408338"/>
              <a:ext cx="294290" cy="752966"/>
            </a:xfrm>
            <a:prstGeom prst="rect">
              <a:avLst/>
            </a:prstGeom>
            <a:noFill/>
          </p:spPr>
          <p:txBody>
            <a:bodyPr wrap="square" rtlCol="0">
              <a:spAutoFit/>
            </a:bodyPr>
            <a:lstStyle/>
            <a:p>
              <a:r>
                <a:rPr lang="en-US" sz="1400" dirty="0">
                  <a:solidFill>
                    <a:srgbClr val="00B050"/>
                  </a:solidFill>
                </a:rPr>
                <a:t>x</a:t>
              </a:r>
            </a:p>
          </p:txBody>
        </p:sp>
        <p:sp>
          <p:nvSpPr>
            <p:cNvPr id="236" name="TextBox 235">
              <a:extLst>
                <a:ext uri="{FF2B5EF4-FFF2-40B4-BE49-F238E27FC236}">
                  <a16:creationId xmlns:a16="http://schemas.microsoft.com/office/drawing/2014/main" id="{E6BBC05F-385C-D64B-AE83-1ED0B8E3AABD}"/>
                </a:ext>
              </a:extLst>
            </p:cNvPr>
            <p:cNvSpPr txBox="1"/>
            <p:nvPr/>
          </p:nvSpPr>
          <p:spPr>
            <a:xfrm>
              <a:off x="2055045" y="1872525"/>
              <a:ext cx="294290" cy="752966"/>
            </a:xfrm>
            <a:prstGeom prst="rect">
              <a:avLst/>
            </a:prstGeom>
            <a:noFill/>
          </p:spPr>
          <p:txBody>
            <a:bodyPr wrap="square" rtlCol="0">
              <a:spAutoFit/>
            </a:bodyPr>
            <a:lstStyle/>
            <a:p>
              <a:r>
                <a:rPr lang="en-US" sz="1400" dirty="0">
                  <a:solidFill>
                    <a:srgbClr val="00B050"/>
                  </a:solidFill>
                </a:rPr>
                <a:t>x</a:t>
              </a:r>
            </a:p>
          </p:txBody>
        </p:sp>
        <p:sp>
          <p:nvSpPr>
            <p:cNvPr id="237" name="TextBox 236">
              <a:extLst>
                <a:ext uri="{FF2B5EF4-FFF2-40B4-BE49-F238E27FC236}">
                  <a16:creationId xmlns:a16="http://schemas.microsoft.com/office/drawing/2014/main" id="{EBFA1F80-9F41-DA4C-ADEF-F03B921565FA}"/>
                </a:ext>
              </a:extLst>
            </p:cNvPr>
            <p:cNvSpPr txBox="1"/>
            <p:nvPr/>
          </p:nvSpPr>
          <p:spPr>
            <a:xfrm>
              <a:off x="3232067" y="1918874"/>
              <a:ext cx="643943" cy="752966"/>
            </a:xfrm>
            <a:prstGeom prst="rect">
              <a:avLst/>
            </a:prstGeom>
            <a:noFill/>
          </p:spPr>
          <p:txBody>
            <a:bodyPr wrap="none" rtlCol="0">
              <a:spAutoFit/>
            </a:bodyPr>
            <a:lstStyle/>
            <a:p>
              <a:r>
                <a:rPr lang="en-US" sz="1400" dirty="0">
                  <a:solidFill>
                    <a:srgbClr val="00B050"/>
                  </a:solidFill>
                </a:rPr>
                <a:t>x</a:t>
              </a:r>
            </a:p>
          </p:txBody>
        </p:sp>
        <p:sp>
          <p:nvSpPr>
            <p:cNvPr id="238" name="TextBox 237">
              <a:extLst>
                <a:ext uri="{FF2B5EF4-FFF2-40B4-BE49-F238E27FC236}">
                  <a16:creationId xmlns:a16="http://schemas.microsoft.com/office/drawing/2014/main" id="{63E2D17B-F678-DC47-947F-5EC8A91839B3}"/>
                </a:ext>
              </a:extLst>
            </p:cNvPr>
            <p:cNvSpPr txBox="1"/>
            <p:nvPr/>
          </p:nvSpPr>
          <p:spPr>
            <a:xfrm>
              <a:off x="2927267" y="1483430"/>
              <a:ext cx="284051" cy="752966"/>
            </a:xfrm>
            <a:prstGeom prst="rect">
              <a:avLst/>
            </a:prstGeom>
            <a:noFill/>
          </p:spPr>
          <p:txBody>
            <a:bodyPr wrap="square" rtlCol="0">
              <a:spAutoFit/>
            </a:bodyPr>
            <a:lstStyle/>
            <a:p>
              <a:r>
                <a:rPr lang="en-US" sz="1400" dirty="0">
                  <a:solidFill>
                    <a:srgbClr val="00B050"/>
                  </a:solidFill>
                </a:rPr>
                <a:t>x</a:t>
              </a:r>
            </a:p>
          </p:txBody>
        </p:sp>
        <p:sp>
          <p:nvSpPr>
            <p:cNvPr id="239" name="TextBox 238">
              <a:extLst>
                <a:ext uri="{FF2B5EF4-FFF2-40B4-BE49-F238E27FC236}">
                  <a16:creationId xmlns:a16="http://schemas.microsoft.com/office/drawing/2014/main" id="{AD71515B-8D46-EF41-A2AD-552892F39C29}"/>
                </a:ext>
              </a:extLst>
            </p:cNvPr>
            <p:cNvSpPr txBox="1"/>
            <p:nvPr/>
          </p:nvSpPr>
          <p:spPr>
            <a:xfrm>
              <a:off x="3263597" y="1638247"/>
              <a:ext cx="643943" cy="752966"/>
            </a:xfrm>
            <a:prstGeom prst="rect">
              <a:avLst/>
            </a:prstGeom>
            <a:noFill/>
          </p:spPr>
          <p:txBody>
            <a:bodyPr wrap="none" rtlCol="0">
              <a:spAutoFit/>
            </a:bodyPr>
            <a:lstStyle/>
            <a:p>
              <a:r>
                <a:rPr lang="en-US" sz="1400" dirty="0">
                  <a:solidFill>
                    <a:srgbClr val="00B050"/>
                  </a:solidFill>
                </a:rPr>
                <a:t>x</a:t>
              </a:r>
            </a:p>
          </p:txBody>
        </p:sp>
        <p:sp>
          <p:nvSpPr>
            <p:cNvPr id="240" name="TextBox 239">
              <a:extLst>
                <a:ext uri="{FF2B5EF4-FFF2-40B4-BE49-F238E27FC236}">
                  <a16:creationId xmlns:a16="http://schemas.microsoft.com/office/drawing/2014/main" id="{250A250E-B755-AF4D-9F65-818507C05387}"/>
                </a:ext>
              </a:extLst>
            </p:cNvPr>
            <p:cNvSpPr txBox="1"/>
            <p:nvPr/>
          </p:nvSpPr>
          <p:spPr>
            <a:xfrm>
              <a:off x="2335514" y="2451851"/>
              <a:ext cx="643943" cy="752966"/>
            </a:xfrm>
            <a:prstGeom prst="rect">
              <a:avLst/>
            </a:prstGeom>
            <a:noFill/>
          </p:spPr>
          <p:txBody>
            <a:bodyPr wrap="none" rtlCol="0">
              <a:spAutoFit/>
            </a:bodyPr>
            <a:lstStyle/>
            <a:p>
              <a:r>
                <a:rPr lang="en-US" sz="1400" dirty="0">
                  <a:solidFill>
                    <a:srgbClr val="00B050"/>
                  </a:solidFill>
                </a:rPr>
                <a:t>x</a:t>
              </a:r>
            </a:p>
          </p:txBody>
        </p:sp>
        <p:sp>
          <p:nvSpPr>
            <p:cNvPr id="241" name="TextBox 240">
              <a:extLst>
                <a:ext uri="{FF2B5EF4-FFF2-40B4-BE49-F238E27FC236}">
                  <a16:creationId xmlns:a16="http://schemas.microsoft.com/office/drawing/2014/main" id="{743ACECB-1D70-F840-B834-7F16A85BD767}"/>
                </a:ext>
              </a:extLst>
            </p:cNvPr>
            <p:cNvSpPr txBox="1"/>
            <p:nvPr/>
          </p:nvSpPr>
          <p:spPr>
            <a:xfrm>
              <a:off x="2727435" y="2028287"/>
              <a:ext cx="643943" cy="752966"/>
            </a:xfrm>
            <a:prstGeom prst="rect">
              <a:avLst/>
            </a:prstGeom>
            <a:noFill/>
          </p:spPr>
          <p:txBody>
            <a:bodyPr wrap="none" rtlCol="0">
              <a:spAutoFit/>
            </a:bodyPr>
            <a:lstStyle/>
            <a:p>
              <a:r>
                <a:rPr lang="en-US" sz="1400" dirty="0">
                  <a:solidFill>
                    <a:srgbClr val="00B050"/>
                  </a:solidFill>
                </a:rPr>
                <a:t>x</a:t>
              </a:r>
            </a:p>
          </p:txBody>
        </p:sp>
        <p:sp>
          <p:nvSpPr>
            <p:cNvPr id="242" name="TextBox 241">
              <a:extLst>
                <a:ext uri="{FF2B5EF4-FFF2-40B4-BE49-F238E27FC236}">
                  <a16:creationId xmlns:a16="http://schemas.microsoft.com/office/drawing/2014/main" id="{8A029F23-B1ED-4143-94A9-45FB0029D2CD}"/>
                </a:ext>
              </a:extLst>
            </p:cNvPr>
            <p:cNvSpPr txBox="1"/>
            <p:nvPr/>
          </p:nvSpPr>
          <p:spPr>
            <a:xfrm>
              <a:off x="2181270" y="2138011"/>
              <a:ext cx="643943" cy="752966"/>
            </a:xfrm>
            <a:prstGeom prst="rect">
              <a:avLst/>
            </a:prstGeom>
            <a:noFill/>
          </p:spPr>
          <p:txBody>
            <a:bodyPr wrap="none" rtlCol="0">
              <a:spAutoFit/>
            </a:bodyPr>
            <a:lstStyle/>
            <a:p>
              <a:r>
                <a:rPr lang="en-US" sz="1400" dirty="0">
                  <a:solidFill>
                    <a:srgbClr val="00B050"/>
                  </a:solidFill>
                </a:rPr>
                <a:t>x</a:t>
              </a:r>
            </a:p>
          </p:txBody>
        </p:sp>
        <p:sp>
          <p:nvSpPr>
            <p:cNvPr id="243" name="Oval 242">
              <a:extLst>
                <a:ext uri="{FF2B5EF4-FFF2-40B4-BE49-F238E27FC236}">
                  <a16:creationId xmlns:a16="http://schemas.microsoft.com/office/drawing/2014/main" id="{F37C2646-BA4E-1A44-B0E4-6E465A14894D}"/>
                </a:ext>
              </a:extLst>
            </p:cNvPr>
            <p:cNvSpPr/>
            <p:nvPr/>
          </p:nvSpPr>
          <p:spPr>
            <a:xfrm>
              <a:off x="2036652" y="1497826"/>
              <a:ext cx="1665617" cy="1576552"/>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00B050"/>
                </a:solidFill>
              </a:endParaRPr>
            </a:p>
          </p:txBody>
        </p:sp>
      </p:grpSp>
      <p:sp>
        <p:nvSpPr>
          <p:cNvPr id="244" name="Right Arrow 243">
            <a:extLst>
              <a:ext uri="{FF2B5EF4-FFF2-40B4-BE49-F238E27FC236}">
                <a16:creationId xmlns:a16="http://schemas.microsoft.com/office/drawing/2014/main" id="{4FBFC675-11E0-FA4C-9105-A8D9ADA59E5A}"/>
              </a:ext>
            </a:extLst>
          </p:cNvPr>
          <p:cNvSpPr/>
          <p:nvPr/>
        </p:nvSpPr>
        <p:spPr>
          <a:xfrm>
            <a:off x="1168766" y="4741439"/>
            <a:ext cx="692435" cy="18759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245" name="TextBox 244">
            <a:extLst>
              <a:ext uri="{FF2B5EF4-FFF2-40B4-BE49-F238E27FC236}">
                <a16:creationId xmlns:a16="http://schemas.microsoft.com/office/drawing/2014/main" id="{523CB418-AF26-4543-93EA-D780AA52BAF1}"/>
              </a:ext>
            </a:extLst>
          </p:cNvPr>
          <p:cNvSpPr txBox="1"/>
          <p:nvPr/>
        </p:nvSpPr>
        <p:spPr>
          <a:xfrm>
            <a:off x="1939594" y="4693788"/>
            <a:ext cx="678311" cy="278619"/>
          </a:xfrm>
          <a:prstGeom prst="rect">
            <a:avLst/>
          </a:prstGeom>
          <a:noFill/>
        </p:spPr>
        <p:txBody>
          <a:bodyPr wrap="none" rtlCol="0">
            <a:spAutoFit/>
          </a:bodyPr>
          <a:lstStyle/>
          <a:p>
            <a:r>
              <a:rPr lang="en-US" dirty="0">
                <a:solidFill>
                  <a:srgbClr val="00B050"/>
                </a:solidFill>
              </a:rPr>
              <a:t>statistic</a:t>
            </a:r>
          </a:p>
        </p:txBody>
      </p:sp>
      <p:grpSp>
        <p:nvGrpSpPr>
          <p:cNvPr id="246" name="Group 245">
            <a:extLst>
              <a:ext uri="{FF2B5EF4-FFF2-40B4-BE49-F238E27FC236}">
                <a16:creationId xmlns:a16="http://schemas.microsoft.com/office/drawing/2014/main" id="{4F744719-133D-B543-9D02-EF33BA95D514}"/>
              </a:ext>
            </a:extLst>
          </p:cNvPr>
          <p:cNvGrpSpPr/>
          <p:nvPr/>
        </p:nvGrpSpPr>
        <p:grpSpPr>
          <a:xfrm>
            <a:off x="356939" y="5225063"/>
            <a:ext cx="764732" cy="725704"/>
            <a:chOff x="2036652" y="1429407"/>
            <a:chExt cx="1870888" cy="1775410"/>
          </a:xfrm>
        </p:grpSpPr>
        <p:sp>
          <p:nvSpPr>
            <p:cNvPr id="247" name="TextBox 246">
              <a:extLst>
                <a:ext uri="{FF2B5EF4-FFF2-40B4-BE49-F238E27FC236}">
                  <a16:creationId xmlns:a16="http://schemas.microsoft.com/office/drawing/2014/main" id="{E9E80918-D951-824A-8A70-9AA4E8E2969F}"/>
                </a:ext>
              </a:extLst>
            </p:cNvPr>
            <p:cNvSpPr txBox="1"/>
            <p:nvPr/>
          </p:nvSpPr>
          <p:spPr>
            <a:xfrm>
              <a:off x="2448908" y="1429407"/>
              <a:ext cx="643943" cy="752966"/>
            </a:xfrm>
            <a:prstGeom prst="rect">
              <a:avLst/>
            </a:prstGeom>
            <a:noFill/>
          </p:spPr>
          <p:txBody>
            <a:bodyPr wrap="none" rtlCol="0">
              <a:spAutoFit/>
            </a:bodyPr>
            <a:lstStyle/>
            <a:p>
              <a:r>
                <a:rPr lang="en-US" sz="1400" dirty="0">
                  <a:solidFill>
                    <a:schemeClr val="accent2"/>
                  </a:solidFill>
                </a:rPr>
                <a:t>x</a:t>
              </a:r>
            </a:p>
          </p:txBody>
        </p:sp>
        <p:sp>
          <p:nvSpPr>
            <p:cNvPr id="248" name="TextBox 247">
              <a:extLst>
                <a:ext uri="{FF2B5EF4-FFF2-40B4-BE49-F238E27FC236}">
                  <a16:creationId xmlns:a16="http://schemas.microsoft.com/office/drawing/2014/main" id="{2DDFCE40-2705-D344-80C5-E2CE2ED7F1BF}"/>
                </a:ext>
              </a:extLst>
            </p:cNvPr>
            <p:cNvSpPr txBox="1"/>
            <p:nvPr/>
          </p:nvSpPr>
          <p:spPr>
            <a:xfrm>
              <a:off x="2601310" y="1581807"/>
              <a:ext cx="643943" cy="752966"/>
            </a:xfrm>
            <a:prstGeom prst="rect">
              <a:avLst/>
            </a:prstGeom>
            <a:noFill/>
          </p:spPr>
          <p:txBody>
            <a:bodyPr wrap="none" rtlCol="0">
              <a:spAutoFit/>
            </a:bodyPr>
            <a:lstStyle/>
            <a:p>
              <a:r>
                <a:rPr lang="en-US" sz="1400" dirty="0">
                  <a:solidFill>
                    <a:schemeClr val="accent2"/>
                  </a:solidFill>
                </a:rPr>
                <a:t>x</a:t>
              </a:r>
            </a:p>
          </p:txBody>
        </p:sp>
        <p:sp>
          <p:nvSpPr>
            <p:cNvPr id="249" name="TextBox 248">
              <a:extLst>
                <a:ext uri="{FF2B5EF4-FFF2-40B4-BE49-F238E27FC236}">
                  <a16:creationId xmlns:a16="http://schemas.microsoft.com/office/drawing/2014/main" id="{BAA425CC-7380-5043-830C-F4BD26A1882B}"/>
                </a:ext>
              </a:extLst>
            </p:cNvPr>
            <p:cNvSpPr txBox="1"/>
            <p:nvPr/>
          </p:nvSpPr>
          <p:spPr>
            <a:xfrm>
              <a:off x="2753710" y="1734207"/>
              <a:ext cx="643943" cy="752966"/>
            </a:xfrm>
            <a:prstGeom prst="rect">
              <a:avLst/>
            </a:prstGeom>
            <a:noFill/>
          </p:spPr>
          <p:txBody>
            <a:bodyPr wrap="none" rtlCol="0">
              <a:spAutoFit/>
            </a:bodyPr>
            <a:lstStyle/>
            <a:p>
              <a:r>
                <a:rPr lang="en-US" sz="1400" dirty="0">
                  <a:solidFill>
                    <a:schemeClr val="accent2"/>
                  </a:solidFill>
                </a:rPr>
                <a:t>x</a:t>
              </a:r>
            </a:p>
          </p:txBody>
        </p:sp>
        <p:sp>
          <p:nvSpPr>
            <p:cNvPr id="250" name="TextBox 249">
              <a:extLst>
                <a:ext uri="{FF2B5EF4-FFF2-40B4-BE49-F238E27FC236}">
                  <a16:creationId xmlns:a16="http://schemas.microsoft.com/office/drawing/2014/main" id="{B65C1EFB-BCC0-B446-BEB4-DBA3D2EAA08D}"/>
                </a:ext>
              </a:extLst>
            </p:cNvPr>
            <p:cNvSpPr txBox="1"/>
            <p:nvPr/>
          </p:nvSpPr>
          <p:spPr>
            <a:xfrm>
              <a:off x="2948015" y="1822913"/>
              <a:ext cx="643943" cy="752966"/>
            </a:xfrm>
            <a:prstGeom prst="rect">
              <a:avLst/>
            </a:prstGeom>
            <a:noFill/>
          </p:spPr>
          <p:txBody>
            <a:bodyPr wrap="none" rtlCol="0">
              <a:spAutoFit/>
            </a:bodyPr>
            <a:lstStyle/>
            <a:p>
              <a:r>
                <a:rPr lang="en-US" sz="1400" dirty="0">
                  <a:solidFill>
                    <a:schemeClr val="accent2"/>
                  </a:solidFill>
                </a:rPr>
                <a:t>x</a:t>
              </a:r>
            </a:p>
          </p:txBody>
        </p:sp>
        <p:sp>
          <p:nvSpPr>
            <p:cNvPr id="251" name="TextBox 250">
              <a:extLst>
                <a:ext uri="{FF2B5EF4-FFF2-40B4-BE49-F238E27FC236}">
                  <a16:creationId xmlns:a16="http://schemas.microsoft.com/office/drawing/2014/main" id="{EF276728-8304-6F4A-A099-A35FAD682D4C}"/>
                </a:ext>
              </a:extLst>
            </p:cNvPr>
            <p:cNvSpPr txBox="1"/>
            <p:nvPr/>
          </p:nvSpPr>
          <p:spPr>
            <a:xfrm>
              <a:off x="3058510" y="2039007"/>
              <a:ext cx="643943" cy="752966"/>
            </a:xfrm>
            <a:prstGeom prst="rect">
              <a:avLst/>
            </a:prstGeom>
            <a:noFill/>
          </p:spPr>
          <p:txBody>
            <a:bodyPr wrap="none" rtlCol="0">
              <a:spAutoFit/>
            </a:bodyPr>
            <a:lstStyle/>
            <a:p>
              <a:r>
                <a:rPr lang="en-US" sz="1400" dirty="0">
                  <a:solidFill>
                    <a:schemeClr val="accent2"/>
                  </a:solidFill>
                </a:rPr>
                <a:t>x</a:t>
              </a:r>
            </a:p>
          </p:txBody>
        </p:sp>
        <p:sp>
          <p:nvSpPr>
            <p:cNvPr id="252" name="TextBox 251">
              <a:extLst>
                <a:ext uri="{FF2B5EF4-FFF2-40B4-BE49-F238E27FC236}">
                  <a16:creationId xmlns:a16="http://schemas.microsoft.com/office/drawing/2014/main" id="{F402F459-8D0A-0342-8E7F-DCA153B6DAC3}"/>
                </a:ext>
              </a:extLst>
            </p:cNvPr>
            <p:cNvSpPr txBox="1"/>
            <p:nvPr/>
          </p:nvSpPr>
          <p:spPr>
            <a:xfrm>
              <a:off x="3210910" y="2191407"/>
              <a:ext cx="643943" cy="752966"/>
            </a:xfrm>
            <a:prstGeom prst="rect">
              <a:avLst/>
            </a:prstGeom>
            <a:noFill/>
          </p:spPr>
          <p:txBody>
            <a:bodyPr wrap="none" rtlCol="0">
              <a:spAutoFit/>
            </a:bodyPr>
            <a:lstStyle/>
            <a:p>
              <a:r>
                <a:rPr lang="en-US" sz="1400" dirty="0">
                  <a:solidFill>
                    <a:schemeClr val="accent2"/>
                  </a:solidFill>
                </a:rPr>
                <a:t>x</a:t>
              </a:r>
            </a:p>
          </p:txBody>
        </p:sp>
        <p:sp>
          <p:nvSpPr>
            <p:cNvPr id="253" name="TextBox 252">
              <a:extLst>
                <a:ext uri="{FF2B5EF4-FFF2-40B4-BE49-F238E27FC236}">
                  <a16:creationId xmlns:a16="http://schemas.microsoft.com/office/drawing/2014/main" id="{8BCDE306-A50F-7E45-936F-574F44DC4E20}"/>
                </a:ext>
              </a:extLst>
            </p:cNvPr>
            <p:cNvSpPr txBox="1"/>
            <p:nvPr/>
          </p:nvSpPr>
          <p:spPr>
            <a:xfrm>
              <a:off x="2543642" y="1930854"/>
              <a:ext cx="643943" cy="752966"/>
            </a:xfrm>
            <a:prstGeom prst="rect">
              <a:avLst/>
            </a:prstGeom>
            <a:noFill/>
          </p:spPr>
          <p:txBody>
            <a:bodyPr wrap="none" rtlCol="0">
              <a:spAutoFit/>
            </a:bodyPr>
            <a:lstStyle/>
            <a:p>
              <a:r>
                <a:rPr lang="en-US" sz="1400" dirty="0">
                  <a:solidFill>
                    <a:schemeClr val="accent2"/>
                  </a:solidFill>
                </a:rPr>
                <a:t>x</a:t>
              </a:r>
            </a:p>
          </p:txBody>
        </p:sp>
        <p:sp>
          <p:nvSpPr>
            <p:cNvPr id="254" name="TextBox 253">
              <a:extLst>
                <a:ext uri="{FF2B5EF4-FFF2-40B4-BE49-F238E27FC236}">
                  <a16:creationId xmlns:a16="http://schemas.microsoft.com/office/drawing/2014/main" id="{3845C593-3F42-C344-8BF0-AC5D24E2AB41}"/>
                </a:ext>
              </a:extLst>
            </p:cNvPr>
            <p:cNvSpPr txBox="1"/>
            <p:nvPr/>
          </p:nvSpPr>
          <p:spPr>
            <a:xfrm>
              <a:off x="2559676" y="2401192"/>
              <a:ext cx="643943" cy="752966"/>
            </a:xfrm>
            <a:prstGeom prst="rect">
              <a:avLst/>
            </a:prstGeom>
            <a:noFill/>
          </p:spPr>
          <p:txBody>
            <a:bodyPr wrap="none" rtlCol="0">
              <a:spAutoFit/>
            </a:bodyPr>
            <a:lstStyle/>
            <a:p>
              <a:r>
                <a:rPr lang="en-US" sz="1400" dirty="0">
                  <a:solidFill>
                    <a:schemeClr val="accent2"/>
                  </a:solidFill>
                </a:rPr>
                <a:t>x</a:t>
              </a:r>
            </a:p>
          </p:txBody>
        </p:sp>
        <p:sp>
          <p:nvSpPr>
            <p:cNvPr id="255" name="TextBox 254">
              <a:extLst>
                <a:ext uri="{FF2B5EF4-FFF2-40B4-BE49-F238E27FC236}">
                  <a16:creationId xmlns:a16="http://schemas.microsoft.com/office/drawing/2014/main" id="{22A054C5-53E5-0E4A-A3C0-71575FE0011A}"/>
                </a:ext>
              </a:extLst>
            </p:cNvPr>
            <p:cNvSpPr txBox="1"/>
            <p:nvPr/>
          </p:nvSpPr>
          <p:spPr>
            <a:xfrm>
              <a:off x="2133803" y="1558683"/>
              <a:ext cx="294290" cy="752966"/>
            </a:xfrm>
            <a:prstGeom prst="rect">
              <a:avLst/>
            </a:prstGeom>
            <a:noFill/>
          </p:spPr>
          <p:txBody>
            <a:bodyPr wrap="square" rtlCol="0">
              <a:spAutoFit/>
            </a:bodyPr>
            <a:lstStyle/>
            <a:p>
              <a:r>
                <a:rPr lang="en-US" sz="1400" dirty="0">
                  <a:solidFill>
                    <a:schemeClr val="accent2"/>
                  </a:solidFill>
                </a:rPr>
                <a:t>x</a:t>
              </a:r>
            </a:p>
          </p:txBody>
        </p:sp>
        <p:sp>
          <p:nvSpPr>
            <p:cNvPr id="256" name="TextBox 255">
              <a:extLst>
                <a:ext uri="{FF2B5EF4-FFF2-40B4-BE49-F238E27FC236}">
                  <a16:creationId xmlns:a16="http://schemas.microsoft.com/office/drawing/2014/main" id="{B939E3F2-FA79-E94A-BED6-2BE2E925C5A1}"/>
                </a:ext>
              </a:extLst>
            </p:cNvPr>
            <p:cNvSpPr txBox="1"/>
            <p:nvPr/>
          </p:nvSpPr>
          <p:spPr>
            <a:xfrm>
              <a:off x="2244298" y="1794219"/>
              <a:ext cx="294290" cy="752966"/>
            </a:xfrm>
            <a:prstGeom prst="rect">
              <a:avLst/>
            </a:prstGeom>
            <a:noFill/>
          </p:spPr>
          <p:txBody>
            <a:bodyPr wrap="square" rtlCol="0">
              <a:spAutoFit/>
            </a:bodyPr>
            <a:lstStyle/>
            <a:p>
              <a:r>
                <a:rPr lang="en-US" sz="1400" dirty="0">
                  <a:solidFill>
                    <a:schemeClr val="accent2"/>
                  </a:solidFill>
                </a:rPr>
                <a:t>x</a:t>
              </a:r>
            </a:p>
          </p:txBody>
        </p:sp>
        <p:sp>
          <p:nvSpPr>
            <p:cNvPr id="257" name="TextBox 256">
              <a:extLst>
                <a:ext uri="{FF2B5EF4-FFF2-40B4-BE49-F238E27FC236}">
                  <a16:creationId xmlns:a16="http://schemas.microsoft.com/office/drawing/2014/main" id="{66979C2F-8DC6-4B4B-A958-77CFD6E7B864}"/>
                </a:ext>
              </a:extLst>
            </p:cNvPr>
            <p:cNvSpPr txBox="1"/>
            <p:nvPr/>
          </p:nvSpPr>
          <p:spPr>
            <a:xfrm>
              <a:off x="2428162" y="1798738"/>
              <a:ext cx="294290" cy="752966"/>
            </a:xfrm>
            <a:prstGeom prst="rect">
              <a:avLst/>
            </a:prstGeom>
            <a:noFill/>
          </p:spPr>
          <p:txBody>
            <a:bodyPr wrap="square" rtlCol="0">
              <a:spAutoFit/>
            </a:bodyPr>
            <a:lstStyle/>
            <a:p>
              <a:r>
                <a:rPr lang="en-US" sz="1400" dirty="0">
                  <a:solidFill>
                    <a:schemeClr val="accent2"/>
                  </a:solidFill>
                </a:rPr>
                <a:t>x</a:t>
              </a:r>
            </a:p>
          </p:txBody>
        </p:sp>
        <p:sp>
          <p:nvSpPr>
            <p:cNvPr id="258" name="TextBox 257">
              <a:extLst>
                <a:ext uri="{FF2B5EF4-FFF2-40B4-BE49-F238E27FC236}">
                  <a16:creationId xmlns:a16="http://schemas.microsoft.com/office/drawing/2014/main" id="{08947989-B0EA-8544-81FF-D38767DD00DA}"/>
                </a:ext>
              </a:extLst>
            </p:cNvPr>
            <p:cNvSpPr txBox="1"/>
            <p:nvPr/>
          </p:nvSpPr>
          <p:spPr>
            <a:xfrm>
              <a:off x="2464675" y="2140325"/>
              <a:ext cx="294290" cy="752966"/>
            </a:xfrm>
            <a:prstGeom prst="rect">
              <a:avLst/>
            </a:prstGeom>
            <a:noFill/>
          </p:spPr>
          <p:txBody>
            <a:bodyPr wrap="square" rtlCol="0">
              <a:spAutoFit/>
            </a:bodyPr>
            <a:lstStyle/>
            <a:p>
              <a:r>
                <a:rPr lang="en-US" sz="1400" dirty="0">
                  <a:solidFill>
                    <a:schemeClr val="accent2"/>
                  </a:solidFill>
                </a:rPr>
                <a:t>x</a:t>
              </a:r>
            </a:p>
          </p:txBody>
        </p:sp>
        <p:sp>
          <p:nvSpPr>
            <p:cNvPr id="259" name="TextBox 258">
              <a:extLst>
                <a:ext uri="{FF2B5EF4-FFF2-40B4-BE49-F238E27FC236}">
                  <a16:creationId xmlns:a16="http://schemas.microsoft.com/office/drawing/2014/main" id="{DD84AC07-7552-784E-9581-FCC958EB6474}"/>
                </a:ext>
              </a:extLst>
            </p:cNvPr>
            <p:cNvSpPr txBox="1"/>
            <p:nvPr/>
          </p:nvSpPr>
          <p:spPr>
            <a:xfrm>
              <a:off x="2911365" y="2101436"/>
              <a:ext cx="294290" cy="752966"/>
            </a:xfrm>
            <a:prstGeom prst="rect">
              <a:avLst/>
            </a:prstGeom>
            <a:noFill/>
          </p:spPr>
          <p:txBody>
            <a:bodyPr wrap="square" rtlCol="0">
              <a:spAutoFit/>
            </a:bodyPr>
            <a:lstStyle/>
            <a:p>
              <a:r>
                <a:rPr lang="en-US" sz="1400" dirty="0">
                  <a:solidFill>
                    <a:schemeClr val="accent2"/>
                  </a:solidFill>
                </a:rPr>
                <a:t>x</a:t>
              </a:r>
            </a:p>
          </p:txBody>
        </p:sp>
        <p:sp>
          <p:nvSpPr>
            <p:cNvPr id="260" name="TextBox 259">
              <a:extLst>
                <a:ext uri="{FF2B5EF4-FFF2-40B4-BE49-F238E27FC236}">
                  <a16:creationId xmlns:a16="http://schemas.microsoft.com/office/drawing/2014/main" id="{EFC36AF1-D353-3146-8F6D-F0BDFC96A021}"/>
                </a:ext>
              </a:extLst>
            </p:cNvPr>
            <p:cNvSpPr txBox="1"/>
            <p:nvPr/>
          </p:nvSpPr>
          <p:spPr>
            <a:xfrm>
              <a:off x="2758319" y="2319947"/>
              <a:ext cx="294290" cy="752966"/>
            </a:xfrm>
            <a:prstGeom prst="rect">
              <a:avLst/>
            </a:prstGeom>
            <a:noFill/>
          </p:spPr>
          <p:txBody>
            <a:bodyPr wrap="square" rtlCol="0">
              <a:spAutoFit/>
            </a:bodyPr>
            <a:lstStyle/>
            <a:p>
              <a:r>
                <a:rPr lang="en-US" sz="1400" dirty="0">
                  <a:solidFill>
                    <a:schemeClr val="accent2"/>
                  </a:solidFill>
                </a:rPr>
                <a:t>x</a:t>
              </a:r>
            </a:p>
          </p:txBody>
        </p:sp>
        <p:sp>
          <p:nvSpPr>
            <p:cNvPr id="261" name="TextBox 260">
              <a:extLst>
                <a:ext uri="{FF2B5EF4-FFF2-40B4-BE49-F238E27FC236}">
                  <a16:creationId xmlns:a16="http://schemas.microsoft.com/office/drawing/2014/main" id="{7247A10F-88BD-6941-9B1D-7506736C5C1F}"/>
                </a:ext>
              </a:extLst>
            </p:cNvPr>
            <p:cNvSpPr txBox="1"/>
            <p:nvPr/>
          </p:nvSpPr>
          <p:spPr>
            <a:xfrm>
              <a:off x="3037761" y="2408338"/>
              <a:ext cx="294290" cy="752966"/>
            </a:xfrm>
            <a:prstGeom prst="rect">
              <a:avLst/>
            </a:prstGeom>
            <a:noFill/>
          </p:spPr>
          <p:txBody>
            <a:bodyPr wrap="square" rtlCol="0">
              <a:spAutoFit/>
            </a:bodyPr>
            <a:lstStyle/>
            <a:p>
              <a:r>
                <a:rPr lang="en-US" sz="1400" dirty="0">
                  <a:solidFill>
                    <a:schemeClr val="accent2"/>
                  </a:solidFill>
                </a:rPr>
                <a:t>x</a:t>
              </a:r>
            </a:p>
          </p:txBody>
        </p:sp>
        <p:sp>
          <p:nvSpPr>
            <p:cNvPr id="262" name="TextBox 261">
              <a:extLst>
                <a:ext uri="{FF2B5EF4-FFF2-40B4-BE49-F238E27FC236}">
                  <a16:creationId xmlns:a16="http://schemas.microsoft.com/office/drawing/2014/main" id="{6909A309-40D7-8C4E-B8E7-9D796BB487BC}"/>
                </a:ext>
              </a:extLst>
            </p:cNvPr>
            <p:cNvSpPr txBox="1"/>
            <p:nvPr/>
          </p:nvSpPr>
          <p:spPr>
            <a:xfrm>
              <a:off x="2055045" y="1872525"/>
              <a:ext cx="294290" cy="752966"/>
            </a:xfrm>
            <a:prstGeom prst="rect">
              <a:avLst/>
            </a:prstGeom>
            <a:noFill/>
          </p:spPr>
          <p:txBody>
            <a:bodyPr wrap="square" rtlCol="0">
              <a:spAutoFit/>
            </a:bodyPr>
            <a:lstStyle/>
            <a:p>
              <a:r>
                <a:rPr lang="en-US" sz="1400" dirty="0">
                  <a:solidFill>
                    <a:schemeClr val="accent2"/>
                  </a:solidFill>
                </a:rPr>
                <a:t>x</a:t>
              </a:r>
            </a:p>
          </p:txBody>
        </p:sp>
        <p:sp>
          <p:nvSpPr>
            <p:cNvPr id="263" name="TextBox 262">
              <a:extLst>
                <a:ext uri="{FF2B5EF4-FFF2-40B4-BE49-F238E27FC236}">
                  <a16:creationId xmlns:a16="http://schemas.microsoft.com/office/drawing/2014/main" id="{A1933D5A-4ABE-1542-97EE-1DC3A096FFAA}"/>
                </a:ext>
              </a:extLst>
            </p:cNvPr>
            <p:cNvSpPr txBox="1"/>
            <p:nvPr/>
          </p:nvSpPr>
          <p:spPr>
            <a:xfrm>
              <a:off x="3232067" y="1918874"/>
              <a:ext cx="643943" cy="752966"/>
            </a:xfrm>
            <a:prstGeom prst="rect">
              <a:avLst/>
            </a:prstGeom>
            <a:noFill/>
          </p:spPr>
          <p:txBody>
            <a:bodyPr wrap="none" rtlCol="0">
              <a:spAutoFit/>
            </a:bodyPr>
            <a:lstStyle/>
            <a:p>
              <a:r>
                <a:rPr lang="en-US" sz="1400" dirty="0">
                  <a:solidFill>
                    <a:schemeClr val="accent2"/>
                  </a:solidFill>
                </a:rPr>
                <a:t>x</a:t>
              </a:r>
            </a:p>
          </p:txBody>
        </p:sp>
        <p:sp>
          <p:nvSpPr>
            <p:cNvPr id="264" name="TextBox 263">
              <a:extLst>
                <a:ext uri="{FF2B5EF4-FFF2-40B4-BE49-F238E27FC236}">
                  <a16:creationId xmlns:a16="http://schemas.microsoft.com/office/drawing/2014/main" id="{08DCA914-F54C-F845-B7BF-2D1562065989}"/>
                </a:ext>
              </a:extLst>
            </p:cNvPr>
            <p:cNvSpPr txBox="1"/>
            <p:nvPr/>
          </p:nvSpPr>
          <p:spPr>
            <a:xfrm>
              <a:off x="2927267" y="1483430"/>
              <a:ext cx="284051" cy="752966"/>
            </a:xfrm>
            <a:prstGeom prst="rect">
              <a:avLst/>
            </a:prstGeom>
            <a:noFill/>
          </p:spPr>
          <p:txBody>
            <a:bodyPr wrap="square" rtlCol="0">
              <a:spAutoFit/>
            </a:bodyPr>
            <a:lstStyle/>
            <a:p>
              <a:r>
                <a:rPr lang="en-US" sz="1400" dirty="0">
                  <a:solidFill>
                    <a:schemeClr val="accent2"/>
                  </a:solidFill>
                </a:rPr>
                <a:t>x</a:t>
              </a:r>
            </a:p>
          </p:txBody>
        </p:sp>
        <p:sp>
          <p:nvSpPr>
            <p:cNvPr id="265" name="TextBox 264">
              <a:extLst>
                <a:ext uri="{FF2B5EF4-FFF2-40B4-BE49-F238E27FC236}">
                  <a16:creationId xmlns:a16="http://schemas.microsoft.com/office/drawing/2014/main" id="{83B2869B-E2DD-BF45-8367-9E76DC856EB2}"/>
                </a:ext>
              </a:extLst>
            </p:cNvPr>
            <p:cNvSpPr txBox="1"/>
            <p:nvPr/>
          </p:nvSpPr>
          <p:spPr>
            <a:xfrm>
              <a:off x="3263597" y="1638247"/>
              <a:ext cx="643943" cy="752966"/>
            </a:xfrm>
            <a:prstGeom prst="rect">
              <a:avLst/>
            </a:prstGeom>
            <a:noFill/>
          </p:spPr>
          <p:txBody>
            <a:bodyPr wrap="none" rtlCol="0">
              <a:spAutoFit/>
            </a:bodyPr>
            <a:lstStyle/>
            <a:p>
              <a:r>
                <a:rPr lang="en-US" sz="1400" dirty="0">
                  <a:solidFill>
                    <a:schemeClr val="accent2"/>
                  </a:solidFill>
                </a:rPr>
                <a:t>x</a:t>
              </a:r>
            </a:p>
          </p:txBody>
        </p:sp>
        <p:sp>
          <p:nvSpPr>
            <p:cNvPr id="266" name="TextBox 265">
              <a:extLst>
                <a:ext uri="{FF2B5EF4-FFF2-40B4-BE49-F238E27FC236}">
                  <a16:creationId xmlns:a16="http://schemas.microsoft.com/office/drawing/2014/main" id="{8CD2CBFC-8394-0945-BE28-52C8BB9C103B}"/>
                </a:ext>
              </a:extLst>
            </p:cNvPr>
            <p:cNvSpPr txBox="1"/>
            <p:nvPr/>
          </p:nvSpPr>
          <p:spPr>
            <a:xfrm>
              <a:off x="2335514" y="2451851"/>
              <a:ext cx="643943" cy="752966"/>
            </a:xfrm>
            <a:prstGeom prst="rect">
              <a:avLst/>
            </a:prstGeom>
            <a:noFill/>
          </p:spPr>
          <p:txBody>
            <a:bodyPr wrap="none" rtlCol="0">
              <a:spAutoFit/>
            </a:bodyPr>
            <a:lstStyle/>
            <a:p>
              <a:r>
                <a:rPr lang="en-US" sz="1400" dirty="0">
                  <a:solidFill>
                    <a:schemeClr val="accent2"/>
                  </a:solidFill>
                </a:rPr>
                <a:t>x</a:t>
              </a:r>
            </a:p>
          </p:txBody>
        </p:sp>
        <p:sp>
          <p:nvSpPr>
            <p:cNvPr id="267" name="TextBox 266">
              <a:extLst>
                <a:ext uri="{FF2B5EF4-FFF2-40B4-BE49-F238E27FC236}">
                  <a16:creationId xmlns:a16="http://schemas.microsoft.com/office/drawing/2014/main" id="{1C974E14-F703-E44E-9394-6E75D47B96D1}"/>
                </a:ext>
              </a:extLst>
            </p:cNvPr>
            <p:cNvSpPr txBox="1"/>
            <p:nvPr/>
          </p:nvSpPr>
          <p:spPr>
            <a:xfrm>
              <a:off x="2727435" y="2028287"/>
              <a:ext cx="643943" cy="752966"/>
            </a:xfrm>
            <a:prstGeom prst="rect">
              <a:avLst/>
            </a:prstGeom>
            <a:noFill/>
          </p:spPr>
          <p:txBody>
            <a:bodyPr wrap="none" rtlCol="0">
              <a:spAutoFit/>
            </a:bodyPr>
            <a:lstStyle/>
            <a:p>
              <a:r>
                <a:rPr lang="en-US" sz="1400" dirty="0">
                  <a:solidFill>
                    <a:schemeClr val="accent2"/>
                  </a:solidFill>
                </a:rPr>
                <a:t>x</a:t>
              </a:r>
            </a:p>
          </p:txBody>
        </p:sp>
        <p:sp>
          <p:nvSpPr>
            <p:cNvPr id="268" name="TextBox 267">
              <a:extLst>
                <a:ext uri="{FF2B5EF4-FFF2-40B4-BE49-F238E27FC236}">
                  <a16:creationId xmlns:a16="http://schemas.microsoft.com/office/drawing/2014/main" id="{7EC0122F-F9F3-F64A-8551-E3A31ED955C8}"/>
                </a:ext>
              </a:extLst>
            </p:cNvPr>
            <p:cNvSpPr txBox="1"/>
            <p:nvPr/>
          </p:nvSpPr>
          <p:spPr>
            <a:xfrm>
              <a:off x="2181270" y="2138011"/>
              <a:ext cx="643943" cy="752966"/>
            </a:xfrm>
            <a:prstGeom prst="rect">
              <a:avLst/>
            </a:prstGeom>
            <a:noFill/>
          </p:spPr>
          <p:txBody>
            <a:bodyPr wrap="none" rtlCol="0">
              <a:spAutoFit/>
            </a:bodyPr>
            <a:lstStyle/>
            <a:p>
              <a:r>
                <a:rPr lang="en-US" sz="1400" dirty="0">
                  <a:solidFill>
                    <a:schemeClr val="accent2"/>
                  </a:solidFill>
                </a:rPr>
                <a:t>x</a:t>
              </a:r>
            </a:p>
          </p:txBody>
        </p:sp>
        <p:sp>
          <p:nvSpPr>
            <p:cNvPr id="269" name="Oval 268">
              <a:extLst>
                <a:ext uri="{FF2B5EF4-FFF2-40B4-BE49-F238E27FC236}">
                  <a16:creationId xmlns:a16="http://schemas.microsoft.com/office/drawing/2014/main" id="{E943A9FE-1CB3-7248-9A48-656514093E98}"/>
                </a:ext>
              </a:extLst>
            </p:cNvPr>
            <p:cNvSpPr/>
            <p:nvPr/>
          </p:nvSpPr>
          <p:spPr>
            <a:xfrm>
              <a:off x="2036652" y="1497826"/>
              <a:ext cx="1665617" cy="1576552"/>
            </a:xfrm>
            <a:prstGeom prst="ellipse">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accent2"/>
                </a:solidFill>
              </a:endParaRPr>
            </a:p>
          </p:txBody>
        </p:sp>
      </p:grpSp>
      <p:sp>
        <p:nvSpPr>
          <p:cNvPr id="270" name="Right Arrow 269">
            <a:extLst>
              <a:ext uri="{FF2B5EF4-FFF2-40B4-BE49-F238E27FC236}">
                <a16:creationId xmlns:a16="http://schemas.microsoft.com/office/drawing/2014/main" id="{AD7DA4F8-CCE8-9247-9685-0562CC175891}"/>
              </a:ext>
            </a:extLst>
          </p:cNvPr>
          <p:cNvSpPr/>
          <p:nvPr/>
        </p:nvSpPr>
        <p:spPr>
          <a:xfrm>
            <a:off x="1196732" y="5491646"/>
            <a:ext cx="692435" cy="18759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271" name="TextBox 270">
            <a:extLst>
              <a:ext uri="{FF2B5EF4-FFF2-40B4-BE49-F238E27FC236}">
                <a16:creationId xmlns:a16="http://schemas.microsoft.com/office/drawing/2014/main" id="{C39E32EF-3A5A-6649-A13D-E76B20D26AD1}"/>
              </a:ext>
            </a:extLst>
          </p:cNvPr>
          <p:cNvSpPr txBox="1"/>
          <p:nvPr/>
        </p:nvSpPr>
        <p:spPr>
          <a:xfrm>
            <a:off x="1967560" y="5443994"/>
            <a:ext cx="678311" cy="278619"/>
          </a:xfrm>
          <a:prstGeom prst="rect">
            <a:avLst/>
          </a:prstGeom>
          <a:noFill/>
        </p:spPr>
        <p:txBody>
          <a:bodyPr wrap="none" rtlCol="0">
            <a:spAutoFit/>
          </a:bodyPr>
          <a:lstStyle/>
          <a:p>
            <a:r>
              <a:rPr lang="en-US" dirty="0">
                <a:solidFill>
                  <a:schemeClr val="accent2"/>
                </a:solidFill>
              </a:rPr>
              <a:t>statistic</a:t>
            </a:r>
          </a:p>
        </p:txBody>
      </p:sp>
      <p:sp>
        <p:nvSpPr>
          <p:cNvPr id="298" name="Oval 297">
            <a:extLst>
              <a:ext uri="{FF2B5EF4-FFF2-40B4-BE49-F238E27FC236}">
                <a16:creationId xmlns:a16="http://schemas.microsoft.com/office/drawing/2014/main" id="{B33D3243-6D4E-3B49-9250-810429701754}"/>
              </a:ext>
            </a:extLst>
          </p:cNvPr>
          <p:cNvSpPr/>
          <p:nvPr/>
        </p:nvSpPr>
        <p:spPr>
          <a:xfrm>
            <a:off x="1492540" y="5914883"/>
            <a:ext cx="65252" cy="6525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9" name="Oval 298">
            <a:extLst>
              <a:ext uri="{FF2B5EF4-FFF2-40B4-BE49-F238E27FC236}">
                <a16:creationId xmlns:a16="http://schemas.microsoft.com/office/drawing/2014/main" id="{42A95E2D-0DA7-AB46-82E8-D1485583EC8A}"/>
              </a:ext>
            </a:extLst>
          </p:cNvPr>
          <p:cNvSpPr/>
          <p:nvPr/>
        </p:nvSpPr>
        <p:spPr>
          <a:xfrm>
            <a:off x="1495646" y="6029852"/>
            <a:ext cx="65252" cy="6525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0" name="Oval 299">
            <a:extLst>
              <a:ext uri="{FF2B5EF4-FFF2-40B4-BE49-F238E27FC236}">
                <a16:creationId xmlns:a16="http://schemas.microsoft.com/office/drawing/2014/main" id="{2E6ADF9E-1D85-5D44-A435-C78BDF47D1C2}"/>
              </a:ext>
            </a:extLst>
          </p:cNvPr>
          <p:cNvSpPr/>
          <p:nvPr/>
        </p:nvSpPr>
        <p:spPr>
          <a:xfrm>
            <a:off x="1495646" y="6141715"/>
            <a:ext cx="65252" cy="6525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1" name="Straight Connector 300">
            <a:extLst>
              <a:ext uri="{FF2B5EF4-FFF2-40B4-BE49-F238E27FC236}">
                <a16:creationId xmlns:a16="http://schemas.microsoft.com/office/drawing/2014/main" id="{51BAF966-B625-5D48-A377-8EEB9F3C43CC}"/>
              </a:ext>
            </a:extLst>
          </p:cNvPr>
          <p:cNvCxnSpPr>
            <a:cxnSpLocks/>
          </p:cNvCxnSpPr>
          <p:nvPr/>
        </p:nvCxnSpPr>
        <p:spPr>
          <a:xfrm>
            <a:off x="3668270" y="4736547"/>
            <a:ext cx="4819346" cy="0"/>
          </a:xfrm>
          <a:prstGeom prst="line">
            <a:avLst/>
          </a:prstGeom>
          <a:ln w="1905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302" name="TextBox 301">
            <a:extLst>
              <a:ext uri="{FF2B5EF4-FFF2-40B4-BE49-F238E27FC236}">
                <a16:creationId xmlns:a16="http://schemas.microsoft.com/office/drawing/2014/main" id="{2A4BB864-D844-2144-8161-36B042713405}"/>
              </a:ext>
            </a:extLst>
          </p:cNvPr>
          <p:cNvSpPr txBox="1"/>
          <p:nvPr/>
        </p:nvSpPr>
        <p:spPr>
          <a:xfrm>
            <a:off x="7743950" y="4861609"/>
            <a:ext cx="1309815" cy="584775"/>
          </a:xfrm>
          <a:prstGeom prst="rect">
            <a:avLst/>
          </a:prstGeom>
          <a:noFill/>
        </p:spPr>
        <p:txBody>
          <a:bodyPr wrap="square" rtlCol="0">
            <a:spAutoFit/>
          </a:bodyPr>
          <a:lstStyle/>
          <a:p>
            <a:r>
              <a:rPr lang="en-US" sz="1600" dirty="0"/>
              <a:t>bootstrapped statistic</a:t>
            </a:r>
          </a:p>
        </p:txBody>
      </p:sp>
      <p:sp>
        <p:nvSpPr>
          <p:cNvPr id="303" name="Oval 302">
            <a:extLst>
              <a:ext uri="{FF2B5EF4-FFF2-40B4-BE49-F238E27FC236}">
                <a16:creationId xmlns:a16="http://schemas.microsoft.com/office/drawing/2014/main" id="{C366B39D-3A2F-E04A-A762-A8438490DDB9}"/>
              </a:ext>
            </a:extLst>
          </p:cNvPr>
          <p:cNvSpPr/>
          <p:nvPr/>
        </p:nvSpPr>
        <p:spPr>
          <a:xfrm>
            <a:off x="5420650" y="4667566"/>
            <a:ext cx="137962" cy="137962"/>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5" name="Oval 304">
            <a:extLst>
              <a:ext uri="{FF2B5EF4-FFF2-40B4-BE49-F238E27FC236}">
                <a16:creationId xmlns:a16="http://schemas.microsoft.com/office/drawing/2014/main" id="{C936165B-FAC0-9D4A-B583-49A8579FB573}"/>
              </a:ext>
            </a:extLst>
          </p:cNvPr>
          <p:cNvSpPr/>
          <p:nvPr/>
        </p:nvSpPr>
        <p:spPr>
          <a:xfrm>
            <a:off x="6604408" y="4667566"/>
            <a:ext cx="137962" cy="137962"/>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6" name="Oval 305">
            <a:extLst>
              <a:ext uri="{FF2B5EF4-FFF2-40B4-BE49-F238E27FC236}">
                <a16:creationId xmlns:a16="http://schemas.microsoft.com/office/drawing/2014/main" id="{53E54B67-15D1-6F49-AE90-72726E5DCBB9}"/>
              </a:ext>
            </a:extLst>
          </p:cNvPr>
          <p:cNvSpPr/>
          <p:nvPr/>
        </p:nvSpPr>
        <p:spPr>
          <a:xfrm>
            <a:off x="6160932" y="4667566"/>
            <a:ext cx="137962" cy="13796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7" name="Oval 306">
            <a:extLst>
              <a:ext uri="{FF2B5EF4-FFF2-40B4-BE49-F238E27FC236}">
                <a16:creationId xmlns:a16="http://schemas.microsoft.com/office/drawing/2014/main" id="{75961B76-F173-9141-93E6-670264E54792}"/>
              </a:ext>
            </a:extLst>
          </p:cNvPr>
          <p:cNvSpPr/>
          <p:nvPr/>
        </p:nvSpPr>
        <p:spPr>
          <a:xfrm>
            <a:off x="4431846" y="4665424"/>
            <a:ext cx="137962" cy="1379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 name="Oval 307">
            <a:extLst>
              <a:ext uri="{FF2B5EF4-FFF2-40B4-BE49-F238E27FC236}">
                <a16:creationId xmlns:a16="http://schemas.microsoft.com/office/drawing/2014/main" id="{9C34617A-4C90-F34B-AE43-C1BFC4757D40}"/>
              </a:ext>
            </a:extLst>
          </p:cNvPr>
          <p:cNvSpPr/>
          <p:nvPr/>
        </p:nvSpPr>
        <p:spPr>
          <a:xfrm>
            <a:off x="7443243" y="4669854"/>
            <a:ext cx="137962" cy="13796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9" name="Straight Arrow Connector 308">
            <a:extLst>
              <a:ext uri="{FF2B5EF4-FFF2-40B4-BE49-F238E27FC236}">
                <a16:creationId xmlns:a16="http://schemas.microsoft.com/office/drawing/2014/main" id="{EDBAE82A-6BE2-124A-997E-415CFF5438B5}"/>
              </a:ext>
            </a:extLst>
          </p:cNvPr>
          <p:cNvCxnSpPr/>
          <p:nvPr/>
        </p:nvCxnSpPr>
        <p:spPr>
          <a:xfrm flipV="1">
            <a:off x="3593697" y="1816499"/>
            <a:ext cx="0" cy="2920047"/>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10" name="TextBox 309">
            <a:extLst>
              <a:ext uri="{FF2B5EF4-FFF2-40B4-BE49-F238E27FC236}">
                <a16:creationId xmlns:a16="http://schemas.microsoft.com/office/drawing/2014/main" id="{293D933F-2A20-3746-A139-C6365E309AB2}"/>
              </a:ext>
            </a:extLst>
          </p:cNvPr>
          <p:cNvSpPr txBox="1"/>
          <p:nvPr/>
        </p:nvSpPr>
        <p:spPr>
          <a:xfrm rot="16200000">
            <a:off x="2639959" y="3030821"/>
            <a:ext cx="1527396" cy="369332"/>
          </a:xfrm>
          <a:prstGeom prst="rect">
            <a:avLst/>
          </a:prstGeom>
          <a:noFill/>
        </p:spPr>
        <p:txBody>
          <a:bodyPr wrap="square" rtlCol="0">
            <a:spAutoFit/>
          </a:bodyPr>
          <a:lstStyle/>
          <a:p>
            <a:r>
              <a:rPr lang="en-US" dirty="0"/>
              <a:t>counts or PDF</a:t>
            </a:r>
          </a:p>
        </p:txBody>
      </p:sp>
      <p:cxnSp>
        <p:nvCxnSpPr>
          <p:cNvPr id="311" name="Straight Connector 310">
            <a:extLst>
              <a:ext uri="{FF2B5EF4-FFF2-40B4-BE49-F238E27FC236}">
                <a16:creationId xmlns:a16="http://schemas.microsoft.com/office/drawing/2014/main" id="{12F2B149-61AF-B44E-887B-991614767345}"/>
              </a:ext>
            </a:extLst>
          </p:cNvPr>
          <p:cNvCxnSpPr>
            <a:cxnSpLocks/>
          </p:cNvCxnSpPr>
          <p:nvPr/>
        </p:nvCxnSpPr>
        <p:spPr>
          <a:xfrm>
            <a:off x="5881609" y="1915377"/>
            <a:ext cx="0" cy="3209997"/>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12" name="TextBox 311">
            <a:extLst>
              <a:ext uri="{FF2B5EF4-FFF2-40B4-BE49-F238E27FC236}">
                <a16:creationId xmlns:a16="http://schemas.microsoft.com/office/drawing/2014/main" id="{192E63B4-3A44-BD4A-8C1D-B10EBE773DEA}"/>
              </a:ext>
            </a:extLst>
          </p:cNvPr>
          <p:cNvSpPr txBox="1"/>
          <p:nvPr/>
        </p:nvSpPr>
        <p:spPr>
          <a:xfrm>
            <a:off x="4869188" y="5088528"/>
            <a:ext cx="2002785" cy="584775"/>
          </a:xfrm>
          <a:prstGeom prst="rect">
            <a:avLst/>
          </a:prstGeom>
          <a:noFill/>
        </p:spPr>
        <p:txBody>
          <a:bodyPr wrap="square" rtlCol="0">
            <a:spAutoFit/>
          </a:bodyPr>
          <a:lstStyle/>
          <a:p>
            <a:pPr algn="ctr"/>
            <a:r>
              <a:rPr lang="en-US" sz="1600" dirty="0"/>
              <a:t>mean bootstrapped statistic</a:t>
            </a:r>
          </a:p>
        </p:txBody>
      </p:sp>
      <p:cxnSp>
        <p:nvCxnSpPr>
          <p:cNvPr id="313" name="Straight Connector 312">
            <a:extLst>
              <a:ext uri="{FF2B5EF4-FFF2-40B4-BE49-F238E27FC236}">
                <a16:creationId xmlns:a16="http://schemas.microsoft.com/office/drawing/2014/main" id="{F9C69C59-EF65-7040-A088-89BB9CCC4BD5}"/>
              </a:ext>
            </a:extLst>
          </p:cNvPr>
          <p:cNvCxnSpPr>
            <a:cxnSpLocks/>
          </p:cNvCxnSpPr>
          <p:nvPr/>
        </p:nvCxnSpPr>
        <p:spPr>
          <a:xfrm>
            <a:off x="7459089" y="1915377"/>
            <a:ext cx="0" cy="3957351"/>
          </a:xfrm>
          <a:prstGeom prst="line">
            <a:avLst/>
          </a:prstGeom>
          <a:ln w="19050">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314" name="Straight Connector 313">
            <a:extLst>
              <a:ext uri="{FF2B5EF4-FFF2-40B4-BE49-F238E27FC236}">
                <a16:creationId xmlns:a16="http://schemas.microsoft.com/office/drawing/2014/main" id="{92A6DA51-598B-DA4A-B177-98DCB9EB1B0F}"/>
              </a:ext>
            </a:extLst>
          </p:cNvPr>
          <p:cNvCxnSpPr>
            <a:cxnSpLocks/>
          </p:cNvCxnSpPr>
          <p:nvPr/>
        </p:nvCxnSpPr>
        <p:spPr>
          <a:xfrm>
            <a:off x="4460645" y="1915377"/>
            <a:ext cx="1" cy="3957351"/>
          </a:xfrm>
          <a:prstGeom prst="line">
            <a:avLst/>
          </a:prstGeom>
          <a:ln w="19050">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315" name="Straight Arrow Connector 314">
            <a:extLst>
              <a:ext uri="{FF2B5EF4-FFF2-40B4-BE49-F238E27FC236}">
                <a16:creationId xmlns:a16="http://schemas.microsoft.com/office/drawing/2014/main" id="{3ABF1D0E-8777-114D-9E4D-88C25AB7B929}"/>
              </a:ext>
            </a:extLst>
          </p:cNvPr>
          <p:cNvCxnSpPr>
            <a:cxnSpLocks/>
          </p:cNvCxnSpPr>
          <p:nvPr/>
        </p:nvCxnSpPr>
        <p:spPr>
          <a:xfrm>
            <a:off x="4473048" y="5789147"/>
            <a:ext cx="2962267" cy="0"/>
          </a:xfrm>
          <a:prstGeom prst="straightConnector1">
            <a:avLst/>
          </a:prstGeom>
          <a:ln w="19050">
            <a:solidFill>
              <a:srgbClr val="C0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316" name="TextBox 315">
            <a:extLst>
              <a:ext uri="{FF2B5EF4-FFF2-40B4-BE49-F238E27FC236}">
                <a16:creationId xmlns:a16="http://schemas.microsoft.com/office/drawing/2014/main" id="{EE1EA716-DE7A-6E4D-AD0C-E0B4E82AA02B}"/>
              </a:ext>
            </a:extLst>
          </p:cNvPr>
          <p:cNvSpPr txBox="1"/>
          <p:nvPr/>
        </p:nvSpPr>
        <p:spPr>
          <a:xfrm>
            <a:off x="4000142" y="5867237"/>
            <a:ext cx="3878839" cy="584775"/>
          </a:xfrm>
          <a:prstGeom prst="rect">
            <a:avLst/>
          </a:prstGeom>
          <a:noFill/>
        </p:spPr>
        <p:txBody>
          <a:bodyPr wrap="square" rtlCol="0">
            <a:spAutoFit/>
          </a:bodyPr>
          <a:lstStyle/>
          <a:p>
            <a:pPr algn="ctr"/>
            <a:r>
              <a:rPr lang="en-US" sz="1600" dirty="0">
                <a:solidFill>
                  <a:srgbClr val="C00000"/>
                </a:solidFill>
              </a:rPr>
              <a:t>95% confidence interval</a:t>
            </a:r>
          </a:p>
          <a:p>
            <a:pPr algn="ctr"/>
            <a:r>
              <a:rPr lang="en-US" sz="1600" dirty="0">
                <a:solidFill>
                  <a:srgbClr val="C00000"/>
                </a:solidFill>
              </a:rPr>
              <a:t>e.g. </a:t>
            </a:r>
            <a:r>
              <a:rPr lang="en-US" sz="1600" dirty="0" err="1">
                <a:solidFill>
                  <a:srgbClr val="C00000"/>
                </a:solidFill>
              </a:rPr>
              <a:t>np.quantile</a:t>
            </a:r>
            <a:r>
              <a:rPr lang="en-US" sz="1600" dirty="0">
                <a:solidFill>
                  <a:srgbClr val="C00000"/>
                </a:solidFill>
              </a:rPr>
              <a:t>(statistics, [0.025, 0.975])</a:t>
            </a:r>
          </a:p>
        </p:txBody>
      </p:sp>
      <p:sp>
        <p:nvSpPr>
          <p:cNvPr id="317" name="Down Arrow 316">
            <a:extLst>
              <a:ext uri="{FF2B5EF4-FFF2-40B4-BE49-F238E27FC236}">
                <a16:creationId xmlns:a16="http://schemas.microsoft.com/office/drawing/2014/main" id="{AA947F5A-0DB8-614D-BA11-C0FF6DE2D784}"/>
              </a:ext>
            </a:extLst>
          </p:cNvPr>
          <p:cNvSpPr/>
          <p:nvPr/>
        </p:nvSpPr>
        <p:spPr>
          <a:xfrm>
            <a:off x="518601" y="2261001"/>
            <a:ext cx="285175" cy="465864"/>
          </a:xfrm>
          <a:prstGeom prst="down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8" name="TextBox 317">
            <a:extLst>
              <a:ext uri="{FF2B5EF4-FFF2-40B4-BE49-F238E27FC236}">
                <a16:creationId xmlns:a16="http://schemas.microsoft.com/office/drawing/2014/main" id="{ACB1DC86-5B22-7047-BC58-4DECC1D9E25E}"/>
              </a:ext>
            </a:extLst>
          </p:cNvPr>
          <p:cNvSpPr txBox="1"/>
          <p:nvPr/>
        </p:nvSpPr>
        <p:spPr>
          <a:xfrm>
            <a:off x="900688" y="2314174"/>
            <a:ext cx="2112245" cy="338554"/>
          </a:xfrm>
          <a:prstGeom prst="rect">
            <a:avLst/>
          </a:prstGeom>
          <a:noFill/>
        </p:spPr>
        <p:txBody>
          <a:bodyPr wrap="none" rtlCol="0">
            <a:spAutoFit/>
          </a:bodyPr>
          <a:lstStyle/>
          <a:p>
            <a:r>
              <a:rPr lang="en-US" sz="1600" dirty="0"/>
              <a:t>Bootstrapped data sets</a:t>
            </a:r>
          </a:p>
        </p:txBody>
      </p:sp>
      <p:sp>
        <p:nvSpPr>
          <p:cNvPr id="319" name="Right Brace 318">
            <a:extLst>
              <a:ext uri="{FF2B5EF4-FFF2-40B4-BE49-F238E27FC236}">
                <a16:creationId xmlns:a16="http://schemas.microsoft.com/office/drawing/2014/main" id="{7660583B-F42C-554B-A1B5-29010EEF5678}"/>
              </a:ext>
            </a:extLst>
          </p:cNvPr>
          <p:cNvSpPr/>
          <p:nvPr/>
        </p:nvSpPr>
        <p:spPr>
          <a:xfrm rot="16200000">
            <a:off x="6579619" y="981812"/>
            <a:ext cx="196764" cy="1562177"/>
          </a:xfrm>
          <a:prstGeom prst="righ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20" name="Right Brace 319">
            <a:extLst>
              <a:ext uri="{FF2B5EF4-FFF2-40B4-BE49-F238E27FC236}">
                <a16:creationId xmlns:a16="http://schemas.microsoft.com/office/drawing/2014/main" id="{4E1AB451-F533-0B40-972E-450652F6130C}"/>
              </a:ext>
            </a:extLst>
          </p:cNvPr>
          <p:cNvSpPr/>
          <p:nvPr/>
        </p:nvSpPr>
        <p:spPr>
          <a:xfrm rot="16200000">
            <a:off x="5067832" y="1050676"/>
            <a:ext cx="196764" cy="1411139"/>
          </a:xfrm>
          <a:prstGeom prst="righ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21" name="TextBox 320">
            <a:extLst>
              <a:ext uri="{FF2B5EF4-FFF2-40B4-BE49-F238E27FC236}">
                <a16:creationId xmlns:a16="http://schemas.microsoft.com/office/drawing/2014/main" id="{FB660CB1-5101-9A43-8A73-4061CC932BC5}"/>
              </a:ext>
            </a:extLst>
          </p:cNvPr>
          <p:cNvSpPr txBox="1"/>
          <p:nvPr/>
        </p:nvSpPr>
        <p:spPr>
          <a:xfrm>
            <a:off x="6537842" y="1295187"/>
            <a:ext cx="311456" cy="369332"/>
          </a:xfrm>
          <a:prstGeom prst="rect">
            <a:avLst/>
          </a:prstGeom>
          <a:noFill/>
        </p:spPr>
        <p:txBody>
          <a:bodyPr wrap="square" rtlCol="0">
            <a:spAutoFit/>
          </a:bodyPr>
          <a:lstStyle/>
          <a:p>
            <a:pPr algn="ctr"/>
            <a:r>
              <a:rPr lang="en-US" dirty="0">
                <a:solidFill>
                  <a:srgbClr val="C00000"/>
                </a:solidFill>
              </a:rPr>
              <a:t>U</a:t>
            </a:r>
          </a:p>
        </p:txBody>
      </p:sp>
      <p:sp>
        <p:nvSpPr>
          <p:cNvPr id="322" name="TextBox 321">
            <a:extLst>
              <a:ext uri="{FF2B5EF4-FFF2-40B4-BE49-F238E27FC236}">
                <a16:creationId xmlns:a16="http://schemas.microsoft.com/office/drawing/2014/main" id="{60711AC0-A281-FA44-96D4-E465EBDA42FB}"/>
              </a:ext>
            </a:extLst>
          </p:cNvPr>
          <p:cNvSpPr txBox="1"/>
          <p:nvPr/>
        </p:nvSpPr>
        <p:spPr>
          <a:xfrm>
            <a:off x="5039701" y="1276157"/>
            <a:ext cx="275380" cy="369332"/>
          </a:xfrm>
          <a:prstGeom prst="rect">
            <a:avLst/>
          </a:prstGeom>
          <a:noFill/>
        </p:spPr>
        <p:txBody>
          <a:bodyPr wrap="square" rtlCol="0">
            <a:spAutoFit/>
          </a:bodyPr>
          <a:lstStyle/>
          <a:p>
            <a:pPr algn="ctr"/>
            <a:r>
              <a:rPr lang="en-US" dirty="0">
                <a:solidFill>
                  <a:srgbClr val="C00000"/>
                </a:solidFill>
              </a:rPr>
              <a:t>L</a:t>
            </a:r>
          </a:p>
        </p:txBody>
      </p:sp>
    </p:spTree>
    <p:extLst>
      <p:ext uri="{BB962C8B-B14F-4D97-AF65-F5344CB8AC3E}">
        <p14:creationId xmlns:p14="http://schemas.microsoft.com/office/powerpoint/2010/main" val="384160663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C33893-C1FD-CF4C-91EC-7A35879269DA}"/>
              </a:ext>
            </a:extLst>
          </p:cNvPr>
          <p:cNvSpPr>
            <a:spLocks noGrp="1"/>
          </p:cNvSpPr>
          <p:nvPr>
            <p:ph type="title"/>
          </p:nvPr>
        </p:nvSpPr>
        <p:spPr>
          <a:xfrm>
            <a:off x="274319" y="317481"/>
            <a:ext cx="8595360" cy="641871"/>
          </a:xfrm>
        </p:spPr>
        <p:txBody>
          <a:bodyPr>
            <a:normAutofit/>
          </a:bodyPr>
          <a:lstStyle/>
          <a:p>
            <a:r>
              <a:rPr lang="en-US" dirty="0"/>
              <a:t>Bootstrap</a:t>
            </a:r>
          </a:p>
        </p:txBody>
      </p:sp>
      <p:sp>
        <p:nvSpPr>
          <p:cNvPr id="4" name="Slide Number Placeholder 3">
            <a:extLst>
              <a:ext uri="{FF2B5EF4-FFF2-40B4-BE49-F238E27FC236}">
                <a16:creationId xmlns:a16="http://schemas.microsoft.com/office/drawing/2014/main" id="{02E00918-68B8-514A-891C-20F177A55ADD}"/>
              </a:ext>
            </a:extLst>
          </p:cNvPr>
          <p:cNvSpPr>
            <a:spLocks noGrp="1"/>
          </p:cNvSpPr>
          <p:nvPr>
            <p:ph type="sldNum" sz="quarter" idx="12"/>
          </p:nvPr>
        </p:nvSpPr>
        <p:spPr>
          <a:xfrm>
            <a:off x="6272888" y="6446520"/>
            <a:ext cx="2366010" cy="274320"/>
          </a:xfrm>
        </p:spPr>
        <p:txBody>
          <a:bodyPr/>
          <a:lstStyle/>
          <a:p>
            <a:fld id="{4F1611B7-9285-1F48-A026-12A07D3EB268}" type="slidenum">
              <a:rPr lang="en-US" smtClean="0"/>
              <a:t>66</a:t>
            </a:fld>
            <a:endParaRPr lang="en-US" dirty="0"/>
          </a:p>
        </p:txBody>
      </p:sp>
      <p:grpSp>
        <p:nvGrpSpPr>
          <p:cNvPr id="125" name="Group 124">
            <a:extLst>
              <a:ext uri="{FF2B5EF4-FFF2-40B4-BE49-F238E27FC236}">
                <a16:creationId xmlns:a16="http://schemas.microsoft.com/office/drawing/2014/main" id="{179E58BF-E674-3441-AEA4-BA7C6114D148}"/>
              </a:ext>
            </a:extLst>
          </p:cNvPr>
          <p:cNvGrpSpPr/>
          <p:nvPr/>
        </p:nvGrpSpPr>
        <p:grpSpPr>
          <a:xfrm>
            <a:off x="322419" y="1379813"/>
            <a:ext cx="765978" cy="725113"/>
            <a:chOff x="2031861" y="1429407"/>
            <a:chExt cx="1876592" cy="1776474"/>
          </a:xfrm>
        </p:grpSpPr>
        <p:sp>
          <p:nvSpPr>
            <p:cNvPr id="126" name="TextBox 125">
              <a:extLst>
                <a:ext uri="{FF2B5EF4-FFF2-40B4-BE49-F238E27FC236}">
                  <a16:creationId xmlns:a16="http://schemas.microsoft.com/office/drawing/2014/main" id="{8EAEF897-DD4D-024F-91CC-518CD7472EEC}"/>
                </a:ext>
              </a:extLst>
            </p:cNvPr>
            <p:cNvSpPr txBox="1"/>
            <p:nvPr/>
          </p:nvSpPr>
          <p:spPr>
            <a:xfrm>
              <a:off x="2448910" y="1429407"/>
              <a:ext cx="644856" cy="754031"/>
            </a:xfrm>
            <a:prstGeom prst="rect">
              <a:avLst/>
            </a:prstGeom>
            <a:noFill/>
          </p:spPr>
          <p:txBody>
            <a:bodyPr wrap="none" rtlCol="0">
              <a:spAutoFit/>
            </a:bodyPr>
            <a:lstStyle/>
            <a:p>
              <a:r>
                <a:rPr lang="en-US" sz="1400" dirty="0"/>
                <a:t>x</a:t>
              </a:r>
            </a:p>
          </p:txBody>
        </p:sp>
        <p:sp>
          <p:nvSpPr>
            <p:cNvPr id="127" name="TextBox 126">
              <a:extLst>
                <a:ext uri="{FF2B5EF4-FFF2-40B4-BE49-F238E27FC236}">
                  <a16:creationId xmlns:a16="http://schemas.microsoft.com/office/drawing/2014/main" id="{2A7F4ADB-A73C-0040-845A-9C919AE700C0}"/>
                </a:ext>
              </a:extLst>
            </p:cNvPr>
            <p:cNvSpPr txBox="1"/>
            <p:nvPr/>
          </p:nvSpPr>
          <p:spPr>
            <a:xfrm>
              <a:off x="2601310" y="1581807"/>
              <a:ext cx="644856" cy="754031"/>
            </a:xfrm>
            <a:prstGeom prst="rect">
              <a:avLst/>
            </a:prstGeom>
            <a:noFill/>
          </p:spPr>
          <p:txBody>
            <a:bodyPr wrap="none" rtlCol="0">
              <a:spAutoFit/>
            </a:bodyPr>
            <a:lstStyle/>
            <a:p>
              <a:r>
                <a:rPr lang="en-US" sz="1400" dirty="0"/>
                <a:t>x</a:t>
              </a:r>
            </a:p>
          </p:txBody>
        </p:sp>
        <p:sp>
          <p:nvSpPr>
            <p:cNvPr id="128" name="TextBox 127">
              <a:extLst>
                <a:ext uri="{FF2B5EF4-FFF2-40B4-BE49-F238E27FC236}">
                  <a16:creationId xmlns:a16="http://schemas.microsoft.com/office/drawing/2014/main" id="{65776B7D-91B4-4346-B2D9-6BC8BB59F712}"/>
                </a:ext>
              </a:extLst>
            </p:cNvPr>
            <p:cNvSpPr txBox="1"/>
            <p:nvPr/>
          </p:nvSpPr>
          <p:spPr>
            <a:xfrm>
              <a:off x="2753710" y="1734207"/>
              <a:ext cx="644856" cy="754031"/>
            </a:xfrm>
            <a:prstGeom prst="rect">
              <a:avLst/>
            </a:prstGeom>
            <a:noFill/>
          </p:spPr>
          <p:txBody>
            <a:bodyPr wrap="none" rtlCol="0">
              <a:spAutoFit/>
            </a:bodyPr>
            <a:lstStyle/>
            <a:p>
              <a:r>
                <a:rPr lang="en-US" sz="1400" dirty="0"/>
                <a:t>x</a:t>
              </a:r>
            </a:p>
          </p:txBody>
        </p:sp>
        <p:sp>
          <p:nvSpPr>
            <p:cNvPr id="129" name="TextBox 128">
              <a:extLst>
                <a:ext uri="{FF2B5EF4-FFF2-40B4-BE49-F238E27FC236}">
                  <a16:creationId xmlns:a16="http://schemas.microsoft.com/office/drawing/2014/main" id="{796A5D1C-C4D0-7041-BCA8-75FC98134685}"/>
                </a:ext>
              </a:extLst>
            </p:cNvPr>
            <p:cNvSpPr txBox="1"/>
            <p:nvPr/>
          </p:nvSpPr>
          <p:spPr>
            <a:xfrm>
              <a:off x="2948014" y="1822912"/>
              <a:ext cx="644856" cy="754031"/>
            </a:xfrm>
            <a:prstGeom prst="rect">
              <a:avLst/>
            </a:prstGeom>
            <a:noFill/>
          </p:spPr>
          <p:txBody>
            <a:bodyPr wrap="none" rtlCol="0">
              <a:spAutoFit/>
            </a:bodyPr>
            <a:lstStyle/>
            <a:p>
              <a:r>
                <a:rPr lang="en-US" sz="1400" dirty="0"/>
                <a:t>x</a:t>
              </a:r>
            </a:p>
          </p:txBody>
        </p:sp>
        <p:sp>
          <p:nvSpPr>
            <p:cNvPr id="130" name="TextBox 129">
              <a:extLst>
                <a:ext uri="{FF2B5EF4-FFF2-40B4-BE49-F238E27FC236}">
                  <a16:creationId xmlns:a16="http://schemas.microsoft.com/office/drawing/2014/main" id="{AA94C8DC-2EE0-8449-A975-B540E3A79023}"/>
                </a:ext>
              </a:extLst>
            </p:cNvPr>
            <p:cNvSpPr txBox="1"/>
            <p:nvPr/>
          </p:nvSpPr>
          <p:spPr>
            <a:xfrm>
              <a:off x="3058511" y="2039008"/>
              <a:ext cx="644856" cy="754031"/>
            </a:xfrm>
            <a:prstGeom prst="rect">
              <a:avLst/>
            </a:prstGeom>
            <a:noFill/>
          </p:spPr>
          <p:txBody>
            <a:bodyPr wrap="none" rtlCol="0">
              <a:spAutoFit/>
            </a:bodyPr>
            <a:lstStyle/>
            <a:p>
              <a:r>
                <a:rPr lang="en-US" sz="1400" dirty="0"/>
                <a:t>x</a:t>
              </a:r>
            </a:p>
          </p:txBody>
        </p:sp>
        <p:sp>
          <p:nvSpPr>
            <p:cNvPr id="131" name="TextBox 130">
              <a:extLst>
                <a:ext uri="{FF2B5EF4-FFF2-40B4-BE49-F238E27FC236}">
                  <a16:creationId xmlns:a16="http://schemas.microsoft.com/office/drawing/2014/main" id="{147B5D49-74F9-5749-9AA6-33C4C3E3B713}"/>
                </a:ext>
              </a:extLst>
            </p:cNvPr>
            <p:cNvSpPr txBox="1"/>
            <p:nvPr/>
          </p:nvSpPr>
          <p:spPr>
            <a:xfrm>
              <a:off x="3210909" y="2191408"/>
              <a:ext cx="644856" cy="754031"/>
            </a:xfrm>
            <a:prstGeom prst="rect">
              <a:avLst/>
            </a:prstGeom>
            <a:noFill/>
          </p:spPr>
          <p:txBody>
            <a:bodyPr wrap="none" rtlCol="0">
              <a:spAutoFit/>
            </a:bodyPr>
            <a:lstStyle/>
            <a:p>
              <a:r>
                <a:rPr lang="en-US" sz="1400" dirty="0"/>
                <a:t>x</a:t>
              </a:r>
            </a:p>
          </p:txBody>
        </p:sp>
        <p:sp>
          <p:nvSpPr>
            <p:cNvPr id="132" name="TextBox 131">
              <a:extLst>
                <a:ext uri="{FF2B5EF4-FFF2-40B4-BE49-F238E27FC236}">
                  <a16:creationId xmlns:a16="http://schemas.microsoft.com/office/drawing/2014/main" id="{F0BB970E-1545-B340-9B1F-D671677A33F0}"/>
                </a:ext>
              </a:extLst>
            </p:cNvPr>
            <p:cNvSpPr txBox="1"/>
            <p:nvPr/>
          </p:nvSpPr>
          <p:spPr>
            <a:xfrm>
              <a:off x="2543639" y="1930853"/>
              <a:ext cx="644856" cy="754031"/>
            </a:xfrm>
            <a:prstGeom prst="rect">
              <a:avLst/>
            </a:prstGeom>
            <a:noFill/>
          </p:spPr>
          <p:txBody>
            <a:bodyPr wrap="none" rtlCol="0">
              <a:spAutoFit/>
            </a:bodyPr>
            <a:lstStyle/>
            <a:p>
              <a:r>
                <a:rPr lang="en-US" sz="1400" dirty="0"/>
                <a:t>x</a:t>
              </a:r>
            </a:p>
          </p:txBody>
        </p:sp>
        <p:sp>
          <p:nvSpPr>
            <p:cNvPr id="133" name="TextBox 132">
              <a:extLst>
                <a:ext uri="{FF2B5EF4-FFF2-40B4-BE49-F238E27FC236}">
                  <a16:creationId xmlns:a16="http://schemas.microsoft.com/office/drawing/2014/main" id="{8C98C865-2E5D-7F4F-A3B8-A69C89389849}"/>
                </a:ext>
              </a:extLst>
            </p:cNvPr>
            <p:cNvSpPr txBox="1"/>
            <p:nvPr/>
          </p:nvSpPr>
          <p:spPr>
            <a:xfrm>
              <a:off x="2559676" y="2401193"/>
              <a:ext cx="644856" cy="754031"/>
            </a:xfrm>
            <a:prstGeom prst="rect">
              <a:avLst/>
            </a:prstGeom>
            <a:noFill/>
          </p:spPr>
          <p:txBody>
            <a:bodyPr wrap="none" rtlCol="0">
              <a:spAutoFit/>
            </a:bodyPr>
            <a:lstStyle/>
            <a:p>
              <a:r>
                <a:rPr lang="en-US" sz="1400" dirty="0"/>
                <a:t>x</a:t>
              </a:r>
            </a:p>
          </p:txBody>
        </p:sp>
        <p:sp>
          <p:nvSpPr>
            <p:cNvPr id="134" name="TextBox 133">
              <a:extLst>
                <a:ext uri="{FF2B5EF4-FFF2-40B4-BE49-F238E27FC236}">
                  <a16:creationId xmlns:a16="http://schemas.microsoft.com/office/drawing/2014/main" id="{4CF688E0-EEB9-E846-BFCB-DA643DFCE01F}"/>
                </a:ext>
              </a:extLst>
            </p:cNvPr>
            <p:cNvSpPr txBox="1"/>
            <p:nvPr/>
          </p:nvSpPr>
          <p:spPr>
            <a:xfrm>
              <a:off x="2133803" y="1558685"/>
              <a:ext cx="294290" cy="754031"/>
            </a:xfrm>
            <a:prstGeom prst="rect">
              <a:avLst/>
            </a:prstGeom>
            <a:noFill/>
          </p:spPr>
          <p:txBody>
            <a:bodyPr wrap="square" rtlCol="0">
              <a:spAutoFit/>
            </a:bodyPr>
            <a:lstStyle/>
            <a:p>
              <a:r>
                <a:rPr lang="en-US" sz="1400" dirty="0"/>
                <a:t>x</a:t>
              </a:r>
            </a:p>
          </p:txBody>
        </p:sp>
        <p:sp>
          <p:nvSpPr>
            <p:cNvPr id="135" name="TextBox 134">
              <a:extLst>
                <a:ext uri="{FF2B5EF4-FFF2-40B4-BE49-F238E27FC236}">
                  <a16:creationId xmlns:a16="http://schemas.microsoft.com/office/drawing/2014/main" id="{53823505-B16C-3F4F-AB5F-B9B0CF80DB05}"/>
                </a:ext>
              </a:extLst>
            </p:cNvPr>
            <p:cNvSpPr txBox="1"/>
            <p:nvPr/>
          </p:nvSpPr>
          <p:spPr>
            <a:xfrm>
              <a:off x="2244297" y="1794218"/>
              <a:ext cx="294290" cy="754031"/>
            </a:xfrm>
            <a:prstGeom prst="rect">
              <a:avLst/>
            </a:prstGeom>
            <a:noFill/>
          </p:spPr>
          <p:txBody>
            <a:bodyPr wrap="square" rtlCol="0">
              <a:spAutoFit/>
            </a:bodyPr>
            <a:lstStyle/>
            <a:p>
              <a:r>
                <a:rPr lang="en-US" sz="1400" dirty="0"/>
                <a:t>x</a:t>
              </a:r>
            </a:p>
          </p:txBody>
        </p:sp>
        <p:sp>
          <p:nvSpPr>
            <p:cNvPr id="136" name="TextBox 135">
              <a:extLst>
                <a:ext uri="{FF2B5EF4-FFF2-40B4-BE49-F238E27FC236}">
                  <a16:creationId xmlns:a16="http://schemas.microsoft.com/office/drawing/2014/main" id="{7F9C3704-068E-6342-8DA5-243C3B3AB0AA}"/>
                </a:ext>
              </a:extLst>
            </p:cNvPr>
            <p:cNvSpPr txBox="1"/>
            <p:nvPr/>
          </p:nvSpPr>
          <p:spPr>
            <a:xfrm>
              <a:off x="2428161" y="1798739"/>
              <a:ext cx="294290" cy="754031"/>
            </a:xfrm>
            <a:prstGeom prst="rect">
              <a:avLst/>
            </a:prstGeom>
            <a:noFill/>
          </p:spPr>
          <p:txBody>
            <a:bodyPr wrap="square" rtlCol="0">
              <a:spAutoFit/>
            </a:bodyPr>
            <a:lstStyle/>
            <a:p>
              <a:r>
                <a:rPr lang="en-US" sz="1400" dirty="0"/>
                <a:t>x</a:t>
              </a:r>
            </a:p>
          </p:txBody>
        </p:sp>
        <p:sp>
          <p:nvSpPr>
            <p:cNvPr id="137" name="TextBox 136">
              <a:extLst>
                <a:ext uri="{FF2B5EF4-FFF2-40B4-BE49-F238E27FC236}">
                  <a16:creationId xmlns:a16="http://schemas.microsoft.com/office/drawing/2014/main" id="{567E9654-D49F-F44B-BBC3-C75D58AFAC61}"/>
                </a:ext>
              </a:extLst>
            </p:cNvPr>
            <p:cNvSpPr txBox="1"/>
            <p:nvPr/>
          </p:nvSpPr>
          <p:spPr>
            <a:xfrm>
              <a:off x="2464675" y="2140327"/>
              <a:ext cx="294290" cy="754031"/>
            </a:xfrm>
            <a:prstGeom prst="rect">
              <a:avLst/>
            </a:prstGeom>
            <a:noFill/>
          </p:spPr>
          <p:txBody>
            <a:bodyPr wrap="square" rtlCol="0">
              <a:spAutoFit/>
            </a:bodyPr>
            <a:lstStyle/>
            <a:p>
              <a:r>
                <a:rPr lang="en-US" sz="1400" dirty="0"/>
                <a:t>x</a:t>
              </a:r>
            </a:p>
          </p:txBody>
        </p:sp>
        <p:sp>
          <p:nvSpPr>
            <p:cNvPr id="138" name="TextBox 137">
              <a:extLst>
                <a:ext uri="{FF2B5EF4-FFF2-40B4-BE49-F238E27FC236}">
                  <a16:creationId xmlns:a16="http://schemas.microsoft.com/office/drawing/2014/main" id="{02A4AC9C-9627-AB41-B7DF-2A079F400876}"/>
                </a:ext>
              </a:extLst>
            </p:cNvPr>
            <p:cNvSpPr txBox="1"/>
            <p:nvPr/>
          </p:nvSpPr>
          <p:spPr>
            <a:xfrm>
              <a:off x="2911366" y="2101437"/>
              <a:ext cx="294290" cy="754031"/>
            </a:xfrm>
            <a:prstGeom prst="rect">
              <a:avLst/>
            </a:prstGeom>
            <a:noFill/>
          </p:spPr>
          <p:txBody>
            <a:bodyPr wrap="square" rtlCol="0">
              <a:spAutoFit/>
            </a:bodyPr>
            <a:lstStyle/>
            <a:p>
              <a:r>
                <a:rPr lang="en-US" sz="1400" dirty="0"/>
                <a:t>x</a:t>
              </a:r>
            </a:p>
          </p:txBody>
        </p:sp>
        <p:sp>
          <p:nvSpPr>
            <p:cNvPr id="139" name="TextBox 138">
              <a:extLst>
                <a:ext uri="{FF2B5EF4-FFF2-40B4-BE49-F238E27FC236}">
                  <a16:creationId xmlns:a16="http://schemas.microsoft.com/office/drawing/2014/main" id="{5B97F41C-9F95-2544-B1B2-31245D490284}"/>
                </a:ext>
              </a:extLst>
            </p:cNvPr>
            <p:cNvSpPr txBox="1"/>
            <p:nvPr/>
          </p:nvSpPr>
          <p:spPr>
            <a:xfrm>
              <a:off x="2758319" y="2319946"/>
              <a:ext cx="294290" cy="754031"/>
            </a:xfrm>
            <a:prstGeom prst="rect">
              <a:avLst/>
            </a:prstGeom>
            <a:noFill/>
          </p:spPr>
          <p:txBody>
            <a:bodyPr wrap="square" rtlCol="0">
              <a:spAutoFit/>
            </a:bodyPr>
            <a:lstStyle/>
            <a:p>
              <a:r>
                <a:rPr lang="en-US" sz="1400" dirty="0"/>
                <a:t>x</a:t>
              </a:r>
            </a:p>
          </p:txBody>
        </p:sp>
        <p:sp>
          <p:nvSpPr>
            <p:cNvPr id="140" name="TextBox 139">
              <a:extLst>
                <a:ext uri="{FF2B5EF4-FFF2-40B4-BE49-F238E27FC236}">
                  <a16:creationId xmlns:a16="http://schemas.microsoft.com/office/drawing/2014/main" id="{A8B12433-401A-9441-BDEC-609914CED178}"/>
                </a:ext>
              </a:extLst>
            </p:cNvPr>
            <p:cNvSpPr txBox="1"/>
            <p:nvPr/>
          </p:nvSpPr>
          <p:spPr>
            <a:xfrm>
              <a:off x="3037763" y="2408339"/>
              <a:ext cx="294290" cy="754031"/>
            </a:xfrm>
            <a:prstGeom prst="rect">
              <a:avLst/>
            </a:prstGeom>
            <a:noFill/>
          </p:spPr>
          <p:txBody>
            <a:bodyPr wrap="square" rtlCol="0">
              <a:spAutoFit/>
            </a:bodyPr>
            <a:lstStyle/>
            <a:p>
              <a:r>
                <a:rPr lang="en-US" sz="1400" dirty="0"/>
                <a:t>x</a:t>
              </a:r>
            </a:p>
          </p:txBody>
        </p:sp>
        <p:sp>
          <p:nvSpPr>
            <p:cNvPr id="141" name="TextBox 140">
              <a:extLst>
                <a:ext uri="{FF2B5EF4-FFF2-40B4-BE49-F238E27FC236}">
                  <a16:creationId xmlns:a16="http://schemas.microsoft.com/office/drawing/2014/main" id="{9F85C028-0EEA-984C-A357-503EBC9B13AC}"/>
                </a:ext>
              </a:extLst>
            </p:cNvPr>
            <p:cNvSpPr txBox="1"/>
            <p:nvPr/>
          </p:nvSpPr>
          <p:spPr>
            <a:xfrm>
              <a:off x="2055045" y="1872523"/>
              <a:ext cx="294290" cy="754031"/>
            </a:xfrm>
            <a:prstGeom prst="rect">
              <a:avLst/>
            </a:prstGeom>
            <a:noFill/>
          </p:spPr>
          <p:txBody>
            <a:bodyPr wrap="square" rtlCol="0">
              <a:spAutoFit/>
            </a:bodyPr>
            <a:lstStyle/>
            <a:p>
              <a:r>
                <a:rPr lang="en-US" sz="1400" dirty="0"/>
                <a:t>x</a:t>
              </a:r>
            </a:p>
          </p:txBody>
        </p:sp>
        <p:sp>
          <p:nvSpPr>
            <p:cNvPr id="142" name="TextBox 141">
              <a:extLst>
                <a:ext uri="{FF2B5EF4-FFF2-40B4-BE49-F238E27FC236}">
                  <a16:creationId xmlns:a16="http://schemas.microsoft.com/office/drawing/2014/main" id="{09C1ABBE-63A4-C741-B6FA-176FA00537D4}"/>
                </a:ext>
              </a:extLst>
            </p:cNvPr>
            <p:cNvSpPr txBox="1"/>
            <p:nvPr/>
          </p:nvSpPr>
          <p:spPr>
            <a:xfrm>
              <a:off x="3232066" y="1918873"/>
              <a:ext cx="644856" cy="754031"/>
            </a:xfrm>
            <a:prstGeom prst="rect">
              <a:avLst/>
            </a:prstGeom>
            <a:noFill/>
          </p:spPr>
          <p:txBody>
            <a:bodyPr wrap="none" rtlCol="0">
              <a:spAutoFit/>
            </a:bodyPr>
            <a:lstStyle/>
            <a:p>
              <a:r>
                <a:rPr lang="en-US" sz="1400" dirty="0"/>
                <a:t>x</a:t>
              </a:r>
            </a:p>
          </p:txBody>
        </p:sp>
        <p:sp>
          <p:nvSpPr>
            <p:cNvPr id="143" name="TextBox 142">
              <a:extLst>
                <a:ext uri="{FF2B5EF4-FFF2-40B4-BE49-F238E27FC236}">
                  <a16:creationId xmlns:a16="http://schemas.microsoft.com/office/drawing/2014/main" id="{773B5E43-67A9-4941-835A-CD109FF52B4B}"/>
                </a:ext>
              </a:extLst>
            </p:cNvPr>
            <p:cNvSpPr txBox="1"/>
            <p:nvPr/>
          </p:nvSpPr>
          <p:spPr>
            <a:xfrm>
              <a:off x="2927266" y="1483428"/>
              <a:ext cx="284052" cy="754031"/>
            </a:xfrm>
            <a:prstGeom prst="rect">
              <a:avLst/>
            </a:prstGeom>
            <a:noFill/>
          </p:spPr>
          <p:txBody>
            <a:bodyPr wrap="square" rtlCol="0">
              <a:spAutoFit/>
            </a:bodyPr>
            <a:lstStyle/>
            <a:p>
              <a:r>
                <a:rPr lang="en-US" sz="1400" dirty="0"/>
                <a:t>x</a:t>
              </a:r>
            </a:p>
          </p:txBody>
        </p:sp>
        <p:sp>
          <p:nvSpPr>
            <p:cNvPr id="144" name="TextBox 143">
              <a:extLst>
                <a:ext uri="{FF2B5EF4-FFF2-40B4-BE49-F238E27FC236}">
                  <a16:creationId xmlns:a16="http://schemas.microsoft.com/office/drawing/2014/main" id="{1A263610-5685-5242-A39F-AF9B79190CF6}"/>
                </a:ext>
              </a:extLst>
            </p:cNvPr>
            <p:cNvSpPr txBox="1"/>
            <p:nvPr/>
          </p:nvSpPr>
          <p:spPr>
            <a:xfrm>
              <a:off x="3263597" y="1638246"/>
              <a:ext cx="644856" cy="754031"/>
            </a:xfrm>
            <a:prstGeom prst="rect">
              <a:avLst/>
            </a:prstGeom>
            <a:noFill/>
          </p:spPr>
          <p:txBody>
            <a:bodyPr wrap="none" rtlCol="0">
              <a:spAutoFit/>
            </a:bodyPr>
            <a:lstStyle/>
            <a:p>
              <a:r>
                <a:rPr lang="en-US" sz="1400" dirty="0"/>
                <a:t>x</a:t>
              </a:r>
            </a:p>
          </p:txBody>
        </p:sp>
        <p:sp>
          <p:nvSpPr>
            <p:cNvPr id="145" name="TextBox 144">
              <a:extLst>
                <a:ext uri="{FF2B5EF4-FFF2-40B4-BE49-F238E27FC236}">
                  <a16:creationId xmlns:a16="http://schemas.microsoft.com/office/drawing/2014/main" id="{FFD2FAEC-205A-ED40-B9B5-88D563C2A3BE}"/>
                </a:ext>
              </a:extLst>
            </p:cNvPr>
            <p:cNvSpPr txBox="1"/>
            <p:nvPr/>
          </p:nvSpPr>
          <p:spPr>
            <a:xfrm>
              <a:off x="2335515" y="2451850"/>
              <a:ext cx="644856" cy="754031"/>
            </a:xfrm>
            <a:prstGeom prst="rect">
              <a:avLst/>
            </a:prstGeom>
            <a:noFill/>
          </p:spPr>
          <p:txBody>
            <a:bodyPr wrap="none" rtlCol="0">
              <a:spAutoFit/>
            </a:bodyPr>
            <a:lstStyle/>
            <a:p>
              <a:r>
                <a:rPr lang="en-US" sz="1400" dirty="0"/>
                <a:t>x</a:t>
              </a:r>
            </a:p>
          </p:txBody>
        </p:sp>
        <p:sp>
          <p:nvSpPr>
            <p:cNvPr id="146" name="TextBox 145">
              <a:extLst>
                <a:ext uri="{FF2B5EF4-FFF2-40B4-BE49-F238E27FC236}">
                  <a16:creationId xmlns:a16="http://schemas.microsoft.com/office/drawing/2014/main" id="{9BB95929-3301-E44F-953C-19223D3E82CD}"/>
                </a:ext>
              </a:extLst>
            </p:cNvPr>
            <p:cNvSpPr txBox="1"/>
            <p:nvPr/>
          </p:nvSpPr>
          <p:spPr>
            <a:xfrm>
              <a:off x="2727435" y="2028287"/>
              <a:ext cx="644856" cy="754031"/>
            </a:xfrm>
            <a:prstGeom prst="rect">
              <a:avLst/>
            </a:prstGeom>
            <a:noFill/>
          </p:spPr>
          <p:txBody>
            <a:bodyPr wrap="none" rtlCol="0">
              <a:spAutoFit/>
            </a:bodyPr>
            <a:lstStyle/>
            <a:p>
              <a:r>
                <a:rPr lang="en-US" sz="1400" dirty="0"/>
                <a:t>x</a:t>
              </a:r>
            </a:p>
          </p:txBody>
        </p:sp>
        <p:sp>
          <p:nvSpPr>
            <p:cNvPr id="147" name="TextBox 146">
              <a:extLst>
                <a:ext uri="{FF2B5EF4-FFF2-40B4-BE49-F238E27FC236}">
                  <a16:creationId xmlns:a16="http://schemas.microsoft.com/office/drawing/2014/main" id="{2307AB6D-8B28-E64F-ADCE-13348E992C96}"/>
                </a:ext>
              </a:extLst>
            </p:cNvPr>
            <p:cNvSpPr txBox="1"/>
            <p:nvPr/>
          </p:nvSpPr>
          <p:spPr>
            <a:xfrm>
              <a:off x="2181270" y="2138012"/>
              <a:ext cx="644856" cy="754031"/>
            </a:xfrm>
            <a:prstGeom prst="rect">
              <a:avLst/>
            </a:prstGeom>
            <a:noFill/>
          </p:spPr>
          <p:txBody>
            <a:bodyPr wrap="none" rtlCol="0">
              <a:spAutoFit/>
            </a:bodyPr>
            <a:lstStyle/>
            <a:p>
              <a:r>
                <a:rPr lang="en-US" sz="1400" dirty="0"/>
                <a:t>x</a:t>
              </a:r>
            </a:p>
          </p:txBody>
        </p:sp>
        <p:sp>
          <p:nvSpPr>
            <p:cNvPr id="148" name="Oval 147">
              <a:extLst>
                <a:ext uri="{FF2B5EF4-FFF2-40B4-BE49-F238E27FC236}">
                  <a16:creationId xmlns:a16="http://schemas.microsoft.com/office/drawing/2014/main" id="{7472A903-63ED-FB41-B3E0-48D50E1277D2}"/>
                </a:ext>
              </a:extLst>
            </p:cNvPr>
            <p:cNvSpPr/>
            <p:nvPr/>
          </p:nvSpPr>
          <p:spPr>
            <a:xfrm>
              <a:off x="2031861" y="1522463"/>
              <a:ext cx="1665618" cy="1576553"/>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grpSp>
      <p:sp>
        <p:nvSpPr>
          <p:cNvPr id="149" name="Right Arrow 148">
            <a:extLst>
              <a:ext uri="{FF2B5EF4-FFF2-40B4-BE49-F238E27FC236}">
                <a16:creationId xmlns:a16="http://schemas.microsoft.com/office/drawing/2014/main" id="{B4A8F6D2-7142-9247-B1A9-B3ABF93D4A8E}"/>
              </a:ext>
            </a:extLst>
          </p:cNvPr>
          <p:cNvSpPr/>
          <p:nvPr/>
        </p:nvSpPr>
        <p:spPr>
          <a:xfrm>
            <a:off x="1157021" y="1650847"/>
            <a:ext cx="692435" cy="18759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TextBox 149">
            <a:extLst>
              <a:ext uri="{FF2B5EF4-FFF2-40B4-BE49-F238E27FC236}">
                <a16:creationId xmlns:a16="http://schemas.microsoft.com/office/drawing/2014/main" id="{E6E1BB1C-3818-F14C-9934-C730B3DD87A1}"/>
              </a:ext>
            </a:extLst>
          </p:cNvPr>
          <p:cNvSpPr txBox="1"/>
          <p:nvPr/>
        </p:nvSpPr>
        <p:spPr>
          <a:xfrm>
            <a:off x="1927849" y="1603195"/>
            <a:ext cx="678311" cy="278619"/>
          </a:xfrm>
          <a:prstGeom prst="rect">
            <a:avLst/>
          </a:prstGeom>
          <a:noFill/>
        </p:spPr>
        <p:txBody>
          <a:bodyPr wrap="none" rtlCol="0">
            <a:spAutoFit/>
          </a:bodyPr>
          <a:lstStyle/>
          <a:p>
            <a:r>
              <a:rPr lang="en-US" dirty="0"/>
              <a:t>statistic</a:t>
            </a:r>
          </a:p>
        </p:txBody>
      </p:sp>
      <p:cxnSp>
        <p:nvCxnSpPr>
          <p:cNvPr id="301" name="Straight Connector 300">
            <a:extLst>
              <a:ext uri="{FF2B5EF4-FFF2-40B4-BE49-F238E27FC236}">
                <a16:creationId xmlns:a16="http://schemas.microsoft.com/office/drawing/2014/main" id="{51BAF966-B625-5D48-A377-8EEB9F3C43CC}"/>
              </a:ext>
            </a:extLst>
          </p:cNvPr>
          <p:cNvCxnSpPr>
            <a:cxnSpLocks/>
          </p:cNvCxnSpPr>
          <p:nvPr/>
        </p:nvCxnSpPr>
        <p:spPr>
          <a:xfrm>
            <a:off x="3668270" y="4736547"/>
            <a:ext cx="4819346" cy="0"/>
          </a:xfrm>
          <a:prstGeom prst="line">
            <a:avLst/>
          </a:prstGeom>
          <a:ln w="1905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302" name="TextBox 301">
            <a:extLst>
              <a:ext uri="{FF2B5EF4-FFF2-40B4-BE49-F238E27FC236}">
                <a16:creationId xmlns:a16="http://schemas.microsoft.com/office/drawing/2014/main" id="{2A4BB864-D844-2144-8161-36B042713405}"/>
              </a:ext>
            </a:extLst>
          </p:cNvPr>
          <p:cNvSpPr txBox="1"/>
          <p:nvPr/>
        </p:nvSpPr>
        <p:spPr>
          <a:xfrm>
            <a:off x="8123128" y="4818031"/>
            <a:ext cx="943024" cy="369332"/>
          </a:xfrm>
          <a:prstGeom prst="rect">
            <a:avLst/>
          </a:prstGeom>
          <a:noFill/>
        </p:spPr>
        <p:txBody>
          <a:bodyPr wrap="square" rtlCol="0">
            <a:spAutoFit/>
          </a:bodyPr>
          <a:lstStyle/>
          <a:p>
            <a:r>
              <a:rPr lang="en-US" dirty="0"/>
              <a:t>statistic</a:t>
            </a:r>
          </a:p>
        </p:txBody>
      </p:sp>
      <p:sp>
        <p:nvSpPr>
          <p:cNvPr id="304" name="Oval 303">
            <a:extLst>
              <a:ext uri="{FF2B5EF4-FFF2-40B4-BE49-F238E27FC236}">
                <a16:creationId xmlns:a16="http://schemas.microsoft.com/office/drawing/2014/main" id="{079A3CB1-2CEA-CA41-9458-F68948818764}"/>
              </a:ext>
            </a:extLst>
          </p:cNvPr>
          <p:cNvSpPr/>
          <p:nvPr/>
        </p:nvSpPr>
        <p:spPr>
          <a:xfrm>
            <a:off x="5605684" y="4672604"/>
            <a:ext cx="137962" cy="13796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Connector 32">
            <a:extLst>
              <a:ext uri="{FF2B5EF4-FFF2-40B4-BE49-F238E27FC236}">
                <a16:creationId xmlns:a16="http://schemas.microsoft.com/office/drawing/2014/main" id="{17107C89-6A33-794C-917E-96896BA04F73}"/>
              </a:ext>
            </a:extLst>
          </p:cNvPr>
          <p:cNvCxnSpPr>
            <a:cxnSpLocks/>
          </p:cNvCxnSpPr>
          <p:nvPr/>
        </p:nvCxnSpPr>
        <p:spPr>
          <a:xfrm>
            <a:off x="5670496" y="1915377"/>
            <a:ext cx="0" cy="3146741"/>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6099D31B-2776-204A-9ABA-F4690CB72082}"/>
              </a:ext>
            </a:extLst>
          </p:cNvPr>
          <p:cNvCxnSpPr>
            <a:cxnSpLocks/>
          </p:cNvCxnSpPr>
          <p:nvPr/>
        </p:nvCxnSpPr>
        <p:spPr>
          <a:xfrm>
            <a:off x="7247976" y="1915377"/>
            <a:ext cx="0" cy="3146741"/>
          </a:xfrm>
          <a:prstGeom prst="line">
            <a:avLst/>
          </a:prstGeom>
          <a:ln w="19050">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17F73B0B-24B2-8746-85E3-2601CBD87DB9}"/>
              </a:ext>
            </a:extLst>
          </p:cNvPr>
          <p:cNvCxnSpPr>
            <a:cxnSpLocks/>
          </p:cNvCxnSpPr>
          <p:nvPr/>
        </p:nvCxnSpPr>
        <p:spPr>
          <a:xfrm>
            <a:off x="4249532" y="1915377"/>
            <a:ext cx="0" cy="3146741"/>
          </a:xfrm>
          <a:prstGeom prst="line">
            <a:avLst/>
          </a:prstGeom>
          <a:ln w="19050">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36" name="Right Brace 35">
            <a:extLst>
              <a:ext uri="{FF2B5EF4-FFF2-40B4-BE49-F238E27FC236}">
                <a16:creationId xmlns:a16="http://schemas.microsoft.com/office/drawing/2014/main" id="{6B6251DB-0B19-3140-8684-DC02F98AF0EA}"/>
              </a:ext>
            </a:extLst>
          </p:cNvPr>
          <p:cNvSpPr/>
          <p:nvPr/>
        </p:nvSpPr>
        <p:spPr>
          <a:xfrm rot="16200000">
            <a:off x="6368506" y="981812"/>
            <a:ext cx="196764" cy="1562177"/>
          </a:xfrm>
          <a:prstGeom prst="righ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7" name="Right Brace 36">
            <a:extLst>
              <a:ext uri="{FF2B5EF4-FFF2-40B4-BE49-F238E27FC236}">
                <a16:creationId xmlns:a16="http://schemas.microsoft.com/office/drawing/2014/main" id="{9AF87FB8-5D8F-B941-AD05-9B9738D55EF5}"/>
              </a:ext>
            </a:extLst>
          </p:cNvPr>
          <p:cNvSpPr/>
          <p:nvPr/>
        </p:nvSpPr>
        <p:spPr>
          <a:xfrm rot="16200000">
            <a:off x="4856719" y="1050676"/>
            <a:ext cx="196764" cy="1411139"/>
          </a:xfrm>
          <a:prstGeom prst="righ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8" name="TextBox 37">
            <a:extLst>
              <a:ext uri="{FF2B5EF4-FFF2-40B4-BE49-F238E27FC236}">
                <a16:creationId xmlns:a16="http://schemas.microsoft.com/office/drawing/2014/main" id="{8533DD27-E2E9-CA4E-B35F-86F0B412AAFB}"/>
              </a:ext>
            </a:extLst>
          </p:cNvPr>
          <p:cNvSpPr txBox="1"/>
          <p:nvPr/>
        </p:nvSpPr>
        <p:spPr>
          <a:xfrm>
            <a:off x="6326729" y="1295187"/>
            <a:ext cx="311456" cy="369332"/>
          </a:xfrm>
          <a:prstGeom prst="rect">
            <a:avLst/>
          </a:prstGeom>
          <a:noFill/>
        </p:spPr>
        <p:txBody>
          <a:bodyPr wrap="square" rtlCol="0">
            <a:spAutoFit/>
          </a:bodyPr>
          <a:lstStyle/>
          <a:p>
            <a:pPr algn="ctr"/>
            <a:r>
              <a:rPr lang="en-US" dirty="0">
                <a:solidFill>
                  <a:srgbClr val="C00000"/>
                </a:solidFill>
              </a:rPr>
              <a:t>U</a:t>
            </a:r>
          </a:p>
        </p:txBody>
      </p:sp>
      <p:sp>
        <p:nvSpPr>
          <p:cNvPr id="39" name="TextBox 38">
            <a:extLst>
              <a:ext uri="{FF2B5EF4-FFF2-40B4-BE49-F238E27FC236}">
                <a16:creationId xmlns:a16="http://schemas.microsoft.com/office/drawing/2014/main" id="{0BA304B4-640D-AC45-B27D-D8BBDFADCA68}"/>
              </a:ext>
            </a:extLst>
          </p:cNvPr>
          <p:cNvSpPr txBox="1"/>
          <p:nvPr/>
        </p:nvSpPr>
        <p:spPr>
          <a:xfrm>
            <a:off x="4828588" y="1276157"/>
            <a:ext cx="275380" cy="369332"/>
          </a:xfrm>
          <a:prstGeom prst="rect">
            <a:avLst/>
          </a:prstGeom>
          <a:noFill/>
        </p:spPr>
        <p:txBody>
          <a:bodyPr wrap="square" rtlCol="0">
            <a:spAutoFit/>
          </a:bodyPr>
          <a:lstStyle/>
          <a:p>
            <a:pPr algn="ctr"/>
            <a:r>
              <a:rPr lang="en-US" dirty="0">
                <a:solidFill>
                  <a:srgbClr val="C00000"/>
                </a:solidFill>
              </a:rPr>
              <a:t>L</a:t>
            </a:r>
          </a:p>
        </p:txBody>
      </p:sp>
      <p:sp>
        <p:nvSpPr>
          <p:cNvPr id="40" name="TextBox 39">
            <a:extLst>
              <a:ext uri="{FF2B5EF4-FFF2-40B4-BE49-F238E27FC236}">
                <a16:creationId xmlns:a16="http://schemas.microsoft.com/office/drawing/2014/main" id="{2FE64A86-4FFF-2248-8697-276B2E8F471C}"/>
              </a:ext>
            </a:extLst>
          </p:cNvPr>
          <p:cNvSpPr txBox="1"/>
          <p:nvPr/>
        </p:nvSpPr>
        <p:spPr>
          <a:xfrm>
            <a:off x="4142898" y="5635249"/>
            <a:ext cx="3126289" cy="646331"/>
          </a:xfrm>
          <a:prstGeom prst="rect">
            <a:avLst/>
          </a:prstGeom>
          <a:noFill/>
        </p:spPr>
        <p:txBody>
          <a:bodyPr wrap="square" rtlCol="0">
            <a:spAutoFit/>
          </a:bodyPr>
          <a:lstStyle/>
          <a:p>
            <a:r>
              <a:rPr lang="en-US" dirty="0"/>
              <a:t>This is your </a:t>
            </a:r>
            <a:r>
              <a:rPr lang="en-US" b="1" dirty="0"/>
              <a:t>only</a:t>
            </a:r>
            <a:r>
              <a:rPr lang="en-US" dirty="0"/>
              <a:t>, and therefore </a:t>
            </a:r>
            <a:r>
              <a:rPr lang="en-US" b="1" dirty="0"/>
              <a:t>best</a:t>
            </a:r>
            <a:r>
              <a:rPr lang="en-US" dirty="0"/>
              <a:t> estimate of this statistic.</a:t>
            </a:r>
          </a:p>
        </p:txBody>
      </p:sp>
      <p:cxnSp>
        <p:nvCxnSpPr>
          <p:cNvPr id="41" name="Straight Connector 40">
            <a:extLst>
              <a:ext uri="{FF2B5EF4-FFF2-40B4-BE49-F238E27FC236}">
                <a16:creationId xmlns:a16="http://schemas.microsoft.com/office/drawing/2014/main" id="{D9D425BC-7639-A047-B0EF-A855563BAE91}"/>
              </a:ext>
            </a:extLst>
          </p:cNvPr>
          <p:cNvCxnSpPr>
            <a:cxnSpLocks/>
          </p:cNvCxnSpPr>
          <p:nvPr/>
        </p:nvCxnSpPr>
        <p:spPr>
          <a:xfrm flipV="1">
            <a:off x="5670579" y="5172850"/>
            <a:ext cx="0" cy="483476"/>
          </a:xfrm>
          <a:prstGeom prst="line">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FE206CE7-3F1B-AC4F-B413-0476DB2E60FE}"/>
              </a:ext>
            </a:extLst>
          </p:cNvPr>
          <p:cNvCxnSpPr>
            <a:cxnSpLocks/>
          </p:cNvCxnSpPr>
          <p:nvPr/>
        </p:nvCxnSpPr>
        <p:spPr>
          <a:xfrm>
            <a:off x="4278394" y="2365633"/>
            <a:ext cx="2962267" cy="0"/>
          </a:xfrm>
          <a:prstGeom prst="straightConnector1">
            <a:avLst/>
          </a:prstGeom>
          <a:ln w="19050">
            <a:solidFill>
              <a:srgbClr val="C0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55F7161D-C43A-3943-9BA9-33E47E810C4E}"/>
              </a:ext>
            </a:extLst>
          </p:cNvPr>
          <p:cNvSpPr txBox="1"/>
          <p:nvPr/>
        </p:nvSpPr>
        <p:spPr>
          <a:xfrm>
            <a:off x="4645183" y="2439421"/>
            <a:ext cx="2217360" cy="338554"/>
          </a:xfrm>
          <a:prstGeom prst="rect">
            <a:avLst/>
          </a:prstGeom>
          <a:solidFill>
            <a:schemeClr val="bg1"/>
          </a:solidFill>
        </p:spPr>
        <p:txBody>
          <a:bodyPr wrap="square" rtlCol="0">
            <a:spAutoFit/>
          </a:bodyPr>
          <a:lstStyle/>
          <a:p>
            <a:pPr algn="ctr"/>
            <a:r>
              <a:rPr lang="en-US" sz="1600" dirty="0">
                <a:solidFill>
                  <a:srgbClr val="C00000"/>
                </a:solidFill>
              </a:rPr>
              <a:t>95% confidence interval</a:t>
            </a:r>
          </a:p>
        </p:txBody>
      </p:sp>
    </p:spTree>
    <p:extLst>
      <p:ext uri="{BB962C8B-B14F-4D97-AF65-F5344CB8AC3E}">
        <p14:creationId xmlns:p14="http://schemas.microsoft.com/office/powerpoint/2010/main" val="385506070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C33893-C1FD-CF4C-91EC-7A35879269DA}"/>
              </a:ext>
            </a:extLst>
          </p:cNvPr>
          <p:cNvSpPr>
            <a:spLocks noGrp="1"/>
          </p:cNvSpPr>
          <p:nvPr>
            <p:ph type="title"/>
          </p:nvPr>
        </p:nvSpPr>
        <p:spPr>
          <a:xfrm>
            <a:off x="274319" y="317481"/>
            <a:ext cx="8595360" cy="641871"/>
          </a:xfrm>
        </p:spPr>
        <p:txBody>
          <a:bodyPr>
            <a:normAutofit/>
          </a:bodyPr>
          <a:lstStyle/>
          <a:p>
            <a:r>
              <a:rPr lang="en-US" dirty="0"/>
              <a:t>Bootstrap</a:t>
            </a:r>
          </a:p>
        </p:txBody>
      </p:sp>
      <p:sp>
        <p:nvSpPr>
          <p:cNvPr id="4" name="Slide Number Placeholder 3">
            <a:extLst>
              <a:ext uri="{FF2B5EF4-FFF2-40B4-BE49-F238E27FC236}">
                <a16:creationId xmlns:a16="http://schemas.microsoft.com/office/drawing/2014/main" id="{02E00918-68B8-514A-891C-20F177A55ADD}"/>
              </a:ext>
            </a:extLst>
          </p:cNvPr>
          <p:cNvSpPr>
            <a:spLocks noGrp="1"/>
          </p:cNvSpPr>
          <p:nvPr>
            <p:ph type="sldNum" sz="quarter" idx="12"/>
          </p:nvPr>
        </p:nvSpPr>
        <p:spPr>
          <a:xfrm>
            <a:off x="6272888" y="6446520"/>
            <a:ext cx="2366010" cy="274320"/>
          </a:xfrm>
        </p:spPr>
        <p:txBody>
          <a:bodyPr/>
          <a:lstStyle/>
          <a:p>
            <a:fld id="{4F1611B7-9285-1F48-A026-12A07D3EB268}" type="slidenum">
              <a:rPr lang="en-US" smtClean="0"/>
              <a:t>67</a:t>
            </a:fld>
            <a:endParaRPr lang="en-US" dirty="0"/>
          </a:p>
        </p:txBody>
      </p:sp>
      <p:grpSp>
        <p:nvGrpSpPr>
          <p:cNvPr id="125" name="Group 124">
            <a:extLst>
              <a:ext uri="{FF2B5EF4-FFF2-40B4-BE49-F238E27FC236}">
                <a16:creationId xmlns:a16="http://schemas.microsoft.com/office/drawing/2014/main" id="{179E58BF-E674-3441-AEA4-BA7C6114D148}"/>
              </a:ext>
            </a:extLst>
          </p:cNvPr>
          <p:cNvGrpSpPr/>
          <p:nvPr/>
        </p:nvGrpSpPr>
        <p:grpSpPr>
          <a:xfrm>
            <a:off x="322419" y="1379813"/>
            <a:ext cx="765978" cy="725113"/>
            <a:chOff x="2031861" y="1429407"/>
            <a:chExt cx="1876592" cy="1776474"/>
          </a:xfrm>
        </p:grpSpPr>
        <p:sp>
          <p:nvSpPr>
            <p:cNvPr id="126" name="TextBox 125">
              <a:extLst>
                <a:ext uri="{FF2B5EF4-FFF2-40B4-BE49-F238E27FC236}">
                  <a16:creationId xmlns:a16="http://schemas.microsoft.com/office/drawing/2014/main" id="{8EAEF897-DD4D-024F-91CC-518CD7472EEC}"/>
                </a:ext>
              </a:extLst>
            </p:cNvPr>
            <p:cNvSpPr txBox="1"/>
            <p:nvPr/>
          </p:nvSpPr>
          <p:spPr>
            <a:xfrm>
              <a:off x="2448910" y="1429407"/>
              <a:ext cx="644856" cy="754031"/>
            </a:xfrm>
            <a:prstGeom prst="rect">
              <a:avLst/>
            </a:prstGeom>
            <a:noFill/>
          </p:spPr>
          <p:txBody>
            <a:bodyPr wrap="none" rtlCol="0">
              <a:spAutoFit/>
            </a:bodyPr>
            <a:lstStyle/>
            <a:p>
              <a:r>
                <a:rPr lang="en-US" sz="1400" dirty="0"/>
                <a:t>x</a:t>
              </a:r>
            </a:p>
          </p:txBody>
        </p:sp>
        <p:sp>
          <p:nvSpPr>
            <p:cNvPr id="127" name="TextBox 126">
              <a:extLst>
                <a:ext uri="{FF2B5EF4-FFF2-40B4-BE49-F238E27FC236}">
                  <a16:creationId xmlns:a16="http://schemas.microsoft.com/office/drawing/2014/main" id="{2A7F4ADB-A73C-0040-845A-9C919AE700C0}"/>
                </a:ext>
              </a:extLst>
            </p:cNvPr>
            <p:cNvSpPr txBox="1"/>
            <p:nvPr/>
          </p:nvSpPr>
          <p:spPr>
            <a:xfrm>
              <a:off x="2601310" y="1581807"/>
              <a:ext cx="644856" cy="754031"/>
            </a:xfrm>
            <a:prstGeom prst="rect">
              <a:avLst/>
            </a:prstGeom>
            <a:noFill/>
          </p:spPr>
          <p:txBody>
            <a:bodyPr wrap="none" rtlCol="0">
              <a:spAutoFit/>
            </a:bodyPr>
            <a:lstStyle/>
            <a:p>
              <a:r>
                <a:rPr lang="en-US" sz="1400" dirty="0"/>
                <a:t>x</a:t>
              </a:r>
            </a:p>
          </p:txBody>
        </p:sp>
        <p:sp>
          <p:nvSpPr>
            <p:cNvPr id="128" name="TextBox 127">
              <a:extLst>
                <a:ext uri="{FF2B5EF4-FFF2-40B4-BE49-F238E27FC236}">
                  <a16:creationId xmlns:a16="http://schemas.microsoft.com/office/drawing/2014/main" id="{65776B7D-91B4-4346-B2D9-6BC8BB59F712}"/>
                </a:ext>
              </a:extLst>
            </p:cNvPr>
            <p:cNvSpPr txBox="1"/>
            <p:nvPr/>
          </p:nvSpPr>
          <p:spPr>
            <a:xfrm>
              <a:off x="2753710" y="1734207"/>
              <a:ext cx="644856" cy="754031"/>
            </a:xfrm>
            <a:prstGeom prst="rect">
              <a:avLst/>
            </a:prstGeom>
            <a:noFill/>
          </p:spPr>
          <p:txBody>
            <a:bodyPr wrap="none" rtlCol="0">
              <a:spAutoFit/>
            </a:bodyPr>
            <a:lstStyle/>
            <a:p>
              <a:r>
                <a:rPr lang="en-US" sz="1400" dirty="0"/>
                <a:t>x</a:t>
              </a:r>
            </a:p>
          </p:txBody>
        </p:sp>
        <p:sp>
          <p:nvSpPr>
            <p:cNvPr id="129" name="TextBox 128">
              <a:extLst>
                <a:ext uri="{FF2B5EF4-FFF2-40B4-BE49-F238E27FC236}">
                  <a16:creationId xmlns:a16="http://schemas.microsoft.com/office/drawing/2014/main" id="{796A5D1C-C4D0-7041-BCA8-75FC98134685}"/>
                </a:ext>
              </a:extLst>
            </p:cNvPr>
            <p:cNvSpPr txBox="1"/>
            <p:nvPr/>
          </p:nvSpPr>
          <p:spPr>
            <a:xfrm>
              <a:off x="2948014" y="1822912"/>
              <a:ext cx="644856" cy="754031"/>
            </a:xfrm>
            <a:prstGeom prst="rect">
              <a:avLst/>
            </a:prstGeom>
            <a:noFill/>
          </p:spPr>
          <p:txBody>
            <a:bodyPr wrap="none" rtlCol="0">
              <a:spAutoFit/>
            </a:bodyPr>
            <a:lstStyle/>
            <a:p>
              <a:r>
                <a:rPr lang="en-US" sz="1400" dirty="0"/>
                <a:t>x</a:t>
              </a:r>
            </a:p>
          </p:txBody>
        </p:sp>
        <p:sp>
          <p:nvSpPr>
            <p:cNvPr id="130" name="TextBox 129">
              <a:extLst>
                <a:ext uri="{FF2B5EF4-FFF2-40B4-BE49-F238E27FC236}">
                  <a16:creationId xmlns:a16="http://schemas.microsoft.com/office/drawing/2014/main" id="{AA94C8DC-2EE0-8449-A975-B540E3A79023}"/>
                </a:ext>
              </a:extLst>
            </p:cNvPr>
            <p:cNvSpPr txBox="1"/>
            <p:nvPr/>
          </p:nvSpPr>
          <p:spPr>
            <a:xfrm>
              <a:off x="3058511" y="2039008"/>
              <a:ext cx="644856" cy="754031"/>
            </a:xfrm>
            <a:prstGeom prst="rect">
              <a:avLst/>
            </a:prstGeom>
            <a:noFill/>
          </p:spPr>
          <p:txBody>
            <a:bodyPr wrap="none" rtlCol="0">
              <a:spAutoFit/>
            </a:bodyPr>
            <a:lstStyle/>
            <a:p>
              <a:r>
                <a:rPr lang="en-US" sz="1400" dirty="0"/>
                <a:t>x</a:t>
              </a:r>
            </a:p>
          </p:txBody>
        </p:sp>
        <p:sp>
          <p:nvSpPr>
            <p:cNvPr id="131" name="TextBox 130">
              <a:extLst>
                <a:ext uri="{FF2B5EF4-FFF2-40B4-BE49-F238E27FC236}">
                  <a16:creationId xmlns:a16="http://schemas.microsoft.com/office/drawing/2014/main" id="{147B5D49-74F9-5749-9AA6-33C4C3E3B713}"/>
                </a:ext>
              </a:extLst>
            </p:cNvPr>
            <p:cNvSpPr txBox="1"/>
            <p:nvPr/>
          </p:nvSpPr>
          <p:spPr>
            <a:xfrm>
              <a:off x="3210909" y="2191408"/>
              <a:ext cx="644856" cy="754031"/>
            </a:xfrm>
            <a:prstGeom prst="rect">
              <a:avLst/>
            </a:prstGeom>
            <a:noFill/>
          </p:spPr>
          <p:txBody>
            <a:bodyPr wrap="none" rtlCol="0">
              <a:spAutoFit/>
            </a:bodyPr>
            <a:lstStyle/>
            <a:p>
              <a:r>
                <a:rPr lang="en-US" sz="1400" dirty="0"/>
                <a:t>x</a:t>
              </a:r>
            </a:p>
          </p:txBody>
        </p:sp>
        <p:sp>
          <p:nvSpPr>
            <p:cNvPr id="132" name="TextBox 131">
              <a:extLst>
                <a:ext uri="{FF2B5EF4-FFF2-40B4-BE49-F238E27FC236}">
                  <a16:creationId xmlns:a16="http://schemas.microsoft.com/office/drawing/2014/main" id="{F0BB970E-1545-B340-9B1F-D671677A33F0}"/>
                </a:ext>
              </a:extLst>
            </p:cNvPr>
            <p:cNvSpPr txBox="1"/>
            <p:nvPr/>
          </p:nvSpPr>
          <p:spPr>
            <a:xfrm>
              <a:off x="2543639" y="1930853"/>
              <a:ext cx="644856" cy="754031"/>
            </a:xfrm>
            <a:prstGeom prst="rect">
              <a:avLst/>
            </a:prstGeom>
            <a:noFill/>
          </p:spPr>
          <p:txBody>
            <a:bodyPr wrap="none" rtlCol="0">
              <a:spAutoFit/>
            </a:bodyPr>
            <a:lstStyle/>
            <a:p>
              <a:r>
                <a:rPr lang="en-US" sz="1400" dirty="0"/>
                <a:t>x</a:t>
              </a:r>
            </a:p>
          </p:txBody>
        </p:sp>
        <p:sp>
          <p:nvSpPr>
            <p:cNvPr id="133" name="TextBox 132">
              <a:extLst>
                <a:ext uri="{FF2B5EF4-FFF2-40B4-BE49-F238E27FC236}">
                  <a16:creationId xmlns:a16="http://schemas.microsoft.com/office/drawing/2014/main" id="{8C98C865-2E5D-7F4F-A3B8-A69C89389849}"/>
                </a:ext>
              </a:extLst>
            </p:cNvPr>
            <p:cNvSpPr txBox="1"/>
            <p:nvPr/>
          </p:nvSpPr>
          <p:spPr>
            <a:xfrm>
              <a:off x="2559676" y="2401193"/>
              <a:ext cx="644856" cy="754031"/>
            </a:xfrm>
            <a:prstGeom prst="rect">
              <a:avLst/>
            </a:prstGeom>
            <a:noFill/>
          </p:spPr>
          <p:txBody>
            <a:bodyPr wrap="none" rtlCol="0">
              <a:spAutoFit/>
            </a:bodyPr>
            <a:lstStyle/>
            <a:p>
              <a:r>
                <a:rPr lang="en-US" sz="1400" dirty="0"/>
                <a:t>x</a:t>
              </a:r>
            </a:p>
          </p:txBody>
        </p:sp>
        <p:sp>
          <p:nvSpPr>
            <p:cNvPr id="134" name="TextBox 133">
              <a:extLst>
                <a:ext uri="{FF2B5EF4-FFF2-40B4-BE49-F238E27FC236}">
                  <a16:creationId xmlns:a16="http://schemas.microsoft.com/office/drawing/2014/main" id="{4CF688E0-EEB9-E846-BFCB-DA643DFCE01F}"/>
                </a:ext>
              </a:extLst>
            </p:cNvPr>
            <p:cNvSpPr txBox="1"/>
            <p:nvPr/>
          </p:nvSpPr>
          <p:spPr>
            <a:xfrm>
              <a:off x="2133803" y="1558685"/>
              <a:ext cx="294290" cy="754031"/>
            </a:xfrm>
            <a:prstGeom prst="rect">
              <a:avLst/>
            </a:prstGeom>
            <a:noFill/>
          </p:spPr>
          <p:txBody>
            <a:bodyPr wrap="square" rtlCol="0">
              <a:spAutoFit/>
            </a:bodyPr>
            <a:lstStyle/>
            <a:p>
              <a:r>
                <a:rPr lang="en-US" sz="1400" dirty="0"/>
                <a:t>x</a:t>
              </a:r>
            </a:p>
          </p:txBody>
        </p:sp>
        <p:sp>
          <p:nvSpPr>
            <p:cNvPr id="135" name="TextBox 134">
              <a:extLst>
                <a:ext uri="{FF2B5EF4-FFF2-40B4-BE49-F238E27FC236}">
                  <a16:creationId xmlns:a16="http://schemas.microsoft.com/office/drawing/2014/main" id="{53823505-B16C-3F4F-AB5F-B9B0CF80DB05}"/>
                </a:ext>
              </a:extLst>
            </p:cNvPr>
            <p:cNvSpPr txBox="1"/>
            <p:nvPr/>
          </p:nvSpPr>
          <p:spPr>
            <a:xfrm>
              <a:off x="2244297" y="1794218"/>
              <a:ext cx="294290" cy="754031"/>
            </a:xfrm>
            <a:prstGeom prst="rect">
              <a:avLst/>
            </a:prstGeom>
            <a:noFill/>
          </p:spPr>
          <p:txBody>
            <a:bodyPr wrap="square" rtlCol="0">
              <a:spAutoFit/>
            </a:bodyPr>
            <a:lstStyle/>
            <a:p>
              <a:r>
                <a:rPr lang="en-US" sz="1400" dirty="0"/>
                <a:t>x</a:t>
              </a:r>
            </a:p>
          </p:txBody>
        </p:sp>
        <p:sp>
          <p:nvSpPr>
            <p:cNvPr id="136" name="TextBox 135">
              <a:extLst>
                <a:ext uri="{FF2B5EF4-FFF2-40B4-BE49-F238E27FC236}">
                  <a16:creationId xmlns:a16="http://schemas.microsoft.com/office/drawing/2014/main" id="{7F9C3704-068E-6342-8DA5-243C3B3AB0AA}"/>
                </a:ext>
              </a:extLst>
            </p:cNvPr>
            <p:cNvSpPr txBox="1"/>
            <p:nvPr/>
          </p:nvSpPr>
          <p:spPr>
            <a:xfrm>
              <a:off x="2428161" y="1798739"/>
              <a:ext cx="294290" cy="754031"/>
            </a:xfrm>
            <a:prstGeom prst="rect">
              <a:avLst/>
            </a:prstGeom>
            <a:noFill/>
          </p:spPr>
          <p:txBody>
            <a:bodyPr wrap="square" rtlCol="0">
              <a:spAutoFit/>
            </a:bodyPr>
            <a:lstStyle/>
            <a:p>
              <a:r>
                <a:rPr lang="en-US" sz="1400" dirty="0"/>
                <a:t>x</a:t>
              </a:r>
            </a:p>
          </p:txBody>
        </p:sp>
        <p:sp>
          <p:nvSpPr>
            <p:cNvPr id="137" name="TextBox 136">
              <a:extLst>
                <a:ext uri="{FF2B5EF4-FFF2-40B4-BE49-F238E27FC236}">
                  <a16:creationId xmlns:a16="http://schemas.microsoft.com/office/drawing/2014/main" id="{567E9654-D49F-F44B-BBC3-C75D58AFAC61}"/>
                </a:ext>
              </a:extLst>
            </p:cNvPr>
            <p:cNvSpPr txBox="1"/>
            <p:nvPr/>
          </p:nvSpPr>
          <p:spPr>
            <a:xfrm>
              <a:off x="2464675" y="2140327"/>
              <a:ext cx="294290" cy="754031"/>
            </a:xfrm>
            <a:prstGeom prst="rect">
              <a:avLst/>
            </a:prstGeom>
            <a:noFill/>
          </p:spPr>
          <p:txBody>
            <a:bodyPr wrap="square" rtlCol="0">
              <a:spAutoFit/>
            </a:bodyPr>
            <a:lstStyle/>
            <a:p>
              <a:r>
                <a:rPr lang="en-US" sz="1400" dirty="0"/>
                <a:t>x</a:t>
              </a:r>
            </a:p>
          </p:txBody>
        </p:sp>
        <p:sp>
          <p:nvSpPr>
            <p:cNvPr id="138" name="TextBox 137">
              <a:extLst>
                <a:ext uri="{FF2B5EF4-FFF2-40B4-BE49-F238E27FC236}">
                  <a16:creationId xmlns:a16="http://schemas.microsoft.com/office/drawing/2014/main" id="{02A4AC9C-9627-AB41-B7DF-2A079F400876}"/>
                </a:ext>
              </a:extLst>
            </p:cNvPr>
            <p:cNvSpPr txBox="1"/>
            <p:nvPr/>
          </p:nvSpPr>
          <p:spPr>
            <a:xfrm>
              <a:off x="2911366" y="2101437"/>
              <a:ext cx="294290" cy="754031"/>
            </a:xfrm>
            <a:prstGeom prst="rect">
              <a:avLst/>
            </a:prstGeom>
            <a:noFill/>
          </p:spPr>
          <p:txBody>
            <a:bodyPr wrap="square" rtlCol="0">
              <a:spAutoFit/>
            </a:bodyPr>
            <a:lstStyle/>
            <a:p>
              <a:r>
                <a:rPr lang="en-US" sz="1400" dirty="0"/>
                <a:t>x</a:t>
              </a:r>
            </a:p>
          </p:txBody>
        </p:sp>
        <p:sp>
          <p:nvSpPr>
            <p:cNvPr id="139" name="TextBox 138">
              <a:extLst>
                <a:ext uri="{FF2B5EF4-FFF2-40B4-BE49-F238E27FC236}">
                  <a16:creationId xmlns:a16="http://schemas.microsoft.com/office/drawing/2014/main" id="{5B97F41C-9F95-2544-B1B2-31245D490284}"/>
                </a:ext>
              </a:extLst>
            </p:cNvPr>
            <p:cNvSpPr txBox="1"/>
            <p:nvPr/>
          </p:nvSpPr>
          <p:spPr>
            <a:xfrm>
              <a:off x="2758319" y="2319946"/>
              <a:ext cx="294290" cy="754031"/>
            </a:xfrm>
            <a:prstGeom prst="rect">
              <a:avLst/>
            </a:prstGeom>
            <a:noFill/>
          </p:spPr>
          <p:txBody>
            <a:bodyPr wrap="square" rtlCol="0">
              <a:spAutoFit/>
            </a:bodyPr>
            <a:lstStyle/>
            <a:p>
              <a:r>
                <a:rPr lang="en-US" sz="1400" dirty="0"/>
                <a:t>x</a:t>
              </a:r>
            </a:p>
          </p:txBody>
        </p:sp>
        <p:sp>
          <p:nvSpPr>
            <p:cNvPr id="140" name="TextBox 139">
              <a:extLst>
                <a:ext uri="{FF2B5EF4-FFF2-40B4-BE49-F238E27FC236}">
                  <a16:creationId xmlns:a16="http://schemas.microsoft.com/office/drawing/2014/main" id="{A8B12433-401A-9441-BDEC-609914CED178}"/>
                </a:ext>
              </a:extLst>
            </p:cNvPr>
            <p:cNvSpPr txBox="1"/>
            <p:nvPr/>
          </p:nvSpPr>
          <p:spPr>
            <a:xfrm>
              <a:off x="3037763" y="2408339"/>
              <a:ext cx="294290" cy="754031"/>
            </a:xfrm>
            <a:prstGeom prst="rect">
              <a:avLst/>
            </a:prstGeom>
            <a:noFill/>
          </p:spPr>
          <p:txBody>
            <a:bodyPr wrap="square" rtlCol="0">
              <a:spAutoFit/>
            </a:bodyPr>
            <a:lstStyle/>
            <a:p>
              <a:r>
                <a:rPr lang="en-US" sz="1400" dirty="0"/>
                <a:t>x</a:t>
              </a:r>
            </a:p>
          </p:txBody>
        </p:sp>
        <p:sp>
          <p:nvSpPr>
            <p:cNvPr id="141" name="TextBox 140">
              <a:extLst>
                <a:ext uri="{FF2B5EF4-FFF2-40B4-BE49-F238E27FC236}">
                  <a16:creationId xmlns:a16="http://schemas.microsoft.com/office/drawing/2014/main" id="{9F85C028-0EEA-984C-A357-503EBC9B13AC}"/>
                </a:ext>
              </a:extLst>
            </p:cNvPr>
            <p:cNvSpPr txBox="1"/>
            <p:nvPr/>
          </p:nvSpPr>
          <p:spPr>
            <a:xfrm>
              <a:off x="2055045" y="1872523"/>
              <a:ext cx="294290" cy="754031"/>
            </a:xfrm>
            <a:prstGeom prst="rect">
              <a:avLst/>
            </a:prstGeom>
            <a:noFill/>
          </p:spPr>
          <p:txBody>
            <a:bodyPr wrap="square" rtlCol="0">
              <a:spAutoFit/>
            </a:bodyPr>
            <a:lstStyle/>
            <a:p>
              <a:r>
                <a:rPr lang="en-US" sz="1400" dirty="0"/>
                <a:t>x</a:t>
              </a:r>
            </a:p>
          </p:txBody>
        </p:sp>
        <p:sp>
          <p:nvSpPr>
            <p:cNvPr id="142" name="TextBox 141">
              <a:extLst>
                <a:ext uri="{FF2B5EF4-FFF2-40B4-BE49-F238E27FC236}">
                  <a16:creationId xmlns:a16="http://schemas.microsoft.com/office/drawing/2014/main" id="{09C1ABBE-63A4-C741-B6FA-176FA00537D4}"/>
                </a:ext>
              </a:extLst>
            </p:cNvPr>
            <p:cNvSpPr txBox="1"/>
            <p:nvPr/>
          </p:nvSpPr>
          <p:spPr>
            <a:xfrm>
              <a:off x="3232066" y="1918873"/>
              <a:ext cx="644856" cy="754031"/>
            </a:xfrm>
            <a:prstGeom prst="rect">
              <a:avLst/>
            </a:prstGeom>
            <a:noFill/>
          </p:spPr>
          <p:txBody>
            <a:bodyPr wrap="none" rtlCol="0">
              <a:spAutoFit/>
            </a:bodyPr>
            <a:lstStyle/>
            <a:p>
              <a:r>
                <a:rPr lang="en-US" sz="1400" dirty="0"/>
                <a:t>x</a:t>
              </a:r>
            </a:p>
          </p:txBody>
        </p:sp>
        <p:sp>
          <p:nvSpPr>
            <p:cNvPr id="143" name="TextBox 142">
              <a:extLst>
                <a:ext uri="{FF2B5EF4-FFF2-40B4-BE49-F238E27FC236}">
                  <a16:creationId xmlns:a16="http://schemas.microsoft.com/office/drawing/2014/main" id="{773B5E43-67A9-4941-835A-CD109FF52B4B}"/>
                </a:ext>
              </a:extLst>
            </p:cNvPr>
            <p:cNvSpPr txBox="1"/>
            <p:nvPr/>
          </p:nvSpPr>
          <p:spPr>
            <a:xfrm>
              <a:off x="2927266" y="1483428"/>
              <a:ext cx="284052" cy="754031"/>
            </a:xfrm>
            <a:prstGeom prst="rect">
              <a:avLst/>
            </a:prstGeom>
            <a:noFill/>
          </p:spPr>
          <p:txBody>
            <a:bodyPr wrap="square" rtlCol="0">
              <a:spAutoFit/>
            </a:bodyPr>
            <a:lstStyle/>
            <a:p>
              <a:r>
                <a:rPr lang="en-US" sz="1400" dirty="0"/>
                <a:t>x</a:t>
              </a:r>
            </a:p>
          </p:txBody>
        </p:sp>
        <p:sp>
          <p:nvSpPr>
            <p:cNvPr id="144" name="TextBox 143">
              <a:extLst>
                <a:ext uri="{FF2B5EF4-FFF2-40B4-BE49-F238E27FC236}">
                  <a16:creationId xmlns:a16="http://schemas.microsoft.com/office/drawing/2014/main" id="{1A263610-5685-5242-A39F-AF9B79190CF6}"/>
                </a:ext>
              </a:extLst>
            </p:cNvPr>
            <p:cNvSpPr txBox="1"/>
            <p:nvPr/>
          </p:nvSpPr>
          <p:spPr>
            <a:xfrm>
              <a:off x="3263597" y="1638246"/>
              <a:ext cx="644856" cy="754031"/>
            </a:xfrm>
            <a:prstGeom prst="rect">
              <a:avLst/>
            </a:prstGeom>
            <a:noFill/>
          </p:spPr>
          <p:txBody>
            <a:bodyPr wrap="none" rtlCol="0">
              <a:spAutoFit/>
            </a:bodyPr>
            <a:lstStyle/>
            <a:p>
              <a:r>
                <a:rPr lang="en-US" sz="1400" dirty="0"/>
                <a:t>x</a:t>
              </a:r>
            </a:p>
          </p:txBody>
        </p:sp>
        <p:sp>
          <p:nvSpPr>
            <p:cNvPr id="145" name="TextBox 144">
              <a:extLst>
                <a:ext uri="{FF2B5EF4-FFF2-40B4-BE49-F238E27FC236}">
                  <a16:creationId xmlns:a16="http://schemas.microsoft.com/office/drawing/2014/main" id="{FFD2FAEC-205A-ED40-B9B5-88D563C2A3BE}"/>
                </a:ext>
              </a:extLst>
            </p:cNvPr>
            <p:cNvSpPr txBox="1"/>
            <p:nvPr/>
          </p:nvSpPr>
          <p:spPr>
            <a:xfrm>
              <a:off x="2335515" y="2451850"/>
              <a:ext cx="644856" cy="754031"/>
            </a:xfrm>
            <a:prstGeom prst="rect">
              <a:avLst/>
            </a:prstGeom>
            <a:noFill/>
          </p:spPr>
          <p:txBody>
            <a:bodyPr wrap="none" rtlCol="0">
              <a:spAutoFit/>
            </a:bodyPr>
            <a:lstStyle/>
            <a:p>
              <a:r>
                <a:rPr lang="en-US" sz="1400" dirty="0"/>
                <a:t>x</a:t>
              </a:r>
            </a:p>
          </p:txBody>
        </p:sp>
        <p:sp>
          <p:nvSpPr>
            <p:cNvPr id="146" name="TextBox 145">
              <a:extLst>
                <a:ext uri="{FF2B5EF4-FFF2-40B4-BE49-F238E27FC236}">
                  <a16:creationId xmlns:a16="http://schemas.microsoft.com/office/drawing/2014/main" id="{9BB95929-3301-E44F-953C-19223D3E82CD}"/>
                </a:ext>
              </a:extLst>
            </p:cNvPr>
            <p:cNvSpPr txBox="1"/>
            <p:nvPr/>
          </p:nvSpPr>
          <p:spPr>
            <a:xfrm>
              <a:off x="2727435" y="2028287"/>
              <a:ext cx="644856" cy="754031"/>
            </a:xfrm>
            <a:prstGeom prst="rect">
              <a:avLst/>
            </a:prstGeom>
            <a:noFill/>
          </p:spPr>
          <p:txBody>
            <a:bodyPr wrap="none" rtlCol="0">
              <a:spAutoFit/>
            </a:bodyPr>
            <a:lstStyle/>
            <a:p>
              <a:r>
                <a:rPr lang="en-US" sz="1400" dirty="0"/>
                <a:t>x</a:t>
              </a:r>
            </a:p>
          </p:txBody>
        </p:sp>
        <p:sp>
          <p:nvSpPr>
            <p:cNvPr id="147" name="TextBox 146">
              <a:extLst>
                <a:ext uri="{FF2B5EF4-FFF2-40B4-BE49-F238E27FC236}">
                  <a16:creationId xmlns:a16="http://schemas.microsoft.com/office/drawing/2014/main" id="{2307AB6D-8B28-E64F-ADCE-13348E992C96}"/>
                </a:ext>
              </a:extLst>
            </p:cNvPr>
            <p:cNvSpPr txBox="1"/>
            <p:nvPr/>
          </p:nvSpPr>
          <p:spPr>
            <a:xfrm>
              <a:off x="2181270" y="2138012"/>
              <a:ext cx="644856" cy="754031"/>
            </a:xfrm>
            <a:prstGeom prst="rect">
              <a:avLst/>
            </a:prstGeom>
            <a:noFill/>
          </p:spPr>
          <p:txBody>
            <a:bodyPr wrap="none" rtlCol="0">
              <a:spAutoFit/>
            </a:bodyPr>
            <a:lstStyle/>
            <a:p>
              <a:r>
                <a:rPr lang="en-US" sz="1400" dirty="0"/>
                <a:t>x</a:t>
              </a:r>
            </a:p>
          </p:txBody>
        </p:sp>
        <p:sp>
          <p:nvSpPr>
            <p:cNvPr id="148" name="Oval 147">
              <a:extLst>
                <a:ext uri="{FF2B5EF4-FFF2-40B4-BE49-F238E27FC236}">
                  <a16:creationId xmlns:a16="http://schemas.microsoft.com/office/drawing/2014/main" id="{7472A903-63ED-FB41-B3E0-48D50E1277D2}"/>
                </a:ext>
              </a:extLst>
            </p:cNvPr>
            <p:cNvSpPr/>
            <p:nvPr/>
          </p:nvSpPr>
          <p:spPr>
            <a:xfrm>
              <a:off x="2031861" y="1522463"/>
              <a:ext cx="1665618" cy="1576553"/>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grpSp>
      <p:sp>
        <p:nvSpPr>
          <p:cNvPr id="149" name="Right Arrow 148">
            <a:extLst>
              <a:ext uri="{FF2B5EF4-FFF2-40B4-BE49-F238E27FC236}">
                <a16:creationId xmlns:a16="http://schemas.microsoft.com/office/drawing/2014/main" id="{B4A8F6D2-7142-9247-B1A9-B3ABF93D4A8E}"/>
              </a:ext>
            </a:extLst>
          </p:cNvPr>
          <p:cNvSpPr/>
          <p:nvPr/>
        </p:nvSpPr>
        <p:spPr>
          <a:xfrm>
            <a:off x="1157021" y="1650847"/>
            <a:ext cx="692435" cy="18759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TextBox 149">
            <a:extLst>
              <a:ext uri="{FF2B5EF4-FFF2-40B4-BE49-F238E27FC236}">
                <a16:creationId xmlns:a16="http://schemas.microsoft.com/office/drawing/2014/main" id="{E6E1BB1C-3818-F14C-9934-C730B3DD87A1}"/>
              </a:ext>
            </a:extLst>
          </p:cNvPr>
          <p:cNvSpPr txBox="1"/>
          <p:nvPr/>
        </p:nvSpPr>
        <p:spPr>
          <a:xfrm>
            <a:off x="1927849" y="1603195"/>
            <a:ext cx="678311" cy="278619"/>
          </a:xfrm>
          <a:prstGeom prst="rect">
            <a:avLst/>
          </a:prstGeom>
          <a:noFill/>
        </p:spPr>
        <p:txBody>
          <a:bodyPr wrap="none" rtlCol="0">
            <a:spAutoFit/>
          </a:bodyPr>
          <a:lstStyle/>
          <a:p>
            <a:r>
              <a:rPr lang="en-US" dirty="0"/>
              <a:t>statistic</a:t>
            </a:r>
          </a:p>
        </p:txBody>
      </p:sp>
      <p:cxnSp>
        <p:nvCxnSpPr>
          <p:cNvPr id="301" name="Straight Connector 300">
            <a:extLst>
              <a:ext uri="{FF2B5EF4-FFF2-40B4-BE49-F238E27FC236}">
                <a16:creationId xmlns:a16="http://schemas.microsoft.com/office/drawing/2014/main" id="{51BAF966-B625-5D48-A377-8EEB9F3C43CC}"/>
              </a:ext>
            </a:extLst>
          </p:cNvPr>
          <p:cNvCxnSpPr>
            <a:cxnSpLocks/>
          </p:cNvCxnSpPr>
          <p:nvPr/>
        </p:nvCxnSpPr>
        <p:spPr>
          <a:xfrm>
            <a:off x="3668270" y="4736547"/>
            <a:ext cx="4819346" cy="0"/>
          </a:xfrm>
          <a:prstGeom prst="line">
            <a:avLst/>
          </a:prstGeom>
          <a:ln w="1905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302" name="TextBox 301">
            <a:extLst>
              <a:ext uri="{FF2B5EF4-FFF2-40B4-BE49-F238E27FC236}">
                <a16:creationId xmlns:a16="http://schemas.microsoft.com/office/drawing/2014/main" id="{2A4BB864-D844-2144-8161-36B042713405}"/>
              </a:ext>
            </a:extLst>
          </p:cNvPr>
          <p:cNvSpPr txBox="1"/>
          <p:nvPr/>
        </p:nvSpPr>
        <p:spPr>
          <a:xfrm>
            <a:off x="8123128" y="4818031"/>
            <a:ext cx="943024" cy="369332"/>
          </a:xfrm>
          <a:prstGeom prst="rect">
            <a:avLst/>
          </a:prstGeom>
          <a:noFill/>
        </p:spPr>
        <p:txBody>
          <a:bodyPr wrap="square" rtlCol="0">
            <a:spAutoFit/>
          </a:bodyPr>
          <a:lstStyle/>
          <a:p>
            <a:r>
              <a:rPr lang="en-US" dirty="0"/>
              <a:t>statistic</a:t>
            </a:r>
          </a:p>
        </p:txBody>
      </p:sp>
      <p:sp>
        <p:nvSpPr>
          <p:cNvPr id="304" name="Oval 303">
            <a:extLst>
              <a:ext uri="{FF2B5EF4-FFF2-40B4-BE49-F238E27FC236}">
                <a16:creationId xmlns:a16="http://schemas.microsoft.com/office/drawing/2014/main" id="{079A3CB1-2CEA-CA41-9458-F68948818764}"/>
              </a:ext>
            </a:extLst>
          </p:cNvPr>
          <p:cNvSpPr/>
          <p:nvPr/>
        </p:nvSpPr>
        <p:spPr>
          <a:xfrm>
            <a:off x="5605684" y="4672604"/>
            <a:ext cx="137962" cy="13796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Connector 32">
            <a:extLst>
              <a:ext uri="{FF2B5EF4-FFF2-40B4-BE49-F238E27FC236}">
                <a16:creationId xmlns:a16="http://schemas.microsoft.com/office/drawing/2014/main" id="{17107C89-6A33-794C-917E-96896BA04F73}"/>
              </a:ext>
            </a:extLst>
          </p:cNvPr>
          <p:cNvCxnSpPr>
            <a:cxnSpLocks/>
          </p:cNvCxnSpPr>
          <p:nvPr/>
        </p:nvCxnSpPr>
        <p:spPr>
          <a:xfrm>
            <a:off x="5670496" y="1915377"/>
            <a:ext cx="0" cy="3146741"/>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6099D31B-2776-204A-9ABA-F4690CB72082}"/>
              </a:ext>
            </a:extLst>
          </p:cNvPr>
          <p:cNvCxnSpPr>
            <a:cxnSpLocks/>
          </p:cNvCxnSpPr>
          <p:nvPr/>
        </p:nvCxnSpPr>
        <p:spPr>
          <a:xfrm>
            <a:off x="7247976" y="1915377"/>
            <a:ext cx="0" cy="3146741"/>
          </a:xfrm>
          <a:prstGeom prst="line">
            <a:avLst/>
          </a:prstGeom>
          <a:ln w="19050">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17F73B0B-24B2-8746-85E3-2601CBD87DB9}"/>
              </a:ext>
            </a:extLst>
          </p:cNvPr>
          <p:cNvCxnSpPr>
            <a:cxnSpLocks/>
          </p:cNvCxnSpPr>
          <p:nvPr/>
        </p:nvCxnSpPr>
        <p:spPr>
          <a:xfrm>
            <a:off x="4249532" y="1915377"/>
            <a:ext cx="0" cy="3146741"/>
          </a:xfrm>
          <a:prstGeom prst="line">
            <a:avLst/>
          </a:prstGeom>
          <a:ln w="19050">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36" name="Right Brace 35">
            <a:extLst>
              <a:ext uri="{FF2B5EF4-FFF2-40B4-BE49-F238E27FC236}">
                <a16:creationId xmlns:a16="http://schemas.microsoft.com/office/drawing/2014/main" id="{6B6251DB-0B19-3140-8684-DC02F98AF0EA}"/>
              </a:ext>
            </a:extLst>
          </p:cNvPr>
          <p:cNvSpPr/>
          <p:nvPr/>
        </p:nvSpPr>
        <p:spPr>
          <a:xfrm rot="16200000">
            <a:off x="6368506" y="981812"/>
            <a:ext cx="196764" cy="1562177"/>
          </a:xfrm>
          <a:prstGeom prst="righ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7" name="Right Brace 36">
            <a:extLst>
              <a:ext uri="{FF2B5EF4-FFF2-40B4-BE49-F238E27FC236}">
                <a16:creationId xmlns:a16="http://schemas.microsoft.com/office/drawing/2014/main" id="{9AF87FB8-5D8F-B941-AD05-9B9738D55EF5}"/>
              </a:ext>
            </a:extLst>
          </p:cNvPr>
          <p:cNvSpPr/>
          <p:nvPr/>
        </p:nvSpPr>
        <p:spPr>
          <a:xfrm rot="16200000">
            <a:off x="4856719" y="1050676"/>
            <a:ext cx="196764" cy="1411139"/>
          </a:xfrm>
          <a:prstGeom prst="rightBrace">
            <a:avLst/>
          </a:prstGeom>
          <a:ln w="1905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8" name="TextBox 37">
            <a:extLst>
              <a:ext uri="{FF2B5EF4-FFF2-40B4-BE49-F238E27FC236}">
                <a16:creationId xmlns:a16="http://schemas.microsoft.com/office/drawing/2014/main" id="{8533DD27-E2E9-CA4E-B35F-86F0B412AAFB}"/>
              </a:ext>
            </a:extLst>
          </p:cNvPr>
          <p:cNvSpPr txBox="1"/>
          <p:nvPr/>
        </p:nvSpPr>
        <p:spPr>
          <a:xfrm>
            <a:off x="6326729" y="1295187"/>
            <a:ext cx="311456" cy="369332"/>
          </a:xfrm>
          <a:prstGeom prst="rect">
            <a:avLst/>
          </a:prstGeom>
          <a:noFill/>
        </p:spPr>
        <p:txBody>
          <a:bodyPr wrap="square" rtlCol="0">
            <a:spAutoFit/>
          </a:bodyPr>
          <a:lstStyle/>
          <a:p>
            <a:pPr algn="ctr"/>
            <a:r>
              <a:rPr lang="en-US" dirty="0">
                <a:solidFill>
                  <a:srgbClr val="C00000"/>
                </a:solidFill>
              </a:rPr>
              <a:t>U</a:t>
            </a:r>
          </a:p>
        </p:txBody>
      </p:sp>
      <p:sp>
        <p:nvSpPr>
          <p:cNvPr id="39" name="TextBox 38">
            <a:extLst>
              <a:ext uri="{FF2B5EF4-FFF2-40B4-BE49-F238E27FC236}">
                <a16:creationId xmlns:a16="http://schemas.microsoft.com/office/drawing/2014/main" id="{0BA304B4-640D-AC45-B27D-D8BBDFADCA68}"/>
              </a:ext>
            </a:extLst>
          </p:cNvPr>
          <p:cNvSpPr txBox="1"/>
          <p:nvPr/>
        </p:nvSpPr>
        <p:spPr>
          <a:xfrm>
            <a:off x="4828588" y="1276157"/>
            <a:ext cx="275380" cy="369332"/>
          </a:xfrm>
          <a:prstGeom prst="rect">
            <a:avLst/>
          </a:prstGeom>
          <a:noFill/>
        </p:spPr>
        <p:txBody>
          <a:bodyPr wrap="square" rtlCol="0">
            <a:spAutoFit/>
          </a:bodyPr>
          <a:lstStyle/>
          <a:p>
            <a:pPr algn="ctr"/>
            <a:r>
              <a:rPr lang="en-US" dirty="0">
                <a:solidFill>
                  <a:srgbClr val="C00000"/>
                </a:solidFill>
              </a:rPr>
              <a:t>L</a:t>
            </a:r>
          </a:p>
        </p:txBody>
      </p:sp>
      <p:sp>
        <p:nvSpPr>
          <p:cNvPr id="40" name="TextBox 39">
            <a:extLst>
              <a:ext uri="{FF2B5EF4-FFF2-40B4-BE49-F238E27FC236}">
                <a16:creationId xmlns:a16="http://schemas.microsoft.com/office/drawing/2014/main" id="{2FE64A86-4FFF-2248-8697-276B2E8F471C}"/>
              </a:ext>
            </a:extLst>
          </p:cNvPr>
          <p:cNvSpPr txBox="1"/>
          <p:nvPr/>
        </p:nvSpPr>
        <p:spPr>
          <a:xfrm>
            <a:off x="4142898" y="5635249"/>
            <a:ext cx="3126289" cy="646331"/>
          </a:xfrm>
          <a:prstGeom prst="rect">
            <a:avLst/>
          </a:prstGeom>
          <a:noFill/>
        </p:spPr>
        <p:txBody>
          <a:bodyPr wrap="square" rtlCol="0">
            <a:spAutoFit/>
          </a:bodyPr>
          <a:lstStyle/>
          <a:p>
            <a:r>
              <a:rPr lang="en-US" dirty="0"/>
              <a:t>This is your </a:t>
            </a:r>
            <a:r>
              <a:rPr lang="en-US" b="1" dirty="0"/>
              <a:t>only</a:t>
            </a:r>
            <a:r>
              <a:rPr lang="en-US" dirty="0"/>
              <a:t>, and therefore </a:t>
            </a:r>
            <a:r>
              <a:rPr lang="en-US" b="1" dirty="0"/>
              <a:t>best</a:t>
            </a:r>
            <a:r>
              <a:rPr lang="en-US" dirty="0"/>
              <a:t> estimate of this statistic.</a:t>
            </a:r>
          </a:p>
        </p:txBody>
      </p:sp>
      <p:cxnSp>
        <p:nvCxnSpPr>
          <p:cNvPr id="41" name="Straight Connector 40">
            <a:extLst>
              <a:ext uri="{FF2B5EF4-FFF2-40B4-BE49-F238E27FC236}">
                <a16:creationId xmlns:a16="http://schemas.microsoft.com/office/drawing/2014/main" id="{D9D425BC-7639-A047-B0EF-A855563BAE91}"/>
              </a:ext>
            </a:extLst>
          </p:cNvPr>
          <p:cNvCxnSpPr>
            <a:cxnSpLocks/>
          </p:cNvCxnSpPr>
          <p:nvPr/>
        </p:nvCxnSpPr>
        <p:spPr>
          <a:xfrm flipV="1">
            <a:off x="5670579" y="5172850"/>
            <a:ext cx="0" cy="483476"/>
          </a:xfrm>
          <a:prstGeom prst="line">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FE206CE7-3F1B-AC4F-B413-0476DB2E60FE}"/>
              </a:ext>
            </a:extLst>
          </p:cNvPr>
          <p:cNvCxnSpPr>
            <a:cxnSpLocks/>
          </p:cNvCxnSpPr>
          <p:nvPr/>
        </p:nvCxnSpPr>
        <p:spPr>
          <a:xfrm>
            <a:off x="4278394" y="2365633"/>
            <a:ext cx="2962267" cy="0"/>
          </a:xfrm>
          <a:prstGeom prst="straightConnector1">
            <a:avLst/>
          </a:prstGeom>
          <a:ln w="19050">
            <a:solidFill>
              <a:srgbClr val="C000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55F7161D-C43A-3943-9BA9-33E47E810C4E}"/>
              </a:ext>
            </a:extLst>
          </p:cNvPr>
          <p:cNvSpPr txBox="1"/>
          <p:nvPr/>
        </p:nvSpPr>
        <p:spPr>
          <a:xfrm>
            <a:off x="4645183" y="2439421"/>
            <a:ext cx="2217360" cy="338554"/>
          </a:xfrm>
          <a:prstGeom prst="rect">
            <a:avLst/>
          </a:prstGeom>
          <a:solidFill>
            <a:schemeClr val="bg1"/>
          </a:solidFill>
        </p:spPr>
        <p:txBody>
          <a:bodyPr wrap="square" rtlCol="0">
            <a:spAutoFit/>
          </a:bodyPr>
          <a:lstStyle/>
          <a:p>
            <a:pPr algn="ctr"/>
            <a:r>
              <a:rPr lang="en-US" sz="1600" dirty="0">
                <a:solidFill>
                  <a:srgbClr val="C00000"/>
                </a:solidFill>
              </a:rPr>
              <a:t>95% confidence interval</a:t>
            </a:r>
          </a:p>
        </p:txBody>
      </p:sp>
      <p:grpSp>
        <p:nvGrpSpPr>
          <p:cNvPr id="44" name="Group 43">
            <a:extLst>
              <a:ext uri="{FF2B5EF4-FFF2-40B4-BE49-F238E27FC236}">
                <a16:creationId xmlns:a16="http://schemas.microsoft.com/office/drawing/2014/main" id="{336FAF4C-2D63-4645-860F-B1B9447107E9}"/>
              </a:ext>
            </a:extLst>
          </p:cNvPr>
          <p:cNvGrpSpPr/>
          <p:nvPr/>
        </p:nvGrpSpPr>
        <p:grpSpPr>
          <a:xfrm>
            <a:off x="317227" y="2132951"/>
            <a:ext cx="764732" cy="725704"/>
            <a:chOff x="2036652" y="1429407"/>
            <a:chExt cx="1870888" cy="1775412"/>
          </a:xfrm>
        </p:grpSpPr>
        <p:sp>
          <p:nvSpPr>
            <p:cNvPr id="45" name="TextBox 44">
              <a:extLst>
                <a:ext uri="{FF2B5EF4-FFF2-40B4-BE49-F238E27FC236}">
                  <a16:creationId xmlns:a16="http://schemas.microsoft.com/office/drawing/2014/main" id="{B1F8EB49-C74F-D14C-8F4D-16411B919FA9}"/>
                </a:ext>
              </a:extLst>
            </p:cNvPr>
            <p:cNvSpPr txBox="1"/>
            <p:nvPr/>
          </p:nvSpPr>
          <p:spPr>
            <a:xfrm>
              <a:off x="2448910" y="1429407"/>
              <a:ext cx="643943" cy="752967"/>
            </a:xfrm>
            <a:prstGeom prst="rect">
              <a:avLst/>
            </a:prstGeom>
            <a:noFill/>
          </p:spPr>
          <p:txBody>
            <a:bodyPr wrap="none" rtlCol="0">
              <a:spAutoFit/>
            </a:bodyPr>
            <a:lstStyle/>
            <a:p>
              <a:r>
                <a:rPr lang="en-US" sz="1400" dirty="0">
                  <a:solidFill>
                    <a:srgbClr val="FF0000"/>
                  </a:solidFill>
                </a:rPr>
                <a:t>x</a:t>
              </a:r>
            </a:p>
          </p:txBody>
        </p:sp>
        <p:sp>
          <p:nvSpPr>
            <p:cNvPr id="48" name="TextBox 47">
              <a:extLst>
                <a:ext uri="{FF2B5EF4-FFF2-40B4-BE49-F238E27FC236}">
                  <a16:creationId xmlns:a16="http://schemas.microsoft.com/office/drawing/2014/main" id="{811D560C-3A5E-F04D-A542-158250FE355E}"/>
                </a:ext>
              </a:extLst>
            </p:cNvPr>
            <p:cNvSpPr txBox="1"/>
            <p:nvPr/>
          </p:nvSpPr>
          <p:spPr>
            <a:xfrm>
              <a:off x="2601310" y="1581807"/>
              <a:ext cx="643943" cy="752967"/>
            </a:xfrm>
            <a:prstGeom prst="rect">
              <a:avLst/>
            </a:prstGeom>
            <a:noFill/>
          </p:spPr>
          <p:txBody>
            <a:bodyPr wrap="none" rtlCol="0">
              <a:spAutoFit/>
            </a:bodyPr>
            <a:lstStyle/>
            <a:p>
              <a:r>
                <a:rPr lang="en-US" sz="1400" dirty="0">
                  <a:solidFill>
                    <a:srgbClr val="FF0000"/>
                  </a:solidFill>
                </a:rPr>
                <a:t>x</a:t>
              </a:r>
            </a:p>
          </p:txBody>
        </p:sp>
        <p:sp>
          <p:nvSpPr>
            <p:cNvPr id="49" name="TextBox 48">
              <a:extLst>
                <a:ext uri="{FF2B5EF4-FFF2-40B4-BE49-F238E27FC236}">
                  <a16:creationId xmlns:a16="http://schemas.microsoft.com/office/drawing/2014/main" id="{6C23EE3A-317D-2B42-ACC6-2B77401AC35A}"/>
                </a:ext>
              </a:extLst>
            </p:cNvPr>
            <p:cNvSpPr txBox="1"/>
            <p:nvPr/>
          </p:nvSpPr>
          <p:spPr>
            <a:xfrm>
              <a:off x="2753710" y="1734208"/>
              <a:ext cx="643943" cy="752967"/>
            </a:xfrm>
            <a:prstGeom prst="rect">
              <a:avLst/>
            </a:prstGeom>
            <a:noFill/>
          </p:spPr>
          <p:txBody>
            <a:bodyPr wrap="none" rtlCol="0">
              <a:spAutoFit/>
            </a:bodyPr>
            <a:lstStyle/>
            <a:p>
              <a:r>
                <a:rPr lang="en-US" sz="1400" dirty="0">
                  <a:solidFill>
                    <a:srgbClr val="FF0000"/>
                  </a:solidFill>
                </a:rPr>
                <a:t>x</a:t>
              </a:r>
            </a:p>
          </p:txBody>
        </p:sp>
        <p:sp>
          <p:nvSpPr>
            <p:cNvPr id="50" name="TextBox 49">
              <a:extLst>
                <a:ext uri="{FF2B5EF4-FFF2-40B4-BE49-F238E27FC236}">
                  <a16:creationId xmlns:a16="http://schemas.microsoft.com/office/drawing/2014/main" id="{F0BD59B4-478A-4F4F-A226-3C83A2406E72}"/>
                </a:ext>
              </a:extLst>
            </p:cNvPr>
            <p:cNvSpPr txBox="1"/>
            <p:nvPr/>
          </p:nvSpPr>
          <p:spPr>
            <a:xfrm>
              <a:off x="2948015" y="1822914"/>
              <a:ext cx="643943" cy="752967"/>
            </a:xfrm>
            <a:prstGeom prst="rect">
              <a:avLst/>
            </a:prstGeom>
            <a:noFill/>
          </p:spPr>
          <p:txBody>
            <a:bodyPr wrap="none" rtlCol="0">
              <a:spAutoFit/>
            </a:bodyPr>
            <a:lstStyle/>
            <a:p>
              <a:r>
                <a:rPr lang="en-US" sz="1400" dirty="0">
                  <a:solidFill>
                    <a:srgbClr val="FF0000"/>
                  </a:solidFill>
                </a:rPr>
                <a:t>x</a:t>
              </a:r>
            </a:p>
          </p:txBody>
        </p:sp>
        <p:sp>
          <p:nvSpPr>
            <p:cNvPr id="51" name="TextBox 50">
              <a:extLst>
                <a:ext uri="{FF2B5EF4-FFF2-40B4-BE49-F238E27FC236}">
                  <a16:creationId xmlns:a16="http://schemas.microsoft.com/office/drawing/2014/main" id="{1C9A0B27-8146-5741-9F05-BC2F598EEB0F}"/>
                </a:ext>
              </a:extLst>
            </p:cNvPr>
            <p:cNvSpPr txBox="1"/>
            <p:nvPr/>
          </p:nvSpPr>
          <p:spPr>
            <a:xfrm>
              <a:off x="3058510" y="2039008"/>
              <a:ext cx="643943" cy="752967"/>
            </a:xfrm>
            <a:prstGeom prst="rect">
              <a:avLst/>
            </a:prstGeom>
            <a:noFill/>
          </p:spPr>
          <p:txBody>
            <a:bodyPr wrap="none" rtlCol="0">
              <a:spAutoFit/>
            </a:bodyPr>
            <a:lstStyle/>
            <a:p>
              <a:r>
                <a:rPr lang="en-US" sz="1400" dirty="0">
                  <a:solidFill>
                    <a:srgbClr val="FF0000"/>
                  </a:solidFill>
                </a:rPr>
                <a:t>x</a:t>
              </a:r>
            </a:p>
          </p:txBody>
        </p:sp>
        <p:sp>
          <p:nvSpPr>
            <p:cNvPr id="52" name="TextBox 51">
              <a:extLst>
                <a:ext uri="{FF2B5EF4-FFF2-40B4-BE49-F238E27FC236}">
                  <a16:creationId xmlns:a16="http://schemas.microsoft.com/office/drawing/2014/main" id="{D73F3AD2-7759-AE43-9693-E998292E2332}"/>
                </a:ext>
              </a:extLst>
            </p:cNvPr>
            <p:cNvSpPr txBox="1"/>
            <p:nvPr/>
          </p:nvSpPr>
          <p:spPr>
            <a:xfrm>
              <a:off x="3210910" y="2191406"/>
              <a:ext cx="643943" cy="752967"/>
            </a:xfrm>
            <a:prstGeom prst="rect">
              <a:avLst/>
            </a:prstGeom>
            <a:noFill/>
          </p:spPr>
          <p:txBody>
            <a:bodyPr wrap="none" rtlCol="0">
              <a:spAutoFit/>
            </a:bodyPr>
            <a:lstStyle/>
            <a:p>
              <a:r>
                <a:rPr lang="en-US" sz="1400" dirty="0">
                  <a:solidFill>
                    <a:srgbClr val="FF0000"/>
                  </a:solidFill>
                </a:rPr>
                <a:t>x</a:t>
              </a:r>
            </a:p>
          </p:txBody>
        </p:sp>
        <p:sp>
          <p:nvSpPr>
            <p:cNvPr id="53" name="TextBox 52">
              <a:extLst>
                <a:ext uri="{FF2B5EF4-FFF2-40B4-BE49-F238E27FC236}">
                  <a16:creationId xmlns:a16="http://schemas.microsoft.com/office/drawing/2014/main" id="{B7F0E239-B095-284B-9632-D1D147C45B85}"/>
                </a:ext>
              </a:extLst>
            </p:cNvPr>
            <p:cNvSpPr txBox="1"/>
            <p:nvPr/>
          </p:nvSpPr>
          <p:spPr>
            <a:xfrm>
              <a:off x="2543640" y="1930855"/>
              <a:ext cx="643943" cy="752967"/>
            </a:xfrm>
            <a:prstGeom prst="rect">
              <a:avLst/>
            </a:prstGeom>
            <a:noFill/>
          </p:spPr>
          <p:txBody>
            <a:bodyPr wrap="none" rtlCol="0">
              <a:spAutoFit/>
            </a:bodyPr>
            <a:lstStyle/>
            <a:p>
              <a:r>
                <a:rPr lang="en-US" sz="1400" dirty="0">
                  <a:solidFill>
                    <a:srgbClr val="FF0000"/>
                  </a:solidFill>
                </a:rPr>
                <a:t>x</a:t>
              </a:r>
            </a:p>
          </p:txBody>
        </p:sp>
        <p:sp>
          <p:nvSpPr>
            <p:cNvPr id="54" name="TextBox 53">
              <a:extLst>
                <a:ext uri="{FF2B5EF4-FFF2-40B4-BE49-F238E27FC236}">
                  <a16:creationId xmlns:a16="http://schemas.microsoft.com/office/drawing/2014/main" id="{5135B171-8737-C544-ADD7-152B0078880A}"/>
                </a:ext>
              </a:extLst>
            </p:cNvPr>
            <p:cNvSpPr txBox="1"/>
            <p:nvPr/>
          </p:nvSpPr>
          <p:spPr>
            <a:xfrm>
              <a:off x="2559676" y="2401193"/>
              <a:ext cx="643943" cy="752967"/>
            </a:xfrm>
            <a:prstGeom prst="rect">
              <a:avLst/>
            </a:prstGeom>
            <a:noFill/>
          </p:spPr>
          <p:txBody>
            <a:bodyPr wrap="none" rtlCol="0">
              <a:spAutoFit/>
            </a:bodyPr>
            <a:lstStyle/>
            <a:p>
              <a:r>
                <a:rPr lang="en-US" sz="1400" dirty="0">
                  <a:solidFill>
                    <a:srgbClr val="FF0000"/>
                  </a:solidFill>
                </a:rPr>
                <a:t>x</a:t>
              </a:r>
            </a:p>
          </p:txBody>
        </p:sp>
        <p:sp>
          <p:nvSpPr>
            <p:cNvPr id="55" name="TextBox 54">
              <a:extLst>
                <a:ext uri="{FF2B5EF4-FFF2-40B4-BE49-F238E27FC236}">
                  <a16:creationId xmlns:a16="http://schemas.microsoft.com/office/drawing/2014/main" id="{74AFCDCE-0356-E84A-87D4-1E453A69386A}"/>
                </a:ext>
              </a:extLst>
            </p:cNvPr>
            <p:cNvSpPr txBox="1"/>
            <p:nvPr/>
          </p:nvSpPr>
          <p:spPr>
            <a:xfrm>
              <a:off x="2133803" y="1558683"/>
              <a:ext cx="294290" cy="752967"/>
            </a:xfrm>
            <a:prstGeom prst="rect">
              <a:avLst/>
            </a:prstGeom>
            <a:noFill/>
          </p:spPr>
          <p:txBody>
            <a:bodyPr wrap="square" rtlCol="0">
              <a:spAutoFit/>
            </a:bodyPr>
            <a:lstStyle/>
            <a:p>
              <a:r>
                <a:rPr lang="en-US" sz="1400" dirty="0">
                  <a:solidFill>
                    <a:srgbClr val="FF0000"/>
                  </a:solidFill>
                </a:rPr>
                <a:t>x</a:t>
              </a:r>
            </a:p>
          </p:txBody>
        </p:sp>
        <p:sp>
          <p:nvSpPr>
            <p:cNvPr id="56" name="TextBox 55">
              <a:extLst>
                <a:ext uri="{FF2B5EF4-FFF2-40B4-BE49-F238E27FC236}">
                  <a16:creationId xmlns:a16="http://schemas.microsoft.com/office/drawing/2014/main" id="{79BBBACA-012F-B646-9CFA-B2D1F964E057}"/>
                </a:ext>
              </a:extLst>
            </p:cNvPr>
            <p:cNvSpPr txBox="1"/>
            <p:nvPr/>
          </p:nvSpPr>
          <p:spPr>
            <a:xfrm>
              <a:off x="2244298" y="1794220"/>
              <a:ext cx="294290" cy="752967"/>
            </a:xfrm>
            <a:prstGeom prst="rect">
              <a:avLst/>
            </a:prstGeom>
            <a:noFill/>
          </p:spPr>
          <p:txBody>
            <a:bodyPr wrap="square" rtlCol="0">
              <a:spAutoFit/>
            </a:bodyPr>
            <a:lstStyle/>
            <a:p>
              <a:r>
                <a:rPr lang="en-US" sz="1400" dirty="0">
                  <a:solidFill>
                    <a:srgbClr val="FF0000"/>
                  </a:solidFill>
                </a:rPr>
                <a:t>x</a:t>
              </a:r>
            </a:p>
          </p:txBody>
        </p:sp>
        <p:sp>
          <p:nvSpPr>
            <p:cNvPr id="57" name="TextBox 56">
              <a:extLst>
                <a:ext uri="{FF2B5EF4-FFF2-40B4-BE49-F238E27FC236}">
                  <a16:creationId xmlns:a16="http://schemas.microsoft.com/office/drawing/2014/main" id="{09240F6E-3C14-874D-94F7-F9B82D8BD0B5}"/>
                </a:ext>
              </a:extLst>
            </p:cNvPr>
            <p:cNvSpPr txBox="1"/>
            <p:nvPr/>
          </p:nvSpPr>
          <p:spPr>
            <a:xfrm>
              <a:off x="2428162" y="1798738"/>
              <a:ext cx="294290" cy="752967"/>
            </a:xfrm>
            <a:prstGeom prst="rect">
              <a:avLst/>
            </a:prstGeom>
            <a:noFill/>
          </p:spPr>
          <p:txBody>
            <a:bodyPr wrap="square" rtlCol="0">
              <a:spAutoFit/>
            </a:bodyPr>
            <a:lstStyle/>
            <a:p>
              <a:r>
                <a:rPr lang="en-US" sz="1400" dirty="0">
                  <a:solidFill>
                    <a:srgbClr val="FF0000"/>
                  </a:solidFill>
                </a:rPr>
                <a:t>x</a:t>
              </a:r>
            </a:p>
          </p:txBody>
        </p:sp>
        <p:sp>
          <p:nvSpPr>
            <p:cNvPr id="58" name="TextBox 57">
              <a:extLst>
                <a:ext uri="{FF2B5EF4-FFF2-40B4-BE49-F238E27FC236}">
                  <a16:creationId xmlns:a16="http://schemas.microsoft.com/office/drawing/2014/main" id="{CAC1E964-67BE-DA49-A540-03315DB3767E}"/>
                </a:ext>
              </a:extLst>
            </p:cNvPr>
            <p:cNvSpPr txBox="1"/>
            <p:nvPr/>
          </p:nvSpPr>
          <p:spPr>
            <a:xfrm>
              <a:off x="2464675" y="2140326"/>
              <a:ext cx="294290" cy="752967"/>
            </a:xfrm>
            <a:prstGeom prst="rect">
              <a:avLst/>
            </a:prstGeom>
            <a:noFill/>
          </p:spPr>
          <p:txBody>
            <a:bodyPr wrap="square" rtlCol="0">
              <a:spAutoFit/>
            </a:bodyPr>
            <a:lstStyle/>
            <a:p>
              <a:r>
                <a:rPr lang="en-US" sz="1400" dirty="0">
                  <a:solidFill>
                    <a:srgbClr val="FF0000"/>
                  </a:solidFill>
                </a:rPr>
                <a:t>x</a:t>
              </a:r>
            </a:p>
          </p:txBody>
        </p:sp>
        <p:sp>
          <p:nvSpPr>
            <p:cNvPr id="59" name="TextBox 58">
              <a:extLst>
                <a:ext uri="{FF2B5EF4-FFF2-40B4-BE49-F238E27FC236}">
                  <a16:creationId xmlns:a16="http://schemas.microsoft.com/office/drawing/2014/main" id="{A1C03702-FE66-8E46-8389-56331F752D65}"/>
                </a:ext>
              </a:extLst>
            </p:cNvPr>
            <p:cNvSpPr txBox="1"/>
            <p:nvPr/>
          </p:nvSpPr>
          <p:spPr>
            <a:xfrm>
              <a:off x="2911365" y="2101437"/>
              <a:ext cx="294290" cy="752967"/>
            </a:xfrm>
            <a:prstGeom prst="rect">
              <a:avLst/>
            </a:prstGeom>
            <a:noFill/>
          </p:spPr>
          <p:txBody>
            <a:bodyPr wrap="square" rtlCol="0">
              <a:spAutoFit/>
            </a:bodyPr>
            <a:lstStyle/>
            <a:p>
              <a:r>
                <a:rPr lang="en-US" sz="1400" dirty="0">
                  <a:solidFill>
                    <a:srgbClr val="FF0000"/>
                  </a:solidFill>
                </a:rPr>
                <a:t>x</a:t>
              </a:r>
            </a:p>
          </p:txBody>
        </p:sp>
        <p:sp>
          <p:nvSpPr>
            <p:cNvPr id="60" name="TextBox 59">
              <a:extLst>
                <a:ext uri="{FF2B5EF4-FFF2-40B4-BE49-F238E27FC236}">
                  <a16:creationId xmlns:a16="http://schemas.microsoft.com/office/drawing/2014/main" id="{AFC3F729-0215-8140-964E-28A855CEE360}"/>
                </a:ext>
              </a:extLst>
            </p:cNvPr>
            <p:cNvSpPr txBox="1"/>
            <p:nvPr/>
          </p:nvSpPr>
          <p:spPr>
            <a:xfrm>
              <a:off x="2758319" y="2319946"/>
              <a:ext cx="294290" cy="752967"/>
            </a:xfrm>
            <a:prstGeom prst="rect">
              <a:avLst/>
            </a:prstGeom>
            <a:noFill/>
          </p:spPr>
          <p:txBody>
            <a:bodyPr wrap="square" rtlCol="0">
              <a:spAutoFit/>
            </a:bodyPr>
            <a:lstStyle/>
            <a:p>
              <a:r>
                <a:rPr lang="en-US" sz="1400" dirty="0">
                  <a:solidFill>
                    <a:srgbClr val="FF0000"/>
                  </a:solidFill>
                </a:rPr>
                <a:t>x</a:t>
              </a:r>
            </a:p>
          </p:txBody>
        </p:sp>
        <p:sp>
          <p:nvSpPr>
            <p:cNvPr id="61" name="TextBox 60">
              <a:extLst>
                <a:ext uri="{FF2B5EF4-FFF2-40B4-BE49-F238E27FC236}">
                  <a16:creationId xmlns:a16="http://schemas.microsoft.com/office/drawing/2014/main" id="{511BE1E9-09DD-0245-8269-D0E2FFDA3485}"/>
                </a:ext>
              </a:extLst>
            </p:cNvPr>
            <p:cNvSpPr txBox="1"/>
            <p:nvPr/>
          </p:nvSpPr>
          <p:spPr>
            <a:xfrm>
              <a:off x="3037761" y="2408339"/>
              <a:ext cx="294290" cy="752967"/>
            </a:xfrm>
            <a:prstGeom prst="rect">
              <a:avLst/>
            </a:prstGeom>
            <a:noFill/>
          </p:spPr>
          <p:txBody>
            <a:bodyPr wrap="square" rtlCol="0">
              <a:spAutoFit/>
            </a:bodyPr>
            <a:lstStyle/>
            <a:p>
              <a:r>
                <a:rPr lang="en-US" sz="1400" dirty="0">
                  <a:solidFill>
                    <a:srgbClr val="FF0000"/>
                  </a:solidFill>
                </a:rPr>
                <a:t>x</a:t>
              </a:r>
            </a:p>
          </p:txBody>
        </p:sp>
        <p:sp>
          <p:nvSpPr>
            <p:cNvPr id="62" name="TextBox 61">
              <a:extLst>
                <a:ext uri="{FF2B5EF4-FFF2-40B4-BE49-F238E27FC236}">
                  <a16:creationId xmlns:a16="http://schemas.microsoft.com/office/drawing/2014/main" id="{DA949CCD-8BCE-794B-9690-9BA0E81C1F5E}"/>
                </a:ext>
              </a:extLst>
            </p:cNvPr>
            <p:cNvSpPr txBox="1"/>
            <p:nvPr/>
          </p:nvSpPr>
          <p:spPr>
            <a:xfrm>
              <a:off x="2055045" y="1872524"/>
              <a:ext cx="294290" cy="752967"/>
            </a:xfrm>
            <a:prstGeom prst="rect">
              <a:avLst/>
            </a:prstGeom>
            <a:noFill/>
          </p:spPr>
          <p:txBody>
            <a:bodyPr wrap="square" rtlCol="0">
              <a:spAutoFit/>
            </a:bodyPr>
            <a:lstStyle/>
            <a:p>
              <a:r>
                <a:rPr lang="en-US" sz="1400" dirty="0">
                  <a:solidFill>
                    <a:srgbClr val="FF0000"/>
                  </a:solidFill>
                </a:rPr>
                <a:t>x</a:t>
              </a:r>
            </a:p>
          </p:txBody>
        </p:sp>
        <p:sp>
          <p:nvSpPr>
            <p:cNvPr id="63" name="TextBox 62">
              <a:extLst>
                <a:ext uri="{FF2B5EF4-FFF2-40B4-BE49-F238E27FC236}">
                  <a16:creationId xmlns:a16="http://schemas.microsoft.com/office/drawing/2014/main" id="{4A756D41-3E93-4C48-8D01-A798F54E1B54}"/>
                </a:ext>
              </a:extLst>
            </p:cNvPr>
            <p:cNvSpPr txBox="1"/>
            <p:nvPr/>
          </p:nvSpPr>
          <p:spPr>
            <a:xfrm>
              <a:off x="3232067" y="1918872"/>
              <a:ext cx="643943" cy="752967"/>
            </a:xfrm>
            <a:prstGeom prst="rect">
              <a:avLst/>
            </a:prstGeom>
            <a:noFill/>
          </p:spPr>
          <p:txBody>
            <a:bodyPr wrap="none" rtlCol="0">
              <a:spAutoFit/>
            </a:bodyPr>
            <a:lstStyle/>
            <a:p>
              <a:r>
                <a:rPr lang="en-US" sz="1400" dirty="0">
                  <a:solidFill>
                    <a:srgbClr val="FF0000"/>
                  </a:solidFill>
                </a:rPr>
                <a:t>x</a:t>
              </a:r>
            </a:p>
          </p:txBody>
        </p:sp>
        <p:sp>
          <p:nvSpPr>
            <p:cNvPr id="64" name="TextBox 63">
              <a:extLst>
                <a:ext uri="{FF2B5EF4-FFF2-40B4-BE49-F238E27FC236}">
                  <a16:creationId xmlns:a16="http://schemas.microsoft.com/office/drawing/2014/main" id="{2489B607-5A53-DD4F-8806-533EB66E4380}"/>
                </a:ext>
              </a:extLst>
            </p:cNvPr>
            <p:cNvSpPr txBox="1"/>
            <p:nvPr/>
          </p:nvSpPr>
          <p:spPr>
            <a:xfrm>
              <a:off x="2927267" y="1483430"/>
              <a:ext cx="284051" cy="752967"/>
            </a:xfrm>
            <a:prstGeom prst="rect">
              <a:avLst/>
            </a:prstGeom>
            <a:noFill/>
          </p:spPr>
          <p:txBody>
            <a:bodyPr wrap="square" rtlCol="0">
              <a:spAutoFit/>
            </a:bodyPr>
            <a:lstStyle/>
            <a:p>
              <a:r>
                <a:rPr lang="en-US" sz="1400" dirty="0">
                  <a:solidFill>
                    <a:srgbClr val="FF0000"/>
                  </a:solidFill>
                </a:rPr>
                <a:t>x</a:t>
              </a:r>
            </a:p>
          </p:txBody>
        </p:sp>
        <p:sp>
          <p:nvSpPr>
            <p:cNvPr id="65" name="TextBox 64">
              <a:extLst>
                <a:ext uri="{FF2B5EF4-FFF2-40B4-BE49-F238E27FC236}">
                  <a16:creationId xmlns:a16="http://schemas.microsoft.com/office/drawing/2014/main" id="{E6DF1D9C-7FD2-C64E-B0B9-D270F5489D93}"/>
                </a:ext>
              </a:extLst>
            </p:cNvPr>
            <p:cNvSpPr txBox="1"/>
            <p:nvPr/>
          </p:nvSpPr>
          <p:spPr>
            <a:xfrm>
              <a:off x="3263597" y="1638247"/>
              <a:ext cx="643943" cy="752967"/>
            </a:xfrm>
            <a:prstGeom prst="rect">
              <a:avLst/>
            </a:prstGeom>
            <a:noFill/>
          </p:spPr>
          <p:txBody>
            <a:bodyPr wrap="none" rtlCol="0">
              <a:spAutoFit/>
            </a:bodyPr>
            <a:lstStyle/>
            <a:p>
              <a:r>
                <a:rPr lang="en-US" sz="1400" dirty="0">
                  <a:solidFill>
                    <a:srgbClr val="FF0000"/>
                  </a:solidFill>
                </a:rPr>
                <a:t>x</a:t>
              </a:r>
            </a:p>
          </p:txBody>
        </p:sp>
        <p:sp>
          <p:nvSpPr>
            <p:cNvPr id="66" name="TextBox 65">
              <a:extLst>
                <a:ext uri="{FF2B5EF4-FFF2-40B4-BE49-F238E27FC236}">
                  <a16:creationId xmlns:a16="http://schemas.microsoft.com/office/drawing/2014/main" id="{F3723E29-6DE4-634C-A660-16EF3EB7E914}"/>
                </a:ext>
              </a:extLst>
            </p:cNvPr>
            <p:cNvSpPr txBox="1"/>
            <p:nvPr/>
          </p:nvSpPr>
          <p:spPr>
            <a:xfrm>
              <a:off x="2335514" y="2451852"/>
              <a:ext cx="643943" cy="752967"/>
            </a:xfrm>
            <a:prstGeom prst="rect">
              <a:avLst/>
            </a:prstGeom>
            <a:noFill/>
          </p:spPr>
          <p:txBody>
            <a:bodyPr wrap="none" rtlCol="0">
              <a:spAutoFit/>
            </a:bodyPr>
            <a:lstStyle/>
            <a:p>
              <a:r>
                <a:rPr lang="en-US" sz="1400" dirty="0">
                  <a:solidFill>
                    <a:srgbClr val="FF0000"/>
                  </a:solidFill>
                </a:rPr>
                <a:t>x</a:t>
              </a:r>
            </a:p>
          </p:txBody>
        </p:sp>
        <p:sp>
          <p:nvSpPr>
            <p:cNvPr id="67" name="TextBox 66">
              <a:extLst>
                <a:ext uri="{FF2B5EF4-FFF2-40B4-BE49-F238E27FC236}">
                  <a16:creationId xmlns:a16="http://schemas.microsoft.com/office/drawing/2014/main" id="{F5EE0BB8-29DE-BD49-867F-6CF9FD96F815}"/>
                </a:ext>
              </a:extLst>
            </p:cNvPr>
            <p:cNvSpPr txBox="1"/>
            <p:nvPr/>
          </p:nvSpPr>
          <p:spPr>
            <a:xfrm>
              <a:off x="2727435" y="2028285"/>
              <a:ext cx="643943" cy="752967"/>
            </a:xfrm>
            <a:prstGeom prst="rect">
              <a:avLst/>
            </a:prstGeom>
            <a:noFill/>
          </p:spPr>
          <p:txBody>
            <a:bodyPr wrap="none" rtlCol="0">
              <a:spAutoFit/>
            </a:bodyPr>
            <a:lstStyle/>
            <a:p>
              <a:r>
                <a:rPr lang="en-US" sz="1400" dirty="0">
                  <a:solidFill>
                    <a:srgbClr val="FF0000"/>
                  </a:solidFill>
                </a:rPr>
                <a:t>x</a:t>
              </a:r>
            </a:p>
          </p:txBody>
        </p:sp>
        <p:sp>
          <p:nvSpPr>
            <p:cNvPr id="68" name="TextBox 67">
              <a:extLst>
                <a:ext uri="{FF2B5EF4-FFF2-40B4-BE49-F238E27FC236}">
                  <a16:creationId xmlns:a16="http://schemas.microsoft.com/office/drawing/2014/main" id="{E6142BE6-B912-BD41-8762-DF2601ACC7D1}"/>
                </a:ext>
              </a:extLst>
            </p:cNvPr>
            <p:cNvSpPr txBox="1"/>
            <p:nvPr/>
          </p:nvSpPr>
          <p:spPr>
            <a:xfrm>
              <a:off x="2181270" y="2138012"/>
              <a:ext cx="643943" cy="752967"/>
            </a:xfrm>
            <a:prstGeom prst="rect">
              <a:avLst/>
            </a:prstGeom>
            <a:noFill/>
          </p:spPr>
          <p:txBody>
            <a:bodyPr wrap="none" rtlCol="0">
              <a:spAutoFit/>
            </a:bodyPr>
            <a:lstStyle/>
            <a:p>
              <a:r>
                <a:rPr lang="en-US" sz="1400" dirty="0">
                  <a:solidFill>
                    <a:srgbClr val="FF0000"/>
                  </a:solidFill>
                </a:rPr>
                <a:t>x</a:t>
              </a:r>
            </a:p>
          </p:txBody>
        </p:sp>
        <p:sp>
          <p:nvSpPr>
            <p:cNvPr id="69" name="Oval 68">
              <a:extLst>
                <a:ext uri="{FF2B5EF4-FFF2-40B4-BE49-F238E27FC236}">
                  <a16:creationId xmlns:a16="http://schemas.microsoft.com/office/drawing/2014/main" id="{F6F892BD-E82A-E743-BC39-FD6315171C71}"/>
                </a:ext>
              </a:extLst>
            </p:cNvPr>
            <p:cNvSpPr/>
            <p:nvPr/>
          </p:nvSpPr>
          <p:spPr>
            <a:xfrm>
              <a:off x="2036652" y="1497826"/>
              <a:ext cx="1665617" cy="1576552"/>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rgbClr val="FF0000"/>
                </a:solidFill>
              </a:endParaRPr>
            </a:p>
          </p:txBody>
        </p:sp>
      </p:grpSp>
      <p:sp>
        <p:nvSpPr>
          <p:cNvPr id="70" name="Right Arrow 69">
            <a:extLst>
              <a:ext uri="{FF2B5EF4-FFF2-40B4-BE49-F238E27FC236}">
                <a16:creationId xmlns:a16="http://schemas.microsoft.com/office/drawing/2014/main" id="{F54C118A-6E32-6C49-889B-6615B62EA7EC}"/>
              </a:ext>
            </a:extLst>
          </p:cNvPr>
          <p:cNvSpPr/>
          <p:nvPr/>
        </p:nvSpPr>
        <p:spPr>
          <a:xfrm>
            <a:off x="1157021" y="2399533"/>
            <a:ext cx="692435" cy="18759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TextBox 70">
            <a:extLst>
              <a:ext uri="{FF2B5EF4-FFF2-40B4-BE49-F238E27FC236}">
                <a16:creationId xmlns:a16="http://schemas.microsoft.com/office/drawing/2014/main" id="{556F68D2-7B1D-844D-85FE-C868414B7F58}"/>
              </a:ext>
            </a:extLst>
          </p:cNvPr>
          <p:cNvSpPr txBox="1"/>
          <p:nvPr/>
        </p:nvSpPr>
        <p:spPr>
          <a:xfrm>
            <a:off x="1927849" y="2351882"/>
            <a:ext cx="678311" cy="278619"/>
          </a:xfrm>
          <a:prstGeom prst="rect">
            <a:avLst/>
          </a:prstGeom>
          <a:noFill/>
        </p:spPr>
        <p:txBody>
          <a:bodyPr wrap="none" rtlCol="0">
            <a:spAutoFit/>
          </a:bodyPr>
          <a:lstStyle/>
          <a:p>
            <a:r>
              <a:rPr lang="en-US" dirty="0">
                <a:solidFill>
                  <a:srgbClr val="FF0000"/>
                </a:solidFill>
              </a:rPr>
              <a:t>statistic</a:t>
            </a:r>
          </a:p>
        </p:txBody>
      </p:sp>
      <p:sp>
        <p:nvSpPr>
          <p:cNvPr id="72" name="Oval 71">
            <a:extLst>
              <a:ext uri="{FF2B5EF4-FFF2-40B4-BE49-F238E27FC236}">
                <a16:creationId xmlns:a16="http://schemas.microsoft.com/office/drawing/2014/main" id="{11130919-0FF2-8D4C-A1F0-7C3CD5BA553E}"/>
              </a:ext>
            </a:extLst>
          </p:cNvPr>
          <p:cNvSpPr/>
          <p:nvPr/>
        </p:nvSpPr>
        <p:spPr>
          <a:xfrm>
            <a:off x="6587994" y="4667566"/>
            <a:ext cx="137962" cy="13796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337441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C33893-C1FD-CF4C-91EC-7A35879269DA}"/>
              </a:ext>
            </a:extLst>
          </p:cNvPr>
          <p:cNvSpPr>
            <a:spLocks noGrp="1"/>
          </p:cNvSpPr>
          <p:nvPr>
            <p:ph type="title"/>
          </p:nvPr>
        </p:nvSpPr>
        <p:spPr/>
        <p:txBody>
          <a:bodyPr>
            <a:normAutofit/>
          </a:bodyPr>
          <a:lstStyle/>
          <a:p>
            <a:r>
              <a:rPr lang="en-US" dirty="0"/>
              <a:t>Population vs. Sample</a:t>
            </a:r>
          </a:p>
        </p:txBody>
      </p:sp>
      <p:sp>
        <p:nvSpPr>
          <p:cNvPr id="4" name="Slide Number Placeholder 3">
            <a:extLst>
              <a:ext uri="{FF2B5EF4-FFF2-40B4-BE49-F238E27FC236}">
                <a16:creationId xmlns:a16="http://schemas.microsoft.com/office/drawing/2014/main" id="{02E00918-68B8-514A-891C-20F177A55ADD}"/>
              </a:ext>
            </a:extLst>
          </p:cNvPr>
          <p:cNvSpPr>
            <a:spLocks noGrp="1"/>
          </p:cNvSpPr>
          <p:nvPr>
            <p:ph type="sldNum" sz="quarter" idx="12"/>
          </p:nvPr>
        </p:nvSpPr>
        <p:spPr>
          <a:xfrm>
            <a:off x="6457950" y="6446520"/>
            <a:ext cx="2366010" cy="274320"/>
          </a:xfrm>
        </p:spPr>
        <p:txBody>
          <a:bodyPr/>
          <a:lstStyle/>
          <a:p>
            <a:fld id="{4F1611B7-9285-1F48-A026-12A07D3EB268}" type="slidenum">
              <a:rPr lang="en-US" smtClean="0"/>
              <a:t>6</a:t>
            </a:fld>
            <a:endParaRPr lang="en-US"/>
          </a:p>
        </p:txBody>
      </p:sp>
      <p:sp>
        <p:nvSpPr>
          <p:cNvPr id="9" name="Oval 8">
            <a:extLst>
              <a:ext uri="{FF2B5EF4-FFF2-40B4-BE49-F238E27FC236}">
                <a16:creationId xmlns:a16="http://schemas.microsoft.com/office/drawing/2014/main" id="{7724DBAF-473C-9249-82F8-EE2AAB93A5BA}"/>
              </a:ext>
            </a:extLst>
          </p:cNvPr>
          <p:cNvSpPr/>
          <p:nvPr/>
        </p:nvSpPr>
        <p:spPr>
          <a:xfrm>
            <a:off x="481054" y="1372137"/>
            <a:ext cx="2672179" cy="2317072"/>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B425C3C4-E5C4-7643-8EEB-39C4DCB38075}"/>
                  </a:ext>
                </a:extLst>
              </p:cNvPr>
              <p:cNvSpPr txBox="1"/>
              <p:nvPr/>
            </p:nvSpPr>
            <p:spPr>
              <a:xfrm>
                <a:off x="4998370" y="1514102"/>
                <a:ext cx="88415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i="1" dirty="0" smtClean="0">
                          <a:latin typeface="Cambria Math" panose="02040503050406030204" pitchFamily="18" charset="0"/>
                          <a:ea typeface="Cambria Math" panose="02040503050406030204" pitchFamily="18" charset="0"/>
                        </a:rPr>
                        <m:t>𝜇</m:t>
                      </m:r>
                      <m:r>
                        <a:rPr lang="en-US" sz="2400" b="0" i="1" dirty="0" smtClean="0">
                          <a:latin typeface="Cambria Math" panose="02040503050406030204" pitchFamily="18" charset="0"/>
                          <a:ea typeface="Cambria Math" panose="02040503050406030204" pitchFamily="18" charset="0"/>
                        </a:rPr>
                        <m:t>, </m:t>
                      </m:r>
                      <m:sSup>
                        <m:sSupPr>
                          <m:ctrlPr>
                            <a:rPr lang="en-US" sz="2400" b="0" i="1" dirty="0" smtClean="0">
                              <a:latin typeface="Cambria Math" panose="02040503050406030204" pitchFamily="18" charset="0"/>
                              <a:ea typeface="Cambria Math" panose="02040503050406030204" pitchFamily="18" charset="0"/>
                            </a:rPr>
                          </m:ctrlPr>
                        </m:sSupPr>
                        <m:e>
                          <m:r>
                            <a:rPr lang="en-US" sz="2400" b="0" i="1" dirty="0" smtClean="0">
                              <a:latin typeface="Cambria Math" panose="02040503050406030204" pitchFamily="18" charset="0"/>
                              <a:ea typeface="Cambria Math" panose="02040503050406030204" pitchFamily="18" charset="0"/>
                            </a:rPr>
                            <m:t>𝜎</m:t>
                          </m:r>
                        </m:e>
                        <m:sup>
                          <m:r>
                            <a:rPr lang="en-US" sz="2400" b="0" i="1" dirty="0" smtClean="0">
                              <a:latin typeface="Cambria Math" panose="02040503050406030204" pitchFamily="18" charset="0"/>
                              <a:ea typeface="Cambria Math" panose="02040503050406030204" pitchFamily="18" charset="0"/>
                            </a:rPr>
                            <m:t>2</m:t>
                          </m:r>
                        </m:sup>
                      </m:sSup>
                    </m:oMath>
                  </m:oMathPara>
                </a14:m>
                <a:endParaRPr lang="en-US" sz="2400" dirty="0"/>
              </a:p>
            </p:txBody>
          </p:sp>
        </mc:Choice>
        <mc:Fallback>
          <p:sp>
            <p:nvSpPr>
              <p:cNvPr id="10" name="TextBox 9">
                <a:extLst>
                  <a:ext uri="{FF2B5EF4-FFF2-40B4-BE49-F238E27FC236}">
                    <a16:creationId xmlns:a16="http://schemas.microsoft.com/office/drawing/2014/main" id="{B425C3C4-E5C4-7643-8EEB-39C4DCB38075}"/>
                  </a:ext>
                </a:extLst>
              </p:cNvPr>
              <p:cNvSpPr txBox="1">
                <a:spLocks noRot="1" noChangeAspect="1" noMove="1" noResize="1" noEditPoints="1" noAdjustHandles="1" noChangeArrowheads="1" noChangeShapeType="1" noTextEdit="1"/>
              </p:cNvSpPr>
              <p:nvPr/>
            </p:nvSpPr>
            <p:spPr>
              <a:xfrm>
                <a:off x="4998370" y="1514102"/>
                <a:ext cx="884153" cy="461665"/>
              </a:xfrm>
              <a:prstGeom prst="rect">
                <a:avLst/>
              </a:prstGeom>
              <a:blipFill>
                <a:blip r:embed="rId3"/>
                <a:stretch>
                  <a:fillRect b="-8108"/>
                </a:stretch>
              </a:blipFill>
            </p:spPr>
            <p:txBody>
              <a:bodyPr/>
              <a:lstStyle/>
              <a:p>
                <a:r>
                  <a:rPr lang="en-US">
                    <a:noFill/>
                  </a:rPr>
                  <a:t> </a:t>
                </a:r>
              </a:p>
            </p:txBody>
          </p:sp>
        </mc:Fallback>
      </mc:AlternateContent>
      <p:cxnSp>
        <p:nvCxnSpPr>
          <p:cNvPr id="11" name="Straight Arrow Connector 10">
            <a:extLst>
              <a:ext uri="{FF2B5EF4-FFF2-40B4-BE49-F238E27FC236}">
                <a16:creationId xmlns:a16="http://schemas.microsoft.com/office/drawing/2014/main" id="{F48C294F-0B46-A34E-AD8E-9612A98BE686}"/>
              </a:ext>
            </a:extLst>
          </p:cNvPr>
          <p:cNvCxnSpPr>
            <a:cxnSpLocks/>
          </p:cNvCxnSpPr>
          <p:nvPr/>
        </p:nvCxnSpPr>
        <p:spPr>
          <a:xfrm>
            <a:off x="2582433" y="1744934"/>
            <a:ext cx="2415937"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C952FDDC-98C8-4041-AB0E-45BAC2519EDA}"/>
              </a:ext>
            </a:extLst>
          </p:cNvPr>
          <p:cNvSpPr txBox="1"/>
          <p:nvPr/>
        </p:nvSpPr>
        <p:spPr>
          <a:xfrm>
            <a:off x="1087262" y="1504054"/>
            <a:ext cx="1534972" cy="461665"/>
          </a:xfrm>
          <a:prstGeom prst="rect">
            <a:avLst/>
          </a:prstGeom>
          <a:noFill/>
        </p:spPr>
        <p:txBody>
          <a:bodyPr wrap="none" rtlCol="0">
            <a:spAutoFit/>
          </a:bodyPr>
          <a:lstStyle/>
          <a:p>
            <a:r>
              <a:rPr lang="en-US" sz="2400" dirty="0"/>
              <a:t>Population</a:t>
            </a:r>
          </a:p>
        </p:txBody>
      </p:sp>
      <mc:AlternateContent xmlns:mc="http://schemas.openxmlformats.org/markup-compatibility/2006">
        <mc:Choice xmlns:a14="http://schemas.microsoft.com/office/drawing/2010/main" Requires="a14">
          <p:sp>
            <p:nvSpPr>
              <p:cNvPr id="13" name="Oval 12">
                <a:extLst>
                  <a:ext uri="{FF2B5EF4-FFF2-40B4-BE49-F238E27FC236}">
                    <a16:creationId xmlns:a16="http://schemas.microsoft.com/office/drawing/2014/main" id="{3FCD890B-8A45-2E48-92B2-08461504E46F}"/>
                  </a:ext>
                </a:extLst>
              </p:cNvPr>
              <p:cNvSpPr/>
              <p:nvPr/>
            </p:nvSpPr>
            <p:spPr>
              <a:xfrm>
                <a:off x="3708227" y="2173567"/>
                <a:ext cx="377303" cy="286555"/>
              </a:xfrm>
              <a:prstGeom prst="ellipse">
                <a:avLst/>
              </a:prstGeom>
              <a:solidFill>
                <a:schemeClr val="accent2">
                  <a:lumMod val="60000"/>
                  <a:lumOff val="4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𝑛</m:t>
                      </m:r>
                    </m:oMath>
                  </m:oMathPara>
                </a14:m>
                <a:endParaRPr lang="en-US" dirty="0"/>
              </a:p>
            </p:txBody>
          </p:sp>
        </mc:Choice>
        <mc:Fallback>
          <p:sp>
            <p:nvSpPr>
              <p:cNvPr id="13" name="Oval 12">
                <a:extLst>
                  <a:ext uri="{FF2B5EF4-FFF2-40B4-BE49-F238E27FC236}">
                    <a16:creationId xmlns:a16="http://schemas.microsoft.com/office/drawing/2014/main" id="{3FCD890B-8A45-2E48-92B2-08461504E46F}"/>
                  </a:ext>
                </a:extLst>
              </p:cNvPr>
              <p:cNvSpPr>
                <a:spLocks noRot="1" noChangeAspect="1" noMove="1" noResize="1" noEditPoints="1" noAdjustHandles="1" noChangeArrowheads="1" noChangeShapeType="1" noTextEdit="1"/>
              </p:cNvSpPr>
              <p:nvPr/>
            </p:nvSpPr>
            <p:spPr>
              <a:xfrm>
                <a:off x="3708227" y="2173567"/>
                <a:ext cx="377303" cy="286555"/>
              </a:xfrm>
              <a:prstGeom prst="ellipse">
                <a:avLst/>
              </a:prstGeom>
              <a:blipFill>
                <a:blip r:embed="rId4"/>
                <a:stretch>
                  <a:fillRect/>
                </a:stretch>
              </a:blipFill>
              <a:ln>
                <a:solidFill>
                  <a:srgbClr val="C00000"/>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19654ED2-CBF3-5946-95FD-FE8B45D83A18}"/>
                  </a:ext>
                </a:extLst>
              </p:cNvPr>
              <p:cNvSpPr txBox="1"/>
              <p:nvPr/>
            </p:nvSpPr>
            <p:spPr>
              <a:xfrm>
                <a:off x="5003586" y="2059026"/>
                <a:ext cx="966226" cy="46596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i="1" dirty="0" smtClean="0">
                              <a:latin typeface="Cambria Math" panose="02040503050406030204" pitchFamily="18" charset="0"/>
                              <a:ea typeface="Cambria Math" panose="02040503050406030204" pitchFamily="18" charset="0"/>
                            </a:rPr>
                          </m:ctrlPr>
                        </m:sSubPr>
                        <m:e>
                          <m:bar>
                            <m:barPr>
                              <m:pos m:val="top"/>
                              <m:ctrlPr>
                                <a:rPr lang="en-US" sz="2400" i="1" dirty="0">
                                  <a:latin typeface="Cambria Math" panose="02040503050406030204" pitchFamily="18" charset="0"/>
                                  <a:ea typeface="Cambria Math" panose="02040503050406030204" pitchFamily="18" charset="0"/>
                                </a:rPr>
                              </m:ctrlPr>
                            </m:barPr>
                            <m:e>
                              <m:r>
                                <a:rPr lang="en-US" sz="2400" i="1" dirty="0">
                                  <a:latin typeface="Cambria Math" panose="02040503050406030204" pitchFamily="18" charset="0"/>
                                  <a:ea typeface="Cambria Math" panose="02040503050406030204" pitchFamily="18" charset="0"/>
                                </a:rPr>
                                <m:t>𝑥</m:t>
                              </m:r>
                            </m:e>
                          </m:bar>
                        </m:e>
                        <m:sub>
                          <m:r>
                            <a:rPr lang="en-US" sz="2400" b="0" i="1" dirty="0" smtClean="0">
                              <a:latin typeface="Cambria Math" panose="02040503050406030204" pitchFamily="18" charset="0"/>
                              <a:ea typeface="Cambria Math" panose="02040503050406030204" pitchFamily="18" charset="0"/>
                            </a:rPr>
                            <m:t>1</m:t>
                          </m:r>
                        </m:sub>
                      </m:sSub>
                      <m:r>
                        <a:rPr lang="en-US" sz="2400" b="0" i="1" dirty="0" smtClean="0">
                          <a:latin typeface="Cambria Math" panose="02040503050406030204" pitchFamily="18" charset="0"/>
                          <a:ea typeface="Cambria Math" panose="02040503050406030204" pitchFamily="18" charset="0"/>
                        </a:rPr>
                        <m:t>,</m:t>
                      </m:r>
                      <m:sSubSup>
                        <m:sSubSupPr>
                          <m:ctrlPr>
                            <a:rPr lang="en-US" sz="2400" i="1" dirty="0">
                              <a:latin typeface="Cambria Math" panose="02040503050406030204" pitchFamily="18" charset="0"/>
                              <a:ea typeface="Cambria Math" panose="02040503050406030204" pitchFamily="18" charset="0"/>
                            </a:rPr>
                          </m:ctrlPr>
                        </m:sSubSupPr>
                        <m:e>
                          <m:r>
                            <a:rPr lang="en-US" sz="2400" b="0" i="1" dirty="0" smtClean="0">
                              <a:latin typeface="Cambria Math" panose="02040503050406030204" pitchFamily="18" charset="0"/>
                              <a:ea typeface="Cambria Math" panose="02040503050406030204" pitchFamily="18" charset="0"/>
                            </a:rPr>
                            <m:t>𝑠</m:t>
                          </m:r>
                        </m:e>
                        <m:sub>
                          <m:r>
                            <a:rPr lang="en-US" sz="2400" i="1" dirty="0">
                              <a:latin typeface="Cambria Math" panose="02040503050406030204" pitchFamily="18" charset="0"/>
                              <a:ea typeface="Cambria Math" panose="02040503050406030204" pitchFamily="18" charset="0"/>
                            </a:rPr>
                            <m:t>1</m:t>
                          </m:r>
                        </m:sub>
                        <m:sup>
                          <m:r>
                            <a:rPr lang="en-US" sz="2400" i="1" dirty="0">
                              <a:latin typeface="Cambria Math" panose="02040503050406030204" pitchFamily="18" charset="0"/>
                              <a:ea typeface="Cambria Math" panose="02040503050406030204" pitchFamily="18" charset="0"/>
                            </a:rPr>
                            <m:t>2</m:t>
                          </m:r>
                        </m:sup>
                      </m:sSubSup>
                    </m:oMath>
                  </m:oMathPara>
                </a14:m>
                <a:endParaRPr lang="en-US" sz="2400" dirty="0"/>
              </a:p>
            </p:txBody>
          </p:sp>
        </mc:Choice>
        <mc:Fallback>
          <p:sp>
            <p:nvSpPr>
              <p:cNvPr id="14" name="TextBox 13">
                <a:extLst>
                  <a:ext uri="{FF2B5EF4-FFF2-40B4-BE49-F238E27FC236}">
                    <a16:creationId xmlns:a16="http://schemas.microsoft.com/office/drawing/2014/main" id="{19654ED2-CBF3-5946-95FD-FE8B45D83A18}"/>
                  </a:ext>
                </a:extLst>
              </p:cNvPr>
              <p:cNvSpPr txBox="1">
                <a:spLocks noRot="1" noChangeAspect="1" noMove="1" noResize="1" noEditPoints="1" noAdjustHandles="1" noChangeArrowheads="1" noChangeShapeType="1" noTextEdit="1"/>
              </p:cNvSpPr>
              <p:nvPr/>
            </p:nvSpPr>
            <p:spPr>
              <a:xfrm>
                <a:off x="5003586" y="2059026"/>
                <a:ext cx="966226" cy="465961"/>
              </a:xfrm>
              <a:prstGeom prst="rect">
                <a:avLst/>
              </a:prstGeom>
              <a:blipFill>
                <a:blip r:embed="rId5"/>
                <a:stretch>
                  <a:fillRect b="-2703"/>
                </a:stretch>
              </a:blipFill>
            </p:spPr>
            <p:txBody>
              <a:bodyPr/>
              <a:lstStyle/>
              <a:p>
                <a:r>
                  <a:rPr lang="en-US">
                    <a:noFill/>
                  </a:rPr>
                  <a:t> </a:t>
                </a:r>
              </a:p>
            </p:txBody>
          </p:sp>
        </mc:Fallback>
      </mc:AlternateContent>
      <p:cxnSp>
        <p:nvCxnSpPr>
          <p:cNvPr id="15" name="Straight Arrow Connector 14">
            <a:extLst>
              <a:ext uri="{FF2B5EF4-FFF2-40B4-BE49-F238E27FC236}">
                <a16:creationId xmlns:a16="http://schemas.microsoft.com/office/drawing/2014/main" id="{1381B85D-D3AF-5144-A102-BABB2AA75671}"/>
              </a:ext>
            </a:extLst>
          </p:cNvPr>
          <p:cNvCxnSpPr>
            <a:cxnSpLocks/>
          </p:cNvCxnSpPr>
          <p:nvPr/>
        </p:nvCxnSpPr>
        <p:spPr>
          <a:xfrm>
            <a:off x="4195390" y="2309955"/>
            <a:ext cx="77805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6" name="TextBox 15">
                <a:extLst>
                  <a:ext uri="{FF2B5EF4-FFF2-40B4-BE49-F238E27FC236}">
                    <a16:creationId xmlns:a16="http://schemas.microsoft.com/office/drawing/2014/main" id="{CFDBE6A9-A088-B34A-BA9E-C59905D1CAD1}"/>
                  </a:ext>
                </a:extLst>
              </p:cNvPr>
              <p:cNvSpPr txBox="1"/>
              <p:nvPr/>
            </p:nvSpPr>
            <p:spPr>
              <a:xfrm>
                <a:off x="6089564" y="2109321"/>
                <a:ext cx="2805768" cy="400110"/>
              </a:xfrm>
              <a:prstGeom prst="rect">
                <a:avLst/>
              </a:prstGeom>
              <a:noFill/>
            </p:spPr>
            <p:txBody>
              <a:bodyPr wrap="none" rtlCol="0">
                <a:spAutoFit/>
              </a:bodyPr>
              <a:lstStyle/>
              <a:p>
                <a:r>
                  <a:rPr lang="en-US" sz="2000" dirty="0">
                    <a:solidFill>
                      <a:schemeClr val="accent2"/>
                    </a:solidFill>
                  </a:rPr>
                  <a:t>Random Sample of size </a:t>
                </a:r>
                <a14:m>
                  <m:oMath xmlns:m="http://schemas.openxmlformats.org/officeDocument/2006/math">
                    <m:r>
                      <a:rPr lang="en-US" sz="2000" b="0" i="1" smtClean="0">
                        <a:solidFill>
                          <a:schemeClr val="accent2"/>
                        </a:solidFill>
                        <a:latin typeface="Cambria Math" panose="02040503050406030204" pitchFamily="18" charset="0"/>
                      </a:rPr>
                      <m:t>𝑛</m:t>
                    </m:r>
                  </m:oMath>
                </a14:m>
                <a:endParaRPr lang="en-US" sz="2000" dirty="0">
                  <a:solidFill>
                    <a:schemeClr val="accent2"/>
                  </a:solidFill>
                </a:endParaRPr>
              </a:p>
            </p:txBody>
          </p:sp>
        </mc:Choice>
        <mc:Fallback>
          <p:sp>
            <p:nvSpPr>
              <p:cNvPr id="16" name="TextBox 15">
                <a:extLst>
                  <a:ext uri="{FF2B5EF4-FFF2-40B4-BE49-F238E27FC236}">
                    <a16:creationId xmlns:a16="http://schemas.microsoft.com/office/drawing/2014/main" id="{CFDBE6A9-A088-B34A-BA9E-C59905D1CAD1}"/>
                  </a:ext>
                </a:extLst>
              </p:cNvPr>
              <p:cNvSpPr txBox="1">
                <a:spLocks noRot="1" noChangeAspect="1" noMove="1" noResize="1" noEditPoints="1" noAdjustHandles="1" noChangeArrowheads="1" noChangeShapeType="1" noTextEdit="1"/>
              </p:cNvSpPr>
              <p:nvPr/>
            </p:nvSpPr>
            <p:spPr>
              <a:xfrm>
                <a:off x="6089564" y="2109321"/>
                <a:ext cx="2805768" cy="400110"/>
              </a:xfrm>
              <a:prstGeom prst="rect">
                <a:avLst/>
              </a:prstGeom>
              <a:blipFill>
                <a:blip r:embed="rId6"/>
                <a:stretch>
                  <a:fillRect l="-2252" t="-9375" b="-25000"/>
                </a:stretch>
              </a:blipFill>
            </p:spPr>
            <p:txBody>
              <a:bodyPr/>
              <a:lstStyle/>
              <a:p>
                <a:r>
                  <a:rPr lang="en-US">
                    <a:noFill/>
                  </a:rPr>
                  <a:t> </a:t>
                </a:r>
              </a:p>
            </p:txBody>
          </p:sp>
        </mc:Fallback>
      </mc:AlternateContent>
      <p:sp>
        <p:nvSpPr>
          <p:cNvPr id="17" name="Oval 16">
            <a:extLst>
              <a:ext uri="{FF2B5EF4-FFF2-40B4-BE49-F238E27FC236}">
                <a16:creationId xmlns:a16="http://schemas.microsoft.com/office/drawing/2014/main" id="{46B41C6F-900A-C04F-87EF-EB66814796DD}"/>
              </a:ext>
            </a:extLst>
          </p:cNvPr>
          <p:cNvSpPr/>
          <p:nvPr/>
        </p:nvSpPr>
        <p:spPr>
          <a:xfrm>
            <a:off x="1839364" y="3189905"/>
            <a:ext cx="377303" cy="286555"/>
          </a:xfrm>
          <a:prstGeom prst="ellipse">
            <a:avLst/>
          </a:prstGeom>
          <a:solidFill>
            <a:schemeClr val="accent2">
              <a:lumMod val="60000"/>
              <a:lumOff val="4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B248568E-84CF-A441-A795-90438CB890F4}"/>
              </a:ext>
            </a:extLst>
          </p:cNvPr>
          <p:cNvSpPr/>
          <p:nvPr/>
        </p:nvSpPr>
        <p:spPr>
          <a:xfrm>
            <a:off x="2028015" y="3253528"/>
            <a:ext cx="377303" cy="286555"/>
          </a:xfrm>
          <a:prstGeom prst="ellipse">
            <a:avLst/>
          </a:prstGeom>
          <a:solidFill>
            <a:schemeClr val="accent2">
              <a:lumMod val="60000"/>
              <a:lumOff val="4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EC82255F-B725-6F41-906C-B192B239ECB6}"/>
              </a:ext>
            </a:extLst>
          </p:cNvPr>
          <p:cNvSpPr/>
          <p:nvPr/>
        </p:nvSpPr>
        <p:spPr>
          <a:xfrm>
            <a:off x="1273410" y="3096442"/>
            <a:ext cx="377303" cy="286555"/>
          </a:xfrm>
          <a:prstGeom prst="ellipse">
            <a:avLst/>
          </a:prstGeom>
          <a:solidFill>
            <a:schemeClr val="accent2">
              <a:lumMod val="60000"/>
              <a:lumOff val="4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25" name="Oval 24">
                <a:extLst>
                  <a:ext uri="{FF2B5EF4-FFF2-40B4-BE49-F238E27FC236}">
                    <a16:creationId xmlns:a16="http://schemas.microsoft.com/office/drawing/2014/main" id="{D42B6A09-F165-0948-ABF7-48EDAFAE9A86}"/>
                  </a:ext>
                </a:extLst>
              </p:cNvPr>
              <p:cNvSpPr/>
              <p:nvPr/>
            </p:nvSpPr>
            <p:spPr>
              <a:xfrm>
                <a:off x="1505712" y="1914771"/>
                <a:ext cx="377303" cy="286555"/>
              </a:xfrm>
              <a:prstGeom prst="ellipse">
                <a:avLst/>
              </a:prstGeom>
              <a:solidFill>
                <a:schemeClr val="accent2">
                  <a:lumMod val="60000"/>
                  <a:lumOff val="4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𝑛</m:t>
                      </m:r>
                    </m:oMath>
                  </m:oMathPara>
                </a14:m>
                <a:endParaRPr lang="en-US" dirty="0"/>
              </a:p>
            </p:txBody>
          </p:sp>
        </mc:Choice>
        <mc:Fallback>
          <p:sp>
            <p:nvSpPr>
              <p:cNvPr id="25" name="Oval 24">
                <a:extLst>
                  <a:ext uri="{FF2B5EF4-FFF2-40B4-BE49-F238E27FC236}">
                    <a16:creationId xmlns:a16="http://schemas.microsoft.com/office/drawing/2014/main" id="{D42B6A09-F165-0948-ABF7-48EDAFAE9A86}"/>
                  </a:ext>
                </a:extLst>
              </p:cNvPr>
              <p:cNvSpPr>
                <a:spLocks noRot="1" noChangeAspect="1" noMove="1" noResize="1" noEditPoints="1" noAdjustHandles="1" noChangeArrowheads="1" noChangeShapeType="1" noTextEdit="1"/>
              </p:cNvSpPr>
              <p:nvPr/>
            </p:nvSpPr>
            <p:spPr>
              <a:xfrm>
                <a:off x="1505712" y="1914771"/>
                <a:ext cx="377303" cy="286555"/>
              </a:xfrm>
              <a:prstGeom prst="ellipse">
                <a:avLst/>
              </a:prstGeom>
              <a:blipFill>
                <a:blip r:embed="rId7"/>
                <a:stretch>
                  <a:fillRect/>
                </a:stretch>
              </a:blipFill>
              <a:ln>
                <a:solidFill>
                  <a:srgbClr val="C00000"/>
                </a:solidFill>
              </a:ln>
            </p:spPr>
            <p:txBody>
              <a:bodyPr/>
              <a:lstStyle/>
              <a:p>
                <a:r>
                  <a:rPr lang="en-US">
                    <a:noFill/>
                  </a:rPr>
                  <a:t> </a:t>
                </a:r>
              </a:p>
            </p:txBody>
          </p:sp>
        </mc:Fallback>
      </mc:AlternateContent>
      <p:sp>
        <p:nvSpPr>
          <p:cNvPr id="26" name="Oval 25">
            <a:extLst>
              <a:ext uri="{FF2B5EF4-FFF2-40B4-BE49-F238E27FC236}">
                <a16:creationId xmlns:a16="http://schemas.microsoft.com/office/drawing/2014/main" id="{C570BE01-F71B-614D-8BAC-6A4AD4A87463}"/>
              </a:ext>
            </a:extLst>
          </p:cNvPr>
          <p:cNvSpPr/>
          <p:nvPr/>
        </p:nvSpPr>
        <p:spPr>
          <a:xfrm>
            <a:off x="1070886" y="2595839"/>
            <a:ext cx="377303" cy="286555"/>
          </a:xfrm>
          <a:prstGeom prst="ellipse">
            <a:avLst/>
          </a:prstGeom>
          <a:solidFill>
            <a:schemeClr val="accent2">
              <a:lumMod val="60000"/>
              <a:lumOff val="4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6A311682-7C15-CE49-9BE3-E644637B57D7}"/>
              </a:ext>
            </a:extLst>
          </p:cNvPr>
          <p:cNvSpPr/>
          <p:nvPr/>
        </p:nvSpPr>
        <p:spPr>
          <a:xfrm>
            <a:off x="1537519" y="2419148"/>
            <a:ext cx="377303" cy="286555"/>
          </a:xfrm>
          <a:prstGeom prst="ellipse">
            <a:avLst/>
          </a:prstGeom>
          <a:solidFill>
            <a:schemeClr val="accent2">
              <a:lumMod val="60000"/>
              <a:lumOff val="4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3EFF223E-679C-2B45-8630-1303FF8EE657}"/>
              </a:ext>
            </a:extLst>
          </p:cNvPr>
          <p:cNvSpPr/>
          <p:nvPr/>
        </p:nvSpPr>
        <p:spPr>
          <a:xfrm>
            <a:off x="2416965" y="2578086"/>
            <a:ext cx="377303" cy="286555"/>
          </a:xfrm>
          <a:prstGeom prst="ellipse">
            <a:avLst/>
          </a:prstGeom>
          <a:solidFill>
            <a:schemeClr val="accent2">
              <a:lumMod val="60000"/>
              <a:lumOff val="4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29" name="Oval 28">
                <a:extLst>
                  <a:ext uri="{FF2B5EF4-FFF2-40B4-BE49-F238E27FC236}">
                    <a16:creationId xmlns:a16="http://schemas.microsoft.com/office/drawing/2014/main" id="{4C8F2EDD-B47E-9140-89DA-172B51CA40D0}"/>
                  </a:ext>
                </a:extLst>
              </p:cNvPr>
              <p:cNvSpPr/>
              <p:nvPr/>
            </p:nvSpPr>
            <p:spPr>
              <a:xfrm>
                <a:off x="926900" y="2410398"/>
                <a:ext cx="377303" cy="286555"/>
              </a:xfrm>
              <a:prstGeom prst="ellipse">
                <a:avLst/>
              </a:prstGeom>
              <a:solidFill>
                <a:schemeClr val="accent2">
                  <a:lumMod val="60000"/>
                  <a:lumOff val="4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𝑛</m:t>
                      </m:r>
                    </m:oMath>
                  </m:oMathPara>
                </a14:m>
                <a:endParaRPr lang="en-US" dirty="0"/>
              </a:p>
            </p:txBody>
          </p:sp>
        </mc:Choice>
        <mc:Fallback>
          <p:sp>
            <p:nvSpPr>
              <p:cNvPr id="29" name="Oval 28">
                <a:extLst>
                  <a:ext uri="{FF2B5EF4-FFF2-40B4-BE49-F238E27FC236}">
                    <a16:creationId xmlns:a16="http://schemas.microsoft.com/office/drawing/2014/main" id="{4C8F2EDD-B47E-9140-89DA-172B51CA40D0}"/>
                  </a:ext>
                </a:extLst>
              </p:cNvPr>
              <p:cNvSpPr>
                <a:spLocks noRot="1" noChangeAspect="1" noMove="1" noResize="1" noEditPoints="1" noAdjustHandles="1" noChangeArrowheads="1" noChangeShapeType="1" noTextEdit="1"/>
              </p:cNvSpPr>
              <p:nvPr/>
            </p:nvSpPr>
            <p:spPr>
              <a:xfrm>
                <a:off x="926900" y="2410398"/>
                <a:ext cx="377303" cy="286555"/>
              </a:xfrm>
              <a:prstGeom prst="ellipse">
                <a:avLst/>
              </a:prstGeom>
              <a:blipFill>
                <a:blip r:embed="rId8"/>
                <a:stretch>
                  <a:fillRect/>
                </a:stretch>
              </a:blipFill>
              <a:ln>
                <a:solidFill>
                  <a:srgbClr val="C00000"/>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0" name="Oval 29">
                <a:extLst>
                  <a:ext uri="{FF2B5EF4-FFF2-40B4-BE49-F238E27FC236}">
                    <a16:creationId xmlns:a16="http://schemas.microsoft.com/office/drawing/2014/main" id="{65BBEF64-81F3-A245-8B8F-19D76F60C52B}"/>
                  </a:ext>
                </a:extLst>
              </p:cNvPr>
              <p:cNvSpPr/>
              <p:nvPr/>
            </p:nvSpPr>
            <p:spPr>
              <a:xfrm>
                <a:off x="866520" y="1887847"/>
                <a:ext cx="377303" cy="286555"/>
              </a:xfrm>
              <a:prstGeom prst="ellipse">
                <a:avLst/>
              </a:prstGeom>
              <a:solidFill>
                <a:schemeClr val="accent2">
                  <a:lumMod val="60000"/>
                  <a:lumOff val="4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𝑛</m:t>
                      </m:r>
                    </m:oMath>
                  </m:oMathPara>
                </a14:m>
                <a:endParaRPr lang="en-US" dirty="0"/>
              </a:p>
            </p:txBody>
          </p:sp>
        </mc:Choice>
        <mc:Fallback>
          <p:sp>
            <p:nvSpPr>
              <p:cNvPr id="30" name="Oval 29">
                <a:extLst>
                  <a:ext uri="{FF2B5EF4-FFF2-40B4-BE49-F238E27FC236}">
                    <a16:creationId xmlns:a16="http://schemas.microsoft.com/office/drawing/2014/main" id="{65BBEF64-81F3-A245-8B8F-19D76F60C52B}"/>
                  </a:ext>
                </a:extLst>
              </p:cNvPr>
              <p:cNvSpPr>
                <a:spLocks noRot="1" noChangeAspect="1" noMove="1" noResize="1" noEditPoints="1" noAdjustHandles="1" noChangeArrowheads="1" noChangeShapeType="1" noTextEdit="1"/>
              </p:cNvSpPr>
              <p:nvPr/>
            </p:nvSpPr>
            <p:spPr>
              <a:xfrm>
                <a:off x="866520" y="1887847"/>
                <a:ext cx="377303" cy="286555"/>
              </a:xfrm>
              <a:prstGeom prst="ellipse">
                <a:avLst/>
              </a:prstGeom>
              <a:blipFill>
                <a:blip r:embed="rId9"/>
                <a:stretch>
                  <a:fillRect/>
                </a:stretch>
              </a:blipFill>
              <a:ln>
                <a:solidFill>
                  <a:srgbClr val="C00000"/>
                </a:solidFill>
              </a:ln>
            </p:spPr>
            <p:txBody>
              <a:bodyPr/>
              <a:lstStyle/>
              <a:p>
                <a:r>
                  <a:rPr lang="en-US">
                    <a:noFill/>
                  </a:rPr>
                  <a:t> </a:t>
                </a:r>
              </a:p>
            </p:txBody>
          </p:sp>
        </mc:Fallback>
      </mc:AlternateContent>
      <p:sp>
        <p:nvSpPr>
          <p:cNvPr id="31" name="Oval 30">
            <a:extLst>
              <a:ext uri="{FF2B5EF4-FFF2-40B4-BE49-F238E27FC236}">
                <a16:creationId xmlns:a16="http://schemas.microsoft.com/office/drawing/2014/main" id="{8562F7C3-0C09-764E-969E-926218071015}"/>
              </a:ext>
            </a:extLst>
          </p:cNvPr>
          <p:cNvSpPr/>
          <p:nvPr/>
        </p:nvSpPr>
        <p:spPr>
          <a:xfrm>
            <a:off x="1931840" y="2109788"/>
            <a:ext cx="377303" cy="286555"/>
          </a:xfrm>
          <a:prstGeom prst="ellipse">
            <a:avLst/>
          </a:prstGeom>
          <a:solidFill>
            <a:schemeClr val="accent2">
              <a:lumMod val="60000"/>
              <a:lumOff val="4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878C809C-94E8-4040-8C10-58DD30452ED1}"/>
              </a:ext>
            </a:extLst>
          </p:cNvPr>
          <p:cNvSpPr/>
          <p:nvPr/>
        </p:nvSpPr>
        <p:spPr>
          <a:xfrm>
            <a:off x="2610541" y="2146955"/>
            <a:ext cx="377303" cy="286555"/>
          </a:xfrm>
          <a:prstGeom prst="ellipse">
            <a:avLst/>
          </a:prstGeom>
          <a:solidFill>
            <a:schemeClr val="accent2">
              <a:lumMod val="60000"/>
              <a:lumOff val="4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9C6806E4-F84E-EB4F-9444-00378F7B0AC9}"/>
              </a:ext>
            </a:extLst>
          </p:cNvPr>
          <p:cNvSpPr/>
          <p:nvPr/>
        </p:nvSpPr>
        <p:spPr>
          <a:xfrm>
            <a:off x="787840" y="3006435"/>
            <a:ext cx="377303" cy="286555"/>
          </a:xfrm>
          <a:prstGeom prst="ellipse">
            <a:avLst/>
          </a:prstGeom>
          <a:solidFill>
            <a:schemeClr val="accent2">
              <a:lumMod val="60000"/>
              <a:lumOff val="4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95BF35A7-26B4-3043-B054-27F1AF1797B0}"/>
              </a:ext>
            </a:extLst>
          </p:cNvPr>
          <p:cNvSpPr/>
          <p:nvPr/>
        </p:nvSpPr>
        <p:spPr>
          <a:xfrm>
            <a:off x="2411348" y="1908409"/>
            <a:ext cx="377303" cy="286555"/>
          </a:xfrm>
          <a:prstGeom prst="ellipse">
            <a:avLst/>
          </a:prstGeom>
          <a:solidFill>
            <a:schemeClr val="accent2">
              <a:lumMod val="60000"/>
              <a:lumOff val="4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35" name="Oval 34">
                <a:extLst>
                  <a:ext uri="{FF2B5EF4-FFF2-40B4-BE49-F238E27FC236}">
                    <a16:creationId xmlns:a16="http://schemas.microsoft.com/office/drawing/2014/main" id="{4288A43A-7213-F74E-A46C-664C70640BAA}"/>
                  </a:ext>
                </a:extLst>
              </p:cNvPr>
              <p:cNvSpPr/>
              <p:nvPr/>
            </p:nvSpPr>
            <p:spPr>
              <a:xfrm>
                <a:off x="2126780" y="2253066"/>
                <a:ext cx="377303" cy="286555"/>
              </a:xfrm>
              <a:prstGeom prst="ellipse">
                <a:avLst/>
              </a:prstGeom>
              <a:solidFill>
                <a:schemeClr val="accent2">
                  <a:lumMod val="60000"/>
                  <a:lumOff val="4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𝑛</m:t>
                      </m:r>
                    </m:oMath>
                  </m:oMathPara>
                </a14:m>
                <a:endParaRPr lang="en-US" dirty="0"/>
              </a:p>
            </p:txBody>
          </p:sp>
        </mc:Choice>
        <mc:Fallback>
          <p:sp>
            <p:nvSpPr>
              <p:cNvPr id="35" name="Oval 34">
                <a:extLst>
                  <a:ext uri="{FF2B5EF4-FFF2-40B4-BE49-F238E27FC236}">
                    <a16:creationId xmlns:a16="http://schemas.microsoft.com/office/drawing/2014/main" id="{4288A43A-7213-F74E-A46C-664C70640BAA}"/>
                  </a:ext>
                </a:extLst>
              </p:cNvPr>
              <p:cNvSpPr>
                <a:spLocks noRot="1" noChangeAspect="1" noMove="1" noResize="1" noEditPoints="1" noAdjustHandles="1" noChangeArrowheads="1" noChangeShapeType="1" noTextEdit="1"/>
              </p:cNvSpPr>
              <p:nvPr/>
            </p:nvSpPr>
            <p:spPr>
              <a:xfrm>
                <a:off x="2126780" y="2253066"/>
                <a:ext cx="377303" cy="286555"/>
              </a:xfrm>
              <a:prstGeom prst="ellipse">
                <a:avLst/>
              </a:prstGeom>
              <a:blipFill>
                <a:blip r:embed="rId10"/>
                <a:stretch>
                  <a:fillRect/>
                </a:stretch>
              </a:blipFill>
              <a:ln>
                <a:solidFill>
                  <a:srgbClr val="C00000"/>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6" name="Oval 35">
                <a:extLst>
                  <a:ext uri="{FF2B5EF4-FFF2-40B4-BE49-F238E27FC236}">
                    <a16:creationId xmlns:a16="http://schemas.microsoft.com/office/drawing/2014/main" id="{65980E0E-63FF-6645-8EF7-C99D0FC20C44}"/>
                  </a:ext>
                </a:extLst>
              </p:cNvPr>
              <p:cNvSpPr/>
              <p:nvPr/>
            </p:nvSpPr>
            <p:spPr>
              <a:xfrm>
                <a:off x="3708227" y="2700692"/>
                <a:ext cx="377303" cy="286555"/>
              </a:xfrm>
              <a:prstGeom prst="ellipse">
                <a:avLst/>
              </a:prstGeom>
              <a:solidFill>
                <a:schemeClr val="accent2">
                  <a:lumMod val="60000"/>
                  <a:lumOff val="4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𝑛</m:t>
                      </m:r>
                    </m:oMath>
                  </m:oMathPara>
                </a14:m>
                <a:endParaRPr lang="en-US" dirty="0"/>
              </a:p>
            </p:txBody>
          </p:sp>
        </mc:Choice>
        <mc:Fallback>
          <p:sp>
            <p:nvSpPr>
              <p:cNvPr id="36" name="Oval 35">
                <a:extLst>
                  <a:ext uri="{FF2B5EF4-FFF2-40B4-BE49-F238E27FC236}">
                    <a16:creationId xmlns:a16="http://schemas.microsoft.com/office/drawing/2014/main" id="{65980E0E-63FF-6645-8EF7-C99D0FC20C44}"/>
                  </a:ext>
                </a:extLst>
              </p:cNvPr>
              <p:cNvSpPr>
                <a:spLocks noRot="1" noChangeAspect="1" noMove="1" noResize="1" noEditPoints="1" noAdjustHandles="1" noChangeArrowheads="1" noChangeShapeType="1" noTextEdit="1"/>
              </p:cNvSpPr>
              <p:nvPr/>
            </p:nvSpPr>
            <p:spPr>
              <a:xfrm>
                <a:off x="3708227" y="2700692"/>
                <a:ext cx="377303" cy="286555"/>
              </a:xfrm>
              <a:prstGeom prst="ellipse">
                <a:avLst/>
              </a:prstGeom>
              <a:blipFill>
                <a:blip r:embed="rId11"/>
                <a:stretch>
                  <a:fillRect/>
                </a:stretch>
              </a:blipFill>
              <a:ln>
                <a:solidFill>
                  <a:srgbClr val="C00000"/>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7" name="TextBox 36">
                <a:extLst>
                  <a:ext uri="{FF2B5EF4-FFF2-40B4-BE49-F238E27FC236}">
                    <a16:creationId xmlns:a16="http://schemas.microsoft.com/office/drawing/2014/main" id="{FBD80909-9884-7C4D-9111-A3834BC21D58}"/>
                  </a:ext>
                </a:extLst>
              </p:cNvPr>
              <p:cNvSpPr txBox="1"/>
              <p:nvPr/>
            </p:nvSpPr>
            <p:spPr>
              <a:xfrm>
                <a:off x="5003586" y="2586151"/>
                <a:ext cx="973343" cy="46666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i="1" dirty="0" smtClean="0">
                              <a:latin typeface="Cambria Math" panose="02040503050406030204" pitchFamily="18" charset="0"/>
                              <a:ea typeface="Cambria Math" panose="02040503050406030204" pitchFamily="18" charset="0"/>
                            </a:rPr>
                          </m:ctrlPr>
                        </m:sSubPr>
                        <m:e>
                          <m:bar>
                            <m:barPr>
                              <m:pos m:val="top"/>
                              <m:ctrlPr>
                                <a:rPr lang="en-US" sz="2400" i="1" dirty="0">
                                  <a:latin typeface="Cambria Math" panose="02040503050406030204" pitchFamily="18" charset="0"/>
                                  <a:ea typeface="Cambria Math" panose="02040503050406030204" pitchFamily="18" charset="0"/>
                                </a:rPr>
                              </m:ctrlPr>
                            </m:barPr>
                            <m:e>
                              <m:r>
                                <a:rPr lang="en-US" sz="2400" i="1" dirty="0">
                                  <a:latin typeface="Cambria Math" panose="02040503050406030204" pitchFamily="18" charset="0"/>
                                  <a:ea typeface="Cambria Math" panose="02040503050406030204" pitchFamily="18" charset="0"/>
                                </a:rPr>
                                <m:t>𝑥</m:t>
                              </m:r>
                            </m:e>
                          </m:bar>
                        </m:e>
                        <m:sub>
                          <m:r>
                            <a:rPr lang="en-US" sz="2400" b="0" i="1" dirty="0" smtClean="0">
                              <a:latin typeface="Cambria Math" panose="02040503050406030204" pitchFamily="18" charset="0"/>
                              <a:ea typeface="Cambria Math" panose="02040503050406030204" pitchFamily="18" charset="0"/>
                            </a:rPr>
                            <m:t>2</m:t>
                          </m:r>
                        </m:sub>
                      </m:sSub>
                      <m:r>
                        <a:rPr lang="en-US" sz="2400" b="0" i="1" dirty="0" smtClean="0">
                          <a:latin typeface="Cambria Math" panose="02040503050406030204" pitchFamily="18" charset="0"/>
                          <a:ea typeface="Cambria Math" panose="02040503050406030204" pitchFamily="18" charset="0"/>
                        </a:rPr>
                        <m:t>,</m:t>
                      </m:r>
                      <m:sSubSup>
                        <m:sSubSupPr>
                          <m:ctrlPr>
                            <a:rPr lang="en-US" sz="2400" i="1" dirty="0">
                              <a:latin typeface="Cambria Math" panose="02040503050406030204" pitchFamily="18" charset="0"/>
                              <a:ea typeface="Cambria Math" panose="02040503050406030204" pitchFamily="18" charset="0"/>
                            </a:rPr>
                          </m:ctrlPr>
                        </m:sSubSupPr>
                        <m:e>
                          <m:r>
                            <a:rPr lang="en-US" sz="2400" b="0" i="1" dirty="0" smtClean="0">
                              <a:latin typeface="Cambria Math" panose="02040503050406030204" pitchFamily="18" charset="0"/>
                              <a:ea typeface="Cambria Math" panose="02040503050406030204" pitchFamily="18" charset="0"/>
                            </a:rPr>
                            <m:t>𝑠</m:t>
                          </m:r>
                        </m:e>
                        <m:sub>
                          <m:r>
                            <a:rPr lang="en-US" sz="2400" b="0" i="1" dirty="0" smtClean="0">
                              <a:latin typeface="Cambria Math" panose="02040503050406030204" pitchFamily="18" charset="0"/>
                              <a:ea typeface="Cambria Math" panose="02040503050406030204" pitchFamily="18" charset="0"/>
                            </a:rPr>
                            <m:t>2</m:t>
                          </m:r>
                        </m:sub>
                        <m:sup>
                          <m:r>
                            <a:rPr lang="en-US" sz="2400" i="1" dirty="0">
                              <a:latin typeface="Cambria Math" panose="02040503050406030204" pitchFamily="18" charset="0"/>
                              <a:ea typeface="Cambria Math" panose="02040503050406030204" pitchFamily="18" charset="0"/>
                            </a:rPr>
                            <m:t>2</m:t>
                          </m:r>
                        </m:sup>
                      </m:sSubSup>
                    </m:oMath>
                  </m:oMathPara>
                </a14:m>
                <a:endParaRPr lang="en-US" sz="2400" dirty="0"/>
              </a:p>
            </p:txBody>
          </p:sp>
        </mc:Choice>
        <mc:Fallback>
          <p:sp>
            <p:nvSpPr>
              <p:cNvPr id="37" name="TextBox 36">
                <a:extLst>
                  <a:ext uri="{FF2B5EF4-FFF2-40B4-BE49-F238E27FC236}">
                    <a16:creationId xmlns:a16="http://schemas.microsoft.com/office/drawing/2014/main" id="{FBD80909-9884-7C4D-9111-A3834BC21D58}"/>
                  </a:ext>
                </a:extLst>
              </p:cNvPr>
              <p:cNvSpPr txBox="1">
                <a:spLocks noRot="1" noChangeAspect="1" noMove="1" noResize="1" noEditPoints="1" noAdjustHandles="1" noChangeArrowheads="1" noChangeShapeType="1" noTextEdit="1"/>
              </p:cNvSpPr>
              <p:nvPr/>
            </p:nvSpPr>
            <p:spPr>
              <a:xfrm>
                <a:off x="5003586" y="2586151"/>
                <a:ext cx="973343" cy="466666"/>
              </a:xfrm>
              <a:prstGeom prst="rect">
                <a:avLst/>
              </a:prstGeom>
              <a:blipFill>
                <a:blip r:embed="rId12"/>
                <a:stretch>
                  <a:fillRect b="-2632"/>
                </a:stretch>
              </a:blipFill>
            </p:spPr>
            <p:txBody>
              <a:bodyPr/>
              <a:lstStyle/>
              <a:p>
                <a:r>
                  <a:rPr lang="en-US">
                    <a:noFill/>
                  </a:rPr>
                  <a:t> </a:t>
                </a:r>
              </a:p>
            </p:txBody>
          </p:sp>
        </mc:Fallback>
      </mc:AlternateContent>
      <p:cxnSp>
        <p:nvCxnSpPr>
          <p:cNvPr id="38" name="Straight Arrow Connector 37">
            <a:extLst>
              <a:ext uri="{FF2B5EF4-FFF2-40B4-BE49-F238E27FC236}">
                <a16:creationId xmlns:a16="http://schemas.microsoft.com/office/drawing/2014/main" id="{E79B5A16-2B4D-F342-935E-D171308A154F}"/>
              </a:ext>
            </a:extLst>
          </p:cNvPr>
          <p:cNvCxnSpPr>
            <a:cxnSpLocks/>
          </p:cNvCxnSpPr>
          <p:nvPr/>
        </p:nvCxnSpPr>
        <p:spPr>
          <a:xfrm>
            <a:off x="4195390" y="2837080"/>
            <a:ext cx="77805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9" name="Oval 38">
                <a:extLst>
                  <a:ext uri="{FF2B5EF4-FFF2-40B4-BE49-F238E27FC236}">
                    <a16:creationId xmlns:a16="http://schemas.microsoft.com/office/drawing/2014/main" id="{E9A52502-C997-0049-8A8D-7543568BE6A0}"/>
                  </a:ext>
                </a:extLst>
              </p:cNvPr>
              <p:cNvSpPr/>
              <p:nvPr/>
            </p:nvSpPr>
            <p:spPr>
              <a:xfrm>
                <a:off x="3703011" y="3274036"/>
                <a:ext cx="377303" cy="286555"/>
              </a:xfrm>
              <a:prstGeom prst="ellipse">
                <a:avLst/>
              </a:prstGeom>
              <a:solidFill>
                <a:schemeClr val="accent2">
                  <a:lumMod val="60000"/>
                  <a:lumOff val="4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𝑛</m:t>
                      </m:r>
                    </m:oMath>
                  </m:oMathPara>
                </a14:m>
                <a:endParaRPr lang="en-US" dirty="0"/>
              </a:p>
            </p:txBody>
          </p:sp>
        </mc:Choice>
        <mc:Fallback>
          <p:sp>
            <p:nvSpPr>
              <p:cNvPr id="39" name="Oval 38">
                <a:extLst>
                  <a:ext uri="{FF2B5EF4-FFF2-40B4-BE49-F238E27FC236}">
                    <a16:creationId xmlns:a16="http://schemas.microsoft.com/office/drawing/2014/main" id="{E9A52502-C997-0049-8A8D-7543568BE6A0}"/>
                  </a:ext>
                </a:extLst>
              </p:cNvPr>
              <p:cNvSpPr>
                <a:spLocks noRot="1" noChangeAspect="1" noMove="1" noResize="1" noEditPoints="1" noAdjustHandles="1" noChangeArrowheads="1" noChangeShapeType="1" noTextEdit="1"/>
              </p:cNvSpPr>
              <p:nvPr/>
            </p:nvSpPr>
            <p:spPr>
              <a:xfrm>
                <a:off x="3703011" y="3274036"/>
                <a:ext cx="377303" cy="286555"/>
              </a:xfrm>
              <a:prstGeom prst="ellipse">
                <a:avLst/>
              </a:prstGeom>
              <a:blipFill>
                <a:blip r:embed="rId13"/>
                <a:stretch>
                  <a:fillRect/>
                </a:stretch>
              </a:blipFill>
              <a:ln>
                <a:solidFill>
                  <a:srgbClr val="C00000"/>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0" name="TextBox 39">
                <a:extLst>
                  <a:ext uri="{FF2B5EF4-FFF2-40B4-BE49-F238E27FC236}">
                    <a16:creationId xmlns:a16="http://schemas.microsoft.com/office/drawing/2014/main" id="{D3956353-F58B-E543-83B9-2A69249ADE76}"/>
                  </a:ext>
                </a:extLst>
              </p:cNvPr>
              <p:cNvSpPr txBox="1"/>
              <p:nvPr/>
            </p:nvSpPr>
            <p:spPr>
              <a:xfrm>
                <a:off x="4998370" y="3159495"/>
                <a:ext cx="973343" cy="46852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i="1" dirty="0" smtClean="0">
                              <a:latin typeface="Cambria Math" panose="02040503050406030204" pitchFamily="18" charset="0"/>
                              <a:ea typeface="Cambria Math" panose="02040503050406030204" pitchFamily="18" charset="0"/>
                            </a:rPr>
                          </m:ctrlPr>
                        </m:sSubPr>
                        <m:e>
                          <m:bar>
                            <m:barPr>
                              <m:pos m:val="top"/>
                              <m:ctrlPr>
                                <a:rPr lang="en-US" sz="2400" i="1" dirty="0">
                                  <a:latin typeface="Cambria Math" panose="02040503050406030204" pitchFamily="18" charset="0"/>
                                  <a:ea typeface="Cambria Math" panose="02040503050406030204" pitchFamily="18" charset="0"/>
                                </a:rPr>
                              </m:ctrlPr>
                            </m:barPr>
                            <m:e>
                              <m:r>
                                <a:rPr lang="en-US" sz="2400" i="1" dirty="0">
                                  <a:latin typeface="Cambria Math" panose="02040503050406030204" pitchFamily="18" charset="0"/>
                                  <a:ea typeface="Cambria Math" panose="02040503050406030204" pitchFamily="18" charset="0"/>
                                </a:rPr>
                                <m:t>𝑥</m:t>
                              </m:r>
                            </m:e>
                          </m:bar>
                        </m:e>
                        <m:sub>
                          <m:r>
                            <a:rPr lang="en-US" sz="2400" b="0" i="1" dirty="0" smtClean="0">
                              <a:latin typeface="Cambria Math" panose="02040503050406030204" pitchFamily="18" charset="0"/>
                              <a:ea typeface="Cambria Math" panose="02040503050406030204" pitchFamily="18" charset="0"/>
                            </a:rPr>
                            <m:t>3</m:t>
                          </m:r>
                        </m:sub>
                      </m:sSub>
                      <m:r>
                        <a:rPr lang="en-US" sz="2400" b="0" i="1" dirty="0" smtClean="0">
                          <a:latin typeface="Cambria Math" panose="02040503050406030204" pitchFamily="18" charset="0"/>
                          <a:ea typeface="Cambria Math" panose="02040503050406030204" pitchFamily="18" charset="0"/>
                        </a:rPr>
                        <m:t>,</m:t>
                      </m:r>
                      <m:sSubSup>
                        <m:sSubSupPr>
                          <m:ctrlPr>
                            <a:rPr lang="en-US" sz="2400" i="1" dirty="0">
                              <a:latin typeface="Cambria Math" panose="02040503050406030204" pitchFamily="18" charset="0"/>
                              <a:ea typeface="Cambria Math" panose="02040503050406030204" pitchFamily="18" charset="0"/>
                            </a:rPr>
                          </m:ctrlPr>
                        </m:sSubSupPr>
                        <m:e>
                          <m:r>
                            <a:rPr lang="en-US" sz="2400" b="0" i="1" dirty="0" smtClean="0">
                              <a:latin typeface="Cambria Math" panose="02040503050406030204" pitchFamily="18" charset="0"/>
                              <a:ea typeface="Cambria Math" panose="02040503050406030204" pitchFamily="18" charset="0"/>
                            </a:rPr>
                            <m:t>𝑠</m:t>
                          </m:r>
                        </m:e>
                        <m:sub>
                          <m:r>
                            <a:rPr lang="en-US" sz="2400" b="0" i="1" dirty="0" smtClean="0">
                              <a:latin typeface="Cambria Math" panose="02040503050406030204" pitchFamily="18" charset="0"/>
                              <a:ea typeface="Cambria Math" panose="02040503050406030204" pitchFamily="18" charset="0"/>
                            </a:rPr>
                            <m:t>3</m:t>
                          </m:r>
                        </m:sub>
                        <m:sup>
                          <m:r>
                            <a:rPr lang="en-US" sz="2400" i="1" dirty="0">
                              <a:latin typeface="Cambria Math" panose="02040503050406030204" pitchFamily="18" charset="0"/>
                              <a:ea typeface="Cambria Math" panose="02040503050406030204" pitchFamily="18" charset="0"/>
                            </a:rPr>
                            <m:t>2</m:t>
                          </m:r>
                        </m:sup>
                      </m:sSubSup>
                    </m:oMath>
                  </m:oMathPara>
                </a14:m>
                <a:endParaRPr lang="en-US" sz="2400" dirty="0"/>
              </a:p>
            </p:txBody>
          </p:sp>
        </mc:Choice>
        <mc:Fallback>
          <p:sp>
            <p:nvSpPr>
              <p:cNvPr id="40" name="TextBox 39">
                <a:extLst>
                  <a:ext uri="{FF2B5EF4-FFF2-40B4-BE49-F238E27FC236}">
                    <a16:creationId xmlns:a16="http://schemas.microsoft.com/office/drawing/2014/main" id="{D3956353-F58B-E543-83B9-2A69249ADE76}"/>
                  </a:ext>
                </a:extLst>
              </p:cNvPr>
              <p:cNvSpPr txBox="1">
                <a:spLocks noRot="1" noChangeAspect="1" noMove="1" noResize="1" noEditPoints="1" noAdjustHandles="1" noChangeArrowheads="1" noChangeShapeType="1" noTextEdit="1"/>
              </p:cNvSpPr>
              <p:nvPr/>
            </p:nvSpPr>
            <p:spPr>
              <a:xfrm>
                <a:off x="4998370" y="3159495"/>
                <a:ext cx="973343" cy="468526"/>
              </a:xfrm>
              <a:prstGeom prst="rect">
                <a:avLst/>
              </a:prstGeom>
              <a:blipFill>
                <a:blip r:embed="rId14"/>
                <a:stretch>
                  <a:fillRect b="-2632"/>
                </a:stretch>
              </a:blipFill>
            </p:spPr>
            <p:txBody>
              <a:bodyPr/>
              <a:lstStyle/>
              <a:p>
                <a:r>
                  <a:rPr lang="en-US">
                    <a:noFill/>
                  </a:rPr>
                  <a:t> </a:t>
                </a:r>
              </a:p>
            </p:txBody>
          </p:sp>
        </mc:Fallback>
      </mc:AlternateContent>
      <p:cxnSp>
        <p:nvCxnSpPr>
          <p:cNvPr id="41" name="Straight Arrow Connector 40">
            <a:extLst>
              <a:ext uri="{FF2B5EF4-FFF2-40B4-BE49-F238E27FC236}">
                <a16:creationId xmlns:a16="http://schemas.microsoft.com/office/drawing/2014/main" id="{FD665178-D545-FD4C-8236-89F1A118AE79}"/>
              </a:ext>
            </a:extLst>
          </p:cNvPr>
          <p:cNvCxnSpPr>
            <a:cxnSpLocks/>
          </p:cNvCxnSpPr>
          <p:nvPr/>
        </p:nvCxnSpPr>
        <p:spPr>
          <a:xfrm>
            <a:off x="4190174" y="3410424"/>
            <a:ext cx="77805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42" name="TextBox 41">
                <a:extLst>
                  <a:ext uri="{FF2B5EF4-FFF2-40B4-BE49-F238E27FC236}">
                    <a16:creationId xmlns:a16="http://schemas.microsoft.com/office/drawing/2014/main" id="{4C4AAD65-34F7-7F43-AA34-058A7B28F031}"/>
                  </a:ext>
                </a:extLst>
              </p:cNvPr>
              <p:cNvSpPr txBox="1"/>
              <p:nvPr/>
            </p:nvSpPr>
            <p:spPr>
              <a:xfrm>
                <a:off x="6089564" y="2654395"/>
                <a:ext cx="2791342" cy="400110"/>
              </a:xfrm>
              <a:prstGeom prst="rect">
                <a:avLst/>
              </a:prstGeom>
              <a:noFill/>
            </p:spPr>
            <p:txBody>
              <a:bodyPr wrap="none" rtlCol="0">
                <a:spAutoFit/>
              </a:bodyPr>
              <a:lstStyle/>
              <a:p>
                <a:r>
                  <a:rPr lang="en-US" sz="2000" dirty="0">
                    <a:solidFill>
                      <a:schemeClr val="accent2"/>
                    </a:solidFill>
                  </a:rPr>
                  <a:t>Another Sample of size </a:t>
                </a:r>
                <a14:m>
                  <m:oMath xmlns:m="http://schemas.openxmlformats.org/officeDocument/2006/math">
                    <m:r>
                      <a:rPr lang="en-US" sz="2000" b="0" i="1" smtClean="0">
                        <a:solidFill>
                          <a:schemeClr val="accent2"/>
                        </a:solidFill>
                        <a:latin typeface="Cambria Math" panose="02040503050406030204" pitchFamily="18" charset="0"/>
                      </a:rPr>
                      <m:t>𝑛</m:t>
                    </m:r>
                  </m:oMath>
                </a14:m>
                <a:endParaRPr lang="en-US" sz="2000" dirty="0">
                  <a:solidFill>
                    <a:schemeClr val="accent2"/>
                  </a:solidFill>
                </a:endParaRPr>
              </a:p>
            </p:txBody>
          </p:sp>
        </mc:Choice>
        <mc:Fallback>
          <p:sp>
            <p:nvSpPr>
              <p:cNvPr id="42" name="TextBox 41">
                <a:extLst>
                  <a:ext uri="{FF2B5EF4-FFF2-40B4-BE49-F238E27FC236}">
                    <a16:creationId xmlns:a16="http://schemas.microsoft.com/office/drawing/2014/main" id="{4C4AAD65-34F7-7F43-AA34-058A7B28F031}"/>
                  </a:ext>
                </a:extLst>
              </p:cNvPr>
              <p:cNvSpPr txBox="1">
                <a:spLocks noRot="1" noChangeAspect="1" noMove="1" noResize="1" noEditPoints="1" noAdjustHandles="1" noChangeArrowheads="1" noChangeShapeType="1" noTextEdit="1"/>
              </p:cNvSpPr>
              <p:nvPr/>
            </p:nvSpPr>
            <p:spPr>
              <a:xfrm>
                <a:off x="6089564" y="2654395"/>
                <a:ext cx="2791342" cy="400110"/>
              </a:xfrm>
              <a:prstGeom prst="rect">
                <a:avLst/>
              </a:prstGeom>
              <a:blipFill>
                <a:blip r:embed="rId15"/>
                <a:stretch>
                  <a:fillRect l="-2262" t="-6061" b="-2424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3" name="TextBox 42">
                <a:extLst>
                  <a:ext uri="{FF2B5EF4-FFF2-40B4-BE49-F238E27FC236}">
                    <a16:creationId xmlns:a16="http://schemas.microsoft.com/office/drawing/2014/main" id="{1E567E51-501C-3C46-A221-B8B863F6816E}"/>
                  </a:ext>
                </a:extLst>
              </p:cNvPr>
              <p:cNvSpPr txBox="1"/>
              <p:nvPr/>
            </p:nvSpPr>
            <p:spPr>
              <a:xfrm>
                <a:off x="6089564" y="3209790"/>
                <a:ext cx="2791342" cy="400110"/>
              </a:xfrm>
              <a:prstGeom prst="rect">
                <a:avLst/>
              </a:prstGeom>
              <a:noFill/>
            </p:spPr>
            <p:txBody>
              <a:bodyPr wrap="none" rtlCol="0">
                <a:spAutoFit/>
              </a:bodyPr>
              <a:lstStyle/>
              <a:p>
                <a:r>
                  <a:rPr lang="en-US" sz="2000" dirty="0">
                    <a:solidFill>
                      <a:schemeClr val="accent2"/>
                    </a:solidFill>
                  </a:rPr>
                  <a:t>Another Sample of size </a:t>
                </a:r>
                <a14:m>
                  <m:oMath xmlns:m="http://schemas.openxmlformats.org/officeDocument/2006/math">
                    <m:r>
                      <a:rPr lang="en-US" sz="2000" b="0" i="1" smtClean="0">
                        <a:solidFill>
                          <a:schemeClr val="accent2"/>
                        </a:solidFill>
                        <a:latin typeface="Cambria Math" panose="02040503050406030204" pitchFamily="18" charset="0"/>
                      </a:rPr>
                      <m:t>𝑛</m:t>
                    </m:r>
                  </m:oMath>
                </a14:m>
                <a:endParaRPr lang="en-US" sz="2000" dirty="0">
                  <a:solidFill>
                    <a:schemeClr val="accent2"/>
                  </a:solidFill>
                </a:endParaRPr>
              </a:p>
            </p:txBody>
          </p:sp>
        </mc:Choice>
        <mc:Fallback>
          <p:sp>
            <p:nvSpPr>
              <p:cNvPr id="43" name="TextBox 42">
                <a:extLst>
                  <a:ext uri="{FF2B5EF4-FFF2-40B4-BE49-F238E27FC236}">
                    <a16:creationId xmlns:a16="http://schemas.microsoft.com/office/drawing/2014/main" id="{1E567E51-501C-3C46-A221-B8B863F6816E}"/>
                  </a:ext>
                </a:extLst>
              </p:cNvPr>
              <p:cNvSpPr txBox="1">
                <a:spLocks noRot="1" noChangeAspect="1" noMove="1" noResize="1" noEditPoints="1" noAdjustHandles="1" noChangeArrowheads="1" noChangeShapeType="1" noTextEdit="1"/>
              </p:cNvSpPr>
              <p:nvPr/>
            </p:nvSpPr>
            <p:spPr>
              <a:xfrm>
                <a:off x="6089564" y="3209790"/>
                <a:ext cx="2791342" cy="400110"/>
              </a:xfrm>
              <a:prstGeom prst="rect">
                <a:avLst/>
              </a:prstGeom>
              <a:blipFill>
                <a:blip r:embed="rId15"/>
                <a:stretch>
                  <a:fillRect l="-2262" t="-6061" b="-24242"/>
                </a:stretch>
              </a:blipFill>
            </p:spPr>
            <p:txBody>
              <a:bodyPr/>
              <a:lstStyle/>
              <a:p>
                <a:r>
                  <a:rPr lang="en-US">
                    <a:noFill/>
                  </a:rPr>
                  <a:t> </a:t>
                </a:r>
              </a:p>
            </p:txBody>
          </p:sp>
        </mc:Fallback>
      </mc:AlternateContent>
      <p:sp>
        <p:nvSpPr>
          <p:cNvPr id="44" name="TextBox 43">
            <a:extLst>
              <a:ext uri="{FF2B5EF4-FFF2-40B4-BE49-F238E27FC236}">
                <a16:creationId xmlns:a16="http://schemas.microsoft.com/office/drawing/2014/main" id="{AA48B8C5-29EB-F543-B82A-2A911058590D}"/>
              </a:ext>
            </a:extLst>
          </p:cNvPr>
          <p:cNvSpPr txBox="1"/>
          <p:nvPr/>
        </p:nvSpPr>
        <p:spPr>
          <a:xfrm>
            <a:off x="5169270" y="3584367"/>
            <a:ext cx="242374" cy="923330"/>
          </a:xfrm>
          <a:prstGeom prst="rect">
            <a:avLst/>
          </a:prstGeom>
          <a:noFill/>
        </p:spPr>
        <p:txBody>
          <a:bodyPr wrap="none" rtlCol="0">
            <a:spAutoFit/>
          </a:bodyPr>
          <a:lstStyle/>
          <a:p>
            <a:r>
              <a:rPr lang="en-US" dirty="0"/>
              <a:t>.</a:t>
            </a:r>
          </a:p>
          <a:p>
            <a:r>
              <a:rPr lang="en-US" dirty="0"/>
              <a:t>.</a:t>
            </a:r>
          </a:p>
          <a:p>
            <a:r>
              <a:rPr lang="en-US" dirty="0"/>
              <a:t>.</a:t>
            </a:r>
          </a:p>
        </p:txBody>
      </p:sp>
      <p:sp>
        <p:nvSpPr>
          <p:cNvPr id="46" name="TextBox 45">
            <a:extLst>
              <a:ext uri="{FF2B5EF4-FFF2-40B4-BE49-F238E27FC236}">
                <a16:creationId xmlns:a16="http://schemas.microsoft.com/office/drawing/2014/main" id="{4F8EE47F-61E4-5843-8853-213FD61FC0FD}"/>
              </a:ext>
            </a:extLst>
          </p:cNvPr>
          <p:cNvSpPr txBox="1"/>
          <p:nvPr/>
        </p:nvSpPr>
        <p:spPr>
          <a:xfrm>
            <a:off x="573394" y="4910687"/>
            <a:ext cx="4934218" cy="830997"/>
          </a:xfrm>
          <a:prstGeom prst="rect">
            <a:avLst/>
          </a:prstGeom>
          <a:noFill/>
        </p:spPr>
        <p:txBody>
          <a:bodyPr wrap="square" rtlCol="0">
            <a:spAutoFit/>
          </a:bodyPr>
          <a:lstStyle/>
          <a:p>
            <a:r>
              <a:rPr lang="en-US" sz="2400" dirty="0">
                <a:solidFill>
                  <a:srgbClr val="C00000"/>
                </a:solidFill>
              </a:rPr>
              <a:t>Any statistic (e.g. mean, variance, etc.) has a distribution across samples.</a:t>
            </a:r>
          </a:p>
        </p:txBody>
      </p:sp>
    </p:spTree>
    <p:extLst>
      <p:ext uri="{BB962C8B-B14F-4D97-AF65-F5344CB8AC3E}">
        <p14:creationId xmlns:p14="http://schemas.microsoft.com/office/powerpoint/2010/main" val="15456712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C33893-C1FD-CF4C-91EC-7A35879269DA}"/>
              </a:ext>
            </a:extLst>
          </p:cNvPr>
          <p:cNvSpPr>
            <a:spLocks noGrp="1"/>
          </p:cNvSpPr>
          <p:nvPr>
            <p:ph type="title"/>
          </p:nvPr>
        </p:nvSpPr>
        <p:spPr/>
        <p:txBody>
          <a:bodyPr>
            <a:normAutofit/>
          </a:bodyPr>
          <a:lstStyle/>
          <a:p>
            <a:r>
              <a:rPr lang="en-US" dirty="0"/>
              <a:t>Central Limit Theorem</a:t>
            </a:r>
          </a:p>
        </p:txBody>
      </p:sp>
      <p:sp>
        <p:nvSpPr>
          <p:cNvPr id="4" name="Slide Number Placeholder 3">
            <a:extLst>
              <a:ext uri="{FF2B5EF4-FFF2-40B4-BE49-F238E27FC236}">
                <a16:creationId xmlns:a16="http://schemas.microsoft.com/office/drawing/2014/main" id="{02E00918-68B8-514A-891C-20F177A55ADD}"/>
              </a:ext>
            </a:extLst>
          </p:cNvPr>
          <p:cNvSpPr>
            <a:spLocks noGrp="1"/>
          </p:cNvSpPr>
          <p:nvPr>
            <p:ph type="sldNum" sz="quarter" idx="12"/>
          </p:nvPr>
        </p:nvSpPr>
        <p:spPr>
          <a:xfrm>
            <a:off x="6457950" y="6446520"/>
            <a:ext cx="2366010" cy="274320"/>
          </a:xfrm>
        </p:spPr>
        <p:txBody>
          <a:bodyPr/>
          <a:lstStyle/>
          <a:p>
            <a:fld id="{4F1611B7-9285-1F48-A026-12A07D3EB268}" type="slidenum">
              <a:rPr lang="en-US" smtClean="0"/>
              <a:t>7</a:t>
            </a:fld>
            <a:endParaRPr lang="en-US"/>
          </a:p>
        </p:txBody>
      </p:sp>
      <p:sp>
        <p:nvSpPr>
          <p:cNvPr id="9" name="Oval 8">
            <a:extLst>
              <a:ext uri="{FF2B5EF4-FFF2-40B4-BE49-F238E27FC236}">
                <a16:creationId xmlns:a16="http://schemas.microsoft.com/office/drawing/2014/main" id="{7724DBAF-473C-9249-82F8-EE2AAB93A5BA}"/>
              </a:ext>
            </a:extLst>
          </p:cNvPr>
          <p:cNvSpPr/>
          <p:nvPr/>
        </p:nvSpPr>
        <p:spPr>
          <a:xfrm>
            <a:off x="481054" y="1372137"/>
            <a:ext cx="2672179" cy="2317072"/>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B425C3C4-E5C4-7643-8EEB-39C4DCB38075}"/>
                  </a:ext>
                </a:extLst>
              </p:cNvPr>
              <p:cNvSpPr txBox="1"/>
              <p:nvPr/>
            </p:nvSpPr>
            <p:spPr>
              <a:xfrm>
                <a:off x="4998370" y="1514102"/>
                <a:ext cx="88415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i="1" dirty="0" smtClean="0">
                          <a:latin typeface="Cambria Math" panose="02040503050406030204" pitchFamily="18" charset="0"/>
                          <a:ea typeface="Cambria Math" panose="02040503050406030204" pitchFamily="18" charset="0"/>
                        </a:rPr>
                        <m:t>𝜇</m:t>
                      </m:r>
                      <m:r>
                        <a:rPr lang="en-US" sz="2400" b="0" i="1" dirty="0" smtClean="0">
                          <a:latin typeface="Cambria Math" panose="02040503050406030204" pitchFamily="18" charset="0"/>
                          <a:ea typeface="Cambria Math" panose="02040503050406030204" pitchFamily="18" charset="0"/>
                        </a:rPr>
                        <m:t>, </m:t>
                      </m:r>
                      <m:sSup>
                        <m:sSupPr>
                          <m:ctrlPr>
                            <a:rPr lang="en-US" sz="2400" b="0" i="1" dirty="0" smtClean="0">
                              <a:latin typeface="Cambria Math" panose="02040503050406030204" pitchFamily="18" charset="0"/>
                              <a:ea typeface="Cambria Math" panose="02040503050406030204" pitchFamily="18" charset="0"/>
                            </a:rPr>
                          </m:ctrlPr>
                        </m:sSupPr>
                        <m:e>
                          <m:r>
                            <a:rPr lang="en-US" sz="2400" b="0" i="1" dirty="0" smtClean="0">
                              <a:latin typeface="Cambria Math" panose="02040503050406030204" pitchFamily="18" charset="0"/>
                              <a:ea typeface="Cambria Math" panose="02040503050406030204" pitchFamily="18" charset="0"/>
                            </a:rPr>
                            <m:t>𝜎</m:t>
                          </m:r>
                        </m:e>
                        <m:sup>
                          <m:r>
                            <a:rPr lang="en-US" sz="2400" b="0" i="1" dirty="0" smtClean="0">
                              <a:latin typeface="Cambria Math" panose="02040503050406030204" pitchFamily="18" charset="0"/>
                              <a:ea typeface="Cambria Math" panose="02040503050406030204" pitchFamily="18" charset="0"/>
                            </a:rPr>
                            <m:t>2</m:t>
                          </m:r>
                        </m:sup>
                      </m:sSup>
                    </m:oMath>
                  </m:oMathPara>
                </a14:m>
                <a:endParaRPr lang="en-US" sz="2400" dirty="0"/>
              </a:p>
            </p:txBody>
          </p:sp>
        </mc:Choice>
        <mc:Fallback>
          <p:sp>
            <p:nvSpPr>
              <p:cNvPr id="10" name="TextBox 9">
                <a:extLst>
                  <a:ext uri="{FF2B5EF4-FFF2-40B4-BE49-F238E27FC236}">
                    <a16:creationId xmlns:a16="http://schemas.microsoft.com/office/drawing/2014/main" id="{B425C3C4-E5C4-7643-8EEB-39C4DCB38075}"/>
                  </a:ext>
                </a:extLst>
              </p:cNvPr>
              <p:cNvSpPr txBox="1">
                <a:spLocks noRot="1" noChangeAspect="1" noMove="1" noResize="1" noEditPoints="1" noAdjustHandles="1" noChangeArrowheads="1" noChangeShapeType="1" noTextEdit="1"/>
              </p:cNvSpPr>
              <p:nvPr/>
            </p:nvSpPr>
            <p:spPr>
              <a:xfrm>
                <a:off x="4998370" y="1514102"/>
                <a:ext cx="884153" cy="461665"/>
              </a:xfrm>
              <a:prstGeom prst="rect">
                <a:avLst/>
              </a:prstGeom>
              <a:blipFill>
                <a:blip r:embed="rId3"/>
                <a:stretch>
                  <a:fillRect b="-8108"/>
                </a:stretch>
              </a:blipFill>
            </p:spPr>
            <p:txBody>
              <a:bodyPr/>
              <a:lstStyle/>
              <a:p>
                <a:r>
                  <a:rPr lang="en-US">
                    <a:noFill/>
                  </a:rPr>
                  <a:t> </a:t>
                </a:r>
              </a:p>
            </p:txBody>
          </p:sp>
        </mc:Fallback>
      </mc:AlternateContent>
      <p:cxnSp>
        <p:nvCxnSpPr>
          <p:cNvPr id="11" name="Straight Arrow Connector 10">
            <a:extLst>
              <a:ext uri="{FF2B5EF4-FFF2-40B4-BE49-F238E27FC236}">
                <a16:creationId xmlns:a16="http://schemas.microsoft.com/office/drawing/2014/main" id="{F48C294F-0B46-A34E-AD8E-9612A98BE686}"/>
              </a:ext>
            </a:extLst>
          </p:cNvPr>
          <p:cNvCxnSpPr>
            <a:cxnSpLocks/>
          </p:cNvCxnSpPr>
          <p:nvPr/>
        </p:nvCxnSpPr>
        <p:spPr>
          <a:xfrm>
            <a:off x="2582433" y="1744934"/>
            <a:ext cx="2415937"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C952FDDC-98C8-4041-AB0E-45BAC2519EDA}"/>
              </a:ext>
            </a:extLst>
          </p:cNvPr>
          <p:cNvSpPr txBox="1"/>
          <p:nvPr/>
        </p:nvSpPr>
        <p:spPr>
          <a:xfrm>
            <a:off x="1087262" y="1504054"/>
            <a:ext cx="1534972" cy="461665"/>
          </a:xfrm>
          <a:prstGeom prst="rect">
            <a:avLst/>
          </a:prstGeom>
          <a:noFill/>
        </p:spPr>
        <p:txBody>
          <a:bodyPr wrap="none" rtlCol="0">
            <a:spAutoFit/>
          </a:bodyPr>
          <a:lstStyle/>
          <a:p>
            <a:r>
              <a:rPr lang="en-US" sz="2400" dirty="0"/>
              <a:t>Population</a:t>
            </a:r>
          </a:p>
        </p:txBody>
      </p:sp>
      <mc:AlternateContent xmlns:mc="http://schemas.openxmlformats.org/markup-compatibility/2006">
        <mc:Choice xmlns:a14="http://schemas.microsoft.com/office/drawing/2010/main" Requires="a14">
          <p:sp>
            <p:nvSpPr>
              <p:cNvPr id="13" name="Oval 12">
                <a:extLst>
                  <a:ext uri="{FF2B5EF4-FFF2-40B4-BE49-F238E27FC236}">
                    <a16:creationId xmlns:a16="http://schemas.microsoft.com/office/drawing/2014/main" id="{3FCD890B-8A45-2E48-92B2-08461504E46F}"/>
                  </a:ext>
                </a:extLst>
              </p:cNvPr>
              <p:cNvSpPr/>
              <p:nvPr/>
            </p:nvSpPr>
            <p:spPr>
              <a:xfrm>
                <a:off x="3708227" y="2173567"/>
                <a:ext cx="377303" cy="286555"/>
              </a:xfrm>
              <a:prstGeom prst="ellipse">
                <a:avLst/>
              </a:prstGeom>
              <a:solidFill>
                <a:schemeClr val="accent2">
                  <a:lumMod val="60000"/>
                  <a:lumOff val="4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𝑛</m:t>
                      </m:r>
                    </m:oMath>
                  </m:oMathPara>
                </a14:m>
                <a:endParaRPr lang="en-US" dirty="0"/>
              </a:p>
            </p:txBody>
          </p:sp>
        </mc:Choice>
        <mc:Fallback>
          <p:sp>
            <p:nvSpPr>
              <p:cNvPr id="13" name="Oval 12">
                <a:extLst>
                  <a:ext uri="{FF2B5EF4-FFF2-40B4-BE49-F238E27FC236}">
                    <a16:creationId xmlns:a16="http://schemas.microsoft.com/office/drawing/2014/main" id="{3FCD890B-8A45-2E48-92B2-08461504E46F}"/>
                  </a:ext>
                </a:extLst>
              </p:cNvPr>
              <p:cNvSpPr>
                <a:spLocks noRot="1" noChangeAspect="1" noMove="1" noResize="1" noEditPoints="1" noAdjustHandles="1" noChangeArrowheads="1" noChangeShapeType="1" noTextEdit="1"/>
              </p:cNvSpPr>
              <p:nvPr/>
            </p:nvSpPr>
            <p:spPr>
              <a:xfrm>
                <a:off x="3708227" y="2173567"/>
                <a:ext cx="377303" cy="286555"/>
              </a:xfrm>
              <a:prstGeom prst="ellipse">
                <a:avLst/>
              </a:prstGeom>
              <a:blipFill>
                <a:blip r:embed="rId4"/>
                <a:stretch>
                  <a:fillRect/>
                </a:stretch>
              </a:blipFill>
              <a:ln>
                <a:solidFill>
                  <a:srgbClr val="C00000"/>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19654ED2-CBF3-5946-95FD-FE8B45D83A18}"/>
                  </a:ext>
                </a:extLst>
              </p:cNvPr>
              <p:cNvSpPr txBox="1"/>
              <p:nvPr/>
            </p:nvSpPr>
            <p:spPr>
              <a:xfrm>
                <a:off x="5003586" y="2059026"/>
                <a:ext cx="966226" cy="46596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i="1" dirty="0" smtClean="0">
                              <a:latin typeface="Cambria Math" panose="02040503050406030204" pitchFamily="18" charset="0"/>
                              <a:ea typeface="Cambria Math" panose="02040503050406030204" pitchFamily="18" charset="0"/>
                            </a:rPr>
                          </m:ctrlPr>
                        </m:sSubPr>
                        <m:e>
                          <m:bar>
                            <m:barPr>
                              <m:pos m:val="top"/>
                              <m:ctrlPr>
                                <a:rPr lang="en-US" sz="2400" i="1" dirty="0">
                                  <a:latin typeface="Cambria Math" panose="02040503050406030204" pitchFamily="18" charset="0"/>
                                  <a:ea typeface="Cambria Math" panose="02040503050406030204" pitchFamily="18" charset="0"/>
                                </a:rPr>
                              </m:ctrlPr>
                            </m:barPr>
                            <m:e>
                              <m:r>
                                <a:rPr lang="en-US" sz="2400" i="1" dirty="0">
                                  <a:latin typeface="Cambria Math" panose="02040503050406030204" pitchFamily="18" charset="0"/>
                                  <a:ea typeface="Cambria Math" panose="02040503050406030204" pitchFamily="18" charset="0"/>
                                </a:rPr>
                                <m:t>𝑥</m:t>
                              </m:r>
                            </m:e>
                          </m:bar>
                        </m:e>
                        <m:sub>
                          <m:r>
                            <a:rPr lang="en-US" sz="2400" b="0" i="1" dirty="0" smtClean="0">
                              <a:latin typeface="Cambria Math" panose="02040503050406030204" pitchFamily="18" charset="0"/>
                              <a:ea typeface="Cambria Math" panose="02040503050406030204" pitchFamily="18" charset="0"/>
                            </a:rPr>
                            <m:t>1</m:t>
                          </m:r>
                        </m:sub>
                      </m:sSub>
                      <m:r>
                        <a:rPr lang="en-US" sz="2400" b="0" i="1" dirty="0" smtClean="0">
                          <a:latin typeface="Cambria Math" panose="02040503050406030204" pitchFamily="18" charset="0"/>
                          <a:ea typeface="Cambria Math" panose="02040503050406030204" pitchFamily="18" charset="0"/>
                        </a:rPr>
                        <m:t>,</m:t>
                      </m:r>
                      <m:sSubSup>
                        <m:sSubSupPr>
                          <m:ctrlPr>
                            <a:rPr lang="en-US" sz="2400" i="1" dirty="0">
                              <a:latin typeface="Cambria Math" panose="02040503050406030204" pitchFamily="18" charset="0"/>
                              <a:ea typeface="Cambria Math" panose="02040503050406030204" pitchFamily="18" charset="0"/>
                            </a:rPr>
                          </m:ctrlPr>
                        </m:sSubSupPr>
                        <m:e>
                          <m:r>
                            <a:rPr lang="en-US" sz="2400" b="0" i="1" dirty="0" smtClean="0">
                              <a:latin typeface="Cambria Math" panose="02040503050406030204" pitchFamily="18" charset="0"/>
                              <a:ea typeface="Cambria Math" panose="02040503050406030204" pitchFamily="18" charset="0"/>
                            </a:rPr>
                            <m:t>𝑠</m:t>
                          </m:r>
                        </m:e>
                        <m:sub>
                          <m:r>
                            <a:rPr lang="en-US" sz="2400" i="1" dirty="0">
                              <a:latin typeface="Cambria Math" panose="02040503050406030204" pitchFamily="18" charset="0"/>
                              <a:ea typeface="Cambria Math" panose="02040503050406030204" pitchFamily="18" charset="0"/>
                            </a:rPr>
                            <m:t>1</m:t>
                          </m:r>
                        </m:sub>
                        <m:sup>
                          <m:r>
                            <a:rPr lang="en-US" sz="2400" i="1" dirty="0">
                              <a:latin typeface="Cambria Math" panose="02040503050406030204" pitchFamily="18" charset="0"/>
                              <a:ea typeface="Cambria Math" panose="02040503050406030204" pitchFamily="18" charset="0"/>
                            </a:rPr>
                            <m:t>2</m:t>
                          </m:r>
                        </m:sup>
                      </m:sSubSup>
                    </m:oMath>
                  </m:oMathPara>
                </a14:m>
                <a:endParaRPr lang="en-US" sz="2400" dirty="0"/>
              </a:p>
            </p:txBody>
          </p:sp>
        </mc:Choice>
        <mc:Fallback>
          <p:sp>
            <p:nvSpPr>
              <p:cNvPr id="14" name="TextBox 13">
                <a:extLst>
                  <a:ext uri="{FF2B5EF4-FFF2-40B4-BE49-F238E27FC236}">
                    <a16:creationId xmlns:a16="http://schemas.microsoft.com/office/drawing/2014/main" id="{19654ED2-CBF3-5946-95FD-FE8B45D83A18}"/>
                  </a:ext>
                </a:extLst>
              </p:cNvPr>
              <p:cNvSpPr txBox="1">
                <a:spLocks noRot="1" noChangeAspect="1" noMove="1" noResize="1" noEditPoints="1" noAdjustHandles="1" noChangeArrowheads="1" noChangeShapeType="1" noTextEdit="1"/>
              </p:cNvSpPr>
              <p:nvPr/>
            </p:nvSpPr>
            <p:spPr>
              <a:xfrm>
                <a:off x="5003586" y="2059026"/>
                <a:ext cx="966226" cy="465961"/>
              </a:xfrm>
              <a:prstGeom prst="rect">
                <a:avLst/>
              </a:prstGeom>
              <a:blipFill>
                <a:blip r:embed="rId5"/>
                <a:stretch>
                  <a:fillRect b="-2703"/>
                </a:stretch>
              </a:blipFill>
            </p:spPr>
            <p:txBody>
              <a:bodyPr/>
              <a:lstStyle/>
              <a:p>
                <a:r>
                  <a:rPr lang="en-US">
                    <a:noFill/>
                  </a:rPr>
                  <a:t> </a:t>
                </a:r>
              </a:p>
            </p:txBody>
          </p:sp>
        </mc:Fallback>
      </mc:AlternateContent>
      <p:cxnSp>
        <p:nvCxnSpPr>
          <p:cNvPr id="15" name="Straight Arrow Connector 14">
            <a:extLst>
              <a:ext uri="{FF2B5EF4-FFF2-40B4-BE49-F238E27FC236}">
                <a16:creationId xmlns:a16="http://schemas.microsoft.com/office/drawing/2014/main" id="{1381B85D-D3AF-5144-A102-BABB2AA75671}"/>
              </a:ext>
            </a:extLst>
          </p:cNvPr>
          <p:cNvCxnSpPr>
            <a:cxnSpLocks/>
          </p:cNvCxnSpPr>
          <p:nvPr/>
        </p:nvCxnSpPr>
        <p:spPr>
          <a:xfrm>
            <a:off x="4195390" y="2309955"/>
            <a:ext cx="77805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46B41C6F-900A-C04F-87EF-EB66814796DD}"/>
              </a:ext>
            </a:extLst>
          </p:cNvPr>
          <p:cNvSpPr/>
          <p:nvPr/>
        </p:nvSpPr>
        <p:spPr>
          <a:xfrm>
            <a:off x="1839364" y="3189905"/>
            <a:ext cx="377303" cy="286555"/>
          </a:xfrm>
          <a:prstGeom prst="ellipse">
            <a:avLst/>
          </a:prstGeom>
          <a:solidFill>
            <a:schemeClr val="accent2">
              <a:lumMod val="60000"/>
              <a:lumOff val="4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B248568E-84CF-A441-A795-90438CB890F4}"/>
              </a:ext>
            </a:extLst>
          </p:cNvPr>
          <p:cNvSpPr/>
          <p:nvPr/>
        </p:nvSpPr>
        <p:spPr>
          <a:xfrm>
            <a:off x="2028015" y="3253528"/>
            <a:ext cx="377303" cy="286555"/>
          </a:xfrm>
          <a:prstGeom prst="ellipse">
            <a:avLst/>
          </a:prstGeom>
          <a:solidFill>
            <a:schemeClr val="accent2">
              <a:lumMod val="60000"/>
              <a:lumOff val="4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EC82255F-B725-6F41-906C-B192B239ECB6}"/>
              </a:ext>
            </a:extLst>
          </p:cNvPr>
          <p:cNvSpPr/>
          <p:nvPr/>
        </p:nvSpPr>
        <p:spPr>
          <a:xfrm>
            <a:off x="1273410" y="3096442"/>
            <a:ext cx="377303" cy="286555"/>
          </a:xfrm>
          <a:prstGeom prst="ellipse">
            <a:avLst/>
          </a:prstGeom>
          <a:solidFill>
            <a:schemeClr val="accent2">
              <a:lumMod val="60000"/>
              <a:lumOff val="4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25" name="Oval 24">
                <a:extLst>
                  <a:ext uri="{FF2B5EF4-FFF2-40B4-BE49-F238E27FC236}">
                    <a16:creationId xmlns:a16="http://schemas.microsoft.com/office/drawing/2014/main" id="{D42B6A09-F165-0948-ABF7-48EDAFAE9A86}"/>
                  </a:ext>
                </a:extLst>
              </p:cNvPr>
              <p:cNvSpPr/>
              <p:nvPr/>
            </p:nvSpPr>
            <p:spPr>
              <a:xfrm>
                <a:off x="1505712" y="1914771"/>
                <a:ext cx="377303" cy="286555"/>
              </a:xfrm>
              <a:prstGeom prst="ellipse">
                <a:avLst/>
              </a:prstGeom>
              <a:solidFill>
                <a:schemeClr val="accent2">
                  <a:lumMod val="60000"/>
                  <a:lumOff val="4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𝑛</m:t>
                      </m:r>
                    </m:oMath>
                  </m:oMathPara>
                </a14:m>
                <a:endParaRPr lang="en-US" dirty="0"/>
              </a:p>
            </p:txBody>
          </p:sp>
        </mc:Choice>
        <mc:Fallback>
          <p:sp>
            <p:nvSpPr>
              <p:cNvPr id="25" name="Oval 24">
                <a:extLst>
                  <a:ext uri="{FF2B5EF4-FFF2-40B4-BE49-F238E27FC236}">
                    <a16:creationId xmlns:a16="http://schemas.microsoft.com/office/drawing/2014/main" id="{D42B6A09-F165-0948-ABF7-48EDAFAE9A86}"/>
                  </a:ext>
                </a:extLst>
              </p:cNvPr>
              <p:cNvSpPr>
                <a:spLocks noRot="1" noChangeAspect="1" noMove="1" noResize="1" noEditPoints="1" noAdjustHandles="1" noChangeArrowheads="1" noChangeShapeType="1" noTextEdit="1"/>
              </p:cNvSpPr>
              <p:nvPr/>
            </p:nvSpPr>
            <p:spPr>
              <a:xfrm>
                <a:off x="1505712" y="1914771"/>
                <a:ext cx="377303" cy="286555"/>
              </a:xfrm>
              <a:prstGeom prst="ellipse">
                <a:avLst/>
              </a:prstGeom>
              <a:blipFill>
                <a:blip r:embed="rId6"/>
                <a:stretch>
                  <a:fillRect/>
                </a:stretch>
              </a:blipFill>
              <a:ln>
                <a:solidFill>
                  <a:srgbClr val="C00000"/>
                </a:solidFill>
              </a:ln>
            </p:spPr>
            <p:txBody>
              <a:bodyPr/>
              <a:lstStyle/>
              <a:p>
                <a:r>
                  <a:rPr lang="en-US">
                    <a:noFill/>
                  </a:rPr>
                  <a:t> </a:t>
                </a:r>
              </a:p>
            </p:txBody>
          </p:sp>
        </mc:Fallback>
      </mc:AlternateContent>
      <p:sp>
        <p:nvSpPr>
          <p:cNvPr id="26" name="Oval 25">
            <a:extLst>
              <a:ext uri="{FF2B5EF4-FFF2-40B4-BE49-F238E27FC236}">
                <a16:creationId xmlns:a16="http://schemas.microsoft.com/office/drawing/2014/main" id="{C570BE01-F71B-614D-8BAC-6A4AD4A87463}"/>
              </a:ext>
            </a:extLst>
          </p:cNvPr>
          <p:cNvSpPr/>
          <p:nvPr/>
        </p:nvSpPr>
        <p:spPr>
          <a:xfrm>
            <a:off x="1070886" y="2595839"/>
            <a:ext cx="377303" cy="286555"/>
          </a:xfrm>
          <a:prstGeom prst="ellipse">
            <a:avLst/>
          </a:prstGeom>
          <a:solidFill>
            <a:schemeClr val="accent2">
              <a:lumMod val="60000"/>
              <a:lumOff val="4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6A311682-7C15-CE49-9BE3-E644637B57D7}"/>
              </a:ext>
            </a:extLst>
          </p:cNvPr>
          <p:cNvSpPr/>
          <p:nvPr/>
        </p:nvSpPr>
        <p:spPr>
          <a:xfrm>
            <a:off x="1537519" y="2419148"/>
            <a:ext cx="377303" cy="286555"/>
          </a:xfrm>
          <a:prstGeom prst="ellipse">
            <a:avLst/>
          </a:prstGeom>
          <a:solidFill>
            <a:schemeClr val="accent2">
              <a:lumMod val="60000"/>
              <a:lumOff val="4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3EFF223E-679C-2B45-8630-1303FF8EE657}"/>
              </a:ext>
            </a:extLst>
          </p:cNvPr>
          <p:cNvSpPr/>
          <p:nvPr/>
        </p:nvSpPr>
        <p:spPr>
          <a:xfrm>
            <a:off x="2416965" y="2578086"/>
            <a:ext cx="377303" cy="286555"/>
          </a:xfrm>
          <a:prstGeom prst="ellipse">
            <a:avLst/>
          </a:prstGeom>
          <a:solidFill>
            <a:schemeClr val="accent2">
              <a:lumMod val="60000"/>
              <a:lumOff val="4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29" name="Oval 28">
                <a:extLst>
                  <a:ext uri="{FF2B5EF4-FFF2-40B4-BE49-F238E27FC236}">
                    <a16:creationId xmlns:a16="http://schemas.microsoft.com/office/drawing/2014/main" id="{4C8F2EDD-B47E-9140-89DA-172B51CA40D0}"/>
                  </a:ext>
                </a:extLst>
              </p:cNvPr>
              <p:cNvSpPr/>
              <p:nvPr/>
            </p:nvSpPr>
            <p:spPr>
              <a:xfrm>
                <a:off x="926900" y="2410398"/>
                <a:ext cx="377303" cy="286555"/>
              </a:xfrm>
              <a:prstGeom prst="ellipse">
                <a:avLst/>
              </a:prstGeom>
              <a:solidFill>
                <a:schemeClr val="accent2">
                  <a:lumMod val="60000"/>
                  <a:lumOff val="4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𝑛</m:t>
                      </m:r>
                    </m:oMath>
                  </m:oMathPara>
                </a14:m>
                <a:endParaRPr lang="en-US" dirty="0"/>
              </a:p>
            </p:txBody>
          </p:sp>
        </mc:Choice>
        <mc:Fallback>
          <p:sp>
            <p:nvSpPr>
              <p:cNvPr id="29" name="Oval 28">
                <a:extLst>
                  <a:ext uri="{FF2B5EF4-FFF2-40B4-BE49-F238E27FC236}">
                    <a16:creationId xmlns:a16="http://schemas.microsoft.com/office/drawing/2014/main" id="{4C8F2EDD-B47E-9140-89DA-172B51CA40D0}"/>
                  </a:ext>
                </a:extLst>
              </p:cNvPr>
              <p:cNvSpPr>
                <a:spLocks noRot="1" noChangeAspect="1" noMove="1" noResize="1" noEditPoints="1" noAdjustHandles="1" noChangeArrowheads="1" noChangeShapeType="1" noTextEdit="1"/>
              </p:cNvSpPr>
              <p:nvPr/>
            </p:nvSpPr>
            <p:spPr>
              <a:xfrm>
                <a:off x="926900" y="2410398"/>
                <a:ext cx="377303" cy="286555"/>
              </a:xfrm>
              <a:prstGeom prst="ellipse">
                <a:avLst/>
              </a:prstGeom>
              <a:blipFill>
                <a:blip r:embed="rId7"/>
                <a:stretch>
                  <a:fillRect/>
                </a:stretch>
              </a:blipFill>
              <a:ln>
                <a:solidFill>
                  <a:srgbClr val="C00000"/>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0" name="Oval 29">
                <a:extLst>
                  <a:ext uri="{FF2B5EF4-FFF2-40B4-BE49-F238E27FC236}">
                    <a16:creationId xmlns:a16="http://schemas.microsoft.com/office/drawing/2014/main" id="{65BBEF64-81F3-A245-8B8F-19D76F60C52B}"/>
                  </a:ext>
                </a:extLst>
              </p:cNvPr>
              <p:cNvSpPr/>
              <p:nvPr/>
            </p:nvSpPr>
            <p:spPr>
              <a:xfrm>
                <a:off x="866520" y="1887847"/>
                <a:ext cx="377303" cy="286555"/>
              </a:xfrm>
              <a:prstGeom prst="ellipse">
                <a:avLst/>
              </a:prstGeom>
              <a:solidFill>
                <a:schemeClr val="accent2">
                  <a:lumMod val="60000"/>
                  <a:lumOff val="4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𝑛</m:t>
                      </m:r>
                    </m:oMath>
                  </m:oMathPara>
                </a14:m>
                <a:endParaRPr lang="en-US" dirty="0"/>
              </a:p>
            </p:txBody>
          </p:sp>
        </mc:Choice>
        <mc:Fallback>
          <p:sp>
            <p:nvSpPr>
              <p:cNvPr id="30" name="Oval 29">
                <a:extLst>
                  <a:ext uri="{FF2B5EF4-FFF2-40B4-BE49-F238E27FC236}">
                    <a16:creationId xmlns:a16="http://schemas.microsoft.com/office/drawing/2014/main" id="{65BBEF64-81F3-A245-8B8F-19D76F60C52B}"/>
                  </a:ext>
                </a:extLst>
              </p:cNvPr>
              <p:cNvSpPr>
                <a:spLocks noRot="1" noChangeAspect="1" noMove="1" noResize="1" noEditPoints="1" noAdjustHandles="1" noChangeArrowheads="1" noChangeShapeType="1" noTextEdit="1"/>
              </p:cNvSpPr>
              <p:nvPr/>
            </p:nvSpPr>
            <p:spPr>
              <a:xfrm>
                <a:off x="866520" y="1887847"/>
                <a:ext cx="377303" cy="286555"/>
              </a:xfrm>
              <a:prstGeom prst="ellipse">
                <a:avLst/>
              </a:prstGeom>
              <a:blipFill>
                <a:blip r:embed="rId8"/>
                <a:stretch>
                  <a:fillRect/>
                </a:stretch>
              </a:blipFill>
              <a:ln>
                <a:solidFill>
                  <a:srgbClr val="C00000"/>
                </a:solidFill>
              </a:ln>
            </p:spPr>
            <p:txBody>
              <a:bodyPr/>
              <a:lstStyle/>
              <a:p>
                <a:r>
                  <a:rPr lang="en-US">
                    <a:noFill/>
                  </a:rPr>
                  <a:t> </a:t>
                </a:r>
              </a:p>
            </p:txBody>
          </p:sp>
        </mc:Fallback>
      </mc:AlternateContent>
      <p:sp>
        <p:nvSpPr>
          <p:cNvPr id="31" name="Oval 30">
            <a:extLst>
              <a:ext uri="{FF2B5EF4-FFF2-40B4-BE49-F238E27FC236}">
                <a16:creationId xmlns:a16="http://schemas.microsoft.com/office/drawing/2014/main" id="{8562F7C3-0C09-764E-969E-926218071015}"/>
              </a:ext>
            </a:extLst>
          </p:cNvPr>
          <p:cNvSpPr/>
          <p:nvPr/>
        </p:nvSpPr>
        <p:spPr>
          <a:xfrm>
            <a:off x="1931840" y="2109788"/>
            <a:ext cx="377303" cy="286555"/>
          </a:xfrm>
          <a:prstGeom prst="ellipse">
            <a:avLst/>
          </a:prstGeom>
          <a:solidFill>
            <a:schemeClr val="accent2">
              <a:lumMod val="60000"/>
              <a:lumOff val="4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878C809C-94E8-4040-8C10-58DD30452ED1}"/>
              </a:ext>
            </a:extLst>
          </p:cNvPr>
          <p:cNvSpPr/>
          <p:nvPr/>
        </p:nvSpPr>
        <p:spPr>
          <a:xfrm>
            <a:off x="2610541" y="2146955"/>
            <a:ext cx="377303" cy="286555"/>
          </a:xfrm>
          <a:prstGeom prst="ellipse">
            <a:avLst/>
          </a:prstGeom>
          <a:solidFill>
            <a:schemeClr val="accent2">
              <a:lumMod val="60000"/>
              <a:lumOff val="4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9C6806E4-F84E-EB4F-9444-00378F7B0AC9}"/>
              </a:ext>
            </a:extLst>
          </p:cNvPr>
          <p:cNvSpPr/>
          <p:nvPr/>
        </p:nvSpPr>
        <p:spPr>
          <a:xfrm>
            <a:off x="787840" y="3006435"/>
            <a:ext cx="377303" cy="286555"/>
          </a:xfrm>
          <a:prstGeom prst="ellipse">
            <a:avLst/>
          </a:prstGeom>
          <a:solidFill>
            <a:schemeClr val="accent2">
              <a:lumMod val="60000"/>
              <a:lumOff val="4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95BF35A7-26B4-3043-B054-27F1AF1797B0}"/>
              </a:ext>
            </a:extLst>
          </p:cNvPr>
          <p:cNvSpPr/>
          <p:nvPr/>
        </p:nvSpPr>
        <p:spPr>
          <a:xfrm>
            <a:off x="2411348" y="1908409"/>
            <a:ext cx="377303" cy="286555"/>
          </a:xfrm>
          <a:prstGeom prst="ellipse">
            <a:avLst/>
          </a:prstGeom>
          <a:solidFill>
            <a:schemeClr val="accent2">
              <a:lumMod val="60000"/>
              <a:lumOff val="4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35" name="Oval 34">
                <a:extLst>
                  <a:ext uri="{FF2B5EF4-FFF2-40B4-BE49-F238E27FC236}">
                    <a16:creationId xmlns:a16="http://schemas.microsoft.com/office/drawing/2014/main" id="{4288A43A-7213-F74E-A46C-664C70640BAA}"/>
                  </a:ext>
                </a:extLst>
              </p:cNvPr>
              <p:cNvSpPr/>
              <p:nvPr/>
            </p:nvSpPr>
            <p:spPr>
              <a:xfrm>
                <a:off x="2126780" y="2253066"/>
                <a:ext cx="377303" cy="286555"/>
              </a:xfrm>
              <a:prstGeom prst="ellipse">
                <a:avLst/>
              </a:prstGeom>
              <a:solidFill>
                <a:schemeClr val="accent2">
                  <a:lumMod val="60000"/>
                  <a:lumOff val="4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𝑛</m:t>
                      </m:r>
                    </m:oMath>
                  </m:oMathPara>
                </a14:m>
                <a:endParaRPr lang="en-US" dirty="0"/>
              </a:p>
            </p:txBody>
          </p:sp>
        </mc:Choice>
        <mc:Fallback>
          <p:sp>
            <p:nvSpPr>
              <p:cNvPr id="35" name="Oval 34">
                <a:extLst>
                  <a:ext uri="{FF2B5EF4-FFF2-40B4-BE49-F238E27FC236}">
                    <a16:creationId xmlns:a16="http://schemas.microsoft.com/office/drawing/2014/main" id="{4288A43A-7213-F74E-A46C-664C70640BAA}"/>
                  </a:ext>
                </a:extLst>
              </p:cNvPr>
              <p:cNvSpPr>
                <a:spLocks noRot="1" noChangeAspect="1" noMove="1" noResize="1" noEditPoints="1" noAdjustHandles="1" noChangeArrowheads="1" noChangeShapeType="1" noTextEdit="1"/>
              </p:cNvSpPr>
              <p:nvPr/>
            </p:nvSpPr>
            <p:spPr>
              <a:xfrm>
                <a:off x="2126780" y="2253066"/>
                <a:ext cx="377303" cy="286555"/>
              </a:xfrm>
              <a:prstGeom prst="ellipse">
                <a:avLst/>
              </a:prstGeom>
              <a:blipFill>
                <a:blip r:embed="rId9"/>
                <a:stretch>
                  <a:fillRect/>
                </a:stretch>
              </a:blipFill>
              <a:ln>
                <a:solidFill>
                  <a:srgbClr val="C00000"/>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6" name="Oval 35">
                <a:extLst>
                  <a:ext uri="{FF2B5EF4-FFF2-40B4-BE49-F238E27FC236}">
                    <a16:creationId xmlns:a16="http://schemas.microsoft.com/office/drawing/2014/main" id="{65980E0E-63FF-6645-8EF7-C99D0FC20C44}"/>
                  </a:ext>
                </a:extLst>
              </p:cNvPr>
              <p:cNvSpPr/>
              <p:nvPr/>
            </p:nvSpPr>
            <p:spPr>
              <a:xfrm>
                <a:off x="3708227" y="2700692"/>
                <a:ext cx="377303" cy="286555"/>
              </a:xfrm>
              <a:prstGeom prst="ellipse">
                <a:avLst/>
              </a:prstGeom>
              <a:solidFill>
                <a:schemeClr val="accent2">
                  <a:lumMod val="60000"/>
                  <a:lumOff val="4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𝑛</m:t>
                      </m:r>
                    </m:oMath>
                  </m:oMathPara>
                </a14:m>
                <a:endParaRPr lang="en-US" dirty="0"/>
              </a:p>
            </p:txBody>
          </p:sp>
        </mc:Choice>
        <mc:Fallback>
          <p:sp>
            <p:nvSpPr>
              <p:cNvPr id="36" name="Oval 35">
                <a:extLst>
                  <a:ext uri="{FF2B5EF4-FFF2-40B4-BE49-F238E27FC236}">
                    <a16:creationId xmlns:a16="http://schemas.microsoft.com/office/drawing/2014/main" id="{65980E0E-63FF-6645-8EF7-C99D0FC20C44}"/>
                  </a:ext>
                </a:extLst>
              </p:cNvPr>
              <p:cNvSpPr>
                <a:spLocks noRot="1" noChangeAspect="1" noMove="1" noResize="1" noEditPoints="1" noAdjustHandles="1" noChangeArrowheads="1" noChangeShapeType="1" noTextEdit="1"/>
              </p:cNvSpPr>
              <p:nvPr/>
            </p:nvSpPr>
            <p:spPr>
              <a:xfrm>
                <a:off x="3708227" y="2700692"/>
                <a:ext cx="377303" cy="286555"/>
              </a:xfrm>
              <a:prstGeom prst="ellipse">
                <a:avLst/>
              </a:prstGeom>
              <a:blipFill>
                <a:blip r:embed="rId10"/>
                <a:stretch>
                  <a:fillRect/>
                </a:stretch>
              </a:blipFill>
              <a:ln>
                <a:solidFill>
                  <a:srgbClr val="C00000"/>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7" name="TextBox 36">
                <a:extLst>
                  <a:ext uri="{FF2B5EF4-FFF2-40B4-BE49-F238E27FC236}">
                    <a16:creationId xmlns:a16="http://schemas.microsoft.com/office/drawing/2014/main" id="{FBD80909-9884-7C4D-9111-A3834BC21D58}"/>
                  </a:ext>
                </a:extLst>
              </p:cNvPr>
              <p:cNvSpPr txBox="1"/>
              <p:nvPr/>
            </p:nvSpPr>
            <p:spPr>
              <a:xfrm>
                <a:off x="5003586" y="2586151"/>
                <a:ext cx="973343" cy="46666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i="1" dirty="0" smtClean="0">
                              <a:latin typeface="Cambria Math" panose="02040503050406030204" pitchFamily="18" charset="0"/>
                              <a:ea typeface="Cambria Math" panose="02040503050406030204" pitchFamily="18" charset="0"/>
                            </a:rPr>
                          </m:ctrlPr>
                        </m:sSubPr>
                        <m:e>
                          <m:bar>
                            <m:barPr>
                              <m:pos m:val="top"/>
                              <m:ctrlPr>
                                <a:rPr lang="en-US" sz="2400" i="1" dirty="0">
                                  <a:latin typeface="Cambria Math" panose="02040503050406030204" pitchFamily="18" charset="0"/>
                                  <a:ea typeface="Cambria Math" panose="02040503050406030204" pitchFamily="18" charset="0"/>
                                </a:rPr>
                              </m:ctrlPr>
                            </m:barPr>
                            <m:e>
                              <m:r>
                                <a:rPr lang="en-US" sz="2400" i="1" dirty="0">
                                  <a:latin typeface="Cambria Math" panose="02040503050406030204" pitchFamily="18" charset="0"/>
                                  <a:ea typeface="Cambria Math" panose="02040503050406030204" pitchFamily="18" charset="0"/>
                                </a:rPr>
                                <m:t>𝑥</m:t>
                              </m:r>
                            </m:e>
                          </m:bar>
                        </m:e>
                        <m:sub>
                          <m:r>
                            <a:rPr lang="en-US" sz="2400" b="0" i="1" dirty="0" smtClean="0">
                              <a:latin typeface="Cambria Math" panose="02040503050406030204" pitchFamily="18" charset="0"/>
                              <a:ea typeface="Cambria Math" panose="02040503050406030204" pitchFamily="18" charset="0"/>
                            </a:rPr>
                            <m:t>2</m:t>
                          </m:r>
                        </m:sub>
                      </m:sSub>
                      <m:r>
                        <a:rPr lang="en-US" sz="2400" b="0" i="1" dirty="0" smtClean="0">
                          <a:latin typeface="Cambria Math" panose="02040503050406030204" pitchFamily="18" charset="0"/>
                          <a:ea typeface="Cambria Math" panose="02040503050406030204" pitchFamily="18" charset="0"/>
                        </a:rPr>
                        <m:t>,</m:t>
                      </m:r>
                      <m:sSubSup>
                        <m:sSubSupPr>
                          <m:ctrlPr>
                            <a:rPr lang="en-US" sz="2400" i="1" dirty="0">
                              <a:latin typeface="Cambria Math" panose="02040503050406030204" pitchFamily="18" charset="0"/>
                              <a:ea typeface="Cambria Math" panose="02040503050406030204" pitchFamily="18" charset="0"/>
                            </a:rPr>
                          </m:ctrlPr>
                        </m:sSubSupPr>
                        <m:e>
                          <m:r>
                            <a:rPr lang="en-US" sz="2400" b="0" i="1" dirty="0" smtClean="0">
                              <a:latin typeface="Cambria Math" panose="02040503050406030204" pitchFamily="18" charset="0"/>
                              <a:ea typeface="Cambria Math" panose="02040503050406030204" pitchFamily="18" charset="0"/>
                            </a:rPr>
                            <m:t>𝑠</m:t>
                          </m:r>
                        </m:e>
                        <m:sub>
                          <m:r>
                            <a:rPr lang="en-US" sz="2400" b="0" i="1" dirty="0" smtClean="0">
                              <a:latin typeface="Cambria Math" panose="02040503050406030204" pitchFamily="18" charset="0"/>
                              <a:ea typeface="Cambria Math" panose="02040503050406030204" pitchFamily="18" charset="0"/>
                            </a:rPr>
                            <m:t>2</m:t>
                          </m:r>
                        </m:sub>
                        <m:sup>
                          <m:r>
                            <a:rPr lang="en-US" sz="2400" i="1" dirty="0">
                              <a:latin typeface="Cambria Math" panose="02040503050406030204" pitchFamily="18" charset="0"/>
                              <a:ea typeface="Cambria Math" panose="02040503050406030204" pitchFamily="18" charset="0"/>
                            </a:rPr>
                            <m:t>2</m:t>
                          </m:r>
                        </m:sup>
                      </m:sSubSup>
                    </m:oMath>
                  </m:oMathPara>
                </a14:m>
                <a:endParaRPr lang="en-US" sz="2400" dirty="0"/>
              </a:p>
            </p:txBody>
          </p:sp>
        </mc:Choice>
        <mc:Fallback>
          <p:sp>
            <p:nvSpPr>
              <p:cNvPr id="37" name="TextBox 36">
                <a:extLst>
                  <a:ext uri="{FF2B5EF4-FFF2-40B4-BE49-F238E27FC236}">
                    <a16:creationId xmlns:a16="http://schemas.microsoft.com/office/drawing/2014/main" id="{FBD80909-9884-7C4D-9111-A3834BC21D58}"/>
                  </a:ext>
                </a:extLst>
              </p:cNvPr>
              <p:cNvSpPr txBox="1">
                <a:spLocks noRot="1" noChangeAspect="1" noMove="1" noResize="1" noEditPoints="1" noAdjustHandles="1" noChangeArrowheads="1" noChangeShapeType="1" noTextEdit="1"/>
              </p:cNvSpPr>
              <p:nvPr/>
            </p:nvSpPr>
            <p:spPr>
              <a:xfrm>
                <a:off x="5003586" y="2586151"/>
                <a:ext cx="973343" cy="466666"/>
              </a:xfrm>
              <a:prstGeom prst="rect">
                <a:avLst/>
              </a:prstGeom>
              <a:blipFill>
                <a:blip r:embed="rId11"/>
                <a:stretch>
                  <a:fillRect b="-2632"/>
                </a:stretch>
              </a:blipFill>
            </p:spPr>
            <p:txBody>
              <a:bodyPr/>
              <a:lstStyle/>
              <a:p>
                <a:r>
                  <a:rPr lang="en-US">
                    <a:noFill/>
                  </a:rPr>
                  <a:t> </a:t>
                </a:r>
              </a:p>
            </p:txBody>
          </p:sp>
        </mc:Fallback>
      </mc:AlternateContent>
      <p:cxnSp>
        <p:nvCxnSpPr>
          <p:cNvPr id="38" name="Straight Arrow Connector 37">
            <a:extLst>
              <a:ext uri="{FF2B5EF4-FFF2-40B4-BE49-F238E27FC236}">
                <a16:creationId xmlns:a16="http://schemas.microsoft.com/office/drawing/2014/main" id="{E79B5A16-2B4D-F342-935E-D171308A154F}"/>
              </a:ext>
            </a:extLst>
          </p:cNvPr>
          <p:cNvCxnSpPr>
            <a:cxnSpLocks/>
          </p:cNvCxnSpPr>
          <p:nvPr/>
        </p:nvCxnSpPr>
        <p:spPr>
          <a:xfrm>
            <a:off x="4195390" y="2837080"/>
            <a:ext cx="77805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9" name="Oval 38">
                <a:extLst>
                  <a:ext uri="{FF2B5EF4-FFF2-40B4-BE49-F238E27FC236}">
                    <a16:creationId xmlns:a16="http://schemas.microsoft.com/office/drawing/2014/main" id="{E9A52502-C997-0049-8A8D-7543568BE6A0}"/>
                  </a:ext>
                </a:extLst>
              </p:cNvPr>
              <p:cNvSpPr/>
              <p:nvPr/>
            </p:nvSpPr>
            <p:spPr>
              <a:xfrm>
                <a:off x="3703011" y="3274036"/>
                <a:ext cx="377303" cy="286555"/>
              </a:xfrm>
              <a:prstGeom prst="ellipse">
                <a:avLst/>
              </a:prstGeom>
              <a:solidFill>
                <a:schemeClr val="accent2">
                  <a:lumMod val="60000"/>
                  <a:lumOff val="4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𝑛</m:t>
                      </m:r>
                    </m:oMath>
                  </m:oMathPara>
                </a14:m>
                <a:endParaRPr lang="en-US" dirty="0"/>
              </a:p>
            </p:txBody>
          </p:sp>
        </mc:Choice>
        <mc:Fallback>
          <p:sp>
            <p:nvSpPr>
              <p:cNvPr id="39" name="Oval 38">
                <a:extLst>
                  <a:ext uri="{FF2B5EF4-FFF2-40B4-BE49-F238E27FC236}">
                    <a16:creationId xmlns:a16="http://schemas.microsoft.com/office/drawing/2014/main" id="{E9A52502-C997-0049-8A8D-7543568BE6A0}"/>
                  </a:ext>
                </a:extLst>
              </p:cNvPr>
              <p:cNvSpPr>
                <a:spLocks noRot="1" noChangeAspect="1" noMove="1" noResize="1" noEditPoints="1" noAdjustHandles="1" noChangeArrowheads="1" noChangeShapeType="1" noTextEdit="1"/>
              </p:cNvSpPr>
              <p:nvPr/>
            </p:nvSpPr>
            <p:spPr>
              <a:xfrm>
                <a:off x="3703011" y="3274036"/>
                <a:ext cx="377303" cy="286555"/>
              </a:xfrm>
              <a:prstGeom prst="ellipse">
                <a:avLst/>
              </a:prstGeom>
              <a:blipFill>
                <a:blip r:embed="rId12"/>
                <a:stretch>
                  <a:fillRect/>
                </a:stretch>
              </a:blipFill>
              <a:ln>
                <a:solidFill>
                  <a:srgbClr val="C00000"/>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0" name="TextBox 39">
                <a:extLst>
                  <a:ext uri="{FF2B5EF4-FFF2-40B4-BE49-F238E27FC236}">
                    <a16:creationId xmlns:a16="http://schemas.microsoft.com/office/drawing/2014/main" id="{D3956353-F58B-E543-83B9-2A69249ADE76}"/>
                  </a:ext>
                </a:extLst>
              </p:cNvPr>
              <p:cNvSpPr txBox="1"/>
              <p:nvPr/>
            </p:nvSpPr>
            <p:spPr>
              <a:xfrm>
                <a:off x="4998370" y="3159495"/>
                <a:ext cx="973343" cy="46852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i="1" dirty="0" smtClean="0">
                              <a:latin typeface="Cambria Math" panose="02040503050406030204" pitchFamily="18" charset="0"/>
                              <a:ea typeface="Cambria Math" panose="02040503050406030204" pitchFamily="18" charset="0"/>
                            </a:rPr>
                          </m:ctrlPr>
                        </m:sSubPr>
                        <m:e>
                          <m:bar>
                            <m:barPr>
                              <m:pos m:val="top"/>
                              <m:ctrlPr>
                                <a:rPr lang="en-US" sz="2400" i="1" dirty="0">
                                  <a:latin typeface="Cambria Math" panose="02040503050406030204" pitchFamily="18" charset="0"/>
                                  <a:ea typeface="Cambria Math" panose="02040503050406030204" pitchFamily="18" charset="0"/>
                                </a:rPr>
                              </m:ctrlPr>
                            </m:barPr>
                            <m:e>
                              <m:r>
                                <a:rPr lang="en-US" sz="2400" i="1" dirty="0">
                                  <a:latin typeface="Cambria Math" panose="02040503050406030204" pitchFamily="18" charset="0"/>
                                  <a:ea typeface="Cambria Math" panose="02040503050406030204" pitchFamily="18" charset="0"/>
                                </a:rPr>
                                <m:t>𝑥</m:t>
                              </m:r>
                            </m:e>
                          </m:bar>
                        </m:e>
                        <m:sub>
                          <m:r>
                            <a:rPr lang="en-US" sz="2400" b="0" i="1" dirty="0" smtClean="0">
                              <a:latin typeface="Cambria Math" panose="02040503050406030204" pitchFamily="18" charset="0"/>
                              <a:ea typeface="Cambria Math" panose="02040503050406030204" pitchFamily="18" charset="0"/>
                            </a:rPr>
                            <m:t>3</m:t>
                          </m:r>
                        </m:sub>
                      </m:sSub>
                      <m:r>
                        <a:rPr lang="en-US" sz="2400" b="0" i="1" dirty="0" smtClean="0">
                          <a:latin typeface="Cambria Math" panose="02040503050406030204" pitchFamily="18" charset="0"/>
                          <a:ea typeface="Cambria Math" panose="02040503050406030204" pitchFamily="18" charset="0"/>
                        </a:rPr>
                        <m:t>,</m:t>
                      </m:r>
                      <m:sSubSup>
                        <m:sSubSupPr>
                          <m:ctrlPr>
                            <a:rPr lang="en-US" sz="2400" i="1" dirty="0">
                              <a:latin typeface="Cambria Math" panose="02040503050406030204" pitchFamily="18" charset="0"/>
                              <a:ea typeface="Cambria Math" panose="02040503050406030204" pitchFamily="18" charset="0"/>
                            </a:rPr>
                          </m:ctrlPr>
                        </m:sSubSupPr>
                        <m:e>
                          <m:r>
                            <a:rPr lang="en-US" sz="2400" b="0" i="1" dirty="0" smtClean="0">
                              <a:latin typeface="Cambria Math" panose="02040503050406030204" pitchFamily="18" charset="0"/>
                              <a:ea typeface="Cambria Math" panose="02040503050406030204" pitchFamily="18" charset="0"/>
                            </a:rPr>
                            <m:t>𝑠</m:t>
                          </m:r>
                        </m:e>
                        <m:sub>
                          <m:r>
                            <a:rPr lang="en-US" sz="2400" b="0" i="1" dirty="0" smtClean="0">
                              <a:latin typeface="Cambria Math" panose="02040503050406030204" pitchFamily="18" charset="0"/>
                              <a:ea typeface="Cambria Math" panose="02040503050406030204" pitchFamily="18" charset="0"/>
                            </a:rPr>
                            <m:t>3</m:t>
                          </m:r>
                        </m:sub>
                        <m:sup>
                          <m:r>
                            <a:rPr lang="en-US" sz="2400" i="1" dirty="0">
                              <a:latin typeface="Cambria Math" panose="02040503050406030204" pitchFamily="18" charset="0"/>
                              <a:ea typeface="Cambria Math" panose="02040503050406030204" pitchFamily="18" charset="0"/>
                            </a:rPr>
                            <m:t>2</m:t>
                          </m:r>
                        </m:sup>
                      </m:sSubSup>
                    </m:oMath>
                  </m:oMathPara>
                </a14:m>
                <a:endParaRPr lang="en-US" sz="2400" dirty="0"/>
              </a:p>
            </p:txBody>
          </p:sp>
        </mc:Choice>
        <mc:Fallback>
          <p:sp>
            <p:nvSpPr>
              <p:cNvPr id="40" name="TextBox 39">
                <a:extLst>
                  <a:ext uri="{FF2B5EF4-FFF2-40B4-BE49-F238E27FC236}">
                    <a16:creationId xmlns:a16="http://schemas.microsoft.com/office/drawing/2014/main" id="{D3956353-F58B-E543-83B9-2A69249ADE76}"/>
                  </a:ext>
                </a:extLst>
              </p:cNvPr>
              <p:cNvSpPr txBox="1">
                <a:spLocks noRot="1" noChangeAspect="1" noMove="1" noResize="1" noEditPoints="1" noAdjustHandles="1" noChangeArrowheads="1" noChangeShapeType="1" noTextEdit="1"/>
              </p:cNvSpPr>
              <p:nvPr/>
            </p:nvSpPr>
            <p:spPr>
              <a:xfrm>
                <a:off x="4998370" y="3159495"/>
                <a:ext cx="973343" cy="468526"/>
              </a:xfrm>
              <a:prstGeom prst="rect">
                <a:avLst/>
              </a:prstGeom>
              <a:blipFill>
                <a:blip r:embed="rId13"/>
                <a:stretch>
                  <a:fillRect b="-2632"/>
                </a:stretch>
              </a:blipFill>
            </p:spPr>
            <p:txBody>
              <a:bodyPr/>
              <a:lstStyle/>
              <a:p>
                <a:r>
                  <a:rPr lang="en-US">
                    <a:noFill/>
                  </a:rPr>
                  <a:t> </a:t>
                </a:r>
              </a:p>
            </p:txBody>
          </p:sp>
        </mc:Fallback>
      </mc:AlternateContent>
      <p:cxnSp>
        <p:nvCxnSpPr>
          <p:cNvPr id="41" name="Straight Arrow Connector 40">
            <a:extLst>
              <a:ext uri="{FF2B5EF4-FFF2-40B4-BE49-F238E27FC236}">
                <a16:creationId xmlns:a16="http://schemas.microsoft.com/office/drawing/2014/main" id="{FD665178-D545-FD4C-8236-89F1A118AE79}"/>
              </a:ext>
            </a:extLst>
          </p:cNvPr>
          <p:cNvCxnSpPr>
            <a:cxnSpLocks/>
          </p:cNvCxnSpPr>
          <p:nvPr/>
        </p:nvCxnSpPr>
        <p:spPr>
          <a:xfrm>
            <a:off x="4190174" y="3410424"/>
            <a:ext cx="77805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8" name="Picture 47">
            <a:extLst>
              <a:ext uri="{FF2B5EF4-FFF2-40B4-BE49-F238E27FC236}">
                <a16:creationId xmlns:a16="http://schemas.microsoft.com/office/drawing/2014/main" id="{C0CD5D78-E549-7F49-83EF-29394A0EE2DA}"/>
              </a:ext>
            </a:extLst>
          </p:cNvPr>
          <p:cNvPicPr>
            <a:picLocks noChangeAspect="1"/>
          </p:cNvPicPr>
          <p:nvPr/>
        </p:nvPicPr>
        <p:blipFill rotWithShape="1">
          <a:blip r:embed="rId14"/>
          <a:srcRect b="9425"/>
          <a:stretch/>
        </p:blipFill>
        <p:spPr>
          <a:xfrm>
            <a:off x="1850945" y="3951602"/>
            <a:ext cx="4678457" cy="2276179"/>
          </a:xfrm>
          <a:prstGeom prst="rect">
            <a:avLst/>
          </a:prstGeom>
        </p:spPr>
      </p:pic>
      <mc:AlternateContent xmlns:mc="http://schemas.openxmlformats.org/markup-compatibility/2006">
        <mc:Choice xmlns:a14="http://schemas.microsoft.com/office/drawing/2010/main" Requires="a14">
          <p:sp>
            <p:nvSpPr>
              <p:cNvPr id="50" name="TextBox 49">
                <a:extLst>
                  <a:ext uri="{FF2B5EF4-FFF2-40B4-BE49-F238E27FC236}">
                    <a16:creationId xmlns:a16="http://schemas.microsoft.com/office/drawing/2014/main" id="{E8B65D25-5B45-FA45-A7FF-4B07208F268B}"/>
                  </a:ext>
                </a:extLst>
              </p:cNvPr>
              <p:cNvSpPr txBox="1"/>
              <p:nvPr/>
            </p:nvSpPr>
            <p:spPr>
              <a:xfrm>
                <a:off x="4011463" y="6132104"/>
                <a:ext cx="293282"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000" i="1" dirty="0" smtClean="0">
                          <a:solidFill>
                            <a:schemeClr val="accent6"/>
                          </a:solidFill>
                          <a:latin typeface="Cambria Math" panose="02040503050406030204" pitchFamily="18" charset="0"/>
                          <a:ea typeface="Cambria Math" panose="02040503050406030204" pitchFamily="18" charset="0"/>
                        </a:rPr>
                        <m:t>𝜇</m:t>
                      </m:r>
                    </m:oMath>
                  </m:oMathPara>
                </a14:m>
                <a:endParaRPr lang="en-US" sz="2000" dirty="0">
                  <a:solidFill>
                    <a:schemeClr val="accent6"/>
                  </a:solidFill>
                </a:endParaRPr>
              </a:p>
            </p:txBody>
          </p:sp>
        </mc:Choice>
        <mc:Fallback>
          <p:sp>
            <p:nvSpPr>
              <p:cNvPr id="50" name="TextBox 49">
                <a:extLst>
                  <a:ext uri="{FF2B5EF4-FFF2-40B4-BE49-F238E27FC236}">
                    <a16:creationId xmlns:a16="http://schemas.microsoft.com/office/drawing/2014/main" id="{E8B65D25-5B45-FA45-A7FF-4B07208F268B}"/>
                  </a:ext>
                </a:extLst>
              </p:cNvPr>
              <p:cNvSpPr txBox="1">
                <a:spLocks noRot="1" noChangeAspect="1" noMove="1" noResize="1" noEditPoints="1" noAdjustHandles="1" noChangeArrowheads="1" noChangeShapeType="1" noTextEdit="1"/>
              </p:cNvSpPr>
              <p:nvPr/>
            </p:nvSpPr>
            <p:spPr>
              <a:xfrm>
                <a:off x="4011463" y="6132104"/>
                <a:ext cx="293282" cy="400110"/>
              </a:xfrm>
              <a:prstGeom prst="rect">
                <a:avLst/>
              </a:prstGeom>
              <a:blipFill>
                <a:blip r:embed="rId15"/>
                <a:stretch>
                  <a:fillRect r="-8333" b="-3030"/>
                </a:stretch>
              </a:blipFill>
            </p:spPr>
            <p:txBody>
              <a:bodyPr/>
              <a:lstStyle/>
              <a:p>
                <a:r>
                  <a:rPr lang="en-US">
                    <a:noFill/>
                  </a:rPr>
                  <a:t> </a:t>
                </a:r>
              </a:p>
            </p:txBody>
          </p:sp>
        </mc:Fallback>
      </mc:AlternateContent>
      <p:sp>
        <p:nvSpPr>
          <p:cNvPr id="52" name="Oval 51">
            <a:extLst>
              <a:ext uri="{FF2B5EF4-FFF2-40B4-BE49-F238E27FC236}">
                <a16:creationId xmlns:a16="http://schemas.microsoft.com/office/drawing/2014/main" id="{8E73A54D-27B1-D24B-893D-F6405ADDE479}"/>
              </a:ext>
            </a:extLst>
          </p:cNvPr>
          <p:cNvSpPr/>
          <p:nvPr/>
        </p:nvSpPr>
        <p:spPr>
          <a:xfrm>
            <a:off x="3762814" y="5975573"/>
            <a:ext cx="105532" cy="11153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7C3D378E-834C-BA4A-97B5-8B5230F908AE}"/>
              </a:ext>
            </a:extLst>
          </p:cNvPr>
          <p:cNvSpPr/>
          <p:nvPr/>
        </p:nvSpPr>
        <p:spPr>
          <a:xfrm>
            <a:off x="4234648" y="5975573"/>
            <a:ext cx="105532" cy="11153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730A29FD-CCDD-CB42-A474-DB789DD7B4BC}"/>
              </a:ext>
            </a:extLst>
          </p:cNvPr>
          <p:cNvSpPr/>
          <p:nvPr/>
        </p:nvSpPr>
        <p:spPr>
          <a:xfrm>
            <a:off x="4799006" y="5968311"/>
            <a:ext cx="105532" cy="11153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55" name="TextBox 54">
                <a:extLst>
                  <a:ext uri="{FF2B5EF4-FFF2-40B4-BE49-F238E27FC236}">
                    <a16:creationId xmlns:a16="http://schemas.microsoft.com/office/drawing/2014/main" id="{D081FE15-3BF8-D241-AC7E-106A0BB28866}"/>
                  </a:ext>
                </a:extLst>
              </p:cNvPr>
              <p:cNvSpPr txBox="1"/>
              <p:nvPr/>
            </p:nvSpPr>
            <p:spPr>
              <a:xfrm>
                <a:off x="3608667" y="5583925"/>
                <a:ext cx="492314"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000" i="1" dirty="0" smtClean="0">
                              <a:latin typeface="Cambria Math" panose="02040503050406030204" pitchFamily="18" charset="0"/>
                            </a:rPr>
                          </m:ctrlPr>
                        </m:sSubPr>
                        <m:e>
                          <m:bar>
                            <m:barPr>
                              <m:pos m:val="top"/>
                              <m:ctrlPr>
                                <a:rPr lang="en-US" sz="2000" i="1" dirty="0">
                                  <a:latin typeface="Cambria Math" panose="02040503050406030204" pitchFamily="18" charset="0"/>
                                  <a:ea typeface="Cambria Math" panose="02040503050406030204" pitchFamily="18" charset="0"/>
                                </a:rPr>
                              </m:ctrlPr>
                            </m:barPr>
                            <m:e>
                              <m:r>
                                <a:rPr lang="en-US" sz="2000" i="1" dirty="0">
                                  <a:latin typeface="Cambria Math" panose="02040503050406030204" pitchFamily="18" charset="0"/>
                                  <a:ea typeface="Cambria Math" panose="02040503050406030204" pitchFamily="18" charset="0"/>
                                </a:rPr>
                                <m:t>𝑥</m:t>
                              </m:r>
                            </m:e>
                          </m:bar>
                        </m:e>
                        <m:sub>
                          <m:r>
                            <a:rPr lang="en-US" sz="2000" b="0" i="1" dirty="0" smtClean="0">
                              <a:latin typeface="Cambria Math" panose="02040503050406030204" pitchFamily="18" charset="0"/>
                            </a:rPr>
                            <m:t>1</m:t>
                          </m:r>
                        </m:sub>
                      </m:sSub>
                    </m:oMath>
                  </m:oMathPara>
                </a14:m>
                <a:endParaRPr lang="en-US" sz="2000" dirty="0"/>
              </a:p>
            </p:txBody>
          </p:sp>
        </mc:Choice>
        <mc:Fallback>
          <p:sp>
            <p:nvSpPr>
              <p:cNvPr id="55" name="TextBox 54">
                <a:extLst>
                  <a:ext uri="{FF2B5EF4-FFF2-40B4-BE49-F238E27FC236}">
                    <a16:creationId xmlns:a16="http://schemas.microsoft.com/office/drawing/2014/main" id="{D081FE15-3BF8-D241-AC7E-106A0BB28866}"/>
                  </a:ext>
                </a:extLst>
              </p:cNvPr>
              <p:cNvSpPr txBox="1">
                <a:spLocks noRot="1" noChangeAspect="1" noMove="1" noResize="1" noEditPoints="1" noAdjustHandles="1" noChangeArrowheads="1" noChangeShapeType="1" noTextEdit="1"/>
              </p:cNvSpPr>
              <p:nvPr/>
            </p:nvSpPr>
            <p:spPr>
              <a:xfrm>
                <a:off x="3608667" y="5583925"/>
                <a:ext cx="492314" cy="400110"/>
              </a:xfrm>
              <a:prstGeom prst="rect">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6" name="TextBox 55">
                <a:extLst>
                  <a:ext uri="{FF2B5EF4-FFF2-40B4-BE49-F238E27FC236}">
                    <a16:creationId xmlns:a16="http://schemas.microsoft.com/office/drawing/2014/main" id="{12DCC2B8-6FB1-1F4F-92E9-3DC697575184}"/>
                  </a:ext>
                </a:extLst>
              </p:cNvPr>
              <p:cNvSpPr txBox="1"/>
              <p:nvPr/>
            </p:nvSpPr>
            <p:spPr>
              <a:xfrm>
                <a:off x="4097185" y="5597312"/>
                <a:ext cx="498278"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000" i="1" dirty="0" smtClean="0">
                              <a:latin typeface="Cambria Math" panose="02040503050406030204" pitchFamily="18" charset="0"/>
                            </a:rPr>
                          </m:ctrlPr>
                        </m:sSubPr>
                        <m:e>
                          <m:bar>
                            <m:barPr>
                              <m:pos m:val="top"/>
                              <m:ctrlPr>
                                <a:rPr lang="en-US" sz="2000" i="1" dirty="0">
                                  <a:latin typeface="Cambria Math" panose="02040503050406030204" pitchFamily="18" charset="0"/>
                                  <a:ea typeface="Cambria Math" panose="02040503050406030204" pitchFamily="18" charset="0"/>
                                </a:rPr>
                              </m:ctrlPr>
                            </m:barPr>
                            <m:e>
                              <m:r>
                                <a:rPr lang="en-US" sz="2000" i="1" dirty="0">
                                  <a:latin typeface="Cambria Math" panose="02040503050406030204" pitchFamily="18" charset="0"/>
                                  <a:ea typeface="Cambria Math" panose="02040503050406030204" pitchFamily="18" charset="0"/>
                                </a:rPr>
                                <m:t>𝑥</m:t>
                              </m:r>
                            </m:e>
                          </m:bar>
                        </m:e>
                        <m:sub>
                          <m:r>
                            <a:rPr lang="en-US" sz="2000" b="0" i="1" dirty="0" smtClean="0">
                              <a:latin typeface="Cambria Math" panose="02040503050406030204" pitchFamily="18" charset="0"/>
                            </a:rPr>
                            <m:t>2</m:t>
                          </m:r>
                        </m:sub>
                      </m:sSub>
                    </m:oMath>
                  </m:oMathPara>
                </a14:m>
                <a:endParaRPr lang="en-US" sz="2000" dirty="0"/>
              </a:p>
            </p:txBody>
          </p:sp>
        </mc:Choice>
        <mc:Fallback>
          <p:sp>
            <p:nvSpPr>
              <p:cNvPr id="56" name="TextBox 55">
                <a:extLst>
                  <a:ext uri="{FF2B5EF4-FFF2-40B4-BE49-F238E27FC236}">
                    <a16:creationId xmlns:a16="http://schemas.microsoft.com/office/drawing/2014/main" id="{12DCC2B8-6FB1-1F4F-92E9-3DC697575184}"/>
                  </a:ext>
                </a:extLst>
              </p:cNvPr>
              <p:cNvSpPr txBox="1">
                <a:spLocks noRot="1" noChangeAspect="1" noMove="1" noResize="1" noEditPoints="1" noAdjustHandles="1" noChangeArrowheads="1" noChangeShapeType="1" noTextEdit="1"/>
              </p:cNvSpPr>
              <p:nvPr/>
            </p:nvSpPr>
            <p:spPr>
              <a:xfrm>
                <a:off x="4097185" y="5597312"/>
                <a:ext cx="498278" cy="400110"/>
              </a:xfrm>
              <a:prstGeom prst="rect">
                <a:avLst/>
              </a:prstGeom>
              <a:blipFill>
                <a:blip r:embed="rId17"/>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7" name="TextBox 56">
                <a:extLst>
                  <a:ext uri="{FF2B5EF4-FFF2-40B4-BE49-F238E27FC236}">
                    <a16:creationId xmlns:a16="http://schemas.microsoft.com/office/drawing/2014/main" id="{C9822E21-9A4B-9C4E-AB2E-8B56C15D2E07}"/>
                  </a:ext>
                </a:extLst>
              </p:cNvPr>
              <p:cNvSpPr txBox="1"/>
              <p:nvPr/>
            </p:nvSpPr>
            <p:spPr>
              <a:xfrm>
                <a:off x="4655399" y="5603856"/>
                <a:ext cx="498278"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000" i="1" dirty="0" smtClean="0">
                              <a:latin typeface="Cambria Math" panose="02040503050406030204" pitchFamily="18" charset="0"/>
                            </a:rPr>
                          </m:ctrlPr>
                        </m:sSubPr>
                        <m:e>
                          <m:bar>
                            <m:barPr>
                              <m:pos m:val="top"/>
                              <m:ctrlPr>
                                <a:rPr lang="en-US" sz="2000" i="1" dirty="0">
                                  <a:latin typeface="Cambria Math" panose="02040503050406030204" pitchFamily="18" charset="0"/>
                                  <a:ea typeface="Cambria Math" panose="02040503050406030204" pitchFamily="18" charset="0"/>
                                </a:rPr>
                              </m:ctrlPr>
                            </m:barPr>
                            <m:e>
                              <m:r>
                                <a:rPr lang="en-US" sz="2000" i="1" dirty="0">
                                  <a:latin typeface="Cambria Math" panose="02040503050406030204" pitchFamily="18" charset="0"/>
                                  <a:ea typeface="Cambria Math" panose="02040503050406030204" pitchFamily="18" charset="0"/>
                                </a:rPr>
                                <m:t>𝑥</m:t>
                              </m:r>
                            </m:e>
                          </m:bar>
                        </m:e>
                        <m:sub>
                          <m:r>
                            <a:rPr lang="en-US" sz="2000" b="0" i="1" dirty="0" smtClean="0">
                              <a:latin typeface="Cambria Math" panose="02040503050406030204" pitchFamily="18" charset="0"/>
                            </a:rPr>
                            <m:t>3</m:t>
                          </m:r>
                        </m:sub>
                      </m:sSub>
                    </m:oMath>
                  </m:oMathPara>
                </a14:m>
                <a:endParaRPr lang="en-US" sz="2000" dirty="0"/>
              </a:p>
            </p:txBody>
          </p:sp>
        </mc:Choice>
        <mc:Fallback>
          <p:sp>
            <p:nvSpPr>
              <p:cNvPr id="57" name="TextBox 56">
                <a:extLst>
                  <a:ext uri="{FF2B5EF4-FFF2-40B4-BE49-F238E27FC236}">
                    <a16:creationId xmlns:a16="http://schemas.microsoft.com/office/drawing/2014/main" id="{C9822E21-9A4B-9C4E-AB2E-8B56C15D2E07}"/>
                  </a:ext>
                </a:extLst>
              </p:cNvPr>
              <p:cNvSpPr txBox="1">
                <a:spLocks noRot="1" noChangeAspect="1" noMove="1" noResize="1" noEditPoints="1" noAdjustHandles="1" noChangeArrowheads="1" noChangeShapeType="1" noTextEdit="1"/>
              </p:cNvSpPr>
              <p:nvPr/>
            </p:nvSpPr>
            <p:spPr>
              <a:xfrm>
                <a:off x="4655399" y="5603856"/>
                <a:ext cx="498278" cy="400110"/>
              </a:xfrm>
              <a:prstGeom prst="rect">
                <a:avLst/>
              </a:prstGeom>
              <a:blipFill>
                <a:blip r:embed="rId18"/>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8" name="TextBox 57">
                <a:extLst>
                  <a:ext uri="{FF2B5EF4-FFF2-40B4-BE49-F238E27FC236}">
                    <a16:creationId xmlns:a16="http://schemas.microsoft.com/office/drawing/2014/main" id="{7806B4FE-7ECD-5A4C-ABA1-B91A8413B523}"/>
                  </a:ext>
                </a:extLst>
              </p:cNvPr>
              <p:cNvSpPr txBox="1"/>
              <p:nvPr/>
            </p:nvSpPr>
            <p:spPr>
              <a:xfrm>
                <a:off x="4213971" y="4813869"/>
                <a:ext cx="497583" cy="6748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sz="2000" b="0" i="1" dirty="0" smtClean="0">
                              <a:solidFill>
                                <a:srgbClr val="C00000"/>
                              </a:solidFill>
                              <a:latin typeface="Cambria Math" panose="02040503050406030204" pitchFamily="18" charset="0"/>
                              <a:ea typeface="Cambria Math" panose="02040503050406030204" pitchFamily="18" charset="0"/>
                            </a:rPr>
                          </m:ctrlPr>
                        </m:fPr>
                        <m:num>
                          <m:r>
                            <a:rPr lang="en-US" sz="2000" b="0" i="1" dirty="0" smtClean="0">
                              <a:solidFill>
                                <a:srgbClr val="C00000"/>
                              </a:solidFill>
                              <a:latin typeface="Cambria Math" panose="02040503050406030204" pitchFamily="18" charset="0"/>
                              <a:ea typeface="Cambria Math" panose="02040503050406030204" pitchFamily="18" charset="0"/>
                            </a:rPr>
                            <m:t>𝜎</m:t>
                          </m:r>
                        </m:num>
                        <m:den>
                          <m:rad>
                            <m:radPr>
                              <m:degHide m:val="on"/>
                              <m:ctrlPr>
                                <a:rPr lang="en-US" sz="2000" b="0" i="1" dirty="0" smtClean="0">
                                  <a:solidFill>
                                    <a:srgbClr val="C00000"/>
                                  </a:solidFill>
                                  <a:latin typeface="Cambria Math" panose="02040503050406030204" pitchFamily="18" charset="0"/>
                                  <a:ea typeface="Cambria Math" panose="02040503050406030204" pitchFamily="18" charset="0"/>
                                </a:rPr>
                              </m:ctrlPr>
                            </m:radPr>
                            <m:deg/>
                            <m:e>
                              <m:r>
                                <a:rPr lang="en-US" sz="2000" b="0" i="1" dirty="0" smtClean="0">
                                  <a:solidFill>
                                    <a:srgbClr val="C00000"/>
                                  </a:solidFill>
                                  <a:latin typeface="Cambria Math" panose="02040503050406030204" pitchFamily="18" charset="0"/>
                                  <a:ea typeface="Cambria Math" panose="02040503050406030204" pitchFamily="18" charset="0"/>
                                </a:rPr>
                                <m:t>𝑛</m:t>
                              </m:r>
                            </m:e>
                          </m:rad>
                        </m:den>
                      </m:f>
                    </m:oMath>
                  </m:oMathPara>
                </a14:m>
                <a:endParaRPr lang="en-US" sz="2000" dirty="0">
                  <a:solidFill>
                    <a:srgbClr val="C00000"/>
                  </a:solidFill>
                </a:endParaRPr>
              </a:p>
            </p:txBody>
          </p:sp>
        </mc:Choice>
        <mc:Fallback>
          <p:sp>
            <p:nvSpPr>
              <p:cNvPr id="58" name="TextBox 57">
                <a:extLst>
                  <a:ext uri="{FF2B5EF4-FFF2-40B4-BE49-F238E27FC236}">
                    <a16:creationId xmlns:a16="http://schemas.microsoft.com/office/drawing/2014/main" id="{7806B4FE-7ECD-5A4C-ABA1-B91A8413B523}"/>
                  </a:ext>
                </a:extLst>
              </p:cNvPr>
              <p:cNvSpPr txBox="1">
                <a:spLocks noRot="1" noChangeAspect="1" noMove="1" noResize="1" noEditPoints="1" noAdjustHandles="1" noChangeArrowheads="1" noChangeShapeType="1" noTextEdit="1"/>
              </p:cNvSpPr>
              <p:nvPr/>
            </p:nvSpPr>
            <p:spPr>
              <a:xfrm>
                <a:off x="4213971" y="4813869"/>
                <a:ext cx="497583" cy="674865"/>
              </a:xfrm>
              <a:prstGeom prst="rect">
                <a:avLst/>
              </a:prstGeom>
              <a:blipFill>
                <a:blip r:embed="rId19"/>
                <a:stretch>
                  <a:fillRect/>
                </a:stretch>
              </a:blipFill>
            </p:spPr>
            <p:txBody>
              <a:bodyPr/>
              <a:lstStyle/>
              <a:p>
                <a:r>
                  <a:rPr lang="en-US">
                    <a:noFill/>
                  </a:rPr>
                  <a:t> </a:t>
                </a:r>
              </a:p>
            </p:txBody>
          </p:sp>
        </mc:Fallback>
      </mc:AlternateContent>
      <p:cxnSp>
        <p:nvCxnSpPr>
          <p:cNvPr id="6" name="Straight Arrow Connector 5">
            <a:extLst>
              <a:ext uri="{FF2B5EF4-FFF2-40B4-BE49-F238E27FC236}">
                <a16:creationId xmlns:a16="http://schemas.microsoft.com/office/drawing/2014/main" id="{E3C52C0C-3576-E545-91B1-4030A99B252C}"/>
              </a:ext>
            </a:extLst>
          </p:cNvPr>
          <p:cNvCxnSpPr/>
          <p:nvPr/>
        </p:nvCxnSpPr>
        <p:spPr>
          <a:xfrm>
            <a:off x="4175288" y="4836219"/>
            <a:ext cx="574950" cy="0"/>
          </a:xfrm>
          <a:prstGeom prst="straightConnector1">
            <a:avLst/>
          </a:prstGeom>
          <a:ln w="12700">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71" name="TextBox 70">
                <a:extLst>
                  <a:ext uri="{FF2B5EF4-FFF2-40B4-BE49-F238E27FC236}">
                    <a16:creationId xmlns:a16="http://schemas.microsoft.com/office/drawing/2014/main" id="{7CA45568-F756-6E4F-8228-CA6B3D54AC2C}"/>
                  </a:ext>
                </a:extLst>
              </p:cNvPr>
              <p:cNvSpPr txBox="1"/>
              <p:nvPr/>
            </p:nvSpPr>
            <p:spPr>
              <a:xfrm>
                <a:off x="6242122" y="1372137"/>
                <a:ext cx="2626010" cy="3170099"/>
              </a:xfrm>
              <a:prstGeom prst="rect">
                <a:avLst/>
              </a:prstGeom>
              <a:noFill/>
            </p:spPr>
            <p:txBody>
              <a:bodyPr wrap="square" rtlCol="0">
                <a:spAutoFit/>
              </a:bodyPr>
              <a:lstStyle/>
              <a:p>
                <a:r>
                  <a:rPr lang="en-US" sz="2000" dirty="0">
                    <a:solidFill>
                      <a:srgbClr val="C00000"/>
                    </a:solidFill>
                  </a:rPr>
                  <a:t>As the sample size </a:t>
                </a:r>
                <a14:m>
                  <m:oMath xmlns:m="http://schemas.openxmlformats.org/officeDocument/2006/math">
                    <m:r>
                      <a:rPr lang="en-US" sz="2000" b="0" i="1" dirty="0" smtClean="0">
                        <a:solidFill>
                          <a:srgbClr val="C00000"/>
                        </a:solidFill>
                        <a:latin typeface="Cambria Math" panose="02040503050406030204" pitchFamily="18" charset="0"/>
                      </a:rPr>
                      <m:t>𝑛</m:t>
                    </m:r>
                  </m:oMath>
                </a14:m>
                <a:r>
                  <a:rPr lang="en-US" sz="2000" dirty="0">
                    <a:solidFill>
                      <a:srgbClr val="C00000"/>
                    </a:solidFill>
                  </a:rPr>
                  <a:t> get bigger (</a:t>
                </a:r>
                <a14:m>
                  <m:oMath xmlns:m="http://schemas.openxmlformats.org/officeDocument/2006/math">
                    <m:r>
                      <a:rPr lang="en-US" sz="2000" b="0" i="1" dirty="0">
                        <a:solidFill>
                          <a:srgbClr val="C00000"/>
                        </a:solidFill>
                        <a:latin typeface="Cambria Math" panose="02040503050406030204" pitchFamily="18" charset="0"/>
                      </a:rPr>
                      <m:t>𝑛</m:t>
                    </m:r>
                    <m:r>
                      <a:rPr lang="en-US" sz="2000" b="0" i="1" dirty="0" smtClean="0">
                        <a:solidFill>
                          <a:srgbClr val="C00000"/>
                        </a:solidFill>
                        <a:latin typeface="Cambria Math" panose="02040503050406030204" pitchFamily="18" charset="0"/>
                        <a:ea typeface="Cambria Math" panose="02040503050406030204" pitchFamily="18" charset="0"/>
                      </a:rPr>
                      <m:t>≥30</m:t>
                    </m:r>
                  </m:oMath>
                </a14:m>
                <a:r>
                  <a:rPr lang="en-US" sz="2000" dirty="0">
                    <a:solidFill>
                      <a:srgbClr val="C00000"/>
                    </a:solidFill>
                  </a:rPr>
                  <a:t> is often, although not always big enough), the distribution of sample means </a:t>
                </a:r>
                <a14:m>
                  <m:oMath xmlns:m="http://schemas.openxmlformats.org/officeDocument/2006/math">
                    <m:sSub>
                      <m:sSubPr>
                        <m:ctrlPr>
                          <a:rPr lang="en-US" sz="2000" i="1" dirty="0" smtClean="0">
                            <a:solidFill>
                              <a:srgbClr val="C00000"/>
                            </a:solidFill>
                            <a:latin typeface="Cambria Math" panose="02040503050406030204" pitchFamily="18" charset="0"/>
                          </a:rPr>
                        </m:ctrlPr>
                      </m:sSubPr>
                      <m:e>
                        <m:r>
                          <a:rPr lang="en-US" sz="2000" b="0" i="1" dirty="0" smtClean="0">
                            <a:solidFill>
                              <a:srgbClr val="C00000"/>
                            </a:solidFill>
                            <a:latin typeface="Cambria Math" panose="02040503050406030204" pitchFamily="18" charset="0"/>
                            <a:ea typeface="Cambria Math" panose="02040503050406030204" pitchFamily="18" charset="0"/>
                          </a:rPr>
                          <m:t>𝜇</m:t>
                        </m:r>
                      </m:e>
                      <m:sub>
                        <m:r>
                          <a:rPr lang="en-US" sz="2000" b="0" i="1" dirty="0" smtClean="0">
                            <a:solidFill>
                              <a:srgbClr val="C00000"/>
                            </a:solidFill>
                            <a:latin typeface="Cambria Math" panose="02040503050406030204" pitchFamily="18" charset="0"/>
                          </a:rPr>
                          <m:t>𝑖</m:t>
                        </m:r>
                      </m:sub>
                    </m:sSub>
                  </m:oMath>
                </a14:m>
                <a:r>
                  <a:rPr lang="en-US" sz="2000" dirty="0">
                    <a:solidFill>
                      <a:srgbClr val="C00000"/>
                    </a:solidFill>
                  </a:rPr>
                  <a:t> will tend towards a normal distribution about the population mean </a:t>
                </a:r>
                <a14:m>
                  <m:oMath xmlns:m="http://schemas.openxmlformats.org/officeDocument/2006/math">
                    <m:r>
                      <a:rPr lang="en-US" sz="2000" b="0" i="1" dirty="0">
                        <a:solidFill>
                          <a:srgbClr val="C00000"/>
                        </a:solidFill>
                        <a:latin typeface="Cambria Math" panose="02040503050406030204" pitchFamily="18" charset="0"/>
                        <a:ea typeface="Cambria Math" panose="02040503050406030204" pitchFamily="18" charset="0"/>
                      </a:rPr>
                      <m:t>𝜇</m:t>
                    </m:r>
                  </m:oMath>
                </a14:m>
                <a:r>
                  <a:rPr lang="en-US" sz="2000" dirty="0">
                    <a:solidFill>
                      <a:srgbClr val="C00000"/>
                    </a:solidFill>
                  </a:rPr>
                  <a:t> with variance </a:t>
                </a:r>
                <a14:m>
                  <m:oMath xmlns:m="http://schemas.openxmlformats.org/officeDocument/2006/math">
                    <m:f>
                      <m:fPr>
                        <m:type m:val="lin"/>
                        <m:ctrlPr>
                          <a:rPr lang="en-US" sz="2000" i="1" dirty="0" smtClean="0">
                            <a:solidFill>
                              <a:srgbClr val="C00000"/>
                            </a:solidFill>
                            <a:latin typeface="Cambria Math" panose="02040503050406030204" pitchFamily="18" charset="0"/>
                          </a:rPr>
                        </m:ctrlPr>
                      </m:fPr>
                      <m:num>
                        <m:sSup>
                          <m:sSupPr>
                            <m:ctrlPr>
                              <a:rPr lang="en-US" sz="2000" i="1" dirty="0">
                                <a:solidFill>
                                  <a:srgbClr val="C00000"/>
                                </a:solidFill>
                                <a:latin typeface="Cambria Math" panose="02040503050406030204" pitchFamily="18" charset="0"/>
                              </a:rPr>
                            </m:ctrlPr>
                          </m:sSupPr>
                          <m:e>
                            <m:r>
                              <a:rPr lang="en-US" sz="2000" b="0" i="1" dirty="0">
                                <a:solidFill>
                                  <a:srgbClr val="C00000"/>
                                </a:solidFill>
                                <a:latin typeface="Cambria Math" panose="02040503050406030204" pitchFamily="18" charset="0"/>
                                <a:ea typeface="Cambria Math" panose="02040503050406030204" pitchFamily="18" charset="0"/>
                              </a:rPr>
                              <m:t>𝜎</m:t>
                            </m:r>
                          </m:e>
                          <m:sup>
                            <m:r>
                              <a:rPr lang="en-US" sz="2000" b="0" i="1" dirty="0">
                                <a:solidFill>
                                  <a:srgbClr val="C00000"/>
                                </a:solidFill>
                                <a:latin typeface="Cambria Math" panose="02040503050406030204" pitchFamily="18" charset="0"/>
                              </a:rPr>
                              <m:t>2</m:t>
                            </m:r>
                          </m:sup>
                        </m:sSup>
                      </m:num>
                      <m:den>
                        <m:r>
                          <a:rPr lang="en-US" sz="2000" b="0" i="1" dirty="0" smtClean="0">
                            <a:solidFill>
                              <a:srgbClr val="C00000"/>
                            </a:solidFill>
                            <a:latin typeface="Cambria Math" panose="02040503050406030204" pitchFamily="18" charset="0"/>
                          </a:rPr>
                          <m:t>𝑛</m:t>
                        </m:r>
                      </m:den>
                    </m:f>
                  </m:oMath>
                </a14:m>
                <a:r>
                  <a:rPr lang="en-US" sz="2000" dirty="0">
                    <a:solidFill>
                      <a:srgbClr val="C00000"/>
                    </a:solidFill>
                  </a:rPr>
                  <a:t>.</a:t>
                </a:r>
              </a:p>
            </p:txBody>
          </p:sp>
        </mc:Choice>
        <mc:Fallback>
          <p:sp>
            <p:nvSpPr>
              <p:cNvPr id="71" name="TextBox 70">
                <a:extLst>
                  <a:ext uri="{FF2B5EF4-FFF2-40B4-BE49-F238E27FC236}">
                    <a16:creationId xmlns:a16="http://schemas.microsoft.com/office/drawing/2014/main" id="{7CA45568-F756-6E4F-8228-CA6B3D54AC2C}"/>
                  </a:ext>
                </a:extLst>
              </p:cNvPr>
              <p:cNvSpPr txBox="1">
                <a:spLocks noRot="1" noChangeAspect="1" noMove="1" noResize="1" noEditPoints="1" noAdjustHandles="1" noChangeArrowheads="1" noChangeShapeType="1" noTextEdit="1"/>
              </p:cNvSpPr>
              <p:nvPr/>
            </p:nvSpPr>
            <p:spPr>
              <a:xfrm>
                <a:off x="6242122" y="1372137"/>
                <a:ext cx="2626010" cy="3170099"/>
              </a:xfrm>
              <a:prstGeom prst="rect">
                <a:avLst/>
              </a:prstGeom>
              <a:blipFill>
                <a:blip r:embed="rId20"/>
                <a:stretch>
                  <a:fillRect l="-2404" t="-1200" r="-4327" b="-22400"/>
                </a:stretch>
              </a:blipFill>
            </p:spPr>
            <p:txBody>
              <a:bodyPr/>
              <a:lstStyle/>
              <a:p>
                <a:r>
                  <a:rPr lang="en-US">
                    <a:noFill/>
                  </a:rPr>
                  <a:t> </a:t>
                </a:r>
              </a:p>
            </p:txBody>
          </p:sp>
        </mc:Fallback>
      </mc:AlternateContent>
    </p:spTree>
    <p:extLst>
      <p:ext uri="{BB962C8B-B14F-4D97-AF65-F5344CB8AC3E}">
        <p14:creationId xmlns:p14="http://schemas.microsoft.com/office/powerpoint/2010/main" val="34363933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C33893-C1FD-CF4C-91EC-7A35879269DA}"/>
              </a:ext>
            </a:extLst>
          </p:cNvPr>
          <p:cNvSpPr>
            <a:spLocks noGrp="1"/>
          </p:cNvSpPr>
          <p:nvPr>
            <p:ph type="title"/>
          </p:nvPr>
        </p:nvSpPr>
        <p:spPr/>
        <p:txBody>
          <a:bodyPr>
            <a:normAutofit/>
          </a:bodyPr>
          <a:lstStyle/>
          <a:p>
            <a:r>
              <a:rPr lang="en-US" dirty="0"/>
              <a:t>Central Limit Theorem</a:t>
            </a:r>
          </a:p>
        </p:txBody>
      </p:sp>
      <p:sp>
        <p:nvSpPr>
          <p:cNvPr id="4" name="Slide Number Placeholder 3">
            <a:extLst>
              <a:ext uri="{FF2B5EF4-FFF2-40B4-BE49-F238E27FC236}">
                <a16:creationId xmlns:a16="http://schemas.microsoft.com/office/drawing/2014/main" id="{02E00918-68B8-514A-891C-20F177A55ADD}"/>
              </a:ext>
            </a:extLst>
          </p:cNvPr>
          <p:cNvSpPr>
            <a:spLocks noGrp="1"/>
          </p:cNvSpPr>
          <p:nvPr>
            <p:ph type="sldNum" sz="quarter" idx="12"/>
          </p:nvPr>
        </p:nvSpPr>
        <p:spPr>
          <a:xfrm>
            <a:off x="6457950" y="6446520"/>
            <a:ext cx="2366010" cy="274320"/>
          </a:xfrm>
        </p:spPr>
        <p:txBody>
          <a:bodyPr/>
          <a:lstStyle/>
          <a:p>
            <a:fld id="{4F1611B7-9285-1F48-A026-12A07D3EB268}" type="slidenum">
              <a:rPr lang="en-US" smtClean="0"/>
              <a:t>8</a:t>
            </a:fld>
            <a:endParaRPr lang="en-US"/>
          </a:p>
        </p:txBody>
      </p:sp>
      <p:pic>
        <p:nvPicPr>
          <p:cNvPr id="42" name="Picture 1" descr="page29image26401904">
            <a:extLst>
              <a:ext uri="{FF2B5EF4-FFF2-40B4-BE49-F238E27FC236}">
                <a16:creationId xmlns:a16="http://schemas.microsoft.com/office/drawing/2014/main" id="{F98E30F8-EB45-CA41-AA98-1F56716217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0905" y="1099288"/>
            <a:ext cx="7382190" cy="52729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2768943"/>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31170</TotalTime>
  <Words>6066</Words>
  <Application>Microsoft Macintosh PowerPoint</Application>
  <PresentationFormat>On-screen Show (4:3)</PresentationFormat>
  <Paragraphs>3393</Paragraphs>
  <Slides>68</Slides>
  <Notes>67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68</vt:i4>
      </vt:variant>
    </vt:vector>
  </HeadingPairs>
  <TitlesOfParts>
    <vt:vector size="74" baseType="lpstr">
      <vt:lpstr>Arial</vt:lpstr>
      <vt:lpstr>Calibri</vt:lpstr>
      <vt:lpstr>Cambria Math</vt:lpstr>
      <vt:lpstr>Helvetica</vt:lpstr>
      <vt:lpstr>Symbol</vt:lpstr>
      <vt:lpstr>Office Theme</vt:lpstr>
      <vt:lpstr>Hypothesis Testing</vt:lpstr>
      <vt:lpstr>Population vs. Sample</vt:lpstr>
      <vt:lpstr>Population vs. Sample</vt:lpstr>
      <vt:lpstr>Population vs. Sample</vt:lpstr>
      <vt:lpstr>Population vs. Sample</vt:lpstr>
      <vt:lpstr>Population vs. Sample</vt:lpstr>
      <vt:lpstr>Population vs. Sample</vt:lpstr>
      <vt:lpstr>Central Limit Theorem</vt:lpstr>
      <vt:lpstr>Central Limit Theorem</vt:lpstr>
      <vt:lpstr>Normal-ish distributions are everywhere</vt:lpstr>
      <vt:lpstr>Null Hypothesis &amp; p-values</vt:lpstr>
      <vt:lpstr>Null Hypothesis &amp; p-values</vt:lpstr>
      <vt:lpstr>Null Hypothesis &amp; p-values</vt:lpstr>
      <vt:lpstr>Null Hypothesis &amp; p-values</vt:lpstr>
      <vt:lpstr>Null Hypothesis &amp; p-values</vt:lpstr>
      <vt:lpstr>Null Hypothesis &amp; p-values</vt:lpstr>
      <vt:lpstr>Null Hypothesis &amp; p-values</vt:lpstr>
      <vt:lpstr>Null Hypothesis &amp; p-values</vt:lpstr>
      <vt:lpstr>Null Hypothesis &amp; p-values</vt:lpstr>
      <vt:lpstr>Null Hypothesis &amp; p-values</vt:lpstr>
      <vt:lpstr>Null Hypothesis &amp; p-values</vt:lpstr>
      <vt:lpstr>Null Hypothesis &amp; p-values</vt:lpstr>
      <vt:lpstr>Power &amp; Sample Size</vt:lpstr>
      <vt:lpstr>Power &amp; Sample Size</vt:lpstr>
      <vt:lpstr>Power &amp; Sample Size</vt:lpstr>
      <vt:lpstr>Power &amp; Sample Size</vt:lpstr>
      <vt:lpstr>Power &amp; Sample Size</vt:lpstr>
      <vt:lpstr>Power &amp; Sample Size</vt:lpstr>
      <vt:lpstr>Power &amp; Sample Size</vt:lpstr>
      <vt:lpstr>t-Test for sample means</vt:lpstr>
      <vt:lpstr>t-Test for sample means</vt:lpstr>
      <vt:lpstr>t-Test for sample means</vt:lpstr>
      <vt:lpstr>t-Test for sample means</vt:lpstr>
      <vt:lpstr>t-Test: Sample from known distribution?</vt:lpstr>
      <vt:lpstr>t-Test: Are two independent samples from the same distribution? </vt:lpstr>
      <vt:lpstr>t-Test: Are two pairwise-related samples from the same distribution? </vt:lpstr>
      <vt:lpstr>Permutation Test</vt:lpstr>
      <vt:lpstr>Permutation Test</vt:lpstr>
      <vt:lpstr>Permutation Test</vt:lpstr>
      <vt:lpstr>Permutation Test</vt:lpstr>
      <vt:lpstr>Permutation Test</vt:lpstr>
      <vt:lpstr>Permutation Test</vt:lpstr>
      <vt:lpstr>Permutation Test</vt:lpstr>
      <vt:lpstr>Permutation Test</vt:lpstr>
      <vt:lpstr>Permutation Test</vt:lpstr>
      <vt:lpstr>Permutation Test</vt:lpstr>
      <vt:lpstr>Permutation Test</vt:lpstr>
      <vt:lpstr>Permutation Test</vt:lpstr>
      <vt:lpstr>Permutation Test</vt:lpstr>
      <vt:lpstr>Bootstrap</vt:lpstr>
      <vt:lpstr>Bootstrap</vt:lpstr>
      <vt:lpstr>Bootstrap</vt:lpstr>
      <vt:lpstr>Bootstrap</vt:lpstr>
      <vt:lpstr>Bootstrap</vt:lpstr>
      <vt:lpstr>Bootstrap</vt:lpstr>
      <vt:lpstr>Bootstrap</vt:lpstr>
      <vt:lpstr>Bootstrap</vt:lpstr>
      <vt:lpstr>Bootstrap</vt:lpstr>
      <vt:lpstr>Bootstrap</vt:lpstr>
      <vt:lpstr>Bootstrap</vt:lpstr>
      <vt:lpstr>Bootstrap</vt:lpstr>
      <vt:lpstr>Bootstrap</vt:lpstr>
      <vt:lpstr>Bootstrap</vt:lpstr>
      <vt:lpstr>Bootstrap</vt:lpstr>
      <vt:lpstr>Bootstrap</vt:lpstr>
      <vt:lpstr>Bootstrap</vt:lpstr>
      <vt:lpstr>Bootstrap</vt:lpstr>
      <vt:lpstr>Bootstrap</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 to Programming</dc:title>
  <dc:creator>Goldschen, Marcel</dc:creator>
  <cp:lastModifiedBy>Goldschen, Marcel</cp:lastModifiedBy>
  <cp:revision>259</cp:revision>
  <dcterms:created xsi:type="dcterms:W3CDTF">2018-12-05T22:14:15Z</dcterms:created>
  <dcterms:modified xsi:type="dcterms:W3CDTF">2021-03-02T18:06:07Z</dcterms:modified>
</cp:coreProperties>
</file>